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417" r:id="rId2"/>
    <p:sldId id="472" r:id="rId3"/>
    <p:sldId id="473" r:id="rId4"/>
    <p:sldId id="432" r:id="rId5"/>
    <p:sldId id="431" r:id="rId6"/>
    <p:sldId id="430" r:id="rId7"/>
    <p:sldId id="429" r:id="rId8"/>
    <p:sldId id="428" r:id="rId9"/>
    <p:sldId id="427" r:id="rId10"/>
    <p:sldId id="426" r:id="rId11"/>
    <p:sldId id="425" r:id="rId12"/>
    <p:sldId id="424" r:id="rId13"/>
    <p:sldId id="423" r:id="rId14"/>
    <p:sldId id="422" r:id="rId15"/>
    <p:sldId id="421" r:id="rId16"/>
    <p:sldId id="420" r:id="rId17"/>
    <p:sldId id="418" r:id="rId18"/>
    <p:sldId id="433" r:id="rId19"/>
    <p:sldId id="474" r:id="rId20"/>
    <p:sldId id="475" r:id="rId21"/>
    <p:sldId id="476" r:id="rId22"/>
    <p:sldId id="477" r:id="rId23"/>
    <p:sldId id="478" r:id="rId24"/>
    <p:sldId id="479" r:id="rId25"/>
    <p:sldId id="480" r:id="rId26"/>
    <p:sldId id="481" r:id="rId27"/>
    <p:sldId id="482" r:id="rId28"/>
    <p:sldId id="483" r:id="rId29"/>
    <p:sldId id="484" r:id="rId30"/>
    <p:sldId id="485" r:id="rId31"/>
    <p:sldId id="486" r:id="rId32"/>
    <p:sldId id="487" r:id="rId33"/>
    <p:sldId id="488" r:id="rId34"/>
    <p:sldId id="489" r:id="rId35"/>
    <p:sldId id="490" r:id="rId36"/>
    <p:sldId id="491" r:id="rId37"/>
    <p:sldId id="492" r:id="rId38"/>
    <p:sldId id="493" r:id="rId39"/>
    <p:sldId id="494" r:id="rId40"/>
    <p:sldId id="495" r:id="rId41"/>
    <p:sldId id="496" r:id="rId42"/>
    <p:sldId id="497" r:id="rId43"/>
    <p:sldId id="498" r:id="rId44"/>
    <p:sldId id="499" r:id="rId45"/>
    <p:sldId id="500" r:id="rId46"/>
    <p:sldId id="501" r:id="rId47"/>
    <p:sldId id="502" r:id="rId48"/>
    <p:sldId id="503" r:id="rId49"/>
    <p:sldId id="504" r:id="rId50"/>
    <p:sldId id="505" r:id="rId51"/>
    <p:sldId id="506" r:id="rId52"/>
    <p:sldId id="507" r:id="rId53"/>
    <p:sldId id="508" r:id="rId54"/>
    <p:sldId id="509" r:id="rId55"/>
    <p:sldId id="510" r:id="rId56"/>
    <p:sldId id="511" r:id="rId57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603B5D0-8D13-4AB4-8307-D22B6A2C81AE}">
          <p14:sldIdLst>
            <p14:sldId id="417"/>
            <p14:sldId id="472"/>
            <p14:sldId id="473"/>
            <p14:sldId id="432"/>
            <p14:sldId id="431"/>
            <p14:sldId id="430"/>
            <p14:sldId id="429"/>
            <p14:sldId id="428"/>
            <p14:sldId id="427"/>
            <p14:sldId id="426"/>
            <p14:sldId id="425"/>
            <p14:sldId id="424"/>
            <p14:sldId id="423"/>
            <p14:sldId id="422"/>
            <p14:sldId id="421"/>
            <p14:sldId id="420"/>
            <p14:sldId id="418"/>
            <p14:sldId id="433"/>
            <p14:sldId id="474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  <p14:sldId id="484"/>
            <p14:sldId id="485"/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</p14:sldIdLst>
        </p14:section>
        <p14:section name="Untitled Section" id="{5A886E77-7A16-4891-8BFC-1B935BAEB3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2C"/>
    <a:srgbClr val="B9A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90" autoAdjust="0"/>
    <p:restoredTop sz="77282" autoAdjust="0"/>
  </p:normalViewPr>
  <p:slideViewPr>
    <p:cSldViewPr snapToGrid="0" snapToObjects="1">
      <p:cViewPr varScale="1">
        <p:scale>
          <a:sx n="37" d="100"/>
          <a:sy n="37" d="100"/>
        </p:scale>
        <p:origin x="-14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76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dirty="0" smtClean="0"/>
              <a:t>10/25/2013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dirty="0" smtClean="0"/>
              <a:t>http://dspace.nelson.usf.edu/xmlui/handle/10806/7729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FF3B8E7-88EF-4E62-9284-46005DBAE4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085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 smtClean="0"/>
            </a:lvl1pPr>
          </a:lstStyle>
          <a:p>
            <a:pPr>
              <a:defRPr/>
            </a:pPr>
            <a:r>
              <a:rPr lang="en-US" dirty="0" smtClean="0"/>
              <a:t>10/25/2013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 smtClean="0"/>
            </a:lvl1pPr>
          </a:lstStyle>
          <a:p>
            <a:pPr>
              <a:defRPr/>
            </a:pPr>
            <a:r>
              <a:rPr lang="en-US" dirty="0" smtClean="0"/>
              <a:t>http://dspace.nelson.usf.edu/xmlui/handle/10806/7729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C1E71EA3-6AAE-495E-A93D-8BF81C31FD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57048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E8FDA-F730-4312-B8F3-EE4039078E6F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6D071-7EFC-448F-8DED-6A0232B808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DC6FE-8444-4985-A6A2-49E4B8CDD394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B6B0A-499F-4D77-A355-258981E44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2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E369-D057-411F-A041-C44F4198D97B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08AA-42A2-4567-ABD1-A827C85E36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97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AB3EF-D1FE-4F06-AD1C-F87634E96102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5F0B-1A1C-4D18-831A-ADA12288B4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6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A757C-FA3E-4004-BF25-601390F87B05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E409-55AA-4A7E-84D6-D8D8062A36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9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E092-6D4C-4F80-90BA-F83D1F57C4BE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CD1F-E383-4897-A120-A8587F2E62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4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9F38F-D2B2-40E6-9E6E-645DAB8A71F0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16AAF-4659-479A-9746-2507C1EC6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06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414E0-2721-4D0C-91E6-51DA01787EDC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9B6A-37CD-459C-8CFC-A26138527C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8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14BD-6EA0-434C-A4DE-136F42CD36DE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F1EA6-45BF-469B-8877-09C98049E5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3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2271-3932-4497-93F9-F54083CB09FC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2AE28-EF20-4E02-8DFE-8461D50CAC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2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9F1DA-973B-437F-84C6-E49A830E0C14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EF0C5-582D-4E84-A4E6-3508A0257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2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5A5776-C104-4CD5-84B0-F82022D2698A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E6E4C6D-83E2-4C32-B53D-4693786B6B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space.nelson.usf.edu/xmlui/handle/10806/1347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El </a:t>
            </a:r>
            <a:r>
              <a:rPr lang="en-US" sz="4000" dirty="0" err="1"/>
              <a:t>D</a:t>
            </a:r>
            <a:r>
              <a:rPr lang="en-US" sz="4000" dirty="0" err="1" smtClean="0"/>
              <a:t>esfile</a:t>
            </a:r>
            <a:r>
              <a:rPr lang="en-US" sz="4000" dirty="0" smtClean="0"/>
              <a:t> </a:t>
            </a:r>
            <a:r>
              <a:rPr lang="en-US" sz="4000" dirty="0"/>
              <a:t>de los </a:t>
            </a:r>
            <a:r>
              <a:rPr lang="en-US" sz="4000" dirty="0" err="1"/>
              <a:t>P</a:t>
            </a:r>
            <a:r>
              <a:rPr lang="en-US" sz="4000" dirty="0" err="1" smtClean="0"/>
              <a:t>avos</a:t>
            </a:r>
            <a:r>
              <a:rPr lang="en-US" sz="4000" dirty="0" smtClean="0"/>
              <a:t> </a:t>
            </a:r>
            <a:r>
              <a:rPr lang="en-US" sz="4000" dirty="0" err="1"/>
              <a:t>R</a:t>
            </a:r>
            <a:r>
              <a:rPr lang="en-US" sz="4000" dirty="0" err="1" smtClean="0"/>
              <a:t>eales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/>
              <a:t>promocionar</a:t>
            </a:r>
            <a:r>
              <a:rPr lang="en-US" sz="2800" dirty="0"/>
              <a:t> los </a:t>
            </a:r>
            <a:r>
              <a:rPr lang="en-US" sz="2800" dirty="0" err="1"/>
              <a:t>repositorios</a:t>
            </a:r>
            <a:r>
              <a:rPr lang="en-US" sz="2800" dirty="0"/>
              <a:t> </a:t>
            </a:r>
            <a:r>
              <a:rPr lang="en-US" sz="2800" dirty="0" err="1"/>
              <a:t>institucionales</a:t>
            </a:r>
            <a:r>
              <a:rPr lang="en-US" sz="2800" dirty="0"/>
              <a:t> </a:t>
            </a:r>
            <a:endParaRPr lang="en-US" sz="2800" dirty="0" smtClean="0"/>
          </a:p>
          <a:p>
            <a:pPr marL="0" indent="0" algn="ctr">
              <a:buNone/>
              <a:defRPr/>
            </a:pPr>
            <a:r>
              <a:rPr lang="en-US" sz="2800" dirty="0" smtClean="0"/>
              <a:t>y </a:t>
            </a:r>
            <a:r>
              <a:rPr lang="en-US" sz="2800" dirty="0"/>
              <a:t>el </a:t>
            </a:r>
            <a:r>
              <a:rPr lang="en-US" sz="2800" dirty="0" err="1"/>
              <a:t>modelo</a:t>
            </a:r>
            <a:r>
              <a:rPr lang="en-US" sz="2800" dirty="0"/>
              <a:t> de </a:t>
            </a:r>
            <a:r>
              <a:rPr lang="en-US" sz="2800" dirty="0" err="1" smtClean="0"/>
              <a:t>acceso</a:t>
            </a:r>
            <a:r>
              <a:rPr lang="en-US" sz="2800" dirty="0" smtClean="0"/>
              <a:t> </a:t>
            </a:r>
            <a:r>
              <a:rPr lang="en-US" sz="2800" dirty="0" err="1"/>
              <a:t>abierto</a:t>
            </a:r>
            <a:r>
              <a:rPr lang="en-US" sz="2800" dirty="0"/>
              <a:t> </a:t>
            </a:r>
            <a:r>
              <a:rPr lang="en-US" sz="2800" dirty="0" smtClean="0"/>
              <a:t>con </a:t>
            </a:r>
            <a:r>
              <a:rPr lang="en-US" sz="2800" dirty="0"/>
              <a:t>los </a:t>
            </a:r>
            <a:r>
              <a:rPr lang="en-US" sz="2800" dirty="0" err="1"/>
              <a:t>profesores</a:t>
            </a:r>
            <a:r>
              <a:rPr lang="en-US" sz="2800" dirty="0"/>
              <a:t> </a:t>
            </a:r>
            <a:endParaRPr lang="en-US" sz="2800" dirty="0" smtClean="0"/>
          </a:p>
          <a:p>
            <a:pPr marL="0" indent="0" algn="ctr">
              <a:buNone/>
              <a:defRPr/>
            </a:pPr>
            <a:endParaRPr lang="en-US" sz="2800" dirty="0" smtClean="0"/>
          </a:p>
          <a:p>
            <a:pPr marL="0" indent="0" algn="ctr">
              <a:buNone/>
              <a:defRPr/>
            </a:pPr>
            <a:r>
              <a:rPr lang="en-US" sz="1800" i="1" dirty="0" err="1" smtClean="0">
                <a:solidFill>
                  <a:srgbClr val="003E2C"/>
                </a:solidFill>
              </a:rPr>
              <a:t>por</a:t>
            </a:r>
            <a:r>
              <a:rPr lang="en-US" sz="1800" i="1" dirty="0" smtClean="0">
                <a:solidFill>
                  <a:srgbClr val="003E2C"/>
                </a:solidFill>
              </a:rPr>
              <a:t> </a:t>
            </a:r>
            <a:r>
              <a:rPr lang="en-US" sz="1800" i="1" dirty="0">
                <a:solidFill>
                  <a:srgbClr val="003E2C"/>
                </a:solidFill>
              </a:rPr>
              <a:t>Carol </a:t>
            </a:r>
            <a:r>
              <a:rPr lang="en-US" sz="1800" i="1" dirty="0" smtClean="0">
                <a:solidFill>
                  <a:srgbClr val="003E2C"/>
                </a:solidFill>
              </a:rPr>
              <a:t>Hixson</a:t>
            </a:r>
            <a:endParaRPr lang="en-US" sz="1800" i="1" dirty="0">
              <a:solidFill>
                <a:srgbClr val="003E2C"/>
              </a:solidFill>
            </a:endParaRPr>
          </a:p>
          <a:p>
            <a:pPr marL="0" indent="0" algn="ctr">
              <a:buNone/>
              <a:defRPr/>
            </a:pPr>
            <a:r>
              <a:rPr lang="en-US" sz="1800" i="1" dirty="0">
                <a:solidFill>
                  <a:srgbClr val="003E2C"/>
                </a:solidFill>
              </a:rPr>
              <a:t>Nelson Poynter Memorial Library</a:t>
            </a:r>
          </a:p>
          <a:p>
            <a:pPr marL="0" indent="0" algn="ctr">
              <a:buNone/>
              <a:defRPr/>
            </a:pPr>
            <a:r>
              <a:rPr lang="en-US" sz="1800" i="1" dirty="0">
                <a:solidFill>
                  <a:srgbClr val="003E2C"/>
                </a:solidFill>
              </a:rPr>
              <a:t>University of South Florida St. </a:t>
            </a:r>
            <a:r>
              <a:rPr lang="en-US" sz="1800" i="1" dirty="0" smtClean="0">
                <a:solidFill>
                  <a:srgbClr val="003E2C"/>
                </a:solidFill>
              </a:rPr>
              <a:t>Petersburg</a:t>
            </a:r>
          </a:p>
          <a:p>
            <a:pPr marL="0" indent="0" algn="ctr">
              <a:buNone/>
              <a:defRPr/>
            </a:pPr>
            <a:endParaRPr lang="en-US" sz="1800" i="1" dirty="0">
              <a:solidFill>
                <a:srgbClr val="003E2C"/>
              </a:solidFill>
            </a:endParaRPr>
          </a:p>
          <a:p>
            <a:pPr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7221" y="4052047"/>
            <a:ext cx="6555705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/>
            <a:endParaRPr lang="en-US" dirty="0" smtClean="0">
              <a:solidFill>
                <a:srgbClr val="003E2C"/>
              </a:solidFill>
            </a:endParaRPr>
          </a:p>
          <a:p>
            <a:pPr algn="ctr"/>
            <a:r>
              <a:rPr lang="en-US" dirty="0">
                <a:solidFill>
                  <a:srgbClr val="003E2C"/>
                </a:solidFill>
              </a:rPr>
              <a:t>Un </a:t>
            </a:r>
            <a:r>
              <a:rPr lang="en-US" dirty="0" err="1">
                <a:solidFill>
                  <a:srgbClr val="003E2C"/>
                </a:solidFill>
              </a:rPr>
              <a:t>webinario</a:t>
            </a:r>
            <a:r>
              <a:rPr lang="en-US" dirty="0">
                <a:solidFill>
                  <a:srgbClr val="003E2C"/>
                </a:solidFill>
              </a:rPr>
              <a:t> de ALCTS, </a:t>
            </a:r>
          </a:p>
          <a:p>
            <a:pPr algn="ctr"/>
            <a:r>
              <a:rPr lang="en-US" dirty="0">
                <a:solidFill>
                  <a:srgbClr val="003E2C"/>
                </a:solidFill>
              </a:rPr>
              <a:t>Association for Library Collections &amp; Technical Services</a:t>
            </a:r>
          </a:p>
          <a:p>
            <a:pPr algn="ctr"/>
            <a:r>
              <a:rPr lang="en-US" dirty="0">
                <a:solidFill>
                  <a:srgbClr val="003E2C"/>
                </a:solidFill>
              </a:rPr>
              <a:t>April 10, 2015</a:t>
            </a:r>
          </a:p>
          <a:p>
            <a:pPr algn="ctr"/>
            <a:r>
              <a:rPr lang="en-US" sz="2000" b="1" dirty="0">
                <a:solidFill>
                  <a:srgbClr val="003E2C"/>
                </a:solidFill>
                <a:hlinkClick r:id="rId3"/>
              </a:rPr>
              <a:t>http://</a:t>
            </a:r>
            <a:r>
              <a:rPr lang="en-US" sz="2000" b="1" dirty="0" smtClean="0">
                <a:solidFill>
                  <a:srgbClr val="003E2C"/>
                </a:solidFill>
                <a:hlinkClick r:id="rId3"/>
              </a:rPr>
              <a:t>dspace.nelson.usf.edu/xmlui/handle/10806/13471</a:t>
            </a:r>
            <a:endParaRPr lang="en-US" sz="2000" b="1" dirty="0">
              <a:solidFill>
                <a:srgbClr val="003E2C"/>
              </a:solidFill>
            </a:endParaRPr>
          </a:p>
          <a:p>
            <a:pPr algn="ctr"/>
            <a:r>
              <a:rPr lang="en-US" sz="1600" i="1" dirty="0" err="1" smtClean="0">
                <a:solidFill>
                  <a:srgbClr val="003E2C"/>
                </a:solidFill>
              </a:rPr>
              <a:t>basado</a:t>
            </a:r>
            <a:r>
              <a:rPr lang="en-US" sz="1600" i="1" dirty="0" smtClean="0">
                <a:solidFill>
                  <a:srgbClr val="003E2C"/>
                </a:solidFill>
              </a:rPr>
              <a:t> </a:t>
            </a:r>
            <a:r>
              <a:rPr lang="en-US" sz="1600" i="1" dirty="0" err="1">
                <a:solidFill>
                  <a:srgbClr val="003E2C"/>
                </a:solidFill>
              </a:rPr>
              <a:t>en</a:t>
            </a:r>
            <a:r>
              <a:rPr lang="en-US" sz="1600" i="1" dirty="0">
                <a:solidFill>
                  <a:srgbClr val="003E2C"/>
                </a:solidFill>
              </a:rPr>
              <a:t> la </a:t>
            </a:r>
            <a:r>
              <a:rPr lang="en-US" sz="1600" dirty="0" err="1" smtClean="0"/>
              <a:t>presentación</a:t>
            </a:r>
            <a:r>
              <a:rPr lang="en-US" sz="1600" dirty="0" smtClean="0"/>
              <a:t> </a:t>
            </a:r>
            <a:r>
              <a:rPr lang="en-US" sz="1600" b="1" i="1" dirty="0" smtClean="0">
                <a:solidFill>
                  <a:srgbClr val="003E2C"/>
                </a:solidFill>
              </a:rPr>
              <a:t>Organizing </a:t>
            </a:r>
            <a:r>
              <a:rPr lang="en-US" sz="1600" b="1" i="1" dirty="0">
                <a:solidFill>
                  <a:srgbClr val="003E2C"/>
                </a:solidFill>
              </a:rPr>
              <a:t>the Peacock Parade </a:t>
            </a:r>
          </a:p>
          <a:p>
            <a:pPr algn="ctr"/>
            <a:r>
              <a:rPr lang="en-US" sz="1600" i="1" dirty="0" err="1">
                <a:solidFill>
                  <a:srgbClr val="003E2C"/>
                </a:solidFill>
              </a:rPr>
              <a:t>por</a:t>
            </a:r>
            <a:r>
              <a:rPr lang="en-US" sz="1600" i="1" dirty="0">
                <a:solidFill>
                  <a:srgbClr val="003E2C"/>
                </a:solidFill>
              </a:rPr>
              <a:t> Carol Hixson, Deborah Henry, y</a:t>
            </a:r>
            <a:r>
              <a:rPr lang="en-US" sz="1600" i="1" dirty="0" smtClean="0">
                <a:solidFill>
                  <a:srgbClr val="003E2C"/>
                </a:solidFill>
              </a:rPr>
              <a:t> </a:t>
            </a:r>
            <a:r>
              <a:rPr lang="en-US" sz="1600" i="1" dirty="0">
                <a:solidFill>
                  <a:srgbClr val="003E2C"/>
                </a:solidFill>
              </a:rPr>
              <a:t>Tina Neville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err="1" smtClean="0"/>
              <a:t>Política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¿</a:t>
            </a:r>
            <a:r>
              <a:rPr lang="en-US" sz="2800" b="1" dirty="0" err="1"/>
              <a:t>Quién</a:t>
            </a:r>
            <a:r>
              <a:rPr lang="en-US" sz="2800" b="1" dirty="0"/>
              <a:t> </a:t>
            </a:r>
            <a:r>
              <a:rPr lang="en-US" sz="2800" b="1" dirty="0" err="1"/>
              <a:t>puede</a:t>
            </a:r>
            <a:r>
              <a:rPr lang="en-US" sz="2800" b="1" dirty="0"/>
              <a:t> </a:t>
            </a:r>
            <a:r>
              <a:rPr lang="en-US" sz="2800" b="1" dirty="0" err="1"/>
              <a:t>establecer</a:t>
            </a:r>
            <a:r>
              <a:rPr lang="en-US" sz="2800" b="1" dirty="0"/>
              <a:t> </a:t>
            </a:r>
            <a:r>
              <a:rPr lang="en-US" sz="2800" b="1" dirty="0" err="1"/>
              <a:t>una</a:t>
            </a:r>
            <a:r>
              <a:rPr lang="en-US" sz="2800" b="1" dirty="0"/>
              <a:t> </a:t>
            </a:r>
            <a:r>
              <a:rPr lang="en-US" sz="2800" b="1" dirty="0" err="1" smtClean="0"/>
              <a:t>colección</a:t>
            </a:r>
            <a:r>
              <a:rPr lang="en-US" sz="2800" b="1" dirty="0" smtClean="0"/>
              <a:t> </a:t>
            </a:r>
            <a:r>
              <a:rPr lang="en-US" sz="2800" b="1" dirty="0"/>
              <a:t>de </a:t>
            </a:r>
            <a:r>
              <a:rPr lang="en-US" sz="2800" b="1" dirty="0" err="1"/>
              <a:t>materiales</a:t>
            </a:r>
            <a:r>
              <a:rPr lang="en-US" sz="2800" b="1" dirty="0"/>
              <a:t> </a:t>
            </a:r>
            <a:r>
              <a:rPr lang="en-US" sz="2800" b="1" dirty="0" err="1"/>
              <a:t>profesionales</a:t>
            </a:r>
            <a:r>
              <a:rPr lang="en-US" sz="2800" b="1" dirty="0" smtClean="0"/>
              <a:t>?</a:t>
            </a:r>
            <a:endParaRPr lang="en-US" sz="2800" b="1" dirty="0">
              <a:solidFill>
                <a:srgbClr val="003E2C"/>
              </a:solidFill>
            </a:endParaRPr>
          </a:p>
          <a:p>
            <a:r>
              <a:rPr lang="en-US" sz="2400" dirty="0" err="1" smtClean="0"/>
              <a:t>Cualquier</a:t>
            </a:r>
            <a:r>
              <a:rPr lang="en-US" sz="2400" dirty="0" smtClean="0"/>
              <a:t> </a:t>
            </a:r>
            <a:r>
              <a:rPr lang="en-US" sz="2400" dirty="0" err="1"/>
              <a:t>miembro</a:t>
            </a:r>
            <a:r>
              <a:rPr lang="en-US" sz="2400" dirty="0"/>
              <a:t> </a:t>
            </a:r>
            <a:r>
              <a:rPr lang="en-US" sz="2400" dirty="0" smtClean="0"/>
              <a:t>actual del </a:t>
            </a:r>
            <a:r>
              <a:rPr lang="en-US" sz="2400" dirty="0" err="1" smtClean="0"/>
              <a:t>profesorado</a:t>
            </a:r>
            <a:r>
              <a:rPr lang="en-US" sz="2400" dirty="0" smtClean="0"/>
              <a:t> de </a:t>
            </a:r>
            <a:r>
              <a:rPr lang="en-US" sz="2400" dirty="0" smtClean="0">
                <a:solidFill>
                  <a:srgbClr val="003E2C"/>
                </a:solidFill>
              </a:rPr>
              <a:t>USFSP  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 err="1" smtClean="0">
                <a:solidFill>
                  <a:srgbClr val="003E2C"/>
                </a:solidFill>
              </a:rPr>
              <a:t>Cualquier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miembro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jubilado</a:t>
            </a:r>
            <a:r>
              <a:rPr lang="en-US" sz="2400" dirty="0" smtClean="0">
                <a:solidFill>
                  <a:srgbClr val="003E2C"/>
                </a:solidFill>
              </a:rPr>
              <a:t> o </a:t>
            </a:r>
            <a:r>
              <a:rPr lang="en-US" sz="2400" dirty="0" err="1"/>
              <a:t>emérito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/>
              <a:t>del </a:t>
            </a:r>
            <a:r>
              <a:rPr lang="en-US" sz="2400" dirty="0" err="1"/>
              <a:t>profesorado</a:t>
            </a:r>
            <a:r>
              <a:rPr lang="en-US" sz="2400" dirty="0"/>
              <a:t> de </a:t>
            </a:r>
            <a:r>
              <a:rPr lang="en-US" sz="2400" dirty="0">
                <a:solidFill>
                  <a:srgbClr val="003E2C"/>
                </a:solidFill>
              </a:rPr>
              <a:t>USFSP </a:t>
            </a:r>
            <a:endParaRPr lang="en-US" sz="2400" dirty="0" smtClean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Los </a:t>
            </a:r>
            <a:r>
              <a:rPr lang="en-US" sz="2400" dirty="0" err="1" smtClean="0">
                <a:solidFill>
                  <a:srgbClr val="003E2C"/>
                </a:solidFill>
              </a:rPr>
              <a:t>profesores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visitantes</a:t>
            </a:r>
            <a:r>
              <a:rPr lang="en-US" sz="2400" dirty="0" smtClean="0">
                <a:solidFill>
                  <a:srgbClr val="003E2C"/>
                </a:solidFill>
              </a:rPr>
              <a:t> o  </a:t>
            </a:r>
            <a:r>
              <a:rPr lang="en-US" sz="2400" dirty="0" err="1" smtClean="0">
                <a:solidFill>
                  <a:srgbClr val="003E2C"/>
                </a:solidFill>
              </a:rPr>
              <a:t>adjuntos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deben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tener</a:t>
            </a:r>
            <a:r>
              <a:rPr lang="en-US" sz="2400" dirty="0" smtClean="0">
                <a:solidFill>
                  <a:srgbClr val="003E2C"/>
                </a:solidFill>
              </a:rPr>
              <a:t> el </a:t>
            </a:r>
            <a:r>
              <a:rPr lang="en-US" sz="2400" dirty="0" err="1" smtClean="0">
                <a:solidFill>
                  <a:srgbClr val="003E2C"/>
                </a:solidFill>
              </a:rPr>
              <a:t>permiso</a:t>
            </a:r>
            <a:r>
              <a:rPr lang="en-US" sz="2400" dirty="0" smtClean="0">
                <a:solidFill>
                  <a:srgbClr val="003E2C"/>
                </a:solidFill>
              </a:rPr>
              <a:t> del  </a:t>
            </a:r>
            <a:r>
              <a:rPr lang="en-US" sz="2400" dirty="0" err="1" smtClean="0">
                <a:solidFill>
                  <a:srgbClr val="003E2C"/>
                </a:solidFill>
              </a:rPr>
              <a:t>jefe</a:t>
            </a:r>
            <a:r>
              <a:rPr lang="en-US" sz="2400" dirty="0" smtClean="0">
                <a:solidFill>
                  <a:srgbClr val="003E2C"/>
                </a:solidFill>
              </a:rPr>
              <a:t> de </a:t>
            </a:r>
            <a:r>
              <a:rPr lang="en-US" sz="2400" dirty="0" err="1" smtClean="0">
                <a:solidFill>
                  <a:srgbClr val="003E2C"/>
                </a:solidFill>
              </a:rPr>
              <a:t>departamento</a:t>
            </a:r>
            <a:r>
              <a:rPr lang="en-US" sz="2400" dirty="0" smtClean="0">
                <a:solidFill>
                  <a:srgbClr val="003E2C"/>
                </a:solidFill>
              </a:rPr>
              <a:t> o del </a:t>
            </a:r>
            <a:r>
              <a:rPr lang="en-US" sz="2400" dirty="0" err="1" smtClean="0">
                <a:solidFill>
                  <a:srgbClr val="003E2C"/>
                </a:solidFill>
              </a:rPr>
              <a:t>decano</a:t>
            </a:r>
            <a:r>
              <a:rPr lang="en-US" sz="2400" dirty="0" smtClean="0">
                <a:solidFill>
                  <a:srgbClr val="003E2C"/>
                </a:solidFill>
              </a:rPr>
              <a:t> del </a:t>
            </a:r>
            <a:r>
              <a:rPr lang="en-US" sz="2400" dirty="0" err="1" smtClean="0">
                <a:solidFill>
                  <a:srgbClr val="003E2C"/>
                </a:solidFill>
              </a:rPr>
              <a:t>colegio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El personal de la </a:t>
            </a:r>
            <a:r>
              <a:rPr lang="en-US" sz="2400" dirty="0" err="1" smtClean="0">
                <a:solidFill>
                  <a:srgbClr val="003E2C"/>
                </a:solidFill>
              </a:rPr>
              <a:t>biblioteca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/>
              <a:t>creará</a:t>
            </a:r>
            <a:r>
              <a:rPr lang="en-US" sz="2400" dirty="0"/>
              <a:t> la </a:t>
            </a:r>
            <a:r>
              <a:rPr lang="en-US" sz="2400" dirty="0" err="1" smtClean="0"/>
              <a:t>página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inicio</a:t>
            </a:r>
            <a:r>
              <a:rPr lang="en-US" sz="2400" dirty="0"/>
              <a:t> </a:t>
            </a:r>
            <a:r>
              <a:rPr lang="en-US" sz="2400" dirty="0" smtClean="0"/>
              <a:t>de la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/>
              <a:t>colección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3E2C"/>
                </a:solidFill>
              </a:rPr>
              <a:t>y la </a:t>
            </a:r>
            <a:r>
              <a:rPr lang="en-US" sz="2400" dirty="0" err="1" smtClean="0"/>
              <a:t>actualizará</a:t>
            </a:r>
            <a:r>
              <a:rPr lang="en-US" sz="2400" dirty="0"/>
              <a:t> con la </a:t>
            </a:r>
            <a:r>
              <a:rPr lang="en-US" sz="2400" dirty="0" err="1"/>
              <a:t>información</a:t>
            </a:r>
            <a:r>
              <a:rPr lang="en-US" sz="2400" dirty="0"/>
              <a:t> de </a:t>
            </a:r>
            <a:r>
              <a:rPr lang="en-US" sz="2400" dirty="0" err="1" smtClean="0"/>
              <a:t>contacto</a:t>
            </a:r>
            <a:r>
              <a:rPr lang="en-US" sz="2400" dirty="0" smtClean="0"/>
              <a:t> </a:t>
            </a:r>
            <a:r>
              <a:rPr lang="en-US" sz="2400" dirty="0" err="1" smtClean="0"/>
              <a:t>cuando</a:t>
            </a:r>
            <a:r>
              <a:rPr lang="en-US" sz="2400" dirty="0" smtClean="0"/>
              <a:t> sea </a:t>
            </a:r>
            <a:r>
              <a:rPr lang="en-US" sz="2400" dirty="0" err="1" smtClean="0"/>
              <a:t>necesario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60613" y="3675529"/>
            <a:ext cx="7530352" cy="8964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8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Pol</a:t>
            </a:r>
            <a:r>
              <a:rPr lang="en-US" sz="4000" dirty="0" err="1" smtClean="0"/>
              <a:t>ítica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0965" y="1417638"/>
            <a:ext cx="7084562" cy="453492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El </a:t>
            </a:r>
            <a:r>
              <a:rPr lang="en-US" sz="2800" b="1" dirty="0" err="1" smtClean="0"/>
              <a:t>compromiso</a:t>
            </a:r>
            <a:r>
              <a:rPr lang="en-US" sz="2800" b="1" dirty="0" smtClean="0"/>
              <a:t> </a:t>
            </a:r>
            <a:r>
              <a:rPr lang="en-US" sz="2800" b="1" dirty="0" err="1"/>
              <a:t>institucional</a:t>
            </a:r>
            <a:r>
              <a:rPr lang="en-US" sz="2800" b="1" dirty="0"/>
              <a:t> </a:t>
            </a:r>
            <a:r>
              <a:rPr lang="en-US" sz="2800" b="1" dirty="0" err="1" smtClean="0"/>
              <a:t>hacia</a:t>
            </a:r>
            <a:r>
              <a:rPr lang="en-US" sz="2800" b="1" dirty="0" smtClean="0"/>
              <a:t> los </a:t>
            </a:r>
            <a:r>
              <a:rPr lang="en-US" sz="2800" b="1" dirty="0" err="1" smtClean="0"/>
              <a:t>autores</a:t>
            </a:r>
            <a:endParaRPr lang="en-US" sz="2800" b="1" dirty="0" smtClean="0"/>
          </a:p>
          <a:p>
            <a:r>
              <a:rPr lang="en-US" sz="2400" dirty="0" err="1"/>
              <a:t>Nos</a:t>
            </a:r>
            <a:r>
              <a:rPr lang="en-US" sz="2400" dirty="0"/>
              <a:t> </a:t>
            </a:r>
            <a:r>
              <a:rPr lang="en-US" sz="2400" dirty="0" err="1"/>
              <a:t>comprometemos</a:t>
            </a:r>
            <a:r>
              <a:rPr lang="en-US" sz="2400" dirty="0"/>
              <a:t> a </a:t>
            </a:r>
            <a:r>
              <a:rPr lang="en-US" sz="2400" dirty="0" err="1"/>
              <a:t>preservar</a:t>
            </a:r>
            <a:r>
              <a:rPr lang="en-US" sz="2400" dirty="0"/>
              <a:t> y a </a:t>
            </a:r>
            <a:r>
              <a:rPr lang="en-US" sz="2400" dirty="0" err="1"/>
              <a:t>poner</a:t>
            </a:r>
            <a:r>
              <a:rPr lang="en-US" sz="2400" dirty="0"/>
              <a:t> a </a:t>
            </a:r>
            <a:r>
              <a:rPr lang="en-US" sz="2400" dirty="0" err="1"/>
              <a:t>disposición</a:t>
            </a:r>
            <a:r>
              <a:rPr lang="en-US" sz="2400" dirty="0"/>
              <a:t> </a:t>
            </a:r>
            <a:r>
              <a:rPr lang="en-US" sz="2400" dirty="0" smtClean="0"/>
              <a:t>los </a:t>
            </a:r>
            <a:r>
              <a:rPr lang="en-US" sz="2400" dirty="0" err="1" smtClean="0"/>
              <a:t>materiales</a:t>
            </a:r>
            <a:r>
              <a:rPr lang="en-US" sz="2400" dirty="0"/>
              <a:t> </a:t>
            </a:r>
            <a:r>
              <a:rPr lang="en-US" sz="2400" dirty="0" err="1"/>
              <a:t>enviados</a:t>
            </a:r>
            <a:r>
              <a:rPr lang="en-US" sz="2400" dirty="0"/>
              <a:t> al </a:t>
            </a:r>
            <a:r>
              <a:rPr lang="en-US" sz="2400" dirty="0" err="1" smtClean="0"/>
              <a:t>Archivo</a:t>
            </a:r>
            <a:r>
              <a:rPr lang="en-US" sz="2400" dirty="0" smtClean="0">
                <a:solidFill>
                  <a:srgbClr val="003E2C"/>
                </a:solidFill>
              </a:rPr>
              <a:t> Digital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El </a:t>
            </a:r>
            <a:r>
              <a:rPr lang="en-US" sz="2400" dirty="0" err="1" smtClean="0">
                <a:solidFill>
                  <a:srgbClr val="003E2C"/>
                </a:solidFill>
              </a:rPr>
              <a:t>Archivo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/>
              <a:t>conservará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todos</a:t>
            </a:r>
            <a:r>
              <a:rPr lang="en-US" sz="2400" dirty="0" smtClean="0"/>
              <a:t> los </a:t>
            </a:r>
            <a:r>
              <a:rPr lang="en-US" sz="2400" dirty="0" err="1" smtClean="0"/>
              <a:t>materiales</a:t>
            </a:r>
            <a:r>
              <a:rPr lang="en-US" sz="2400" dirty="0" smtClean="0"/>
              <a:t> </a:t>
            </a:r>
            <a:r>
              <a:rPr lang="es-ES" sz="2400" dirty="0" smtClean="0"/>
              <a:t>si </a:t>
            </a:r>
            <a:r>
              <a:rPr lang="es-ES" sz="2400" dirty="0"/>
              <a:t>los autores continúan </a:t>
            </a:r>
            <a:r>
              <a:rPr lang="es-ES" sz="2400" dirty="0" smtClean="0"/>
              <a:t>su </a:t>
            </a:r>
            <a:r>
              <a:rPr lang="es-ES" sz="2400" dirty="0"/>
              <a:t>afiliación </a:t>
            </a:r>
            <a:r>
              <a:rPr lang="es-ES" sz="2400" dirty="0" smtClean="0"/>
              <a:t>con la universidad o </a:t>
            </a:r>
            <a:r>
              <a:rPr lang="es-ES" sz="2400" dirty="0"/>
              <a:t>no </a:t>
            </a:r>
            <a:r>
              <a:rPr lang="en-US" sz="2400" dirty="0" smtClean="0"/>
              <a:t> </a:t>
            </a:r>
          </a:p>
          <a:p>
            <a:r>
              <a:rPr lang="es-ES" sz="2400" dirty="0" smtClean="0"/>
              <a:t>Los </a:t>
            </a:r>
            <a:r>
              <a:rPr lang="es-ES" sz="2400" dirty="0"/>
              <a:t>materiales no se </a:t>
            </a:r>
            <a:r>
              <a:rPr lang="es-ES" sz="2400" dirty="0" smtClean="0"/>
              <a:t>retirarán si un autor ya no </a:t>
            </a:r>
            <a:r>
              <a:rPr lang="en-US" sz="2400" dirty="0" err="1" smtClean="0"/>
              <a:t>está</a:t>
            </a:r>
            <a:r>
              <a:rPr lang="es-ES" sz="2400" dirty="0" smtClean="0"/>
              <a:t> afiliado con la universidad</a:t>
            </a:r>
          </a:p>
          <a:p>
            <a:r>
              <a:rPr lang="en-US" sz="2400" dirty="0" err="1"/>
              <a:t>Todos</a:t>
            </a:r>
            <a:r>
              <a:rPr lang="en-US" sz="2400" dirty="0"/>
              <a:t> los </a:t>
            </a:r>
            <a:r>
              <a:rPr lang="en-US" sz="2400" dirty="0" err="1"/>
              <a:t>autores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dejan</a:t>
            </a:r>
            <a:r>
              <a:rPr lang="en-US" sz="2400" dirty="0"/>
              <a:t> la </a:t>
            </a:r>
            <a:r>
              <a:rPr lang="en-US" sz="2400" dirty="0" err="1" smtClean="0"/>
              <a:t>universidad</a:t>
            </a:r>
            <a:r>
              <a:rPr lang="en-US" sz="2400" dirty="0" smtClean="0"/>
              <a:t> </a:t>
            </a:r>
            <a:r>
              <a:rPr lang="en-US" sz="2400" dirty="0" err="1"/>
              <a:t>aún</a:t>
            </a:r>
            <a:r>
              <a:rPr lang="en-US" sz="2400" dirty="0"/>
              <a:t> </a:t>
            </a:r>
            <a:r>
              <a:rPr lang="en-US" sz="2400" dirty="0" err="1"/>
              <a:t>podrán</a:t>
            </a:r>
            <a:r>
              <a:rPr lang="en-US" sz="2400" dirty="0"/>
              <a:t> </a:t>
            </a:r>
            <a:r>
              <a:rPr lang="en-US" sz="2400" dirty="0" err="1"/>
              <a:t>tener</a:t>
            </a:r>
            <a:r>
              <a:rPr lang="en-US" sz="2400" dirty="0"/>
              <a:t> </a:t>
            </a:r>
            <a:r>
              <a:rPr lang="en-US" sz="2400" dirty="0" err="1" smtClean="0"/>
              <a:t>acceso</a:t>
            </a:r>
            <a:r>
              <a:rPr lang="en-US" sz="2400" dirty="0" smtClean="0"/>
              <a:t> </a:t>
            </a:r>
            <a:r>
              <a:rPr lang="en-US" sz="2400" dirty="0"/>
              <a:t>y </a:t>
            </a:r>
            <a:r>
              <a:rPr lang="en-US" sz="2400" dirty="0" err="1"/>
              <a:t>añadir</a:t>
            </a:r>
            <a:r>
              <a:rPr lang="en-US" sz="2400" dirty="0"/>
              <a:t> a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 smtClean="0"/>
              <a:t>colección</a:t>
            </a:r>
            <a:endParaRPr lang="en-US" sz="2400" dirty="0"/>
          </a:p>
          <a:p>
            <a:endParaRPr lang="en-US" sz="2400" dirty="0">
              <a:solidFill>
                <a:srgbClr val="003E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altLang="en-US" sz="4000" dirty="0" smtClean="0"/>
              <a:t>Política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" t="2051" r="1282" b="5385"/>
          <a:stretch/>
        </p:blipFill>
        <p:spPr bwMode="auto">
          <a:xfrm>
            <a:off x="710546" y="1255060"/>
            <a:ext cx="7722907" cy="4679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75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Los </a:t>
            </a:r>
            <a:r>
              <a:rPr lang="en-US" sz="4000" dirty="0" err="1" smtClean="0">
                <a:solidFill>
                  <a:srgbClr val="003E2C"/>
                </a:solidFill>
              </a:rPr>
              <a:t>Modelos</a:t>
            </a:r>
            <a:endParaRPr lang="en-US" sz="4000" dirty="0" smtClean="0">
              <a:solidFill>
                <a:srgbClr val="003E2C"/>
              </a:solidFill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7413" r="21015" b="7815"/>
          <a:stretch/>
        </p:blipFill>
        <p:spPr>
          <a:xfrm>
            <a:off x="1308846" y="1600201"/>
            <a:ext cx="6490447" cy="428064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 flipH="1">
            <a:off x="3155575" y="4840941"/>
            <a:ext cx="1757080" cy="681317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1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Los </a:t>
            </a:r>
            <a:r>
              <a:rPr lang="en-US" dirty="0" err="1" smtClean="0">
                <a:solidFill>
                  <a:srgbClr val="003E2C"/>
                </a:solidFill>
              </a:rPr>
              <a:t>Modelos</a:t>
            </a:r>
            <a:endParaRPr lang="en-US" dirty="0" smtClean="0">
              <a:solidFill>
                <a:srgbClr val="003E2C"/>
              </a:solidFill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6890" r="8014" b="6666"/>
          <a:stretch/>
        </p:blipFill>
        <p:spPr bwMode="auto">
          <a:xfrm>
            <a:off x="1270812" y="1600200"/>
            <a:ext cx="6602375" cy="4280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24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Los </a:t>
            </a:r>
            <a:r>
              <a:rPr lang="en-US" dirty="0" err="1" smtClean="0">
                <a:solidFill>
                  <a:srgbClr val="003E2C"/>
                </a:solidFill>
              </a:rPr>
              <a:t>Modelos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4615" r="4798" b="2892"/>
          <a:stretch/>
        </p:blipFill>
        <p:spPr bwMode="auto">
          <a:xfrm>
            <a:off x="1194372" y="1417638"/>
            <a:ext cx="6755256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48580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dirty="0" smtClean="0"/>
              <a:t>Construir una Comunidad Familiar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 descr="C:\Users\hixson\Pictures\2014-06-03\007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1" t="19444" r="2885" b="22863"/>
          <a:stretch/>
        </p:blipFill>
        <p:spPr bwMode="auto">
          <a:xfrm>
            <a:off x="457200" y="1770832"/>
            <a:ext cx="8229600" cy="3894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9671" y="5970494"/>
            <a:ext cx="2097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Foto</a:t>
            </a:r>
            <a:r>
              <a:rPr lang="en-US" i="1" dirty="0" smtClean="0"/>
              <a:t> de Carol Hixson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613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Lo Familiar </a:t>
            </a:r>
            <a:br>
              <a:rPr lang="en-US" sz="4000" dirty="0" smtClean="0">
                <a:solidFill>
                  <a:srgbClr val="003E2C"/>
                </a:solidFill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9"/>
          <p:cNvPicPr>
            <a:picLocks noGrp="1"/>
          </p:cNvPicPr>
          <p:nvPr>
            <p:ph idx="1"/>
          </p:nvPr>
        </p:nvPicPr>
        <p:blipFill rotWithShape="1">
          <a:blip r:embed="rId3"/>
          <a:srcRect l="4616" r="4981" b="14039"/>
          <a:stretch/>
        </p:blipFill>
        <p:spPr bwMode="auto">
          <a:xfrm>
            <a:off x="764128" y="1600200"/>
            <a:ext cx="7615743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668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Lo Familiar</a:t>
            </a:r>
            <a: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6262" t="1970" r="8093" b="8592"/>
          <a:stretch/>
        </p:blipFill>
        <p:spPr>
          <a:xfrm>
            <a:off x="1104784" y="1600200"/>
            <a:ext cx="6934431" cy="452596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783" y="3424518"/>
            <a:ext cx="4376361" cy="270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Lo Familiar</a:t>
            </a:r>
            <a:r>
              <a:rPr lang="en-US" sz="36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36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670" t="18295" r="21753" b="25828"/>
          <a:stretch/>
        </p:blipFill>
        <p:spPr>
          <a:xfrm>
            <a:off x="457200" y="1613647"/>
            <a:ext cx="8229600" cy="412609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>
            <a:off x="457200" y="4322618"/>
            <a:ext cx="1267691" cy="519546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1928923">
            <a:off x="7052478" y="1781039"/>
            <a:ext cx="671342" cy="12620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4890" y="4842164"/>
            <a:ext cx="6283237" cy="56110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6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  <a:latin typeface="Adobe Garamond Pro" pitchFamily="18" charset="0"/>
              </a:rPr>
              <a:t>La </a:t>
            </a:r>
            <a:r>
              <a:rPr lang="en-US" sz="4000" dirty="0" err="1">
                <a:solidFill>
                  <a:srgbClr val="003E2C"/>
                </a:solidFill>
                <a:latin typeface="Adobe Garamond Pro" pitchFamily="18" charset="0"/>
              </a:rPr>
              <a:t>A</a:t>
            </a:r>
            <a:r>
              <a:rPr lang="en-US" sz="4000" dirty="0" err="1" smtClean="0">
                <a:solidFill>
                  <a:srgbClr val="003E2C"/>
                </a:solidFill>
                <a:latin typeface="Adobe Garamond Pro" pitchFamily="18" charset="0"/>
              </a:rPr>
              <a:t>utora</a:t>
            </a:r>
            <a:r>
              <a:rPr lang="en-US" sz="4000" dirty="0" smtClean="0">
                <a:solidFill>
                  <a:srgbClr val="003E2C"/>
                </a:solidFill>
                <a:latin typeface="Adobe Garamond Pro" pitchFamily="18" charset="0"/>
              </a:rPr>
              <a:t>: Carol Hixson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0385" y="5450541"/>
            <a:ext cx="5363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E2C"/>
                </a:solidFill>
              </a:rPr>
              <a:t>Tina Neville               Carol Hixson             Deb Henry</a:t>
            </a:r>
            <a:endParaRPr lang="en-US" dirty="0">
              <a:solidFill>
                <a:srgbClr val="003E2C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9" b="14928"/>
          <a:stretch/>
        </p:blipFill>
        <p:spPr>
          <a:xfrm>
            <a:off x="1890385" y="1600200"/>
            <a:ext cx="5586180" cy="4219673"/>
          </a:xfrm>
        </p:spPr>
      </p:pic>
    </p:spTree>
    <p:extLst>
      <p:ext uri="{BB962C8B-B14F-4D97-AF65-F5344CB8AC3E}">
        <p14:creationId xmlns:p14="http://schemas.microsoft.com/office/powerpoint/2010/main" val="14968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Asistencia</a:t>
            </a:r>
            <a:r>
              <a:rPr lang="en-US" dirty="0" smtClean="0"/>
              <a:t> </a:t>
            </a:r>
            <a:r>
              <a:rPr lang="en-US" dirty="0" err="1" smtClean="0"/>
              <a:t>Personalizada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4967" r="5080" b="16956"/>
          <a:stretch/>
        </p:blipFill>
        <p:spPr bwMode="auto">
          <a:xfrm>
            <a:off x="649993" y="1600200"/>
            <a:ext cx="7844013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26902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Asistencia</a:t>
            </a:r>
            <a:r>
              <a:rPr lang="en-US" dirty="0"/>
              <a:t> </a:t>
            </a:r>
            <a:r>
              <a:rPr lang="en-US" dirty="0" err="1"/>
              <a:t>Personalizada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t="2500" r="961" b="1250"/>
          <a:stretch/>
        </p:blipFill>
        <p:spPr bwMode="auto">
          <a:xfrm>
            <a:off x="846312" y="1600200"/>
            <a:ext cx="7451376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846312" y="4953000"/>
            <a:ext cx="6338259" cy="11731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21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Asistencia</a:t>
            </a:r>
            <a:r>
              <a:rPr lang="en-US" dirty="0"/>
              <a:t> </a:t>
            </a:r>
            <a:r>
              <a:rPr lang="en-US" dirty="0" err="1"/>
              <a:t>Personalizada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t="1795" r="1122" b="4359"/>
          <a:stretch/>
        </p:blipFill>
        <p:spPr bwMode="auto">
          <a:xfrm>
            <a:off x="757085" y="1600200"/>
            <a:ext cx="762983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367" y="5647766"/>
            <a:ext cx="7597861" cy="47839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5618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Portafolios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Digitales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Amplios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4354" r="4789" b="28244"/>
          <a:stretch/>
        </p:blipFill>
        <p:spPr bwMode="auto">
          <a:xfrm>
            <a:off x="457200" y="1417638"/>
            <a:ext cx="8229600" cy="44766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32847" y="3998259"/>
            <a:ext cx="1972235" cy="41237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solidFill>
                  <a:srgbClr val="003E2C"/>
                </a:solidFill>
              </a:rPr>
              <a:t>Portafolios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>
                <a:solidFill>
                  <a:srgbClr val="003E2C"/>
                </a:solidFill>
              </a:rPr>
              <a:t>Digitales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Amplios</a:t>
            </a:r>
            <a:r>
              <a:rPr lang="en-US" dirty="0" smtClean="0">
                <a:solidFill>
                  <a:srgbClr val="003E2C"/>
                </a:solidFill>
              </a:rPr>
              <a:t> &amp; los Derechos de </a:t>
            </a:r>
            <a:r>
              <a:rPr lang="en-US" dirty="0" err="1" smtClean="0">
                <a:solidFill>
                  <a:srgbClr val="003E2C"/>
                </a:solidFill>
              </a:rPr>
              <a:t>Autor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4648" t="2051" r="4166" b="8462"/>
          <a:stretch/>
        </p:blipFill>
        <p:spPr bwMode="auto">
          <a:xfrm>
            <a:off x="882486" y="1600200"/>
            <a:ext cx="7379028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882486" y="5504329"/>
            <a:ext cx="6002408" cy="62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3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Portafolios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Digitales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Amplios</a:t>
            </a:r>
            <a:r>
              <a:rPr lang="en-US" sz="4000" dirty="0">
                <a:solidFill>
                  <a:srgbClr val="003E2C"/>
                </a:solidFill>
              </a:rPr>
              <a:t> :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 err="1" smtClean="0">
                <a:solidFill>
                  <a:srgbClr val="003E2C"/>
                </a:solidFill>
              </a:rPr>
              <a:t>Por</a:t>
            </a:r>
            <a:r>
              <a:rPr lang="en-US" sz="4000" dirty="0" smtClean="0">
                <a:solidFill>
                  <a:srgbClr val="003E2C"/>
                </a:solidFill>
              </a:rPr>
              <a:t> Lo </a:t>
            </a:r>
            <a:r>
              <a:rPr lang="en-US" sz="4000" dirty="0" err="1" smtClean="0">
                <a:solidFill>
                  <a:srgbClr val="003E2C"/>
                </a:solidFill>
              </a:rPr>
              <a:t>Menos</a:t>
            </a:r>
            <a:r>
              <a:rPr lang="en-US" sz="4000" dirty="0" smtClean="0">
                <a:solidFill>
                  <a:srgbClr val="003E2C"/>
                </a:solidFill>
              </a:rPr>
              <a:t> un </a:t>
            </a:r>
            <a:r>
              <a:rPr lang="en-US" sz="4000" dirty="0" err="1" smtClean="0">
                <a:solidFill>
                  <a:srgbClr val="003E2C"/>
                </a:solidFill>
              </a:rPr>
              <a:t>Resumen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6811" r="7727" b="21163"/>
          <a:stretch/>
        </p:blipFill>
        <p:spPr>
          <a:xfrm>
            <a:off x="646961" y="1600200"/>
            <a:ext cx="7850077" cy="452596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>
            <a:off x="646961" y="4410635"/>
            <a:ext cx="1057148" cy="659921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8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Portafolios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Digitales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Amplios</a:t>
            </a:r>
            <a:r>
              <a:rPr lang="en-US" sz="4000" dirty="0">
                <a:solidFill>
                  <a:srgbClr val="003E2C"/>
                </a:solidFill>
              </a:rPr>
              <a:t> :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Las </a:t>
            </a:r>
            <a:r>
              <a:rPr lang="en-US" sz="4000" dirty="0" err="1" smtClean="0"/>
              <a:t>Monografías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56270" t="10437" r="6269" b="48065"/>
          <a:stretch/>
        </p:blipFill>
        <p:spPr bwMode="auto">
          <a:xfrm>
            <a:off x="457200" y="1649506"/>
            <a:ext cx="8229600" cy="4036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0918" y="4410636"/>
            <a:ext cx="5952564" cy="6275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6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Portafolios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Digitales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>
                <a:solidFill>
                  <a:srgbClr val="003E2C"/>
                </a:solidFill>
              </a:rPr>
              <a:t>Amplios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smtClean="0">
                <a:solidFill>
                  <a:srgbClr val="003E2C"/>
                </a:solidFill>
              </a:rPr>
              <a:t>: </a:t>
            </a:r>
            <a:r>
              <a:rPr lang="en-US" sz="4000" dirty="0" err="1" smtClean="0">
                <a:solidFill>
                  <a:srgbClr val="003E2C"/>
                </a:solidFill>
              </a:rPr>
              <a:t>Tiempo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smtClean="0"/>
              <a:t>Embargo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8275" t="19557" r="9008" b="12671"/>
          <a:stretch/>
        </p:blipFill>
        <p:spPr>
          <a:xfrm>
            <a:off x="457200" y="1756086"/>
            <a:ext cx="8229600" cy="4214191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Oval 4"/>
          <p:cNvSpPr/>
          <p:nvPr/>
        </p:nvSpPr>
        <p:spPr>
          <a:xfrm>
            <a:off x="1139687" y="4022038"/>
            <a:ext cx="5019066" cy="74718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68942" y="5450541"/>
            <a:ext cx="735105" cy="519736"/>
          </a:xfrm>
          <a:prstGeom prst="rightArrow">
            <a:avLst>
              <a:gd name="adj1" fmla="val 50000"/>
              <a:gd name="adj2" fmla="val 61115"/>
            </a:avLst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4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solidFill>
                  <a:srgbClr val="003E2C"/>
                </a:solidFill>
              </a:rPr>
              <a:t>Portafolios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>
                <a:solidFill>
                  <a:srgbClr val="003E2C"/>
                </a:solidFill>
              </a:rPr>
              <a:t>Digitales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>
                <a:solidFill>
                  <a:srgbClr val="003E2C"/>
                </a:solidFill>
              </a:rPr>
              <a:t>Amplios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s-ES" sz="3600" dirty="0" smtClean="0"/>
              <a:t>Cumplimiento </a:t>
            </a:r>
            <a:r>
              <a:rPr lang="es-ES" sz="3600" dirty="0"/>
              <a:t>de las normas sobre Derecho de Autor </a:t>
            </a:r>
            <a:endParaRPr lang="es-ES" sz="3600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rgbClr val="003E2C"/>
                </a:solidFill>
              </a:rPr>
              <a:t>Texto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completo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cuando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posible</a:t>
            </a:r>
            <a:endParaRPr lang="en-US" sz="3600" dirty="0">
              <a:solidFill>
                <a:srgbClr val="003E2C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rgbClr val="003E2C"/>
                </a:solidFill>
              </a:rPr>
              <a:t>Extractos</a:t>
            </a:r>
            <a:r>
              <a:rPr lang="en-US" sz="3600" dirty="0" smtClean="0">
                <a:solidFill>
                  <a:srgbClr val="003E2C"/>
                </a:solidFill>
              </a:rPr>
              <a:t> o </a:t>
            </a:r>
            <a:r>
              <a:rPr lang="en-US" sz="3600" dirty="0" err="1" smtClean="0">
                <a:solidFill>
                  <a:srgbClr val="003E2C"/>
                </a:solidFill>
              </a:rPr>
              <a:t>res</a:t>
            </a:r>
            <a:r>
              <a:rPr lang="en-US" sz="3600" dirty="0" err="1"/>
              <a:t>ú</a:t>
            </a:r>
            <a:r>
              <a:rPr lang="en-US" sz="3600" dirty="0" err="1" smtClean="0">
                <a:solidFill>
                  <a:srgbClr val="003E2C"/>
                </a:solidFill>
              </a:rPr>
              <a:t>menes</a:t>
            </a:r>
            <a:endParaRPr lang="en-US" sz="3600" dirty="0" smtClean="0">
              <a:solidFill>
                <a:srgbClr val="003E2C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3E2C"/>
                </a:solidFill>
              </a:rPr>
              <a:t>Las </a:t>
            </a:r>
            <a:r>
              <a:rPr lang="en-US" sz="3600" dirty="0" err="1" smtClean="0"/>
              <a:t>citaciones</a:t>
            </a:r>
            <a:r>
              <a:rPr lang="en-US" sz="3600" dirty="0" smtClean="0"/>
              <a:t> </a:t>
            </a:r>
            <a:r>
              <a:rPr lang="en-US" sz="3600" dirty="0" err="1" smtClean="0"/>
              <a:t>completas</a:t>
            </a:r>
            <a:r>
              <a:rPr lang="en-US" sz="3600" dirty="0" smtClean="0"/>
              <a:t> y </a:t>
            </a:r>
            <a:r>
              <a:rPr lang="en-US" sz="3600" dirty="0" err="1" smtClean="0"/>
              <a:t>corregidas</a:t>
            </a:r>
            <a:endParaRPr lang="en-US" sz="3600" dirty="0" smtClean="0">
              <a:solidFill>
                <a:srgbClr val="003E2C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/>
              <a:t>El proxy al </a:t>
            </a:r>
            <a:r>
              <a:rPr lang="en-US" sz="3600" dirty="0" err="1"/>
              <a:t>contenido</a:t>
            </a:r>
            <a:r>
              <a:rPr lang="en-US" sz="3600" dirty="0"/>
              <a:t> </a:t>
            </a:r>
            <a:r>
              <a:rPr lang="en-US" sz="3600" dirty="0" err="1" smtClean="0"/>
              <a:t>licenciado</a:t>
            </a:r>
            <a:endParaRPr lang="en-US" sz="3600" dirty="0" smtClean="0">
              <a:solidFill>
                <a:srgbClr val="003E2C"/>
              </a:solidFill>
            </a:endParaRPr>
          </a:p>
          <a:p>
            <a:r>
              <a:rPr lang="en-US" dirty="0" err="1" smtClean="0"/>
              <a:t>Documentos</a:t>
            </a:r>
            <a:r>
              <a:rPr lang="en-US" dirty="0" smtClean="0"/>
              <a:t> </a:t>
            </a:r>
            <a:r>
              <a:rPr lang="en-US" dirty="0" err="1" smtClean="0"/>
              <a:t>escaneados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C</a:t>
            </a:r>
            <a:r>
              <a:rPr lang="en-US" dirty="0" err="1"/>
              <a:t>ómo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el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Archivo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Satisface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Sus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Necesidades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/>
              <a:t>Las </a:t>
            </a:r>
            <a:r>
              <a:rPr lang="en-US" sz="4000" dirty="0" err="1"/>
              <a:t>estadísticas</a:t>
            </a:r>
            <a:r>
              <a:rPr lang="en-US" sz="4000" dirty="0"/>
              <a:t> </a:t>
            </a:r>
            <a:r>
              <a:rPr lang="en-US" sz="4000" dirty="0" smtClean="0"/>
              <a:t>de </a:t>
            </a:r>
            <a:r>
              <a:rPr lang="en-US" sz="4000" dirty="0" err="1" smtClean="0"/>
              <a:t>usuarios</a:t>
            </a:r>
            <a:endParaRPr lang="en-US" sz="4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/>
              <a:t>La </a:t>
            </a:r>
            <a:r>
              <a:rPr lang="en-US" sz="4000" dirty="0" err="1"/>
              <a:t>búsqueda</a:t>
            </a:r>
            <a:r>
              <a:rPr lang="en-US" sz="4000" dirty="0"/>
              <a:t> de </a:t>
            </a:r>
            <a:r>
              <a:rPr lang="en-US" sz="4000" dirty="0" err="1"/>
              <a:t>texto</a:t>
            </a:r>
            <a:r>
              <a:rPr lang="en-US" sz="4000" dirty="0"/>
              <a:t> </a:t>
            </a:r>
            <a:r>
              <a:rPr lang="en-US" sz="4000" dirty="0" err="1"/>
              <a:t>completo</a:t>
            </a:r>
            <a:endParaRPr lang="en-US" sz="4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/>
              <a:t>Un </a:t>
            </a:r>
            <a:r>
              <a:rPr lang="en-US" sz="4000" dirty="0" err="1"/>
              <a:t>hipervínculo</a:t>
            </a:r>
            <a:r>
              <a:rPr lang="en-US" sz="4000" dirty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nunca</a:t>
            </a:r>
            <a:r>
              <a:rPr lang="en-US" sz="4000" dirty="0" smtClean="0"/>
              <a:t> cambia (URL </a:t>
            </a:r>
            <a:r>
              <a:rPr lang="en-US" sz="4000" dirty="0" err="1" smtClean="0"/>
              <a:t>estable</a:t>
            </a:r>
            <a:r>
              <a:rPr lang="en-US" sz="40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dirty="0"/>
              <a:t>L</a:t>
            </a:r>
            <a:r>
              <a:rPr lang="en-US" sz="4000" dirty="0" smtClean="0"/>
              <a:t>as </a:t>
            </a:r>
            <a:r>
              <a:rPr lang="en-US" sz="4000" dirty="0" err="1"/>
              <a:t>búsquedas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la </a:t>
            </a:r>
            <a:r>
              <a:rPr lang="en-US" sz="4000" dirty="0" smtClean="0"/>
              <a:t>web </a:t>
            </a:r>
            <a:r>
              <a:rPr lang="en-US" sz="4000" dirty="0" err="1" smtClean="0"/>
              <a:t>conducen</a:t>
            </a:r>
            <a:r>
              <a:rPr lang="en-US" sz="4000" dirty="0" smtClean="0"/>
              <a:t> al </a:t>
            </a:r>
            <a:r>
              <a:rPr lang="en-US" sz="4000" dirty="0" err="1" smtClean="0"/>
              <a:t>archivo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94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La Universidad de </a:t>
            </a:r>
            <a:r>
              <a:rPr lang="en-US" sz="4000" dirty="0">
                <a:solidFill>
                  <a:srgbClr val="003E2C"/>
                </a:solidFill>
              </a:rPr>
              <a:t>South Florida St. Petersburg (USFSP)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043" y="1600201"/>
            <a:ext cx="6789914" cy="4011706"/>
          </a:xfrm>
        </p:spPr>
      </p:pic>
      <p:sp>
        <p:nvSpPr>
          <p:cNvPr id="2" name="TextBox 1"/>
          <p:cNvSpPr txBox="1"/>
          <p:nvPr/>
        </p:nvSpPr>
        <p:spPr>
          <a:xfrm>
            <a:off x="3281082" y="5611907"/>
            <a:ext cx="2671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     </a:t>
            </a:r>
            <a:r>
              <a:rPr lang="en-US" i="1" dirty="0" err="1" smtClean="0"/>
              <a:t>Foto</a:t>
            </a:r>
            <a:r>
              <a:rPr lang="en-US" i="1" dirty="0" smtClean="0"/>
              <a:t> de Lisa Ferrante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18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Hagamos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Todo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Nos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dan</a:t>
            </a:r>
            <a:r>
              <a:rPr lang="en-US" sz="4000" dirty="0" smtClean="0">
                <a:solidFill>
                  <a:srgbClr val="003E2C"/>
                </a:solidFill>
              </a:rPr>
              <a:t> los CVs y el </a:t>
            </a:r>
            <a:r>
              <a:rPr lang="en-US" sz="4000" dirty="0" err="1" smtClean="0">
                <a:solidFill>
                  <a:srgbClr val="003E2C"/>
                </a:solidFill>
              </a:rPr>
              <a:t>resto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hagamos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nosotros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Verificamos</a:t>
            </a:r>
            <a:r>
              <a:rPr lang="en-US" sz="4000" dirty="0" smtClean="0">
                <a:solidFill>
                  <a:srgbClr val="003E2C"/>
                </a:solidFill>
              </a:rPr>
              <a:t> y </a:t>
            </a:r>
            <a:r>
              <a:rPr lang="en-US" sz="4000" dirty="0" err="1" smtClean="0">
                <a:solidFill>
                  <a:srgbClr val="003E2C"/>
                </a:solidFill>
              </a:rPr>
              <a:t>corregimos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las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citaciones</a:t>
            </a:r>
            <a:endParaRPr lang="en-US" sz="4000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Depositamos</a:t>
            </a:r>
            <a:r>
              <a:rPr lang="en-US" sz="4000" dirty="0" smtClean="0">
                <a:solidFill>
                  <a:srgbClr val="003E2C"/>
                </a:solidFill>
              </a:rPr>
              <a:t> los </a:t>
            </a:r>
            <a:r>
              <a:rPr lang="en-US" sz="4000" dirty="0" err="1" smtClean="0">
                <a:solidFill>
                  <a:srgbClr val="003E2C"/>
                </a:solidFill>
              </a:rPr>
              <a:t>materiales</a:t>
            </a:r>
            <a:endParaRPr lang="en-US" sz="4000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Buscamos</a:t>
            </a:r>
            <a:r>
              <a:rPr lang="en-US" sz="4000" dirty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nuevas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publicaciones</a:t>
            </a:r>
            <a:endParaRPr lang="en-US" sz="4400" dirty="0">
              <a:solidFill>
                <a:srgbClr val="003E2C"/>
              </a:solidFill>
            </a:endParaRPr>
          </a:p>
          <a:p>
            <a:pPr eaLnBrk="1" hangingPunct="1"/>
            <a:endParaRPr lang="en-US" sz="4400" dirty="0">
              <a:solidFill>
                <a:srgbClr val="003E2C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5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3E2C"/>
                </a:solidFill>
                <a:latin typeface="Adobe Garamond Pro" pitchFamily="18" charset="0"/>
              </a:rPr>
              <a:t>Hagamos</a:t>
            </a:r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 </a:t>
            </a:r>
            <a:r>
              <a:rPr lang="en-US" dirty="0" err="1">
                <a:solidFill>
                  <a:srgbClr val="003E2C"/>
                </a:solidFill>
                <a:latin typeface="Adobe Garamond Pro" pitchFamily="18" charset="0"/>
              </a:rPr>
              <a:t>Todo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003E2C"/>
                </a:solidFill>
              </a:rPr>
              <a:t>Enviamos</a:t>
            </a:r>
            <a:r>
              <a:rPr lang="en-US" sz="3600" dirty="0" smtClean="0">
                <a:solidFill>
                  <a:srgbClr val="003E2C"/>
                </a:solidFill>
              </a:rPr>
              <a:t> los </a:t>
            </a:r>
            <a:r>
              <a:rPr lang="en-US" sz="3600" dirty="0" err="1" smtClean="0">
                <a:solidFill>
                  <a:srgbClr val="003E2C"/>
                </a:solidFill>
              </a:rPr>
              <a:t>informes</a:t>
            </a:r>
            <a:r>
              <a:rPr lang="en-US" sz="3600" dirty="0" smtClean="0">
                <a:solidFill>
                  <a:srgbClr val="003E2C"/>
                </a:solidFill>
              </a:rPr>
              <a:t> de </a:t>
            </a:r>
            <a:r>
              <a:rPr lang="en-US" sz="3600" dirty="0" err="1" smtClean="0">
                <a:solidFill>
                  <a:srgbClr val="003E2C"/>
                </a:solidFill>
              </a:rPr>
              <a:t>las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/>
              <a:t>estadísticas</a:t>
            </a:r>
            <a:r>
              <a:rPr lang="en-US" sz="3600" dirty="0"/>
              <a:t> de </a:t>
            </a:r>
            <a:r>
              <a:rPr lang="en-US" sz="3600" dirty="0" err="1" smtClean="0"/>
              <a:t>usuarios</a:t>
            </a:r>
            <a:r>
              <a:rPr lang="en-US" sz="3600" dirty="0" smtClean="0"/>
              <a:t> (</a:t>
            </a:r>
            <a:r>
              <a:rPr lang="en-US" sz="3600" dirty="0" err="1" smtClean="0"/>
              <a:t>alertas</a:t>
            </a:r>
            <a:r>
              <a:rPr lang="en-US" sz="3600" dirty="0" smtClean="0"/>
              <a:t>)</a:t>
            </a:r>
            <a:endParaRPr lang="en-US" sz="3600" dirty="0" smtClean="0">
              <a:solidFill>
                <a:srgbClr val="003E2C"/>
              </a:solidFill>
            </a:endParaRPr>
          </a:p>
          <a:p>
            <a:r>
              <a:rPr lang="en-US" sz="3600" dirty="0" err="1" smtClean="0">
                <a:solidFill>
                  <a:srgbClr val="003E2C"/>
                </a:solidFill>
              </a:rPr>
              <a:t>Investigamos</a:t>
            </a:r>
            <a:r>
              <a:rPr lang="en-US" sz="3600" dirty="0" smtClean="0">
                <a:solidFill>
                  <a:srgbClr val="003E2C"/>
                </a:solidFill>
              </a:rPr>
              <a:t> los derechos de </a:t>
            </a:r>
            <a:r>
              <a:rPr lang="en-US" sz="3600" dirty="0" err="1" smtClean="0">
                <a:solidFill>
                  <a:srgbClr val="003E2C"/>
                </a:solidFill>
              </a:rPr>
              <a:t>autor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utilizando</a:t>
            </a:r>
            <a:r>
              <a:rPr lang="en-US" sz="3600" dirty="0" smtClean="0">
                <a:solidFill>
                  <a:srgbClr val="003E2C"/>
                </a:solidFill>
              </a:rPr>
              <a:t> Sherpa y los </a:t>
            </a:r>
            <a:r>
              <a:rPr lang="en-US" sz="3600" dirty="0" err="1" smtClean="0">
                <a:solidFill>
                  <a:srgbClr val="003E2C"/>
                </a:solidFill>
              </a:rPr>
              <a:t>sitios</a:t>
            </a:r>
            <a:r>
              <a:rPr lang="en-US" sz="3600" dirty="0" smtClean="0">
                <a:solidFill>
                  <a:srgbClr val="003E2C"/>
                </a:solidFill>
              </a:rPr>
              <a:t> web de los </a:t>
            </a:r>
            <a:r>
              <a:rPr lang="en-US" sz="3600" dirty="0" err="1" smtClean="0">
                <a:solidFill>
                  <a:srgbClr val="003E2C"/>
                </a:solidFill>
              </a:rPr>
              <a:t>editores</a:t>
            </a:r>
            <a:endParaRPr lang="en-US" sz="3600" dirty="0">
              <a:solidFill>
                <a:srgbClr val="003E2C"/>
              </a:solidFill>
            </a:endParaRPr>
          </a:p>
          <a:p>
            <a:r>
              <a:rPr lang="en-US" sz="3600" dirty="0" smtClean="0">
                <a:solidFill>
                  <a:srgbClr val="003E2C"/>
                </a:solidFill>
              </a:rPr>
              <a:t>A </a:t>
            </a:r>
            <a:r>
              <a:rPr lang="en-US" sz="3600" dirty="0" err="1" smtClean="0">
                <a:solidFill>
                  <a:srgbClr val="003E2C"/>
                </a:solidFill>
              </a:rPr>
              <a:t>veces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hablamos</a:t>
            </a:r>
            <a:r>
              <a:rPr lang="en-US" sz="3600" dirty="0" smtClean="0">
                <a:solidFill>
                  <a:srgbClr val="003E2C"/>
                </a:solidFill>
              </a:rPr>
              <a:t> con los </a:t>
            </a:r>
            <a:r>
              <a:rPr lang="en-US" sz="3600" dirty="0" err="1" smtClean="0">
                <a:solidFill>
                  <a:srgbClr val="003E2C"/>
                </a:solidFill>
              </a:rPr>
              <a:t>editores</a:t>
            </a:r>
            <a:r>
              <a:rPr lang="en-US" sz="3600" dirty="0" smtClean="0">
                <a:solidFill>
                  <a:srgbClr val="003E2C"/>
                </a:solidFill>
              </a:rPr>
              <a:t> y </a:t>
            </a:r>
            <a:r>
              <a:rPr lang="en-US" sz="3600" dirty="0" err="1" smtClean="0">
                <a:solidFill>
                  <a:srgbClr val="003E2C"/>
                </a:solidFill>
              </a:rPr>
              <a:t>pedimos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permiso</a:t>
            </a:r>
            <a:r>
              <a:rPr lang="en-US" sz="3600" dirty="0" smtClean="0">
                <a:solidFill>
                  <a:srgbClr val="003E2C"/>
                </a:solidFill>
              </a:rPr>
              <a:t> de </a:t>
            </a:r>
            <a:r>
              <a:rPr lang="en-US" sz="3600" dirty="0" err="1" smtClean="0">
                <a:solidFill>
                  <a:srgbClr val="003E2C"/>
                </a:solidFill>
              </a:rPr>
              <a:t>publicar</a:t>
            </a:r>
            <a:r>
              <a:rPr lang="en-US" sz="3600" dirty="0" smtClean="0">
                <a:solidFill>
                  <a:srgbClr val="003E2C"/>
                </a:solidFill>
              </a:rPr>
              <a:t> el </a:t>
            </a:r>
            <a:r>
              <a:rPr lang="en-US" sz="3600" dirty="0" err="1" smtClean="0">
                <a:solidFill>
                  <a:srgbClr val="003E2C"/>
                </a:solidFill>
              </a:rPr>
              <a:t>texto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completo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en</a:t>
            </a:r>
            <a:r>
              <a:rPr lang="en-US" sz="3600" dirty="0" smtClean="0">
                <a:solidFill>
                  <a:srgbClr val="003E2C"/>
                </a:solidFill>
              </a:rPr>
              <a:t> el </a:t>
            </a:r>
            <a:r>
              <a:rPr lang="en-US" sz="3600" dirty="0" err="1" smtClean="0">
                <a:solidFill>
                  <a:srgbClr val="003E2C"/>
                </a:solidFill>
              </a:rPr>
              <a:t>archivo</a:t>
            </a:r>
            <a:endParaRPr lang="en-US" sz="3600" dirty="0">
              <a:solidFill>
                <a:srgbClr val="003E2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Informar </a:t>
            </a:r>
            <a:r>
              <a:rPr lang="es-ES" dirty="0"/>
              <a:t>a </a:t>
            </a:r>
            <a:r>
              <a:rPr lang="es-ES" dirty="0" smtClean="0"/>
              <a:t>través </a:t>
            </a:r>
            <a:r>
              <a:rPr lang="es-ES" dirty="0"/>
              <a:t>del </a:t>
            </a:r>
            <a:r>
              <a:rPr lang="es-ES" dirty="0" smtClean="0"/>
              <a:t>Tiempo </a:t>
            </a:r>
            <a:r>
              <a:rPr lang="es-ES" dirty="0"/>
              <a:t/>
            </a:r>
            <a:br>
              <a:rPr lang="es-ES" dirty="0"/>
            </a:b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E2C"/>
                </a:solidFill>
              </a:rPr>
              <a:t>Explicamos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Acceso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Abierto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pero</a:t>
            </a:r>
            <a:r>
              <a:rPr lang="en-US" dirty="0" smtClean="0">
                <a:solidFill>
                  <a:srgbClr val="003E2C"/>
                </a:solidFill>
              </a:rPr>
              <a:t> no lo </a:t>
            </a:r>
            <a:r>
              <a:rPr lang="en-US" dirty="0" err="1" smtClean="0">
                <a:solidFill>
                  <a:srgbClr val="003E2C"/>
                </a:solidFill>
              </a:rPr>
              <a:t>exigimos</a:t>
            </a:r>
            <a:endParaRPr lang="en-US" dirty="0" smtClean="0">
              <a:solidFill>
                <a:srgbClr val="003E2C"/>
              </a:solidFill>
            </a:endParaRPr>
          </a:p>
          <a:p>
            <a:r>
              <a:rPr lang="en-US" dirty="0" err="1" smtClean="0">
                <a:solidFill>
                  <a:srgbClr val="003E2C"/>
                </a:solidFill>
              </a:rPr>
              <a:t>Tomamos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ventaja</a:t>
            </a:r>
            <a:r>
              <a:rPr lang="en-US" dirty="0" smtClean="0">
                <a:solidFill>
                  <a:srgbClr val="003E2C"/>
                </a:solidFill>
              </a:rPr>
              <a:t> de </a:t>
            </a:r>
            <a:r>
              <a:rPr lang="en-US" dirty="0" err="1" smtClean="0">
                <a:solidFill>
                  <a:srgbClr val="003E2C"/>
                </a:solidFill>
              </a:rPr>
              <a:t>cada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oportunidad</a:t>
            </a:r>
            <a:r>
              <a:rPr lang="en-US" dirty="0" smtClean="0">
                <a:solidFill>
                  <a:srgbClr val="003E2C"/>
                </a:solidFill>
              </a:rPr>
              <a:t> de </a:t>
            </a:r>
            <a:r>
              <a:rPr lang="en-US" dirty="0" err="1" smtClean="0">
                <a:solidFill>
                  <a:srgbClr val="003E2C"/>
                </a:solidFill>
              </a:rPr>
              <a:t>informar</a:t>
            </a:r>
            <a:r>
              <a:rPr lang="en-US" dirty="0" smtClean="0">
                <a:solidFill>
                  <a:srgbClr val="003E2C"/>
                </a:solidFill>
              </a:rPr>
              <a:t> y </a:t>
            </a:r>
            <a:r>
              <a:rPr lang="en-US" dirty="0" err="1" smtClean="0">
                <a:solidFill>
                  <a:srgbClr val="003E2C"/>
                </a:solidFill>
              </a:rPr>
              <a:t>sugerir</a:t>
            </a:r>
            <a:r>
              <a:rPr lang="en-US" dirty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otro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enfoque</a:t>
            </a:r>
            <a:endParaRPr lang="en-US" dirty="0">
              <a:solidFill>
                <a:srgbClr val="003E2C"/>
              </a:solidFill>
            </a:endParaRPr>
          </a:p>
          <a:p>
            <a:r>
              <a:rPr lang="en-US" dirty="0" err="1" smtClean="0">
                <a:solidFill>
                  <a:srgbClr val="003E2C"/>
                </a:solidFill>
              </a:rPr>
              <a:t>Proporcionamos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acceso</a:t>
            </a:r>
            <a:r>
              <a:rPr lang="en-US" dirty="0" smtClean="0">
                <a:solidFill>
                  <a:srgbClr val="003E2C"/>
                </a:solidFill>
              </a:rPr>
              <a:t> a SPARC y a los </a:t>
            </a:r>
            <a:r>
              <a:rPr lang="en-US" dirty="0" err="1" smtClean="0">
                <a:solidFill>
                  <a:srgbClr val="003E2C"/>
                </a:solidFill>
              </a:rPr>
              <a:t>otros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recursos</a:t>
            </a:r>
            <a:endParaRPr lang="en-US" dirty="0">
              <a:solidFill>
                <a:srgbClr val="003E2C"/>
              </a:solidFill>
            </a:endParaRPr>
          </a:p>
          <a:p>
            <a:r>
              <a:rPr lang="en-US" dirty="0" err="1" smtClean="0">
                <a:solidFill>
                  <a:srgbClr val="003E2C"/>
                </a:solidFill>
              </a:rPr>
              <a:t>Propusimos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una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/>
              <a:t>r</a:t>
            </a:r>
            <a:r>
              <a:rPr lang="en-US" dirty="0" err="1" smtClean="0"/>
              <a:t>esolución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acceso</a:t>
            </a:r>
            <a:r>
              <a:rPr lang="en-US" dirty="0"/>
              <a:t> </a:t>
            </a:r>
            <a:r>
              <a:rPr lang="en-US" dirty="0" err="1" smtClean="0"/>
              <a:t>abierto</a:t>
            </a:r>
            <a:r>
              <a:rPr lang="en-US" dirty="0" smtClean="0"/>
              <a:t> de los </a:t>
            </a:r>
            <a:r>
              <a:rPr lang="en-US" dirty="0" err="1" smtClean="0"/>
              <a:t>bibliotecarios</a:t>
            </a:r>
            <a:r>
              <a:rPr lang="en-US" dirty="0" smtClean="0"/>
              <a:t> al </a:t>
            </a:r>
            <a:r>
              <a:rPr lang="en-US" dirty="0" err="1" smtClean="0"/>
              <a:t>Senado</a:t>
            </a:r>
            <a:r>
              <a:rPr lang="en-US" dirty="0" smtClean="0"/>
              <a:t> </a:t>
            </a:r>
            <a:r>
              <a:rPr lang="en-US" dirty="0" err="1" smtClean="0"/>
              <a:t>Universitario</a:t>
            </a:r>
            <a:endParaRPr lang="en-US" dirty="0">
              <a:solidFill>
                <a:srgbClr val="003E2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Evaluar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las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Licencias</a:t>
            </a:r>
            <a:r>
              <a:rPr lang="en-US" sz="4000" dirty="0" smtClean="0">
                <a:solidFill>
                  <a:srgbClr val="003E2C"/>
                </a:solidFill>
              </a:rPr>
              <a:t> de los </a:t>
            </a:r>
            <a:r>
              <a:rPr lang="en-US" sz="4000" dirty="0" err="1" smtClean="0">
                <a:solidFill>
                  <a:srgbClr val="003E2C"/>
                </a:solidFill>
              </a:rPr>
              <a:t>Editores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Estar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dispuesto</a:t>
            </a:r>
            <a:r>
              <a:rPr lang="en-US" sz="4000" dirty="0" smtClean="0">
                <a:solidFill>
                  <a:srgbClr val="003E2C"/>
                </a:solidFill>
              </a:rPr>
              <a:t> de </a:t>
            </a:r>
            <a:r>
              <a:rPr lang="en-US" sz="4000" dirty="0" err="1" smtClean="0">
                <a:solidFill>
                  <a:srgbClr val="003E2C"/>
                </a:solidFill>
              </a:rPr>
              <a:t>mirar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las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licencias</a:t>
            </a:r>
            <a:r>
              <a:rPr lang="en-US" sz="4000" dirty="0" smtClean="0">
                <a:solidFill>
                  <a:srgbClr val="003E2C"/>
                </a:solidFill>
              </a:rPr>
              <a:t> de los </a:t>
            </a:r>
            <a:r>
              <a:rPr lang="en-US" sz="4000" dirty="0" err="1" smtClean="0">
                <a:solidFill>
                  <a:srgbClr val="003E2C"/>
                </a:solidFill>
              </a:rPr>
              <a:t>editores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Proporcionar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opciones</a:t>
            </a:r>
            <a:endParaRPr lang="en-US" sz="4000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Promover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recursos</a:t>
            </a:r>
            <a:r>
              <a:rPr lang="en-US" sz="4000" dirty="0" smtClean="0">
                <a:solidFill>
                  <a:srgbClr val="003E2C"/>
                </a:solidFill>
              </a:rPr>
              <a:t> de </a:t>
            </a:r>
            <a:r>
              <a:rPr lang="en-US" sz="4000" dirty="0" err="1" smtClean="0">
                <a:solidFill>
                  <a:srgbClr val="003E2C"/>
                </a:solidFill>
              </a:rPr>
              <a:t>apoyo</a:t>
            </a:r>
            <a:endParaRPr lang="en-US" sz="4000" dirty="0">
              <a:solidFill>
                <a:srgbClr val="003E2C"/>
              </a:solidFill>
            </a:endParaRPr>
          </a:p>
          <a:p>
            <a:r>
              <a:rPr lang="en-US" sz="4000" dirty="0" err="1" smtClean="0"/>
              <a:t>Enfatizar</a:t>
            </a:r>
            <a:r>
              <a:rPr lang="en-US" sz="4000" dirty="0" smtClean="0"/>
              <a:t> la </a:t>
            </a:r>
            <a:r>
              <a:rPr lang="en-US" sz="4000" dirty="0" err="1" smtClean="0"/>
              <a:t>responsabilidad</a:t>
            </a:r>
            <a:r>
              <a:rPr lang="en-US" sz="4000" dirty="0" smtClean="0"/>
              <a:t>   personal del </a:t>
            </a:r>
            <a:r>
              <a:rPr lang="en-US" sz="4000" dirty="0" err="1" smtClean="0"/>
              <a:t>autor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7585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Materiales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Informativos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SPARC Authors’ Addendum</a:t>
            </a:r>
          </a:p>
          <a:p>
            <a:pPr eaLnBrk="1" hangingPunct="1"/>
            <a:r>
              <a:rPr lang="en-US" sz="3600" dirty="0" err="1"/>
              <a:t>L</a:t>
            </a:r>
            <a:r>
              <a:rPr lang="en-US" sz="3600" dirty="0" err="1" smtClean="0"/>
              <a:t>ista</a:t>
            </a:r>
            <a:r>
              <a:rPr lang="en-US" sz="3600" dirty="0" smtClean="0"/>
              <a:t> </a:t>
            </a:r>
            <a:r>
              <a:rPr lang="en-US" sz="3600" dirty="0"/>
              <a:t>de </a:t>
            </a:r>
            <a:r>
              <a:rPr lang="en-US" sz="3600" dirty="0" err="1"/>
              <a:t>revistas</a:t>
            </a:r>
            <a:r>
              <a:rPr lang="en-US" sz="3600" dirty="0"/>
              <a:t> de </a:t>
            </a:r>
            <a:r>
              <a:rPr lang="en-US" sz="3600" dirty="0" err="1"/>
              <a:t>dudosa</a:t>
            </a:r>
            <a:r>
              <a:rPr lang="en-US" sz="3600" dirty="0"/>
              <a:t> </a:t>
            </a:r>
            <a:r>
              <a:rPr lang="en-US" sz="3600" dirty="0" err="1" smtClean="0"/>
              <a:t>reputación</a:t>
            </a:r>
            <a:endParaRPr lang="en-US" sz="3600" dirty="0"/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W</a:t>
            </a:r>
            <a:r>
              <a:rPr lang="en-US" sz="3600" dirty="0" smtClean="0">
                <a:solidFill>
                  <a:srgbClr val="003E2C"/>
                </a:solidFill>
              </a:rPr>
              <a:t>hat’s </a:t>
            </a:r>
            <a:r>
              <a:rPr lang="en-US" sz="3600" dirty="0">
                <a:solidFill>
                  <a:srgbClr val="003E2C"/>
                </a:solidFill>
              </a:rPr>
              <a:t>In It For </a:t>
            </a:r>
            <a:r>
              <a:rPr lang="en-US" sz="3600" dirty="0" smtClean="0">
                <a:solidFill>
                  <a:srgbClr val="003E2C"/>
                </a:solidFill>
              </a:rPr>
              <a:t>You (</a:t>
            </a:r>
            <a:r>
              <a:rPr lang="en-US" sz="3600" dirty="0" smtClean="0"/>
              <a:t>¿</a:t>
            </a:r>
            <a:r>
              <a:rPr lang="en-US" sz="3600" dirty="0" err="1" smtClean="0"/>
              <a:t>Cuáles</a:t>
            </a:r>
            <a:r>
              <a:rPr lang="en-US" sz="3600" dirty="0" smtClean="0"/>
              <a:t> son los </a:t>
            </a:r>
            <a:r>
              <a:rPr lang="en-US" sz="3600" dirty="0" err="1" smtClean="0"/>
              <a:t>beneficios</a:t>
            </a:r>
            <a:r>
              <a:rPr lang="en-US" sz="3600" dirty="0" smtClean="0"/>
              <a:t>?)</a:t>
            </a:r>
            <a:endParaRPr lang="en-US" sz="36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3600" dirty="0" smtClean="0">
                <a:solidFill>
                  <a:srgbClr val="003E2C"/>
                </a:solidFill>
              </a:rPr>
              <a:t>Manual del </a:t>
            </a:r>
            <a:r>
              <a:rPr lang="en-US" sz="3600" dirty="0" err="1" smtClean="0">
                <a:solidFill>
                  <a:srgbClr val="003E2C"/>
                </a:solidFill>
              </a:rPr>
              <a:t>usuario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</a:p>
          <a:p>
            <a:pPr eaLnBrk="1" hangingPunct="1"/>
            <a:r>
              <a:rPr lang="en-US" sz="3600" dirty="0" smtClean="0">
                <a:solidFill>
                  <a:srgbClr val="003E2C"/>
                </a:solidFill>
              </a:rPr>
              <a:t>Enlaces a </a:t>
            </a:r>
            <a:r>
              <a:rPr lang="en-US" sz="3600" dirty="0" err="1" smtClean="0">
                <a:solidFill>
                  <a:srgbClr val="003E2C"/>
                </a:solidFill>
              </a:rPr>
              <a:t>presentaciones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r>
              <a:rPr lang="en-US" sz="3600" dirty="0" err="1" smtClean="0">
                <a:solidFill>
                  <a:srgbClr val="003E2C"/>
                </a:solidFill>
              </a:rPr>
              <a:t>sobre</a:t>
            </a:r>
            <a:r>
              <a:rPr lang="en-US" sz="3600" dirty="0" smtClean="0">
                <a:solidFill>
                  <a:srgbClr val="003E2C"/>
                </a:solidFill>
              </a:rPr>
              <a:t> el </a:t>
            </a:r>
            <a:r>
              <a:rPr lang="en-US" sz="3600" dirty="0" err="1" smtClean="0">
                <a:solidFill>
                  <a:srgbClr val="003E2C"/>
                </a:solidFill>
              </a:rPr>
              <a:t>archivo</a:t>
            </a:r>
            <a:r>
              <a:rPr lang="en-US" sz="3600" dirty="0" smtClean="0">
                <a:solidFill>
                  <a:srgbClr val="003E2C"/>
                </a:solidFill>
              </a:rPr>
              <a:t> </a:t>
            </a:r>
            <a:endParaRPr lang="en-US" sz="3600" dirty="0">
              <a:solidFill>
                <a:srgbClr val="003E2C"/>
              </a:solidFill>
            </a:endParaRPr>
          </a:p>
          <a:p>
            <a:r>
              <a:rPr lang="en-US" dirty="0"/>
              <a:t>La </a:t>
            </a:r>
            <a:r>
              <a:rPr lang="en-US" dirty="0" err="1"/>
              <a:t>búsqueda</a:t>
            </a:r>
            <a:r>
              <a:rPr lang="en-US" dirty="0"/>
              <a:t> del </a:t>
            </a:r>
            <a:r>
              <a:rPr lang="en-US" dirty="0" err="1"/>
              <a:t>archivo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37014"/>
              </p:ext>
            </p:extLst>
          </p:nvPr>
        </p:nvGraphicFramePr>
        <p:xfrm>
          <a:off x="457200" y="3680301"/>
          <a:ext cx="8229600" cy="3657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www.astursistemas.com/images/Bullet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0362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11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Mercadeo</a:t>
            </a:r>
            <a:r>
              <a:rPr lang="en-US" baseline="30000" dirty="0" smtClean="0">
                <a:solidFill>
                  <a:srgbClr val="003E2C"/>
                </a:solidFill>
              </a:rPr>
              <a:t>3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 descr="C:\Users\hixson\Pictures\2014-05-03\016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155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24251" y="5791748"/>
            <a:ext cx="242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003E2C"/>
                </a:solidFill>
              </a:rPr>
              <a:t>Foto</a:t>
            </a:r>
            <a:r>
              <a:rPr lang="en-US" i="1" dirty="0" smtClean="0">
                <a:solidFill>
                  <a:srgbClr val="003E2C"/>
                </a:solidFill>
              </a:rPr>
              <a:t> de Carol Hixson</a:t>
            </a:r>
            <a:endParaRPr lang="en-US" i="1" dirty="0">
              <a:solidFill>
                <a:srgbClr val="003E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48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Mercadeo</a:t>
            </a:r>
            <a:r>
              <a:rPr lang="en-US" dirty="0" smtClean="0">
                <a:solidFill>
                  <a:srgbClr val="003E2C"/>
                </a:solidFill>
              </a:rPr>
              <a:t>: </a:t>
            </a:r>
            <a:r>
              <a:rPr lang="en-US" dirty="0" err="1" smtClean="0">
                <a:solidFill>
                  <a:srgbClr val="003E2C"/>
                </a:solidFill>
              </a:rPr>
              <a:t>Estrategias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2763" t="2820" r="12116" b="6923"/>
          <a:stretch/>
        </p:blipFill>
        <p:spPr bwMode="auto">
          <a:xfrm>
            <a:off x="1558429" y="1600200"/>
            <a:ext cx="6027142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15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Mercadeo</a:t>
            </a:r>
            <a:r>
              <a:rPr lang="en-US" sz="4000" dirty="0" smtClean="0">
                <a:solidFill>
                  <a:srgbClr val="003E2C"/>
                </a:solidFill>
              </a:rPr>
              <a:t>: </a:t>
            </a:r>
            <a:r>
              <a:rPr lang="en-US" sz="4000" dirty="0" err="1" smtClean="0">
                <a:solidFill>
                  <a:srgbClr val="003E2C"/>
                </a:solidFill>
              </a:rPr>
              <a:t>Contactar</a:t>
            </a:r>
            <a:r>
              <a:rPr lang="en-US" sz="4000" dirty="0" smtClean="0">
                <a:solidFill>
                  <a:srgbClr val="003E2C"/>
                </a:solidFill>
              </a:rPr>
              <a:t> los </a:t>
            </a:r>
            <a:r>
              <a:rPr lang="en-US" sz="4000" dirty="0" err="1">
                <a:solidFill>
                  <a:srgbClr val="003E2C"/>
                </a:solidFill>
              </a:rPr>
              <a:t>P</a:t>
            </a:r>
            <a:r>
              <a:rPr lang="en-US" sz="4000" dirty="0" err="1" smtClean="0">
                <a:solidFill>
                  <a:srgbClr val="003E2C"/>
                </a:solidFill>
              </a:rPr>
              <a:t>rofesores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Cuando</a:t>
            </a:r>
            <a:r>
              <a:rPr lang="en-US" sz="4000" dirty="0" smtClean="0">
                <a:solidFill>
                  <a:srgbClr val="003E2C"/>
                </a:solidFill>
              </a:rPr>
              <a:t> hay </a:t>
            </a:r>
            <a:r>
              <a:rPr lang="en-US" sz="4000" dirty="0" err="1" smtClean="0">
                <a:solidFill>
                  <a:srgbClr val="003E2C"/>
                </a:solidFill>
              </a:rPr>
              <a:t>una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noticia</a:t>
            </a:r>
            <a:r>
              <a:rPr lang="en-US" sz="4000" dirty="0" smtClean="0">
                <a:solidFill>
                  <a:srgbClr val="003E2C"/>
                </a:solidFill>
              </a:rPr>
              <a:t> de un </a:t>
            </a:r>
            <a:r>
              <a:rPr lang="en-US" sz="4000" dirty="0" err="1" smtClean="0"/>
              <a:t>artículo</a:t>
            </a:r>
            <a:r>
              <a:rPr lang="en-US" sz="4000" dirty="0" smtClean="0">
                <a:solidFill>
                  <a:srgbClr val="003E2C"/>
                </a:solidFill>
              </a:rPr>
              <a:t>, </a:t>
            </a:r>
            <a:r>
              <a:rPr lang="en-US" sz="4000" dirty="0" err="1" smtClean="0">
                <a:solidFill>
                  <a:srgbClr val="003E2C"/>
                </a:solidFill>
              </a:rPr>
              <a:t>conferencia</a:t>
            </a:r>
            <a:r>
              <a:rPr lang="en-US" sz="4000" dirty="0" smtClean="0">
                <a:solidFill>
                  <a:srgbClr val="003E2C"/>
                </a:solidFill>
              </a:rPr>
              <a:t>, o </a:t>
            </a:r>
            <a:r>
              <a:rPr lang="en-US" sz="4000" dirty="0" err="1" smtClean="0">
                <a:solidFill>
                  <a:srgbClr val="003E2C"/>
                </a:solidFill>
              </a:rPr>
              <a:t>libro</a:t>
            </a:r>
            <a:endParaRPr lang="en-US" sz="4000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/>
              <a:t>Después</a:t>
            </a:r>
            <a:r>
              <a:rPr lang="en-US" sz="4000" dirty="0"/>
              <a:t> de </a:t>
            </a:r>
            <a:r>
              <a:rPr lang="en-US" sz="4000" dirty="0" err="1" smtClean="0"/>
              <a:t>las</a:t>
            </a:r>
            <a:r>
              <a:rPr lang="en-US" sz="4000" dirty="0" smtClean="0"/>
              <a:t> </a:t>
            </a:r>
            <a:r>
              <a:rPr lang="en-US" sz="4000" dirty="0" err="1" smtClean="0"/>
              <a:t>presentaciones</a:t>
            </a:r>
            <a:r>
              <a:rPr lang="en-US" sz="4000" smtClean="0"/>
              <a:t> de </a:t>
            </a:r>
            <a:r>
              <a:rPr lang="en-US" sz="4000" dirty="0" err="1"/>
              <a:t>nuevos</a:t>
            </a:r>
            <a:r>
              <a:rPr lang="en-US" sz="4000" dirty="0"/>
              <a:t> </a:t>
            </a:r>
            <a:r>
              <a:rPr lang="en-US" sz="4000" dirty="0" err="1" smtClean="0"/>
              <a:t>profesores</a:t>
            </a:r>
            <a:endParaRPr lang="en-US" sz="4000" dirty="0" smtClean="0"/>
          </a:p>
          <a:p>
            <a:pPr eaLnBrk="1" hangingPunct="1"/>
            <a:r>
              <a:rPr lang="en-US" sz="4000" dirty="0" smtClean="0"/>
              <a:t>Para </a:t>
            </a:r>
            <a:r>
              <a:rPr lang="en-US" sz="4000" dirty="0" err="1" smtClean="0"/>
              <a:t>resguardar</a:t>
            </a:r>
            <a:r>
              <a:rPr lang="en-US" sz="4000" dirty="0"/>
              <a:t>, </a:t>
            </a:r>
            <a:r>
              <a:rPr lang="en-US" sz="4000" dirty="0" err="1"/>
              <a:t>preservar</a:t>
            </a:r>
            <a:r>
              <a:rPr lang="en-US" sz="4000" dirty="0"/>
              <a:t> y </a:t>
            </a:r>
            <a:r>
              <a:rPr lang="en-US" sz="4000" dirty="0" err="1" smtClean="0"/>
              <a:t>difundir</a:t>
            </a:r>
            <a:r>
              <a:rPr lang="en-US" sz="4000" dirty="0" smtClean="0"/>
              <a:t> el </a:t>
            </a:r>
            <a:r>
              <a:rPr lang="en-US" sz="4000" dirty="0" err="1" smtClean="0"/>
              <a:t>trabajo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estudiantes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Mercadeo</a:t>
            </a:r>
            <a:r>
              <a:rPr lang="en-US" sz="4000" dirty="0">
                <a:solidFill>
                  <a:srgbClr val="003E2C"/>
                </a:solidFill>
              </a:rPr>
              <a:t> : </a:t>
            </a:r>
            <a:r>
              <a:rPr lang="en-US" sz="4000" dirty="0" err="1" smtClean="0">
                <a:solidFill>
                  <a:srgbClr val="003E2C"/>
                </a:solidFill>
              </a:rPr>
              <a:t>Presentaciones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>
                <a:solidFill>
                  <a:srgbClr val="003E2C"/>
                </a:solidFill>
              </a:rPr>
              <a:t>&amp; </a:t>
            </a:r>
            <a:r>
              <a:rPr lang="en-US" sz="4000" dirty="0" err="1" smtClean="0">
                <a:solidFill>
                  <a:srgbClr val="003E2C"/>
                </a:solidFill>
              </a:rPr>
              <a:t>Eventos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7479" r="8761" b="20342"/>
          <a:stretch/>
        </p:blipFill>
        <p:spPr bwMode="auto">
          <a:xfrm>
            <a:off x="764777" y="1600200"/>
            <a:ext cx="7614445" cy="452596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87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Mercadeo</a:t>
            </a:r>
            <a:r>
              <a:rPr lang="en-US" sz="4000" dirty="0">
                <a:solidFill>
                  <a:srgbClr val="003E2C"/>
                </a:solidFill>
              </a:rPr>
              <a:t> : </a:t>
            </a:r>
            <a:r>
              <a:rPr lang="en-US" sz="4000" dirty="0" err="1" smtClean="0">
                <a:solidFill>
                  <a:srgbClr val="003E2C"/>
                </a:solidFill>
              </a:rPr>
              <a:t>Apoyo</a:t>
            </a:r>
            <a:r>
              <a:rPr lang="en-US" sz="4000" dirty="0" smtClean="0">
                <a:solidFill>
                  <a:srgbClr val="003E2C"/>
                </a:solidFill>
              </a:rPr>
              <a:t> de la </a:t>
            </a:r>
            <a:r>
              <a:rPr lang="en-US" sz="4000" dirty="0" err="1" smtClean="0">
                <a:solidFill>
                  <a:srgbClr val="003E2C"/>
                </a:solidFill>
              </a:rPr>
              <a:t>A</a:t>
            </a:r>
            <a:r>
              <a:rPr lang="en-US" sz="4000" dirty="0" err="1" smtClean="0"/>
              <a:t>dministración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1442" t="4103" r="12660" b="8974"/>
          <a:stretch/>
        </p:blipFill>
        <p:spPr bwMode="auto">
          <a:xfrm>
            <a:off x="993926" y="1600200"/>
            <a:ext cx="7156148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365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La </a:t>
            </a:r>
            <a:r>
              <a:rPr lang="en-US" sz="4000" dirty="0" err="1" smtClean="0">
                <a:solidFill>
                  <a:srgbClr val="003E2C"/>
                </a:solidFill>
              </a:rPr>
              <a:t>Biblioteca</a:t>
            </a:r>
            <a:r>
              <a:rPr lang="en-US" sz="4000" dirty="0" smtClean="0">
                <a:solidFill>
                  <a:srgbClr val="003E2C"/>
                </a:solidFill>
              </a:rPr>
              <a:t> Memorial de Nelson </a:t>
            </a:r>
            <a:r>
              <a:rPr lang="en-US" sz="4000" dirty="0" err="1" smtClean="0">
                <a:solidFill>
                  <a:srgbClr val="003E2C"/>
                </a:solidFill>
              </a:rPr>
              <a:t>Poynter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6" y="1686909"/>
            <a:ext cx="7607808" cy="4352544"/>
          </a:xfrm>
        </p:spPr>
      </p:pic>
    </p:spTree>
    <p:extLst>
      <p:ext uri="{BB962C8B-B14F-4D97-AF65-F5344CB8AC3E}">
        <p14:creationId xmlns:p14="http://schemas.microsoft.com/office/powerpoint/2010/main" val="8475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Mercadeo</a:t>
            </a:r>
            <a:r>
              <a:rPr lang="en-US" sz="4000" dirty="0">
                <a:solidFill>
                  <a:srgbClr val="003E2C"/>
                </a:solidFill>
              </a:rPr>
              <a:t> : </a:t>
            </a:r>
            <a:r>
              <a:rPr lang="en-US" sz="4000" dirty="0" err="1" smtClean="0">
                <a:solidFill>
                  <a:srgbClr val="003E2C"/>
                </a:solidFill>
              </a:rPr>
              <a:t>Colecciones</a:t>
            </a:r>
            <a:r>
              <a:rPr lang="en-US" sz="4000" dirty="0" smtClean="0">
                <a:solidFill>
                  <a:srgbClr val="003E2C"/>
                </a:solidFill>
              </a:rPr>
              <a:t> de Alto </a:t>
            </a:r>
            <a:r>
              <a:rPr lang="en-US" sz="4000" dirty="0" err="1" smtClean="0">
                <a:solidFill>
                  <a:srgbClr val="003E2C"/>
                </a:solidFill>
              </a:rPr>
              <a:t>Perfil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1122" r="961" b="2820"/>
          <a:stretch/>
        </p:blipFill>
        <p:spPr bwMode="auto">
          <a:xfrm>
            <a:off x="923770" y="1600200"/>
            <a:ext cx="729645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59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solidFill>
                  <a:srgbClr val="003E2C"/>
                </a:solidFill>
              </a:rPr>
              <a:t>Mercadeo</a:t>
            </a:r>
            <a:r>
              <a:rPr lang="en-US" dirty="0">
                <a:solidFill>
                  <a:srgbClr val="003E2C"/>
                </a:solidFill>
              </a:rPr>
              <a:t> : </a:t>
            </a:r>
            <a:r>
              <a:rPr lang="en-US" dirty="0" err="1" smtClean="0">
                <a:solidFill>
                  <a:srgbClr val="003E2C"/>
                </a:solidFill>
              </a:rPr>
              <a:t>Testimonios</a:t>
            </a:r>
            <a:r>
              <a:rPr lang="en-US" dirty="0" smtClean="0">
                <a:solidFill>
                  <a:srgbClr val="003E2C"/>
                </a:solidFill>
              </a:rPr>
              <a:t> de los </a:t>
            </a:r>
            <a:r>
              <a:rPr lang="en-US" dirty="0" err="1" smtClean="0">
                <a:solidFill>
                  <a:srgbClr val="003E2C"/>
                </a:solidFill>
              </a:rPr>
              <a:t>Profesores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3365" r="4648" b="21795"/>
          <a:stretch/>
        </p:blipFill>
        <p:spPr bwMode="auto">
          <a:xfrm>
            <a:off x="457200" y="1676745"/>
            <a:ext cx="8229600" cy="4372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5505450"/>
            <a:ext cx="3449781" cy="39658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Mercadeo</a:t>
            </a:r>
            <a:r>
              <a:rPr lang="en-US" sz="4000" dirty="0">
                <a:solidFill>
                  <a:srgbClr val="003E2C"/>
                </a:solidFill>
              </a:rPr>
              <a:t> : </a:t>
            </a:r>
            <a:r>
              <a:rPr lang="en-US" sz="4000" dirty="0" err="1" smtClean="0">
                <a:solidFill>
                  <a:srgbClr val="003E2C"/>
                </a:solidFill>
              </a:rPr>
              <a:t>Colecciones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Destacadas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6891" r="7371" b="24616"/>
          <a:stretch/>
        </p:blipFill>
        <p:spPr bwMode="auto">
          <a:xfrm>
            <a:off x="457200" y="1602005"/>
            <a:ext cx="8229600" cy="4522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ight Arrow 4"/>
          <p:cNvSpPr/>
          <p:nvPr/>
        </p:nvSpPr>
        <p:spPr>
          <a:xfrm rot="10800000" flipV="1">
            <a:off x="2796986" y="3765177"/>
            <a:ext cx="1506072" cy="453532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5056094"/>
            <a:ext cx="2403764" cy="4123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>
                <a:solidFill>
                  <a:srgbClr val="003E2C"/>
                </a:solidFill>
              </a:rPr>
              <a:t>Mercadeo</a:t>
            </a:r>
            <a:r>
              <a:rPr lang="en-US" sz="4000" dirty="0">
                <a:solidFill>
                  <a:srgbClr val="003E2C"/>
                </a:solidFill>
              </a:rPr>
              <a:t> : </a:t>
            </a:r>
            <a:r>
              <a:rPr lang="en-US" sz="4000" dirty="0" smtClean="0">
                <a:solidFill>
                  <a:srgbClr val="003E2C"/>
                </a:solidFill>
              </a:rPr>
              <a:t>El </a:t>
            </a:r>
            <a:r>
              <a:rPr lang="en-US" sz="4000" dirty="0" err="1" smtClean="0">
                <a:solidFill>
                  <a:srgbClr val="003E2C"/>
                </a:solidFill>
              </a:rPr>
              <a:t>Uso</a:t>
            </a:r>
            <a:r>
              <a:rPr lang="en-US" sz="4000" dirty="0" smtClean="0">
                <a:solidFill>
                  <a:srgbClr val="003E2C"/>
                </a:solidFill>
              </a:rPr>
              <a:t> de los </a:t>
            </a:r>
            <a:r>
              <a:rPr lang="en-US" sz="4000" dirty="0" err="1" smtClean="0">
                <a:solidFill>
                  <a:srgbClr val="003E2C"/>
                </a:solidFill>
              </a:rPr>
              <a:t>Medios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Sociales</a:t>
            </a:r>
            <a:r>
              <a:rPr lang="en-US" sz="4000" dirty="0" smtClean="0">
                <a:solidFill>
                  <a:srgbClr val="003E2C"/>
                </a:solidFill>
              </a:rPr>
              <a:t> &amp; </a:t>
            </a:r>
            <a:r>
              <a:rPr lang="en-US" sz="4000" dirty="0">
                <a:solidFill>
                  <a:srgbClr val="003E2C"/>
                </a:solidFill>
              </a:rPr>
              <a:t>Blogging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6090" t="4434" r="6890" b="18473"/>
          <a:stretch/>
        </p:blipFill>
        <p:spPr bwMode="auto">
          <a:xfrm>
            <a:off x="484995" y="1600200"/>
            <a:ext cx="817400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204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solidFill>
                  <a:srgbClr val="003E2C"/>
                </a:solidFill>
              </a:rPr>
              <a:t>Mercadeo</a:t>
            </a:r>
            <a:r>
              <a:rPr lang="en-US" dirty="0">
                <a:solidFill>
                  <a:srgbClr val="003E2C"/>
                </a:solidFill>
              </a:rPr>
              <a:t> : </a:t>
            </a:r>
            <a:r>
              <a:rPr lang="en-US" dirty="0" err="1" smtClean="0">
                <a:solidFill>
                  <a:srgbClr val="003E2C"/>
                </a:solidFill>
              </a:rPr>
              <a:t>Sitios</a:t>
            </a:r>
            <a:r>
              <a:rPr lang="en-US" dirty="0" smtClean="0">
                <a:solidFill>
                  <a:srgbClr val="003E2C"/>
                </a:solidFill>
              </a:rPr>
              <a:t> Web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6"/>
          <p:cNvPicPr>
            <a:picLocks noGrp="1"/>
          </p:cNvPicPr>
          <p:nvPr>
            <p:ph idx="1"/>
          </p:nvPr>
        </p:nvPicPr>
        <p:blipFill rotWithShape="1">
          <a:blip r:embed="rId3"/>
          <a:srcRect l="2466" r="3339" b="5022"/>
          <a:stretch/>
        </p:blipFill>
        <p:spPr bwMode="auto">
          <a:xfrm>
            <a:off x="981079" y="1600200"/>
            <a:ext cx="7181841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3143250" y="3733800"/>
            <a:ext cx="1676400" cy="15049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5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Hay </a:t>
            </a:r>
            <a:r>
              <a:rPr lang="en-US" dirty="0" err="1">
                <a:solidFill>
                  <a:srgbClr val="003E2C"/>
                </a:solidFill>
              </a:rPr>
              <a:t>Q</a:t>
            </a:r>
            <a:r>
              <a:rPr lang="en-US" dirty="0" err="1" smtClean="0">
                <a:solidFill>
                  <a:srgbClr val="003E2C"/>
                </a:solidFill>
              </a:rPr>
              <a:t>ue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Ser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Confiable</a:t>
            </a:r>
            <a:r>
              <a:rPr lang="en-US" dirty="0" smtClean="0">
                <a:solidFill>
                  <a:srgbClr val="003E2C"/>
                </a:solidFill>
              </a:rPr>
              <a:t> &amp; </a:t>
            </a:r>
            <a:r>
              <a:rPr lang="en-US" dirty="0" err="1" smtClean="0">
                <a:solidFill>
                  <a:srgbClr val="003E2C"/>
                </a:solidFill>
              </a:rPr>
              <a:t>Innovador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Hacer</a:t>
            </a:r>
            <a:r>
              <a:rPr lang="en-US" sz="4000" dirty="0" smtClean="0">
                <a:solidFill>
                  <a:srgbClr val="003E2C"/>
                </a:solidFill>
              </a:rPr>
              <a:t> lo </a:t>
            </a:r>
            <a:r>
              <a:rPr lang="en-US" sz="4000" dirty="0" err="1" smtClean="0">
                <a:solidFill>
                  <a:srgbClr val="003E2C"/>
                </a:solidFill>
              </a:rPr>
              <a:t>que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promete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hacer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Ser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receptivo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Escuchar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sugerencias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Implementar</a:t>
            </a:r>
            <a:r>
              <a:rPr lang="en-US" sz="4000" dirty="0" smtClean="0">
                <a:solidFill>
                  <a:srgbClr val="003E2C"/>
                </a:solidFill>
              </a:rPr>
              <a:t> lo </a:t>
            </a:r>
            <a:r>
              <a:rPr lang="en-US" sz="4000" dirty="0" err="1" smtClean="0">
                <a:solidFill>
                  <a:srgbClr val="003E2C"/>
                </a:solidFill>
              </a:rPr>
              <a:t>que</a:t>
            </a:r>
            <a:r>
              <a:rPr lang="en-US" sz="4000" dirty="0" smtClean="0">
                <a:solidFill>
                  <a:srgbClr val="003E2C"/>
                </a:solidFill>
              </a:rPr>
              <a:t> se </a:t>
            </a:r>
            <a:r>
              <a:rPr lang="en-US" sz="4000" dirty="0" err="1" smtClean="0">
                <a:solidFill>
                  <a:srgbClr val="003E2C"/>
                </a:solidFill>
              </a:rPr>
              <a:t>puede</a:t>
            </a:r>
            <a:endParaRPr lang="en-US" sz="4000" dirty="0">
              <a:solidFill>
                <a:srgbClr val="003E2C"/>
              </a:solidFill>
            </a:endParaRPr>
          </a:p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Desarrollar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nuevos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r>
              <a:rPr lang="en-US" sz="4000" dirty="0" err="1" smtClean="0">
                <a:solidFill>
                  <a:srgbClr val="003E2C"/>
                </a:solidFill>
              </a:rPr>
              <a:t>servicios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83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/>
            </a:r>
            <a:br>
              <a:rPr lang="en-US" dirty="0" smtClean="0">
                <a:solidFill>
                  <a:srgbClr val="003E2C"/>
                </a:solidFill>
              </a:rPr>
            </a:br>
            <a:r>
              <a:rPr lang="en-US" dirty="0" err="1" smtClean="0">
                <a:solidFill>
                  <a:srgbClr val="003E2C"/>
                </a:solidFill>
              </a:rPr>
              <a:t>Ser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Receptivo</a:t>
            </a:r>
            <a:r>
              <a:rPr lang="en-US" dirty="0">
                <a:solidFill>
                  <a:srgbClr val="003E2C"/>
                </a:solidFill>
              </a:rPr>
              <a:t/>
            </a:r>
            <a:br>
              <a:rPr lang="en-US" dirty="0">
                <a:solidFill>
                  <a:srgbClr val="003E2C"/>
                </a:solidFill>
              </a:rPr>
            </a:b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962" t="1827" r="1122" b="6266"/>
          <a:stretch/>
        </p:blipFill>
        <p:spPr bwMode="auto">
          <a:xfrm>
            <a:off x="714499" y="1600200"/>
            <a:ext cx="7715002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714499" y="3387436"/>
            <a:ext cx="2340428" cy="914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0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Servicios</a:t>
            </a:r>
            <a:r>
              <a:rPr lang="en-US" smtClean="0">
                <a:solidFill>
                  <a:srgbClr val="003E2C"/>
                </a:solidFill>
              </a:rPr>
              <a:t>: </a:t>
            </a:r>
            <a:r>
              <a:rPr lang="en-US" smtClean="0"/>
              <a:t>Charlas</a:t>
            </a:r>
            <a:r>
              <a:rPr lang="en-US" dirty="0" smtClean="0"/>
              <a:t> </a:t>
            </a:r>
            <a:r>
              <a:rPr lang="en-US" dirty="0" err="1"/>
              <a:t>Relámpago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3686" t="1795" r="4007" b="11026"/>
          <a:stretch/>
        </p:blipFill>
        <p:spPr bwMode="auto">
          <a:xfrm>
            <a:off x="738251" y="1600200"/>
            <a:ext cx="7667498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4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Servicios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>
                <a:solidFill>
                  <a:srgbClr val="003E2C"/>
                </a:solidFill>
              </a:rPr>
              <a:t>: </a:t>
            </a:r>
            <a:r>
              <a:rPr lang="en-US" dirty="0" smtClean="0">
                <a:solidFill>
                  <a:srgbClr val="003E2C"/>
                </a:solidFill>
              </a:rPr>
              <a:t>Los </a:t>
            </a:r>
            <a:r>
              <a:rPr lang="en-US" dirty="0" err="1" smtClean="0">
                <a:solidFill>
                  <a:srgbClr val="003E2C"/>
                </a:solidFill>
              </a:rPr>
              <a:t>Expertos</a:t>
            </a:r>
            <a:r>
              <a:rPr lang="en-US" dirty="0" smtClean="0">
                <a:solidFill>
                  <a:srgbClr val="003E2C"/>
                </a:solidFill>
              </a:rPr>
              <a:t> de la Universidad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-146" t="2322" r="1740" b="4557"/>
          <a:stretch/>
        </p:blipFill>
        <p:spPr bwMode="auto">
          <a:xfrm>
            <a:off x="745736" y="1600200"/>
            <a:ext cx="7652527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141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32094" y="466166"/>
            <a:ext cx="4625788" cy="56599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91670" y="1595716"/>
            <a:ext cx="258183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rgbClr val="003E2C"/>
                </a:solidFill>
                <a:latin typeface="Calibri"/>
              </a:rPr>
              <a:t>Servicios</a:t>
            </a:r>
            <a:r>
              <a:rPr lang="en-US" sz="4400" dirty="0" smtClean="0">
                <a:solidFill>
                  <a:srgbClr val="003E2C"/>
                </a:solidFill>
                <a:latin typeface="Calibri"/>
              </a:rPr>
              <a:t>: </a:t>
            </a:r>
            <a:r>
              <a:rPr lang="en-US" sz="3200" dirty="0" err="1" smtClean="0">
                <a:solidFill>
                  <a:prstClr val="black"/>
                </a:solidFill>
              </a:rPr>
              <a:t>actualización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prstClr val="black"/>
                </a:solidFill>
              </a:rPr>
              <a:t>de </a:t>
            </a:r>
            <a:r>
              <a:rPr lang="en-US" sz="3200" dirty="0" err="1">
                <a:solidFill>
                  <a:prstClr val="black"/>
                </a:solidFill>
              </a:rPr>
              <a:t>las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err="1">
                <a:solidFill>
                  <a:prstClr val="black"/>
                </a:solidFill>
              </a:rPr>
              <a:t>estadísticas</a:t>
            </a:r>
            <a:endParaRPr lang="en-US" sz="3200" dirty="0">
              <a:solidFill>
                <a:prstClr val="black"/>
              </a:solidFill>
            </a:endParaRPr>
          </a:p>
          <a:p>
            <a:endParaRPr lang="en-US" sz="4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5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El </a:t>
            </a:r>
            <a:r>
              <a:rPr lang="en-US" sz="4000" dirty="0" err="1" smtClean="0">
                <a:solidFill>
                  <a:srgbClr val="003E2C"/>
                </a:solidFill>
              </a:rPr>
              <a:t>Archivo</a:t>
            </a:r>
            <a:r>
              <a:rPr lang="en-US" sz="4000" dirty="0" smtClean="0">
                <a:solidFill>
                  <a:srgbClr val="003E2C"/>
                </a:solidFill>
              </a:rPr>
              <a:t> Digital de USFSP </a:t>
            </a:r>
            <a:r>
              <a:rPr lang="en-US" sz="4000" dirty="0">
                <a:solidFill>
                  <a:srgbClr val="003E2C"/>
                </a:solidFill>
              </a:rPr>
              <a:t/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>http://dspace.nelson.usf.edu/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" r="5322" b="13358"/>
          <a:stretch>
            <a:fillRect/>
          </a:stretch>
        </p:blipFill>
        <p:spPr>
          <a:xfrm>
            <a:off x="805424" y="1600200"/>
            <a:ext cx="7533151" cy="4525963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2082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Servicios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>
                <a:solidFill>
                  <a:srgbClr val="003E2C"/>
                </a:solidFill>
              </a:rPr>
              <a:t>: LibGuide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04924" y="1600200"/>
            <a:ext cx="7334151" cy="4525963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8920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Servicios</a:t>
            </a:r>
            <a:r>
              <a:rPr lang="en-US" dirty="0" smtClean="0">
                <a:solidFill>
                  <a:srgbClr val="003E2C"/>
                </a:solidFill>
              </a:rPr>
              <a:t>: </a:t>
            </a:r>
            <a:r>
              <a:rPr lang="en-US" dirty="0" err="1" smtClean="0">
                <a:solidFill>
                  <a:srgbClr val="003E2C"/>
                </a:solidFill>
              </a:rPr>
              <a:t>Capturar</a:t>
            </a:r>
            <a:r>
              <a:rPr lang="en-US" dirty="0" smtClean="0">
                <a:solidFill>
                  <a:srgbClr val="003E2C"/>
                </a:solidFill>
              </a:rPr>
              <a:t> el </a:t>
            </a:r>
            <a:r>
              <a:rPr lang="en-US" dirty="0" err="1" smtClean="0">
                <a:solidFill>
                  <a:srgbClr val="003E2C"/>
                </a:solidFill>
              </a:rPr>
              <a:t>Trabajo</a:t>
            </a:r>
            <a:r>
              <a:rPr lang="en-US" dirty="0" smtClean="0">
                <a:solidFill>
                  <a:srgbClr val="003E2C"/>
                </a:solidFill>
              </a:rPr>
              <a:t> de los </a:t>
            </a:r>
            <a:r>
              <a:rPr lang="en-US" dirty="0" err="1" smtClean="0">
                <a:solidFill>
                  <a:srgbClr val="003E2C"/>
                </a:solidFill>
              </a:rPr>
              <a:t>Estudiantes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2080" t="6228" r="23940" b="8193"/>
          <a:stretch/>
        </p:blipFill>
        <p:spPr>
          <a:xfrm>
            <a:off x="1129553" y="1417638"/>
            <a:ext cx="6938682" cy="423012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2468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  <a:latin typeface="Adobe Garamond Pro" pitchFamily="18" charset="0"/>
              </a:rPr>
              <a:t>Plan de </a:t>
            </a:r>
            <a:r>
              <a:rPr lang="en-US" dirty="0" err="1" smtClean="0">
                <a:solidFill>
                  <a:srgbClr val="003E2C"/>
                </a:solidFill>
                <a:latin typeface="Adobe Garamond Pro" pitchFamily="18" charset="0"/>
              </a:rPr>
              <a:t>Negocio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 descr="http://www.webirix.com/wp-content/uploads/2014/08/plam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585913"/>
            <a:ext cx="5829300" cy="4371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732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Flujos</a:t>
            </a:r>
            <a:r>
              <a:rPr lang="en-US" dirty="0" smtClean="0">
                <a:solidFill>
                  <a:srgbClr val="003E2C"/>
                </a:solidFill>
              </a:rPr>
              <a:t> de </a:t>
            </a:r>
            <a:r>
              <a:rPr lang="en-US" dirty="0" err="1" smtClean="0">
                <a:solidFill>
                  <a:srgbClr val="003E2C"/>
                </a:solidFill>
              </a:rPr>
              <a:t>Trabajo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 descr="http://thumbs.dreamstime.com/x/four-workflow-recycle-system-arrows-copyspaces-11184615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12" y="1272988"/>
            <a:ext cx="6866963" cy="47871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14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Desafíos</a:t>
            </a:r>
            <a:r>
              <a:rPr lang="en-US" b="1" dirty="0"/>
              <a:t/>
            </a:r>
            <a:br>
              <a:rPr lang="en-US" b="1" dirty="0"/>
            </a:b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 descr="http://matematicadegraca.com.br/wp-content/uploads/2013/05/Desafio.jpg?9f9ad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750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Próximos</a:t>
            </a:r>
            <a:r>
              <a:rPr lang="en-US" dirty="0" smtClean="0"/>
              <a:t> </a:t>
            </a:r>
            <a:r>
              <a:rPr lang="en-US" dirty="0" err="1" smtClean="0"/>
              <a:t>Pasos</a:t>
            </a:r>
            <a:r>
              <a:rPr lang="en-US" dirty="0" smtClean="0"/>
              <a:t> 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8894" y="1600200"/>
            <a:ext cx="7655859" cy="4525963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Continuar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/>
              <a:t>desarrollando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servicios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nuevos</a:t>
            </a:r>
            <a:endParaRPr lang="en-US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El </a:t>
            </a:r>
            <a:r>
              <a:rPr lang="en-US" dirty="0" err="1" smtClean="0">
                <a:solidFill>
                  <a:srgbClr val="003E2C"/>
                </a:solidFill>
              </a:rPr>
              <a:t>mercadeo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Mejorar</a:t>
            </a:r>
            <a:r>
              <a:rPr lang="en-US" dirty="0" smtClean="0">
                <a:solidFill>
                  <a:srgbClr val="003E2C"/>
                </a:solidFill>
              </a:rPr>
              <a:t>  la </a:t>
            </a:r>
            <a:r>
              <a:rPr lang="en-US" dirty="0" err="1" smtClean="0">
                <a:solidFill>
                  <a:srgbClr val="003E2C"/>
                </a:solidFill>
              </a:rPr>
              <a:t>i</a:t>
            </a:r>
            <a:r>
              <a:rPr lang="en-US" dirty="0" err="1" smtClean="0"/>
              <a:t>nfraestructura</a:t>
            </a:r>
            <a:r>
              <a:rPr lang="en-US" dirty="0"/>
              <a:t> </a:t>
            </a:r>
            <a:r>
              <a:rPr lang="en-US" dirty="0" err="1" smtClean="0"/>
              <a:t>técnica</a:t>
            </a:r>
            <a:endParaRPr lang="en-US" dirty="0"/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Obtener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/>
              <a:t>financiación</a:t>
            </a:r>
            <a:r>
              <a:rPr lang="en-US" dirty="0" smtClean="0"/>
              <a:t> para los </a:t>
            </a:r>
            <a:r>
              <a:rPr lang="en-US" dirty="0" err="1" smtClean="0"/>
              <a:t>empleados</a:t>
            </a:r>
            <a:r>
              <a:rPr lang="en-US" dirty="0" smtClean="0"/>
              <a:t> </a:t>
            </a:r>
            <a:r>
              <a:rPr lang="en-US" dirty="0" err="1" smtClean="0"/>
              <a:t>dedicados</a:t>
            </a:r>
            <a:r>
              <a:rPr lang="en-US" dirty="0" smtClean="0"/>
              <a:t> al </a:t>
            </a:r>
            <a:r>
              <a:rPr lang="en-US" dirty="0" err="1" smtClean="0"/>
              <a:t>archivo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Coordinar</a:t>
            </a:r>
            <a:r>
              <a:rPr lang="en-US" dirty="0" smtClean="0">
                <a:solidFill>
                  <a:srgbClr val="003E2C"/>
                </a:solidFill>
              </a:rPr>
              <a:t> con </a:t>
            </a:r>
            <a:r>
              <a:rPr lang="en-US" dirty="0" err="1" smtClean="0">
                <a:solidFill>
                  <a:srgbClr val="003E2C"/>
                </a:solidFill>
              </a:rPr>
              <a:t>otros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archivos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Desarrollar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soporte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smtClean="0"/>
              <a:t>para </a:t>
            </a:r>
            <a:r>
              <a:rPr lang="en-US" dirty="0" smtClean="0">
                <a:solidFill>
                  <a:srgbClr val="003E2C"/>
                </a:solidFill>
              </a:rPr>
              <a:t>los </a:t>
            </a:r>
            <a:r>
              <a:rPr lang="en-US" dirty="0" err="1"/>
              <a:t>datos</a:t>
            </a:r>
            <a:r>
              <a:rPr lang="en-US" dirty="0"/>
              <a:t> de la </a:t>
            </a:r>
            <a:r>
              <a:rPr lang="en-US" dirty="0" err="1" smtClean="0"/>
              <a:t>investigación</a:t>
            </a:r>
            <a:endParaRPr lang="en-US" dirty="0">
              <a:solidFill>
                <a:srgbClr val="003E2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54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/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28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2800" dirty="0">
                <a:solidFill>
                  <a:srgbClr val="003E2C"/>
                </a:solidFill>
                <a:latin typeface="Adobe Garamond Pro" pitchFamily="18" charset="0"/>
              </a:rPr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b="1" dirty="0" smtClean="0"/>
              <a:t>¡Gracias!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err="1" smtClean="0"/>
              <a:t>Folletos</a:t>
            </a:r>
            <a:r>
              <a:rPr lang="en-US" sz="2800" b="1" dirty="0" smtClean="0"/>
              <a:t> y la </a:t>
            </a:r>
            <a:r>
              <a:rPr lang="en-US" sz="2800" b="1" dirty="0" err="1" smtClean="0"/>
              <a:t>Presentación</a:t>
            </a:r>
            <a:r>
              <a:rPr lang="en-US" sz="2800" dirty="0" smtClean="0"/>
              <a:t>:</a:t>
            </a:r>
            <a:br>
              <a:rPr lang="en-US" sz="2800" dirty="0" smtClean="0"/>
            </a:br>
            <a:r>
              <a:rPr lang="en-US" sz="2400" dirty="0"/>
              <a:t>http://dspace.nelson.usf.edu/xmlui/handle/10806/13471</a:t>
            </a:r>
            <a:r>
              <a:rPr lang="en-US" sz="4000" b="1" u="sng" dirty="0">
                <a:solidFill>
                  <a:srgbClr val="003E2C"/>
                </a:solidFill>
              </a:rPr>
              <a:t/>
            </a:r>
            <a:br>
              <a:rPr lang="en-US" sz="4000" b="1" u="sng" dirty="0">
                <a:solidFill>
                  <a:srgbClr val="003E2C"/>
                </a:solidFill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4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La </a:t>
            </a:r>
            <a:r>
              <a:rPr lang="en-US" sz="4000" dirty="0" err="1" smtClean="0"/>
              <a:t>Participación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3E2C"/>
                </a:solidFill>
              </a:rPr>
              <a:t>de los </a:t>
            </a:r>
            <a:r>
              <a:rPr lang="en-US" sz="4000" dirty="0" err="1" smtClean="0">
                <a:solidFill>
                  <a:srgbClr val="003E2C"/>
                </a:solidFill>
              </a:rPr>
              <a:t>Profesores</a:t>
            </a:r>
            <a:r>
              <a:rPr lang="en-US" sz="4000" dirty="0" smtClean="0">
                <a:solidFill>
                  <a:srgbClr val="003E2C"/>
                </a:solidFill>
              </a:rPr>
              <a:t> 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7"/>
          <p:cNvPicPr>
            <a:picLocks noGrp="1"/>
          </p:cNvPicPr>
          <p:nvPr>
            <p:ph idx="1"/>
          </p:nvPr>
        </p:nvPicPr>
        <p:blipFill rotWithShape="1">
          <a:blip r:embed="rId3"/>
          <a:srcRect l="4487" t="2308" r="5769" b="9231"/>
          <a:stretch/>
        </p:blipFill>
        <p:spPr bwMode="auto">
          <a:xfrm>
            <a:off x="898715" y="1600200"/>
            <a:ext cx="734656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54071" y="2599766"/>
            <a:ext cx="2043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76 %</a:t>
            </a:r>
            <a:endParaRPr lang="en-US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¿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Q</a:t>
            </a:r>
            <a:r>
              <a:rPr lang="en-US" dirty="0" err="1" smtClean="0"/>
              <a:t>ué</a:t>
            </a:r>
            <a:r>
              <a:rPr lang="en-US" dirty="0" smtClean="0"/>
              <a:t> </a:t>
            </a:r>
            <a:r>
              <a:rPr lang="en-US" dirty="0"/>
              <a:t>los </a:t>
            </a:r>
            <a:r>
              <a:rPr lang="en-US" dirty="0" err="1"/>
              <a:t>P</a:t>
            </a:r>
            <a:r>
              <a:rPr lang="en-US" dirty="0" err="1" smtClean="0"/>
              <a:t>avos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eales</a:t>
            </a:r>
            <a:r>
              <a:rPr lang="en-US" dirty="0"/>
              <a:t>?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47" y="1417638"/>
            <a:ext cx="7465505" cy="4283915"/>
          </a:xfrm>
        </p:spPr>
      </p:pic>
      <p:sp>
        <p:nvSpPr>
          <p:cNvPr id="3" name="TextBox 2"/>
          <p:cNvSpPr txBox="1"/>
          <p:nvPr/>
        </p:nvSpPr>
        <p:spPr>
          <a:xfrm>
            <a:off x="3083859" y="5988424"/>
            <a:ext cx="331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          </a:t>
            </a:r>
            <a:r>
              <a:rPr lang="en-US" i="1" dirty="0" err="1" smtClean="0"/>
              <a:t>Foto</a:t>
            </a:r>
            <a:r>
              <a:rPr lang="en-US" i="1" dirty="0" smtClean="0"/>
              <a:t> de Carol Hixson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512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dirty="0"/>
              <a:t>Cómo </a:t>
            </a:r>
            <a:r>
              <a:rPr lang="es-ES" sz="4000" dirty="0" smtClean="0"/>
              <a:t>Lograr la </a:t>
            </a:r>
            <a:r>
              <a:rPr lang="es-ES" sz="4000" dirty="0" err="1" smtClean="0"/>
              <a:t>Participaci</a:t>
            </a:r>
            <a:r>
              <a:rPr lang="en-US" sz="4000" dirty="0" err="1"/>
              <a:t>ón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s-ES" sz="4000" dirty="0" smtClean="0"/>
              <a:t>del Profesorado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Hablar</a:t>
            </a:r>
            <a:r>
              <a:rPr lang="en-US" dirty="0" smtClean="0">
                <a:solidFill>
                  <a:srgbClr val="003E2C"/>
                </a:solidFill>
              </a:rPr>
              <a:t> con </a:t>
            </a:r>
            <a:r>
              <a:rPr lang="en-US" dirty="0" err="1" smtClean="0">
                <a:solidFill>
                  <a:srgbClr val="003E2C"/>
                </a:solidFill>
              </a:rPr>
              <a:t>ellos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Presentar</a:t>
            </a:r>
            <a:r>
              <a:rPr lang="en-US" dirty="0" smtClean="0">
                <a:solidFill>
                  <a:srgbClr val="003E2C"/>
                </a:solidFill>
              </a:rPr>
              <a:t> los </a:t>
            </a:r>
            <a:r>
              <a:rPr lang="en-US" dirty="0" err="1" smtClean="0">
                <a:solidFill>
                  <a:srgbClr val="003E2C"/>
                </a:solidFill>
              </a:rPr>
              <a:t>modelos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Personalizar</a:t>
            </a:r>
            <a:endParaRPr lang="en-US" dirty="0">
              <a:solidFill>
                <a:srgbClr val="003E2C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No </a:t>
            </a:r>
            <a:r>
              <a:rPr lang="en-US" dirty="0" err="1" smtClean="0">
                <a:solidFill>
                  <a:srgbClr val="003E2C"/>
                </a:solidFill>
              </a:rPr>
              <a:t>esperar</a:t>
            </a:r>
            <a:r>
              <a:rPr lang="en-US" dirty="0" smtClean="0">
                <a:solidFill>
                  <a:srgbClr val="003E2C"/>
                </a:solidFill>
              </a:rPr>
              <a:t> nada de </a:t>
            </a:r>
            <a:r>
              <a:rPr lang="en-US" dirty="0" err="1" smtClean="0">
                <a:solidFill>
                  <a:srgbClr val="003E2C"/>
                </a:solidFill>
              </a:rPr>
              <a:t>ellos</a:t>
            </a:r>
            <a:r>
              <a:rPr lang="en-US" dirty="0" smtClean="0">
                <a:solidFill>
                  <a:srgbClr val="003E2C"/>
                </a:solidFill>
              </a:rPr>
              <a:t>, </a:t>
            </a:r>
            <a:r>
              <a:rPr lang="en-US" dirty="0" err="1" smtClean="0">
                <a:solidFill>
                  <a:srgbClr val="003E2C"/>
                </a:solidFill>
              </a:rPr>
              <a:t>ni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trabajo</a:t>
            </a:r>
            <a:r>
              <a:rPr lang="en-US" dirty="0" smtClean="0">
                <a:solidFill>
                  <a:srgbClr val="003E2C"/>
                </a:solidFill>
              </a:rPr>
              <a:t>, </a:t>
            </a:r>
            <a:r>
              <a:rPr lang="en-US" dirty="0" err="1" smtClean="0">
                <a:solidFill>
                  <a:srgbClr val="003E2C"/>
                </a:solidFill>
              </a:rPr>
              <a:t>ni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cambios</a:t>
            </a:r>
            <a:endParaRPr lang="en-US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s-ES" dirty="0" smtClean="0"/>
              <a:t>Informar </a:t>
            </a:r>
            <a:r>
              <a:rPr lang="es-ES" dirty="0"/>
              <a:t>a través del tiempo </a:t>
            </a:r>
            <a:endParaRPr lang="es-ES" dirty="0" smtClean="0"/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Promover</a:t>
            </a:r>
            <a:r>
              <a:rPr lang="en-US" dirty="0" smtClean="0">
                <a:solidFill>
                  <a:srgbClr val="003E2C"/>
                </a:solidFill>
              </a:rPr>
              <a:t>, </a:t>
            </a:r>
            <a:r>
              <a:rPr lang="en-US" dirty="0" err="1" smtClean="0">
                <a:solidFill>
                  <a:srgbClr val="003E2C"/>
                </a:solidFill>
              </a:rPr>
              <a:t>promover</a:t>
            </a:r>
            <a:r>
              <a:rPr lang="en-US" dirty="0" smtClean="0">
                <a:solidFill>
                  <a:srgbClr val="003E2C"/>
                </a:solidFill>
              </a:rPr>
              <a:t>, </a:t>
            </a:r>
            <a:r>
              <a:rPr lang="en-US" dirty="0" err="1" smtClean="0">
                <a:solidFill>
                  <a:srgbClr val="003E2C"/>
                </a:solidFill>
              </a:rPr>
              <a:t>promover</a:t>
            </a:r>
            <a:endParaRPr lang="en-US" dirty="0" smtClean="0">
              <a:solidFill>
                <a:srgbClr val="003E2C"/>
              </a:solidFill>
            </a:endParaRPr>
          </a:p>
          <a:p>
            <a:pPr eaLnBrk="1" hangingPunct="1"/>
            <a:r>
              <a:rPr lang="en-US" dirty="0" err="1" smtClean="0">
                <a:solidFill>
                  <a:srgbClr val="003E2C"/>
                </a:solidFill>
              </a:rPr>
              <a:t>Ser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r>
              <a:rPr lang="en-US" dirty="0" err="1" smtClean="0">
                <a:solidFill>
                  <a:srgbClr val="003E2C"/>
                </a:solidFill>
              </a:rPr>
              <a:t>confiable</a:t>
            </a:r>
            <a:r>
              <a:rPr lang="en-US" dirty="0" smtClean="0">
                <a:solidFill>
                  <a:srgbClr val="003E2C"/>
                </a:solidFill>
              </a:rPr>
              <a:t> e </a:t>
            </a:r>
            <a:r>
              <a:rPr lang="en-US" dirty="0" err="1" smtClean="0">
                <a:solidFill>
                  <a:srgbClr val="003E2C"/>
                </a:solidFill>
              </a:rPr>
              <a:t>innovador</a:t>
            </a:r>
            <a:r>
              <a:rPr lang="en-US" dirty="0" smtClean="0">
                <a:solidFill>
                  <a:srgbClr val="003E2C"/>
                </a:solidFill>
              </a:rPr>
              <a:t> </a:t>
            </a:r>
            <a:endParaRPr lang="en-US" dirty="0">
              <a:solidFill>
                <a:srgbClr val="003E2C"/>
              </a:solidFill>
            </a:endParaRPr>
          </a:p>
          <a:p>
            <a:pPr marL="457200" lvl="1" indent="0" eaLnBrk="1" hangingPunct="1">
              <a:buNone/>
            </a:pPr>
            <a:endParaRPr lang="en-US" sz="2400" dirty="0">
              <a:solidFill>
                <a:srgbClr val="003E2C"/>
              </a:solidFill>
              <a:latin typeface="Adobe Garamond Pro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0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003E2C"/>
                </a:solidFill>
              </a:rPr>
              <a:t>Hablar</a:t>
            </a:r>
            <a:r>
              <a:rPr lang="en-US" sz="4000" dirty="0" smtClean="0">
                <a:solidFill>
                  <a:srgbClr val="003E2C"/>
                </a:solidFill>
              </a:rPr>
              <a:t> con los </a:t>
            </a:r>
            <a:r>
              <a:rPr lang="en-US" sz="4000" dirty="0" err="1">
                <a:solidFill>
                  <a:srgbClr val="003E2C"/>
                </a:solidFill>
              </a:rPr>
              <a:t>P</a:t>
            </a:r>
            <a:r>
              <a:rPr lang="en-US" sz="4000" dirty="0" err="1" smtClean="0">
                <a:solidFill>
                  <a:srgbClr val="003E2C"/>
                </a:solidFill>
              </a:rPr>
              <a:t>rofesores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3E2C"/>
                </a:solidFill>
              </a:rPr>
              <a:t>El </a:t>
            </a:r>
            <a:r>
              <a:rPr lang="en-US" sz="2400" dirty="0" err="1" smtClean="0">
                <a:solidFill>
                  <a:srgbClr val="003E2C"/>
                </a:solidFill>
              </a:rPr>
              <a:t>profesorado</a:t>
            </a:r>
            <a:r>
              <a:rPr lang="en-US" sz="2400" dirty="0" smtClean="0">
                <a:solidFill>
                  <a:srgbClr val="003E2C"/>
                </a:solidFill>
              </a:rPr>
              <a:t> de </a:t>
            </a:r>
            <a:r>
              <a:rPr lang="en-US" sz="2400" dirty="0">
                <a:solidFill>
                  <a:srgbClr val="003E2C"/>
                </a:solidFill>
              </a:rPr>
              <a:t>USFSP</a:t>
            </a:r>
          </a:p>
          <a:p>
            <a:r>
              <a:rPr lang="en-US" sz="2400" dirty="0" err="1" smtClean="0"/>
              <a:t>Quieren</a:t>
            </a:r>
            <a:r>
              <a:rPr lang="en-US" sz="2400" dirty="0" smtClean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trabajo</a:t>
            </a:r>
            <a:r>
              <a:rPr lang="en-US" sz="2400" dirty="0"/>
              <a:t> sea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s-ES" sz="2400" dirty="0" smtClean="0"/>
              <a:t>conocido y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ampliamente</a:t>
            </a:r>
            <a:r>
              <a:rPr lang="en-US" sz="2400" dirty="0"/>
              <a:t> </a:t>
            </a:r>
            <a:r>
              <a:rPr lang="en-US" sz="2400" dirty="0" err="1"/>
              <a:t>citado</a:t>
            </a:r>
            <a:r>
              <a:rPr lang="en-US" sz="2400" dirty="0"/>
              <a:t> </a:t>
            </a:r>
            <a:endParaRPr lang="en-US" sz="2400" dirty="0" smtClean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Son </a:t>
            </a:r>
            <a:r>
              <a:rPr lang="en-US" sz="2400" dirty="0" err="1" smtClean="0">
                <a:solidFill>
                  <a:srgbClr val="003E2C"/>
                </a:solidFill>
              </a:rPr>
              <a:t>reacios</a:t>
            </a:r>
            <a:r>
              <a:rPr lang="en-US" sz="2400" dirty="0" smtClean="0">
                <a:solidFill>
                  <a:srgbClr val="003E2C"/>
                </a:solidFill>
              </a:rPr>
              <a:t> al </a:t>
            </a:r>
            <a:r>
              <a:rPr lang="en-US" sz="2400" dirty="0" err="1" smtClean="0">
                <a:solidFill>
                  <a:srgbClr val="003E2C"/>
                </a:solidFill>
              </a:rPr>
              <a:t>cambio</a:t>
            </a:r>
            <a:endParaRPr lang="en-US" sz="2400" dirty="0" smtClean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No </a:t>
            </a:r>
            <a:r>
              <a:rPr lang="en-US" sz="2400" dirty="0" err="1" smtClean="0">
                <a:solidFill>
                  <a:srgbClr val="003E2C"/>
                </a:solidFill>
              </a:rPr>
              <a:t>quieren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interrumpir</a:t>
            </a:r>
            <a:r>
              <a:rPr lang="en-US" sz="2400" dirty="0" smtClean="0">
                <a:solidFill>
                  <a:srgbClr val="003E2C"/>
                </a:solidFill>
              </a:rPr>
              <a:t> el </a:t>
            </a:r>
            <a:r>
              <a:rPr lang="en-US" sz="2400" dirty="0" err="1" smtClean="0"/>
              <a:t>modelo</a:t>
            </a:r>
            <a:r>
              <a:rPr lang="en-US" sz="2400" dirty="0" smtClean="0"/>
              <a:t> </a:t>
            </a:r>
            <a:r>
              <a:rPr lang="en-US" sz="2400" dirty="0"/>
              <a:t>editorial </a:t>
            </a:r>
            <a:r>
              <a:rPr lang="en-US" sz="2400" dirty="0" err="1" smtClean="0"/>
              <a:t>académico</a:t>
            </a:r>
            <a:endParaRPr lang="en-US" sz="2400" dirty="0" smtClean="0"/>
          </a:p>
          <a:p>
            <a:r>
              <a:rPr lang="en-US" sz="2400" dirty="0" err="1" smtClean="0">
                <a:solidFill>
                  <a:srgbClr val="003E2C"/>
                </a:solidFill>
              </a:rPr>
              <a:t>Saben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muy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poco</a:t>
            </a:r>
            <a:r>
              <a:rPr lang="en-US" sz="2400" dirty="0" smtClean="0">
                <a:solidFill>
                  <a:srgbClr val="003E2C"/>
                </a:solidFill>
              </a:rPr>
              <a:t> del </a:t>
            </a:r>
            <a:r>
              <a:rPr lang="en-US" sz="2400" dirty="0" err="1" smtClean="0">
                <a:solidFill>
                  <a:srgbClr val="003E2C"/>
                </a:solidFill>
              </a:rPr>
              <a:t>acceso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abierto</a:t>
            </a:r>
            <a:endParaRPr lang="en-US" sz="2400" dirty="0" smtClean="0">
              <a:solidFill>
                <a:srgbClr val="003E2C"/>
              </a:solidFill>
            </a:endParaRPr>
          </a:p>
          <a:p>
            <a:r>
              <a:rPr lang="en-US" sz="2400" dirty="0" err="1" smtClean="0">
                <a:solidFill>
                  <a:srgbClr val="003E2C"/>
                </a:solidFill>
              </a:rPr>
              <a:t>Generalmente</a:t>
            </a:r>
            <a:r>
              <a:rPr lang="en-US" sz="2400" dirty="0" smtClean="0">
                <a:solidFill>
                  <a:srgbClr val="003E2C"/>
                </a:solidFill>
              </a:rPr>
              <a:t> no </a:t>
            </a:r>
            <a:r>
              <a:rPr lang="en-US" sz="2400" dirty="0" err="1" smtClean="0">
                <a:solidFill>
                  <a:srgbClr val="003E2C"/>
                </a:solidFill>
              </a:rPr>
              <a:t>comprenden</a:t>
            </a:r>
            <a:r>
              <a:rPr lang="en-US" sz="2400" dirty="0" smtClean="0">
                <a:solidFill>
                  <a:srgbClr val="003E2C"/>
                </a:solidFill>
              </a:rPr>
              <a:t> los derechos de </a:t>
            </a:r>
            <a:r>
              <a:rPr lang="en-US" sz="2400" dirty="0" err="1" smtClean="0">
                <a:solidFill>
                  <a:srgbClr val="003E2C"/>
                </a:solidFill>
              </a:rPr>
              <a:t>autor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 smtClean="0">
                <a:solidFill>
                  <a:srgbClr val="003E2C"/>
                </a:solidFill>
              </a:rPr>
              <a:t>No </a:t>
            </a:r>
            <a:r>
              <a:rPr lang="en-US" sz="2400" dirty="0" err="1" smtClean="0">
                <a:solidFill>
                  <a:srgbClr val="003E2C"/>
                </a:solidFill>
              </a:rPr>
              <a:t>tienen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tiempo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libre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 err="1" smtClean="0">
                <a:solidFill>
                  <a:srgbClr val="003E2C"/>
                </a:solidFill>
              </a:rPr>
              <a:t>Muchas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veces</a:t>
            </a:r>
            <a:r>
              <a:rPr lang="en-US" sz="2400" dirty="0" smtClean="0">
                <a:solidFill>
                  <a:srgbClr val="003E2C"/>
                </a:solidFill>
              </a:rPr>
              <a:t> </a:t>
            </a:r>
            <a:r>
              <a:rPr lang="en-US" sz="2400" dirty="0" err="1" smtClean="0">
                <a:solidFill>
                  <a:srgbClr val="003E2C"/>
                </a:solidFill>
              </a:rPr>
              <a:t>pierden</a:t>
            </a:r>
            <a:r>
              <a:rPr lang="en-US" sz="2400" dirty="0" smtClean="0">
                <a:solidFill>
                  <a:srgbClr val="003E2C"/>
                </a:solidFill>
              </a:rPr>
              <a:t> la </a:t>
            </a:r>
            <a:r>
              <a:rPr lang="en-US" sz="2400" dirty="0" err="1"/>
              <a:t>noción</a:t>
            </a:r>
            <a:r>
              <a:rPr lang="en-US" sz="2400" dirty="0"/>
              <a:t> </a:t>
            </a:r>
            <a:r>
              <a:rPr lang="en-US" sz="2400" dirty="0" smtClean="0"/>
              <a:t>de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propio</a:t>
            </a:r>
            <a:r>
              <a:rPr lang="en-US" sz="2400" dirty="0" smtClean="0"/>
              <a:t>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4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6037</TotalTime>
  <Words>867</Words>
  <Application>Microsoft Office PowerPoint</Application>
  <PresentationFormat>On-screen Show (4:3)</PresentationFormat>
  <Paragraphs>203</Paragraphs>
  <Slides>56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MS PGothic</vt:lpstr>
      <vt:lpstr>Adobe Garamond Pro</vt:lpstr>
      <vt:lpstr>Arial</vt:lpstr>
      <vt:lpstr>Calibri</vt:lpstr>
      <vt:lpstr>Office Theme</vt:lpstr>
      <vt:lpstr>El Desfile de los Pavos Reales</vt:lpstr>
      <vt:lpstr>La Autora: Carol Hixson</vt:lpstr>
      <vt:lpstr>La Universidad de South Florida St. Petersburg (USFSP)</vt:lpstr>
      <vt:lpstr>La Biblioteca Memorial de Nelson Poynter</vt:lpstr>
      <vt:lpstr>El Archivo Digital de USFSP  http://dspace.nelson.usf.edu/</vt:lpstr>
      <vt:lpstr>La Participación de los Profesores </vt:lpstr>
      <vt:lpstr>¿Por Qué los Pavos Reales? </vt:lpstr>
      <vt:lpstr>Cómo Lograr la Participación del Profesorado</vt:lpstr>
      <vt:lpstr>Hablar con los Profesores</vt:lpstr>
      <vt:lpstr>  Política  </vt:lpstr>
      <vt:lpstr>Política</vt:lpstr>
      <vt:lpstr>Política</vt:lpstr>
      <vt:lpstr>Los Modelos</vt:lpstr>
      <vt:lpstr>Los Modelos</vt:lpstr>
      <vt:lpstr>Los Modelos</vt:lpstr>
      <vt:lpstr>Construir una Comunidad Familiar</vt:lpstr>
      <vt:lpstr> Lo Familiar  </vt:lpstr>
      <vt:lpstr> Lo Familiar </vt:lpstr>
      <vt:lpstr> Lo Familiar </vt:lpstr>
      <vt:lpstr>Asistencia Personalizada</vt:lpstr>
      <vt:lpstr>Asistencia Personalizada</vt:lpstr>
      <vt:lpstr>Asistencia Personalizada</vt:lpstr>
      <vt:lpstr>Portafolios Digitales Amplios</vt:lpstr>
      <vt:lpstr>Portafolios Digitales Amplios &amp; los Derechos de Autor</vt:lpstr>
      <vt:lpstr>Portafolios Digitales Amplios : Por Lo Menos un Resumen</vt:lpstr>
      <vt:lpstr>Portafolios Digitales Amplios : Las Monografías</vt:lpstr>
      <vt:lpstr>Portafolios Digitales Amplios : Tiempo de Embargo</vt:lpstr>
      <vt:lpstr>Portafolios Digitales Amplios</vt:lpstr>
      <vt:lpstr>Cómo el Archivo Satisface Sus Necesidades</vt:lpstr>
      <vt:lpstr>Hagamos Todo</vt:lpstr>
      <vt:lpstr>Hagamos Todo</vt:lpstr>
      <vt:lpstr> Informar a través del Tiempo  </vt:lpstr>
      <vt:lpstr>Evaluar las Licencias de los Editores</vt:lpstr>
      <vt:lpstr>Materiales Informativos </vt:lpstr>
      <vt:lpstr>Mercadeo3</vt:lpstr>
      <vt:lpstr>Mercadeo: Estrategias</vt:lpstr>
      <vt:lpstr>Mercadeo: Contactar los Profesores</vt:lpstr>
      <vt:lpstr>Mercadeo : Presentaciones &amp; Eventos</vt:lpstr>
      <vt:lpstr>Mercadeo : Apoyo de la Administración</vt:lpstr>
      <vt:lpstr>Mercadeo : Colecciones de Alto Perfil</vt:lpstr>
      <vt:lpstr>Mercadeo : Testimonios de los Profesores</vt:lpstr>
      <vt:lpstr>Mercadeo : Colecciones Destacadas</vt:lpstr>
      <vt:lpstr>Mercadeo : El Uso de los Medios Sociales &amp; Blogging</vt:lpstr>
      <vt:lpstr>Mercadeo : Sitios Web</vt:lpstr>
      <vt:lpstr>Hay Que Ser Confiable &amp; Innovador</vt:lpstr>
      <vt:lpstr> Ser Receptivo </vt:lpstr>
      <vt:lpstr>Servicios: Charlas Relámpago</vt:lpstr>
      <vt:lpstr>Servicios : Los Expertos de la Universidad</vt:lpstr>
      <vt:lpstr>PowerPoint Presentation</vt:lpstr>
      <vt:lpstr>Servicios : LibGuide</vt:lpstr>
      <vt:lpstr>Servicios: Capturar el Trabajo de los Estudiantes</vt:lpstr>
      <vt:lpstr>Plan de Negocio</vt:lpstr>
      <vt:lpstr>Flujos de Trabajo</vt:lpstr>
      <vt:lpstr> Desafíos </vt:lpstr>
      <vt:lpstr>Próximos Pasos </vt:lpstr>
      <vt:lpstr>     ¡Gracias!   Folletos y la Presentación: http://dspace.nelson.usf.edu/xmlui/handle/10806/13471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Nicholas Trobiano</dc:creator>
  <cp:lastModifiedBy>Carol Hixson</cp:lastModifiedBy>
  <cp:revision>664</cp:revision>
  <cp:lastPrinted>2014-09-16T17:46:28Z</cp:lastPrinted>
  <dcterms:created xsi:type="dcterms:W3CDTF">2011-05-31T14:53:18Z</dcterms:created>
  <dcterms:modified xsi:type="dcterms:W3CDTF">2019-02-12T20:36:36Z</dcterms:modified>
</cp:coreProperties>
</file>