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handoutMasterIdLst>
    <p:handoutMasterId r:id="rId34"/>
  </p:handoutMasterIdLst>
  <p:sldIdLst>
    <p:sldId id="421" r:id="rId2"/>
    <p:sldId id="521" r:id="rId3"/>
    <p:sldId id="564" r:id="rId4"/>
    <p:sldId id="565" r:id="rId5"/>
    <p:sldId id="563" r:id="rId6"/>
    <p:sldId id="566" r:id="rId7"/>
    <p:sldId id="524" r:id="rId8"/>
    <p:sldId id="534" r:id="rId9"/>
    <p:sldId id="538" r:id="rId10"/>
    <p:sldId id="540" r:id="rId11"/>
    <p:sldId id="541" r:id="rId12"/>
    <p:sldId id="542" r:id="rId13"/>
    <p:sldId id="543" r:id="rId14"/>
    <p:sldId id="544" r:id="rId15"/>
    <p:sldId id="547" r:id="rId16"/>
    <p:sldId id="526" r:id="rId17"/>
    <p:sldId id="548" r:id="rId18"/>
    <p:sldId id="549" r:id="rId19"/>
    <p:sldId id="550" r:id="rId20"/>
    <p:sldId id="551" r:id="rId21"/>
    <p:sldId id="552" r:id="rId22"/>
    <p:sldId id="553" r:id="rId23"/>
    <p:sldId id="554" r:id="rId24"/>
    <p:sldId id="555" r:id="rId25"/>
    <p:sldId id="556" r:id="rId26"/>
    <p:sldId id="557" r:id="rId27"/>
    <p:sldId id="558" r:id="rId28"/>
    <p:sldId id="559" r:id="rId29"/>
    <p:sldId id="560" r:id="rId30"/>
    <p:sldId id="561" r:id="rId31"/>
    <p:sldId id="567" r:id="rId3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580" autoAdjust="0"/>
    <p:restoredTop sz="86410"/>
  </p:normalViewPr>
  <p:slideViewPr>
    <p:cSldViewPr snapToGrid="0">
      <p:cViewPr varScale="1">
        <p:scale>
          <a:sx n="66" d="100"/>
          <a:sy n="66" d="100"/>
        </p:scale>
        <p:origin x="53" y="202"/>
      </p:cViewPr>
      <p:guideLst/>
    </p:cSldViewPr>
  </p:slideViewPr>
  <p:outlineViewPr>
    <p:cViewPr>
      <p:scale>
        <a:sx n="33" d="100"/>
        <a:sy n="33" d="100"/>
      </p:scale>
      <p:origin x="0" y="-20582"/>
    </p:cViewPr>
  </p:outlineViewPr>
  <p:notesTextViewPr>
    <p:cViewPr>
      <p:scale>
        <a:sx n="3" d="2"/>
        <a:sy n="3" d="2"/>
      </p:scale>
      <p:origin x="0" y="0"/>
    </p:cViewPr>
  </p:notesTextViewPr>
  <p:sorterViewPr>
    <p:cViewPr varScale="1">
      <p:scale>
        <a:sx n="1" d="1"/>
        <a:sy n="1" d="1"/>
      </p:scale>
      <p:origin x="0" y="-278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41C80DAF-1EBE-403F-805C-8AD2F780BC72}" type="datetimeFigureOut">
              <a:rPr lang="en-US" smtClean="0"/>
              <a:t>4/2/2019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35A57798-D47E-473C-9ABD-8E8F71C2908F}" type="slidenum">
              <a:rPr lang="en-US" smtClean="0"/>
              <a:t>‹#›</a:t>
            </a:fld>
            <a:endParaRPr lang="en-US" dirty="0"/>
          </a:p>
        </p:txBody>
      </p:sp>
    </p:spTree>
    <p:extLst>
      <p:ext uri="{BB962C8B-B14F-4D97-AF65-F5344CB8AC3E}">
        <p14:creationId xmlns:p14="http://schemas.microsoft.com/office/powerpoint/2010/main" val="10920460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E04052D-B18C-4618-88F1-A466138EFF8F}" type="datetimeFigureOut">
              <a:rPr lang="en-US" smtClean="0"/>
              <a:t>4/2/2019</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8312CA-A418-4C46-BAAA-6BD20F95D984}" type="slidenum">
              <a:rPr lang="en-US" smtClean="0"/>
              <a:t>‹#›</a:t>
            </a:fld>
            <a:endParaRPr lang="en-US" dirty="0"/>
          </a:p>
        </p:txBody>
      </p:sp>
    </p:spTree>
    <p:extLst>
      <p:ext uri="{BB962C8B-B14F-4D97-AF65-F5344CB8AC3E}">
        <p14:creationId xmlns:p14="http://schemas.microsoft.com/office/powerpoint/2010/main" val="1328841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extLst>
      <p:ext uri="{BB962C8B-B14F-4D97-AF65-F5344CB8AC3E}">
        <p14:creationId xmlns:p14="http://schemas.microsoft.com/office/powerpoint/2010/main" val="3403818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information that has been widely shared here and elsewhere since August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10</a:t>
            </a:fld>
            <a:endParaRPr lang="en-US" dirty="0"/>
          </a:p>
        </p:txBody>
      </p:sp>
    </p:spTree>
    <p:extLst>
      <p:ext uri="{BB962C8B-B14F-4D97-AF65-F5344CB8AC3E}">
        <p14:creationId xmlns:p14="http://schemas.microsoft.com/office/powerpoint/2010/main" val="768771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information that has been widely shared here and elsewhere since August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11</a:t>
            </a:fld>
            <a:endParaRPr lang="en-US" dirty="0"/>
          </a:p>
        </p:txBody>
      </p:sp>
    </p:spTree>
    <p:extLst>
      <p:ext uri="{BB962C8B-B14F-4D97-AF65-F5344CB8AC3E}">
        <p14:creationId xmlns:p14="http://schemas.microsoft.com/office/powerpoint/2010/main" val="26763361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information that has been widely shared here and elsewhere since August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12</a:t>
            </a:fld>
            <a:endParaRPr lang="en-US" dirty="0"/>
          </a:p>
        </p:txBody>
      </p:sp>
    </p:spTree>
    <p:extLst>
      <p:ext uri="{BB962C8B-B14F-4D97-AF65-F5344CB8AC3E}">
        <p14:creationId xmlns:p14="http://schemas.microsoft.com/office/powerpoint/2010/main" val="1903512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information that has been widely shared here and elsewhere since August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13</a:t>
            </a:fld>
            <a:endParaRPr lang="en-US" dirty="0"/>
          </a:p>
        </p:txBody>
      </p:sp>
    </p:spTree>
    <p:extLst>
      <p:ext uri="{BB962C8B-B14F-4D97-AF65-F5344CB8AC3E}">
        <p14:creationId xmlns:p14="http://schemas.microsoft.com/office/powerpoint/2010/main" val="21140331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information that has been widely shared here and elsewhere since August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14</a:t>
            </a:fld>
            <a:endParaRPr lang="en-US" dirty="0"/>
          </a:p>
        </p:txBody>
      </p:sp>
    </p:spTree>
    <p:extLst>
      <p:ext uri="{BB962C8B-B14F-4D97-AF65-F5344CB8AC3E}">
        <p14:creationId xmlns:p14="http://schemas.microsoft.com/office/powerpoint/2010/main" val="2408009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15</a:t>
            </a:fld>
            <a:endParaRPr lang="en-US" dirty="0"/>
          </a:p>
        </p:txBody>
      </p:sp>
    </p:spTree>
    <p:extLst>
      <p:ext uri="{BB962C8B-B14F-4D97-AF65-F5344CB8AC3E}">
        <p14:creationId xmlns:p14="http://schemas.microsoft.com/office/powerpoint/2010/main" val="12139797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16</a:t>
            </a:fld>
            <a:endParaRPr lang="en-US" dirty="0"/>
          </a:p>
        </p:txBody>
      </p:sp>
    </p:spTree>
    <p:extLst>
      <p:ext uri="{BB962C8B-B14F-4D97-AF65-F5344CB8AC3E}">
        <p14:creationId xmlns:p14="http://schemas.microsoft.com/office/powerpoint/2010/main" val="19314716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17</a:t>
            </a:fld>
            <a:endParaRPr lang="en-US" dirty="0"/>
          </a:p>
        </p:txBody>
      </p:sp>
    </p:spTree>
    <p:extLst>
      <p:ext uri="{BB962C8B-B14F-4D97-AF65-F5344CB8AC3E}">
        <p14:creationId xmlns:p14="http://schemas.microsoft.com/office/powerpoint/2010/main" val="33768285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18</a:t>
            </a:fld>
            <a:endParaRPr lang="en-US" dirty="0"/>
          </a:p>
        </p:txBody>
      </p:sp>
    </p:spTree>
    <p:extLst>
      <p:ext uri="{BB962C8B-B14F-4D97-AF65-F5344CB8AC3E}">
        <p14:creationId xmlns:p14="http://schemas.microsoft.com/office/powerpoint/2010/main" val="9197758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19</a:t>
            </a:fld>
            <a:endParaRPr lang="en-US" dirty="0"/>
          </a:p>
        </p:txBody>
      </p:sp>
    </p:spTree>
    <p:extLst>
      <p:ext uri="{BB962C8B-B14F-4D97-AF65-F5344CB8AC3E}">
        <p14:creationId xmlns:p14="http://schemas.microsoft.com/office/powerpoint/2010/main" val="2433373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a:t>
            </a:fld>
            <a:endParaRPr lang="en-US" dirty="0"/>
          </a:p>
        </p:txBody>
      </p:sp>
    </p:spTree>
    <p:extLst>
      <p:ext uri="{BB962C8B-B14F-4D97-AF65-F5344CB8AC3E}">
        <p14:creationId xmlns:p14="http://schemas.microsoft.com/office/powerpoint/2010/main" val="35826136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20</a:t>
            </a:fld>
            <a:endParaRPr lang="en-US" dirty="0"/>
          </a:p>
        </p:txBody>
      </p:sp>
    </p:spTree>
    <p:extLst>
      <p:ext uri="{BB962C8B-B14F-4D97-AF65-F5344CB8AC3E}">
        <p14:creationId xmlns:p14="http://schemas.microsoft.com/office/powerpoint/2010/main" val="2165776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21</a:t>
            </a:fld>
            <a:endParaRPr lang="en-US" dirty="0"/>
          </a:p>
        </p:txBody>
      </p:sp>
    </p:spTree>
    <p:extLst>
      <p:ext uri="{BB962C8B-B14F-4D97-AF65-F5344CB8AC3E}">
        <p14:creationId xmlns:p14="http://schemas.microsoft.com/office/powerpoint/2010/main" val="10745217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22</a:t>
            </a:fld>
            <a:endParaRPr lang="en-US" dirty="0"/>
          </a:p>
        </p:txBody>
      </p:sp>
    </p:spTree>
    <p:extLst>
      <p:ext uri="{BB962C8B-B14F-4D97-AF65-F5344CB8AC3E}">
        <p14:creationId xmlns:p14="http://schemas.microsoft.com/office/powerpoint/2010/main" val="40657909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23</a:t>
            </a:fld>
            <a:endParaRPr lang="en-US" dirty="0"/>
          </a:p>
        </p:txBody>
      </p:sp>
    </p:spTree>
    <p:extLst>
      <p:ext uri="{BB962C8B-B14F-4D97-AF65-F5344CB8AC3E}">
        <p14:creationId xmlns:p14="http://schemas.microsoft.com/office/powerpoint/2010/main" val="13087163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24</a:t>
            </a:fld>
            <a:endParaRPr lang="en-US" dirty="0"/>
          </a:p>
        </p:txBody>
      </p:sp>
    </p:spTree>
    <p:extLst>
      <p:ext uri="{BB962C8B-B14F-4D97-AF65-F5344CB8AC3E}">
        <p14:creationId xmlns:p14="http://schemas.microsoft.com/office/powerpoint/2010/main" val="33699857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25</a:t>
            </a:fld>
            <a:endParaRPr lang="en-US" dirty="0"/>
          </a:p>
        </p:txBody>
      </p:sp>
    </p:spTree>
    <p:extLst>
      <p:ext uri="{BB962C8B-B14F-4D97-AF65-F5344CB8AC3E}">
        <p14:creationId xmlns:p14="http://schemas.microsoft.com/office/powerpoint/2010/main" val="18661569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26</a:t>
            </a:fld>
            <a:endParaRPr lang="en-US" dirty="0"/>
          </a:p>
        </p:txBody>
      </p:sp>
    </p:spTree>
    <p:extLst>
      <p:ext uri="{BB962C8B-B14F-4D97-AF65-F5344CB8AC3E}">
        <p14:creationId xmlns:p14="http://schemas.microsoft.com/office/powerpoint/2010/main" val="2421028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27</a:t>
            </a:fld>
            <a:endParaRPr lang="en-US" dirty="0"/>
          </a:p>
        </p:txBody>
      </p:sp>
    </p:spTree>
    <p:extLst>
      <p:ext uri="{BB962C8B-B14F-4D97-AF65-F5344CB8AC3E}">
        <p14:creationId xmlns:p14="http://schemas.microsoft.com/office/powerpoint/2010/main" val="22228758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28</a:t>
            </a:fld>
            <a:endParaRPr lang="en-US" dirty="0"/>
          </a:p>
        </p:txBody>
      </p:sp>
    </p:spTree>
    <p:extLst>
      <p:ext uri="{BB962C8B-B14F-4D97-AF65-F5344CB8AC3E}">
        <p14:creationId xmlns:p14="http://schemas.microsoft.com/office/powerpoint/2010/main" val="13862513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29</a:t>
            </a:fld>
            <a:endParaRPr lang="en-US" dirty="0"/>
          </a:p>
        </p:txBody>
      </p:sp>
    </p:spTree>
    <p:extLst>
      <p:ext uri="{BB962C8B-B14F-4D97-AF65-F5344CB8AC3E}">
        <p14:creationId xmlns:p14="http://schemas.microsoft.com/office/powerpoint/2010/main" val="1062751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a:t>
            </a:fld>
            <a:endParaRPr lang="en-US" dirty="0"/>
          </a:p>
        </p:txBody>
      </p:sp>
    </p:spTree>
    <p:extLst>
      <p:ext uri="{BB962C8B-B14F-4D97-AF65-F5344CB8AC3E}">
        <p14:creationId xmlns:p14="http://schemas.microsoft.com/office/powerpoint/2010/main" val="2927664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30</a:t>
            </a:fld>
            <a:endParaRPr lang="en-US" dirty="0"/>
          </a:p>
        </p:txBody>
      </p:sp>
    </p:spTree>
    <p:extLst>
      <p:ext uri="{BB962C8B-B14F-4D97-AF65-F5344CB8AC3E}">
        <p14:creationId xmlns:p14="http://schemas.microsoft.com/office/powerpoint/2010/main" val="32975500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31</a:t>
            </a:fld>
            <a:endParaRPr lang="en-US" dirty="0"/>
          </a:p>
        </p:txBody>
      </p:sp>
    </p:spTree>
    <p:extLst>
      <p:ext uri="{BB962C8B-B14F-4D97-AF65-F5344CB8AC3E}">
        <p14:creationId xmlns:p14="http://schemas.microsoft.com/office/powerpoint/2010/main" val="365295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4</a:t>
            </a:fld>
            <a:endParaRPr lang="en-US" dirty="0"/>
          </a:p>
        </p:txBody>
      </p:sp>
    </p:spTree>
    <p:extLst>
      <p:ext uri="{BB962C8B-B14F-4D97-AF65-F5344CB8AC3E}">
        <p14:creationId xmlns:p14="http://schemas.microsoft.com/office/powerpoint/2010/main" val="2281309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5</a:t>
            </a:fld>
            <a:endParaRPr lang="en-US" dirty="0"/>
          </a:p>
        </p:txBody>
      </p:sp>
    </p:spTree>
    <p:extLst>
      <p:ext uri="{BB962C8B-B14F-4D97-AF65-F5344CB8AC3E}">
        <p14:creationId xmlns:p14="http://schemas.microsoft.com/office/powerpoint/2010/main" val="1379708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6</a:t>
            </a:fld>
            <a:endParaRPr lang="en-US" dirty="0"/>
          </a:p>
        </p:txBody>
      </p:sp>
    </p:spTree>
    <p:extLst>
      <p:ext uri="{BB962C8B-B14F-4D97-AF65-F5344CB8AC3E}">
        <p14:creationId xmlns:p14="http://schemas.microsoft.com/office/powerpoint/2010/main" val="4232710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7</a:t>
            </a:fld>
            <a:endParaRPr lang="en-US" dirty="0"/>
          </a:p>
        </p:txBody>
      </p:sp>
    </p:spTree>
    <p:extLst>
      <p:ext uri="{BB962C8B-B14F-4D97-AF65-F5344CB8AC3E}">
        <p14:creationId xmlns:p14="http://schemas.microsoft.com/office/powerpoint/2010/main" val="20900873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8</a:t>
            </a:fld>
            <a:endParaRPr lang="en-US" dirty="0"/>
          </a:p>
        </p:txBody>
      </p:sp>
    </p:spTree>
    <p:extLst>
      <p:ext uri="{BB962C8B-B14F-4D97-AF65-F5344CB8AC3E}">
        <p14:creationId xmlns:p14="http://schemas.microsoft.com/office/powerpoint/2010/main" val="4222425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9</a:t>
            </a:fld>
            <a:endParaRPr lang="en-US" dirty="0"/>
          </a:p>
        </p:txBody>
      </p:sp>
    </p:spTree>
    <p:extLst>
      <p:ext uri="{BB962C8B-B14F-4D97-AF65-F5344CB8AC3E}">
        <p14:creationId xmlns:p14="http://schemas.microsoft.com/office/powerpoint/2010/main" val="3110178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24380694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11451215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01318673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59750442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54875781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356012232"/>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Black Artist Name Medum">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540000" y="2819407"/>
            <a:ext cx="6502400" cy="1676400"/>
          </a:xfrm>
        </p:spPr>
        <p:txBody>
          <a:bodyPr/>
          <a:lstStyle>
            <a:lvl1pPr>
              <a:buNone/>
              <a:defRPr sz="1667">
                <a:solidFill>
                  <a:schemeClr val="accent1"/>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9940541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ACAA8A-22F8-4B37-ACF7-4070BF532F7F}"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8B712D-536F-4557-9045-422EDC8AE000}" type="slidenum">
              <a:rPr lang="en-US" smtClean="0"/>
              <a:t>‹#›</a:t>
            </a:fld>
            <a:endParaRPr lang="en-US" dirty="0"/>
          </a:p>
        </p:txBody>
      </p:sp>
    </p:spTree>
    <p:extLst>
      <p:ext uri="{BB962C8B-B14F-4D97-AF65-F5344CB8AC3E}">
        <p14:creationId xmlns:p14="http://schemas.microsoft.com/office/powerpoint/2010/main" val="63740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64086" y="365125"/>
            <a:ext cx="5489714"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64086" y="1825625"/>
            <a:ext cx="5489713"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71529-4DFE-4CC2-B392-70D08945909E}" type="datetimeFigureOut">
              <a:rPr lang="en-US" smtClean="0"/>
              <a:t>4/2/2019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8EC25-4E8D-4A03-ADD2-DFA926E01D3F}" type="slidenum">
              <a:rPr lang="en-US" smtClean="0"/>
              <a:t>‹#›</a:t>
            </a:fld>
            <a:endParaRPr lang="en-US" dirty="0"/>
          </a:p>
        </p:txBody>
      </p:sp>
      <p:grpSp>
        <p:nvGrpSpPr>
          <p:cNvPr id="7" name="Group 6"/>
          <p:cNvGrpSpPr/>
          <p:nvPr userDrawn="1"/>
        </p:nvGrpSpPr>
        <p:grpSpPr>
          <a:xfrm>
            <a:off x="0" y="5608320"/>
            <a:ext cx="12192000" cy="1261873"/>
            <a:chOff x="0" y="5608320"/>
            <a:chExt cx="12192000" cy="1261873"/>
          </a:xfrm>
        </p:grpSpPr>
        <p:sp>
          <p:nvSpPr>
            <p:cNvPr id="8" name="Rectangle 7"/>
            <p:cNvSpPr/>
            <p:nvPr/>
          </p:nvSpPr>
          <p:spPr>
            <a:xfrm>
              <a:off x="0" y="5608320"/>
              <a:ext cx="12192000" cy="1261873"/>
            </a:xfrm>
            <a:prstGeom prst="rect">
              <a:avLst/>
            </a:prstGeom>
            <a:solidFill>
              <a:srgbClr val="00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416468" y="5900928"/>
              <a:ext cx="1210127" cy="622744"/>
            </a:xfrm>
            <a:prstGeom prst="rect">
              <a:avLst/>
            </a:prstGeom>
          </p:spPr>
        </p:pic>
      </p:grpSp>
    </p:spTree>
    <p:extLst>
      <p:ext uri="{BB962C8B-B14F-4D97-AF65-F5344CB8AC3E}">
        <p14:creationId xmlns:p14="http://schemas.microsoft.com/office/powerpoint/2010/main" val="4055064963"/>
      </p:ext>
    </p:extLst>
  </p:cSld>
  <p:clrMap bg1="dk1" tx1="lt1" bg2="dk2" tx2="lt2" accent1="accent1" accent2="accent2" accent3="accent3" accent4="accent4" accent5="accent5" accent6="accent6" hlink="hlink" folHlink="folHlink"/>
  <p:sldLayoutIdLst>
    <p:sldLayoutId id="2147483662" r:id="rId1"/>
    <p:sldLayoutId id="2147483666" r:id="rId2"/>
    <p:sldLayoutId id="2147483669" r:id="rId3"/>
    <p:sldLayoutId id="2147483670" r:id="rId4"/>
    <p:sldLayoutId id="2147483671" r:id="rId5"/>
    <p:sldLayoutId id="2147483661" r:id="rId6"/>
    <p:sldLayoutId id="2147483672" r:id="rId7"/>
    <p:sldLayoutId id="2147483675" r:id="rId8"/>
  </p:sldLayoutIdLst>
  <p:transition spd="slow">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9835" y="-45070"/>
            <a:ext cx="8497956" cy="5919096"/>
          </a:xfrm>
          <a:prstGeom prst="rect">
            <a:avLst/>
          </a:prstGeom>
        </p:spPr>
      </p:pic>
      <p:sp>
        <p:nvSpPr>
          <p:cNvPr id="7" name="TextBox 6"/>
          <p:cNvSpPr txBox="1"/>
          <p:nvPr/>
        </p:nvSpPr>
        <p:spPr>
          <a:xfrm>
            <a:off x="347241" y="150472"/>
            <a:ext cx="11551535" cy="4085728"/>
          </a:xfrm>
          <a:prstGeom prst="rect">
            <a:avLst/>
          </a:prstGeom>
          <a:noFill/>
        </p:spPr>
        <p:txBody>
          <a:bodyPr wrap="square" lIns="83814" tIns="41907" rIns="83814" bIns="41907" rtlCol="0">
            <a:spAutoFit/>
          </a:bodyPr>
          <a:lstStyle/>
          <a:p>
            <a:pPr algn="ctr"/>
            <a:r>
              <a:rPr lang="en-US" sz="4000" dirty="0">
                <a:cs typeface="Arial" pitchFamily="34" charset="0"/>
              </a:rPr>
              <a:t>Florida Atlantic University </a:t>
            </a:r>
            <a:r>
              <a:rPr lang="en-US" sz="4000" dirty="0" smtClean="0">
                <a:cs typeface="Arial" pitchFamily="34" charset="0"/>
              </a:rPr>
              <a:t>Libraries</a:t>
            </a:r>
          </a:p>
          <a:p>
            <a:pPr algn="ctr"/>
            <a:r>
              <a:rPr lang="en-US" sz="4000" dirty="0" smtClean="0">
                <a:cs typeface="Arial" pitchFamily="34" charset="0"/>
              </a:rPr>
              <a:t>All-Staff Meeting</a:t>
            </a:r>
          </a:p>
          <a:p>
            <a:pPr algn="ctr"/>
            <a:r>
              <a:rPr lang="en-US" sz="4000" dirty="0" smtClean="0">
                <a:cs typeface="Arial" pitchFamily="34" charset="0"/>
              </a:rPr>
              <a:t>April 2, 2019</a:t>
            </a:r>
          </a:p>
          <a:p>
            <a:pPr algn="ctr"/>
            <a:endParaRPr lang="en-US" sz="2000" i="1" dirty="0" smtClean="0">
              <a:cs typeface="Arial" pitchFamily="34" charset="0"/>
            </a:endParaRPr>
          </a:p>
          <a:p>
            <a:pPr algn="ctr"/>
            <a:r>
              <a:rPr lang="en-US" sz="2000" dirty="0" smtClean="0"/>
              <a:t>Presentation by Carol Hixson</a:t>
            </a:r>
          </a:p>
          <a:p>
            <a:pPr algn="ctr"/>
            <a:r>
              <a:rPr lang="en-US" sz="2000" dirty="0" smtClean="0"/>
              <a:t>Dean of University Libraries</a:t>
            </a:r>
            <a:endParaRPr lang="en-US" sz="2000" dirty="0"/>
          </a:p>
          <a:p>
            <a:pPr algn="ctr"/>
            <a:r>
              <a:rPr lang="en-US" sz="4000" dirty="0" smtClean="0">
                <a:cs typeface="Arial" pitchFamily="34" charset="0"/>
              </a:rPr>
              <a:t> </a:t>
            </a:r>
          </a:p>
          <a:p>
            <a:pPr algn="ctr"/>
            <a:endParaRPr lang="en-US" sz="4000" dirty="0">
              <a:cs typeface="Arial" pitchFamily="34" charset="0"/>
            </a:endParaRPr>
          </a:p>
        </p:txBody>
      </p:sp>
    </p:spTree>
    <p:extLst>
      <p:ext uri="{BB962C8B-B14F-4D97-AF65-F5344CB8AC3E}">
        <p14:creationId xmlns:p14="http://schemas.microsoft.com/office/powerpoint/2010/main" val="118241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16689" y="365126"/>
            <a:ext cx="10937111" cy="699746"/>
          </a:xfrm>
        </p:spPr>
        <p:txBody>
          <a:bodyPr>
            <a:normAutofit fontScale="90000"/>
          </a:bodyPr>
          <a:lstStyle/>
          <a:p>
            <a:r>
              <a:rPr lang="en-US" dirty="0"/>
              <a:t/>
            </a:r>
            <a:br>
              <a:rPr lang="en-US" dirty="0"/>
            </a:br>
            <a:r>
              <a:rPr lang="en-US" b="1" i="1" dirty="0">
                <a:latin typeface="+mn-lt"/>
              </a:rPr>
              <a:t>A.2. Develop a shared customer service approach that is then operationalized by each department.</a:t>
            </a:r>
            <a:br>
              <a:rPr lang="en-US" b="1" i="1" dirty="0">
                <a:latin typeface="+mn-lt"/>
              </a:rPr>
            </a:br>
            <a:endParaRPr lang="en-US" b="1" i="1" dirty="0">
              <a:latin typeface="+mn-lt"/>
            </a:endParaRPr>
          </a:p>
        </p:txBody>
      </p:sp>
      <p:sp>
        <p:nvSpPr>
          <p:cNvPr id="3" name="Content Placeholder 2"/>
          <p:cNvSpPr>
            <a:spLocks noGrp="1"/>
          </p:cNvSpPr>
          <p:nvPr>
            <p:ph idx="1"/>
          </p:nvPr>
        </p:nvSpPr>
        <p:spPr>
          <a:xfrm>
            <a:off x="891252" y="1504709"/>
            <a:ext cx="9965801" cy="4051139"/>
          </a:xfrm>
        </p:spPr>
        <p:txBody>
          <a:bodyPr>
            <a:normAutofit/>
          </a:bodyPr>
          <a:lstStyle/>
          <a:p>
            <a:pPr marL="0" indent="0">
              <a:buNone/>
            </a:pPr>
            <a:r>
              <a:rPr lang="en-US" sz="3200" b="1" i="1" dirty="0"/>
              <a:t>We deliver excellent customer service through the following steps: </a:t>
            </a:r>
          </a:p>
          <a:p>
            <a:pPr marL="0" indent="0">
              <a:buNone/>
            </a:pPr>
            <a:r>
              <a:rPr lang="en-US" sz="3200" b="1" i="1" dirty="0"/>
              <a:t>1. We are approachable and proactive. </a:t>
            </a:r>
          </a:p>
          <a:p>
            <a:pPr marL="0" indent="0">
              <a:buNone/>
            </a:pPr>
            <a:r>
              <a:rPr lang="en-US" sz="3200" b="1" i="1" dirty="0"/>
              <a:t>2. We seek to understand what is needed. </a:t>
            </a:r>
          </a:p>
          <a:p>
            <a:pPr marL="0" indent="0">
              <a:buNone/>
            </a:pPr>
            <a:r>
              <a:rPr lang="en-US" sz="3200" b="1" i="1" dirty="0"/>
              <a:t>3. We deliver what is needed in an efficient, friendly way. </a:t>
            </a:r>
          </a:p>
          <a:p>
            <a:pPr marL="0" indent="0">
              <a:buNone/>
            </a:pPr>
            <a:r>
              <a:rPr lang="en-US" sz="3200" b="1" i="1" dirty="0"/>
              <a:t>4. We go the extra mile for our users. </a:t>
            </a:r>
          </a:p>
          <a:p>
            <a:pPr marL="0" indent="0">
              <a:buNone/>
            </a:pPr>
            <a:r>
              <a:rPr lang="en-US" i="1" dirty="0"/>
              <a:t> </a:t>
            </a:r>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7484557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rmAutofit fontScale="90000"/>
          </a:bodyPr>
          <a:lstStyle/>
          <a:p>
            <a:r>
              <a:rPr lang="en-US" dirty="0"/>
              <a:t/>
            </a:r>
            <a:br>
              <a:rPr lang="en-US" dirty="0"/>
            </a:br>
            <a:r>
              <a:rPr lang="en-US" sz="4000" b="1" i="1" dirty="0">
                <a:latin typeface="+mn-lt"/>
              </a:rPr>
              <a:t>B.1. Define and implement service desk best </a:t>
            </a:r>
            <a:r>
              <a:rPr lang="en-US" sz="4000" b="1" i="1" dirty="0" smtClean="0">
                <a:latin typeface="+mn-lt"/>
              </a:rPr>
              <a:t>practices </a:t>
            </a:r>
            <a:r>
              <a:rPr lang="en-US" dirty="0"/>
              <a:t/>
            </a:r>
            <a:br>
              <a:rPr lang="en-US" dirty="0"/>
            </a:br>
            <a:r>
              <a:rPr lang="en-US" dirty="0"/>
              <a:t/>
            </a:r>
            <a:br>
              <a:rPr lang="en-US" dirty="0"/>
            </a:br>
            <a:endParaRPr lang="en-US" dirty="0"/>
          </a:p>
        </p:txBody>
      </p:sp>
      <p:sp>
        <p:nvSpPr>
          <p:cNvPr id="3" name="Content Placeholder 2"/>
          <p:cNvSpPr>
            <a:spLocks noGrp="1"/>
          </p:cNvSpPr>
          <p:nvPr>
            <p:ph idx="1"/>
          </p:nvPr>
        </p:nvSpPr>
        <p:spPr>
          <a:xfrm>
            <a:off x="891252" y="960699"/>
            <a:ext cx="9965801" cy="5197033"/>
          </a:xfrm>
        </p:spPr>
        <p:txBody>
          <a:bodyPr>
            <a:normAutofit fontScale="85000" lnSpcReduction="20000"/>
          </a:bodyPr>
          <a:lstStyle/>
          <a:p>
            <a:pPr marL="0" indent="0">
              <a:buNone/>
            </a:pPr>
            <a:r>
              <a:rPr lang="en-US" i="1" dirty="0"/>
              <a:t> </a:t>
            </a:r>
            <a:endParaRPr lang="en-US" dirty="0"/>
          </a:p>
          <a:p>
            <a:pPr marL="0" indent="0">
              <a:buNone/>
            </a:pPr>
            <a:r>
              <a:rPr lang="en-US" b="1" i="1" dirty="0"/>
              <a:t>We are approachable and proactive. </a:t>
            </a:r>
          </a:p>
          <a:p>
            <a:r>
              <a:rPr lang="en-US" b="1" i="1" dirty="0" smtClean="0"/>
              <a:t>We </a:t>
            </a:r>
            <a:r>
              <a:rPr lang="en-US" b="1" i="1" dirty="0"/>
              <a:t>smile and offer a friendly greeting when every person approaches the service desk, and we proactively step out from behind the desk and advance towards users who look like they might need help. </a:t>
            </a:r>
          </a:p>
          <a:p>
            <a:r>
              <a:rPr lang="en-US" b="1" i="1" dirty="0" smtClean="0"/>
              <a:t>Our </a:t>
            </a:r>
            <a:r>
              <a:rPr lang="en-US" b="1" i="1" dirty="0"/>
              <a:t>body language and conversations at the service desk reflect our desire to create a welcoming environment. </a:t>
            </a:r>
          </a:p>
          <a:p>
            <a:r>
              <a:rPr lang="en-US" b="1" i="1" dirty="0" smtClean="0"/>
              <a:t>We </a:t>
            </a:r>
            <a:r>
              <a:rPr lang="en-US" b="1" i="1" dirty="0"/>
              <a:t>are kind, patient, and display empathy for our users. </a:t>
            </a:r>
          </a:p>
          <a:p>
            <a:r>
              <a:rPr lang="en-US" b="1" i="1" dirty="0" smtClean="0"/>
              <a:t>If </a:t>
            </a:r>
            <a:r>
              <a:rPr lang="en-US" b="1" i="1" dirty="0"/>
              <a:t>we are engaged in conversation with our colleagues, we stop immediately when someone starts to approach the desk. We understand that serving that person is our highest priority in the moment. </a:t>
            </a:r>
          </a:p>
          <a:p>
            <a:r>
              <a:rPr lang="en-US" b="1" i="1" dirty="0" smtClean="0"/>
              <a:t>We </a:t>
            </a:r>
            <a:r>
              <a:rPr lang="en-US" b="1" i="1" dirty="0"/>
              <a:t>keep the service desk clean and clear so nothing gets in the way of our users’ sightlines to us—the people who can help them. </a:t>
            </a:r>
          </a:p>
          <a:p>
            <a:r>
              <a:rPr lang="en-US" b="1" i="1" dirty="0" smtClean="0"/>
              <a:t>When </a:t>
            </a:r>
            <a:r>
              <a:rPr lang="en-US" b="1" i="1" dirty="0"/>
              <a:t>we notice that our colleagues are not displaying approachable behaviors, we kindly and productively make them aware of this or we share this in a productive way with a supervisor. </a:t>
            </a:r>
          </a:p>
          <a:p>
            <a:pPr marL="457200" lvl="1" indent="0">
              <a:buNone/>
            </a:pPr>
            <a:endParaRPr lang="en-US" sz="3600" b="1" i="1" dirty="0">
              <a:solidFill>
                <a:srgbClr val="FFFF00"/>
              </a:solidFill>
            </a:endParaRPr>
          </a:p>
          <a:p>
            <a:pPr marL="0" indent="0">
              <a:buNone/>
            </a:pPr>
            <a:endParaRPr lang="en-US" dirty="0"/>
          </a:p>
        </p:txBody>
      </p:sp>
    </p:spTree>
    <p:extLst>
      <p:ext uri="{BB962C8B-B14F-4D97-AF65-F5344CB8AC3E}">
        <p14:creationId xmlns:p14="http://schemas.microsoft.com/office/powerpoint/2010/main" val="13110783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rmAutofit fontScale="90000"/>
          </a:bodyPr>
          <a:lstStyle/>
          <a:p>
            <a:r>
              <a:rPr lang="en-US" dirty="0"/>
              <a:t/>
            </a:r>
            <a:br>
              <a:rPr lang="en-US" dirty="0"/>
            </a:br>
            <a:r>
              <a:rPr lang="en-US" sz="4000" b="1" i="1" dirty="0">
                <a:latin typeface="+mn-lt"/>
              </a:rPr>
              <a:t>B.1. Define and implement service desk best </a:t>
            </a:r>
            <a:r>
              <a:rPr lang="en-US" sz="4000" b="1" i="1" dirty="0" smtClean="0">
                <a:latin typeface="+mn-lt"/>
              </a:rPr>
              <a:t>practices </a:t>
            </a:r>
            <a:r>
              <a:rPr lang="en-US" b="1" i="1" dirty="0">
                <a:latin typeface="+mn-lt"/>
              </a:rPr>
              <a:t/>
            </a:r>
            <a:br>
              <a:rPr lang="en-US" b="1" i="1" dirty="0">
                <a:latin typeface="+mn-lt"/>
              </a:rPr>
            </a:br>
            <a:r>
              <a:rPr lang="en-US" b="1" i="1" dirty="0">
                <a:latin typeface="+mn-lt"/>
              </a:rPr>
              <a:t/>
            </a:r>
            <a:br>
              <a:rPr lang="en-US" b="1" i="1" dirty="0">
                <a:latin typeface="+mn-lt"/>
              </a:rPr>
            </a:br>
            <a:endParaRPr lang="en-US" b="1" i="1" dirty="0">
              <a:latin typeface="+mn-lt"/>
            </a:endParaRPr>
          </a:p>
        </p:txBody>
      </p:sp>
      <p:sp>
        <p:nvSpPr>
          <p:cNvPr id="3" name="Content Placeholder 2"/>
          <p:cNvSpPr>
            <a:spLocks noGrp="1"/>
          </p:cNvSpPr>
          <p:nvPr>
            <p:ph idx="1"/>
          </p:nvPr>
        </p:nvSpPr>
        <p:spPr>
          <a:xfrm>
            <a:off x="891252" y="1504709"/>
            <a:ext cx="9965801" cy="4051139"/>
          </a:xfrm>
        </p:spPr>
        <p:txBody>
          <a:bodyPr>
            <a:normAutofit fontScale="92500" lnSpcReduction="10000"/>
          </a:bodyPr>
          <a:lstStyle/>
          <a:p>
            <a:pPr marL="0" indent="0">
              <a:buNone/>
            </a:pPr>
            <a:r>
              <a:rPr lang="en-US" i="1" dirty="0"/>
              <a:t> </a:t>
            </a:r>
            <a:endParaRPr lang="en-US" dirty="0"/>
          </a:p>
          <a:p>
            <a:pPr marL="0" indent="0">
              <a:buNone/>
            </a:pPr>
            <a:r>
              <a:rPr lang="en-US" sz="3600" b="1" i="1" dirty="0"/>
              <a:t>We seek to understand what is needed. </a:t>
            </a:r>
          </a:p>
          <a:p>
            <a:r>
              <a:rPr lang="en-US" sz="3600" b="1" i="1" dirty="0" smtClean="0"/>
              <a:t>We </a:t>
            </a:r>
            <a:r>
              <a:rPr lang="en-US" sz="3600" b="1" i="1" dirty="0"/>
              <a:t>listen patiently to our users. </a:t>
            </a:r>
          </a:p>
          <a:p>
            <a:r>
              <a:rPr lang="en-US" sz="3600" b="1" i="1" dirty="0" smtClean="0"/>
              <a:t>We </a:t>
            </a:r>
            <a:r>
              <a:rPr lang="en-US" sz="3600" b="1" i="1" dirty="0"/>
              <a:t>ask open-ended clarifying questions, such as “Can you please tell me more about that?” “What have you tried so far?” </a:t>
            </a:r>
          </a:p>
          <a:p>
            <a:r>
              <a:rPr lang="en-US" sz="3600" b="1" i="1" dirty="0" smtClean="0"/>
              <a:t>We </a:t>
            </a:r>
            <a:r>
              <a:rPr lang="en-US" sz="3600" b="1" i="1" dirty="0"/>
              <a:t>check that we’re on the right track by repeating back what we think our users might need. </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501082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87080" y="365127"/>
            <a:ext cx="10462548" cy="699746"/>
          </a:xfrm>
        </p:spPr>
        <p:txBody>
          <a:bodyPr>
            <a:normAutofit fontScale="90000"/>
          </a:bodyPr>
          <a:lstStyle/>
          <a:p>
            <a:r>
              <a:rPr lang="en-US" b="1" i="1" dirty="0">
                <a:latin typeface="+mn-lt"/>
              </a:rPr>
              <a:t/>
            </a:r>
            <a:br>
              <a:rPr lang="en-US" b="1" i="1" dirty="0">
                <a:latin typeface="+mn-lt"/>
              </a:rPr>
            </a:br>
            <a:r>
              <a:rPr lang="en-US" sz="4000" b="1" i="1" dirty="0">
                <a:latin typeface="+mn-lt"/>
              </a:rPr>
              <a:t>B.1. Define and implement service desk best </a:t>
            </a:r>
            <a:r>
              <a:rPr lang="en-US" sz="4000" b="1" i="1" dirty="0" smtClean="0">
                <a:latin typeface="+mn-lt"/>
              </a:rPr>
              <a:t>practices </a:t>
            </a:r>
            <a:r>
              <a:rPr lang="en-US" dirty="0"/>
              <a:t/>
            </a:r>
            <a:br>
              <a:rPr lang="en-US" dirty="0"/>
            </a:br>
            <a:r>
              <a:rPr lang="en-US" dirty="0"/>
              <a:t/>
            </a:r>
            <a:br>
              <a:rPr lang="en-US" dirty="0"/>
            </a:br>
            <a:endParaRPr lang="en-US" dirty="0"/>
          </a:p>
        </p:txBody>
      </p:sp>
      <p:sp>
        <p:nvSpPr>
          <p:cNvPr id="3" name="Content Placeholder 2"/>
          <p:cNvSpPr>
            <a:spLocks noGrp="1"/>
          </p:cNvSpPr>
          <p:nvPr>
            <p:ph idx="1"/>
          </p:nvPr>
        </p:nvSpPr>
        <p:spPr>
          <a:xfrm>
            <a:off x="891252" y="1064873"/>
            <a:ext cx="9965801" cy="5000262"/>
          </a:xfrm>
        </p:spPr>
        <p:txBody>
          <a:bodyPr>
            <a:normAutofit fontScale="70000" lnSpcReduction="20000"/>
          </a:bodyPr>
          <a:lstStyle/>
          <a:p>
            <a:pPr marL="0" indent="0">
              <a:buNone/>
            </a:pPr>
            <a:r>
              <a:rPr lang="en-US" sz="3100" b="1" i="1" dirty="0"/>
              <a:t>  We deliver what is needed in an efficient, friendly way. </a:t>
            </a:r>
          </a:p>
          <a:p>
            <a:r>
              <a:rPr lang="en-US" sz="3100" b="1" i="1" dirty="0" smtClean="0"/>
              <a:t>We </a:t>
            </a:r>
            <a:r>
              <a:rPr lang="en-US" sz="3100" b="1" i="1" dirty="0"/>
              <a:t>answer questions and resolve issues efficiently and in a friendly manner. </a:t>
            </a:r>
          </a:p>
          <a:p>
            <a:r>
              <a:rPr lang="en-US" sz="3100" b="1" i="1" dirty="0" smtClean="0"/>
              <a:t>If </a:t>
            </a:r>
            <a:r>
              <a:rPr lang="en-US" sz="3100" b="1" i="1" dirty="0"/>
              <a:t>we can’t answer a question, we connect the user with someone who can. </a:t>
            </a:r>
          </a:p>
          <a:p>
            <a:r>
              <a:rPr lang="en-US" sz="3100" b="1" i="1" dirty="0" smtClean="0"/>
              <a:t>When </a:t>
            </a:r>
            <a:r>
              <a:rPr lang="en-US" sz="3100" b="1" i="1" dirty="0"/>
              <a:t>we refer our users, we take the initiative to make the connection on behalf of the user instead of simply providing them with contact information. </a:t>
            </a:r>
          </a:p>
          <a:p>
            <a:r>
              <a:rPr lang="en-US" sz="3100" b="1" i="1" dirty="0" smtClean="0"/>
              <a:t>Whenever </a:t>
            </a:r>
            <a:r>
              <a:rPr lang="en-US" sz="3100" b="1" i="1" dirty="0"/>
              <a:t>possible without negatively affecting service to a group of waiting users, we bring users to what they need, rather than pointing, describing how to get somewhere, or writing down a call number. </a:t>
            </a:r>
          </a:p>
          <a:p>
            <a:r>
              <a:rPr lang="en-US" sz="3100" b="1" i="1" dirty="0" smtClean="0"/>
              <a:t>When </a:t>
            </a:r>
            <a:r>
              <a:rPr lang="en-US" sz="3100" b="1" i="1" dirty="0"/>
              <a:t>we don’t have something our users need, we record this information so we are aware of what our users would like us to provide in the future. </a:t>
            </a:r>
          </a:p>
          <a:p>
            <a:r>
              <a:rPr lang="en-US" sz="3100" b="1" i="1" dirty="0" smtClean="0"/>
              <a:t>When </a:t>
            </a:r>
            <a:r>
              <a:rPr lang="en-US" sz="3100" b="1" i="1" dirty="0"/>
              <a:t>we don’t know how to answer a certain kind of question, we are proactive about finding out how to answer this question in the future. </a:t>
            </a:r>
          </a:p>
          <a:p>
            <a:r>
              <a:rPr lang="en-US" sz="3100" b="1" i="1" dirty="0" smtClean="0"/>
              <a:t>We </a:t>
            </a:r>
            <a:r>
              <a:rPr lang="en-US" sz="3100" b="1" i="1" dirty="0"/>
              <a:t>check to make sure that what we’ve done has completely answered our users’ questions. </a:t>
            </a:r>
          </a:p>
          <a:p>
            <a:pPr marL="0" indent="0">
              <a:buNone/>
            </a:pPr>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5354452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rmAutofit fontScale="90000"/>
          </a:bodyPr>
          <a:lstStyle/>
          <a:p>
            <a:r>
              <a:rPr lang="en-US" dirty="0"/>
              <a:t/>
            </a:r>
            <a:br>
              <a:rPr lang="en-US" dirty="0"/>
            </a:br>
            <a:r>
              <a:rPr lang="en-US" sz="4000" b="1" i="1" dirty="0">
                <a:latin typeface="+mn-lt"/>
              </a:rPr>
              <a:t>B.1. Define and implement service desk best </a:t>
            </a:r>
            <a:r>
              <a:rPr lang="en-US" sz="4000" b="1" i="1" dirty="0" smtClean="0">
                <a:latin typeface="+mn-lt"/>
              </a:rPr>
              <a:t>practices </a:t>
            </a:r>
            <a:r>
              <a:rPr lang="en-US" dirty="0"/>
              <a:t/>
            </a:r>
            <a:br>
              <a:rPr lang="en-US" dirty="0"/>
            </a:br>
            <a:r>
              <a:rPr lang="en-US" dirty="0"/>
              <a:t/>
            </a:r>
            <a:br>
              <a:rPr lang="en-US" dirty="0"/>
            </a:br>
            <a:endParaRPr lang="en-US" dirty="0"/>
          </a:p>
        </p:txBody>
      </p:sp>
      <p:sp>
        <p:nvSpPr>
          <p:cNvPr id="3" name="Content Placeholder 2"/>
          <p:cNvSpPr>
            <a:spLocks noGrp="1"/>
          </p:cNvSpPr>
          <p:nvPr>
            <p:ph idx="1"/>
          </p:nvPr>
        </p:nvSpPr>
        <p:spPr>
          <a:xfrm>
            <a:off x="891252" y="1064873"/>
            <a:ext cx="9965801" cy="5000262"/>
          </a:xfrm>
        </p:spPr>
        <p:txBody>
          <a:bodyPr>
            <a:normAutofit/>
          </a:bodyPr>
          <a:lstStyle/>
          <a:p>
            <a:pPr marL="0" indent="0">
              <a:buNone/>
            </a:pPr>
            <a:r>
              <a:rPr lang="en-US" i="1" dirty="0"/>
              <a:t> </a:t>
            </a:r>
            <a:r>
              <a:rPr lang="en-US" b="1" i="1" dirty="0"/>
              <a:t> </a:t>
            </a:r>
            <a:r>
              <a:rPr lang="en-US" sz="3200" b="1" i="1" dirty="0"/>
              <a:t>We go the extra mile for our users. </a:t>
            </a:r>
          </a:p>
          <a:p>
            <a:r>
              <a:rPr lang="en-US" sz="3200" b="1" i="1" dirty="0" smtClean="0"/>
              <a:t>We </a:t>
            </a:r>
            <a:r>
              <a:rPr lang="en-US" sz="3200" b="1" i="1" dirty="0"/>
              <a:t>are empowered to go above and beyond for our users. </a:t>
            </a:r>
          </a:p>
          <a:p>
            <a:r>
              <a:rPr lang="en-US" sz="3200" b="1" i="1" dirty="0" smtClean="0"/>
              <a:t>We </a:t>
            </a:r>
            <a:r>
              <a:rPr lang="en-US" sz="3200" b="1" i="1" dirty="0"/>
              <a:t>look for opportunities to make someone’s day. </a:t>
            </a:r>
          </a:p>
          <a:p>
            <a:r>
              <a:rPr lang="en-US" sz="3200" b="1" i="1" dirty="0" smtClean="0"/>
              <a:t>We </a:t>
            </a:r>
            <a:r>
              <a:rPr lang="en-US" sz="3200" b="1" i="1" dirty="0"/>
              <a:t>regularly talk about what kinds of things we’ve done to go the extra mile for our users. </a:t>
            </a:r>
          </a:p>
          <a:p>
            <a:r>
              <a:rPr lang="en-US" sz="3200" b="1" i="1" dirty="0" smtClean="0"/>
              <a:t>We </a:t>
            </a:r>
            <a:r>
              <a:rPr lang="en-US" sz="3200" b="1" i="1" dirty="0"/>
              <a:t>have created group rituals/traditions that acknowledge and celebrate when we notice our colleagues going the extra mile. </a:t>
            </a:r>
          </a:p>
          <a:p>
            <a:pPr marL="0" indent="0">
              <a:buNone/>
            </a:pPr>
            <a:endParaRPr lang="en-US" b="1" i="1"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3354778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4010" y="365125"/>
            <a:ext cx="10809790" cy="803917"/>
          </a:xfrm>
        </p:spPr>
        <p:txBody>
          <a:bodyPr>
            <a:normAutofit fontScale="90000"/>
          </a:bodyPr>
          <a:lstStyle/>
          <a:p>
            <a:r>
              <a:rPr lang="en-US" dirty="0"/>
              <a:t/>
            </a:r>
            <a:br>
              <a:rPr lang="en-US" dirty="0"/>
            </a:br>
            <a:r>
              <a:rPr lang="en-US" dirty="0"/>
              <a:t/>
            </a:r>
            <a:br>
              <a:rPr lang="en-US" dirty="0"/>
            </a:br>
            <a:r>
              <a:rPr lang="en-US" b="1" i="1" dirty="0" smtClean="0">
                <a:latin typeface="+mn-lt"/>
              </a:rPr>
              <a:t>B. Other </a:t>
            </a:r>
            <a:r>
              <a:rPr lang="en-US" b="1" i="1" dirty="0" err="1" smtClean="0">
                <a:latin typeface="+mn-lt"/>
              </a:rPr>
              <a:t>Wimberly</a:t>
            </a:r>
            <a:r>
              <a:rPr lang="en-US" b="1" i="1" dirty="0" smtClean="0">
                <a:latin typeface="+mn-lt"/>
              </a:rPr>
              <a:t> service desk recommendations</a:t>
            </a:r>
            <a:r>
              <a:rPr lang="en-US" b="1" i="1" dirty="0"/>
              <a:t/>
            </a:r>
            <a:br>
              <a:rPr lang="en-US" b="1" i="1" dirty="0"/>
            </a:br>
            <a:endParaRPr lang="en-US" b="1" i="1" dirty="0"/>
          </a:p>
        </p:txBody>
      </p:sp>
      <p:sp>
        <p:nvSpPr>
          <p:cNvPr id="3" name="Content Placeholder 2"/>
          <p:cNvSpPr>
            <a:spLocks noGrp="1"/>
          </p:cNvSpPr>
          <p:nvPr>
            <p:ph idx="1"/>
          </p:nvPr>
        </p:nvSpPr>
        <p:spPr>
          <a:xfrm>
            <a:off x="682906" y="1585731"/>
            <a:ext cx="10174147" cy="4838218"/>
          </a:xfrm>
        </p:spPr>
        <p:txBody>
          <a:bodyPr>
            <a:normAutofit fontScale="92500" lnSpcReduction="10000"/>
          </a:bodyPr>
          <a:lstStyle/>
          <a:p>
            <a:pPr marL="0" indent="0">
              <a:buNone/>
            </a:pPr>
            <a:r>
              <a:rPr lang="en-US" b="1" i="1" dirty="0"/>
              <a:t>B.2. Collect, review, and share data about what questions are being asked at the service desk.</a:t>
            </a:r>
            <a:endParaRPr lang="en-US" b="1" i="1" dirty="0" smtClean="0"/>
          </a:p>
          <a:p>
            <a:pPr marL="0" indent="0">
              <a:buNone/>
            </a:pPr>
            <a:r>
              <a:rPr lang="en-US" b="1" i="1" dirty="0" smtClean="0"/>
              <a:t>B.3</a:t>
            </a:r>
            <a:r>
              <a:rPr lang="en-US" b="1" i="1" dirty="0"/>
              <a:t>. Explore the issue of long lines at the service desk. </a:t>
            </a:r>
          </a:p>
          <a:p>
            <a:pPr marL="0" indent="0">
              <a:buNone/>
            </a:pPr>
            <a:r>
              <a:rPr lang="en-US" b="1" i="1" dirty="0"/>
              <a:t>B.4. Explore Improvements to the Group Study Room Process. </a:t>
            </a:r>
          </a:p>
          <a:p>
            <a:pPr marL="0" indent="0">
              <a:buNone/>
            </a:pPr>
            <a:r>
              <a:rPr lang="en-US" b="1" i="1" dirty="0"/>
              <a:t>B.5. Explore gate functionality to reduce student frustration. </a:t>
            </a:r>
          </a:p>
          <a:p>
            <a:pPr marL="0" indent="0">
              <a:buNone/>
            </a:pPr>
            <a:r>
              <a:rPr lang="en-US" b="1" i="1" dirty="0"/>
              <a:t>B.6. Design of desk : have follow-up conversations on what is working and what is not</a:t>
            </a:r>
          </a:p>
          <a:p>
            <a:pPr marL="0" indent="0">
              <a:buNone/>
            </a:pPr>
            <a:r>
              <a:rPr lang="en-US" b="1" i="1" dirty="0"/>
              <a:t>B.7. Reduce clutter at service desk to create a more welcoming, approachable atmosphere. </a:t>
            </a:r>
          </a:p>
          <a:p>
            <a:pPr marL="0" indent="0">
              <a:buNone/>
            </a:pPr>
            <a:r>
              <a:rPr lang="en-US" b="1" i="1" dirty="0"/>
              <a:t>B.8. Improve communication within the department and between shifts.</a:t>
            </a:r>
          </a:p>
          <a:p>
            <a:pPr marL="0" indent="0">
              <a:buNone/>
            </a:pPr>
            <a:r>
              <a:rPr lang="en-US" b="1" i="1" dirty="0"/>
              <a:t>B.9. Reduce user effort by calling Interlibrary Loan staff to come down to assist users rather than sending them to the ILL Office. </a:t>
            </a:r>
          </a:p>
          <a:p>
            <a:pPr marL="0" indent="0">
              <a:buNone/>
            </a:pPr>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1268519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rmAutofit fontScale="90000"/>
          </a:bodyPr>
          <a:lstStyle/>
          <a:p>
            <a:r>
              <a:rPr lang="en-US" b="1" i="1" dirty="0" smtClean="0">
                <a:latin typeface="+mn-lt"/>
              </a:rPr>
              <a:t>C. Recommendations for on-call reference model</a:t>
            </a:r>
            <a:endParaRPr lang="en-US" i="1" dirty="0">
              <a:latin typeface="+mn-lt"/>
            </a:endParaRPr>
          </a:p>
        </p:txBody>
      </p:sp>
      <p:sp>
        <p:nvSpPr>
          <p:cNvPr id="3" name="Content Placeholder 2"/>
          <p:cNvSpPr>
            <a:spLocks noGrp="1"/>
          </p:cNvSpPr>
          <p:nvPr>
            <p:ph idx="1"/>
          </p:nvPr>
        </p:nvSpPr>
        <p:spPr>
          <a:xfrm>
            <a:off x="891252" y="1504709"/>
            <a:ext cx="9965801" cy="4363656"/>
          </a:xfrm>
        </p:spPr>
        <p:txBody>
          <a:bodyPr>
            <a:normAutofit fontScale="92500" lnSpcReduction="10000"/>
          </a:bodyPr>
          <a:lstStyle/>
          <a:p>
            <a:pPr marL="0" indent="0">
              <a:buNone/>
            </a:pPr>
            <a:r>
              <a:rPr lang="en-US" sz="3200" b="1" i="1" dirty="0" smtClean="0"/>
              <a:t>C.1</a:t>
            </a:r>
            <a:r>
              <a:rPr lang="en-US" sz="3200" b="1" i="1" dirty="0"/>
              <a:t>. Explore the referral process for questions asked at night and on weekends. </a:t>
            </a:r>
          </a:p>
          <a:p>
            <a:pPr marL="0" indent="0">
              <a:buNone/>
            </a:pPr>
            <a:r>
              <a:rPr lang="en-US" sz="3200" b="1" i="1" dirty="0"/>
              <a:t>C.2. Partner with Instruction and Engagement Services for ongoing reference training</a:t>
            </a:r>
          </a:p>
          <a:p>
            <a:pPr marL="0" indent="0">
              <a:buNone/>
            </a:pPr>
            <a:r>
              <a:rPr lang="en-US" sz="3200" b="1" i="1" dirty="0"/>
              <a:t>C.3. Consider whether student research consultants could help fill the gap for research assistance in the evenings and on weekends. </a:t>
            </a:r>
          </a:p>
          <a:p>
            <a:pPr marL="0" indent="0">
              <a:buNone/>
            </a:pPr>
            <a:r>
              <a:rPr lang="en-US" sz="3200" b="1" i="1" dirty="0"/>
              <a:t>C.4. Continue to discuss what is working well about the new model and what opportunities staff have identified for improvement. </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41037669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4010" y="365126"/>
            <a:ext cx="10809790" cy="699746"/>
          </a:xfrm>
        </p:spPr>
        <p:txBody>
          <a:bodyPr>
            <a:noAutofit/>
          </a:bodyPr>
          <a:lstStyle/>
          <a:p>
            <a:r>
              <a:rPr lang="en-US" sz="3200" dirty="0"/>
              <a:t/>
            </a:r>
            <a:br>
              <a:rPr lang="en-US" sz="3200" dirty="0"/>
            </a:br>
            <a:r>
              <a:rPr lang="en-US" sz="3600" b="1" i="1" dirty="0" smtClean="0">
                <a:latin typeface="+mn-lt"/>
              </a:rPr>
              <a:t>D. Recommendations </a:t>
            </a:r>
            <a:r>
              <a:rPr lang="en-US" sz="3600" b="1" i="1" dirty="0">
                <a:latin typeface="+mn-lt"/>
              </a:rPr>
              <a:t>for Increasing employee presence within physical library </a:t>
            </a:r>
            <a:r>
              <a:rPr lang="en-US" sz="3600" b="1" i="1" dirty="0" smtClean="0">
                <a:latin typeface="+mn-lt"/>
              </a:rPr>
              <a:t>space</a:t>
            </a:r>
            <a:r>
              <a:rPr lang="en-US" sz="3200" b="1" i="1" dirty="0" smtClean="0"/>
              <a:t/>
            </a:r>
            <a:br>
              <a:rPr lang="en-US" sz="3200" b="1" i="1" dirty="0" smtClean="0"/>
            </a:br>
            <a:endParaRPr lang="en-US" sz="3200" b="1" i="1" dirty="0"/>
          </a:p>
        </p:txBody>
      </p:sp>
      <p:sp>
        <p:nvSpPr>
          <p:cNvPr id="3" name="Content Placeholder 2"/>
          <p:cNvSpPr>
            <a:spLocks noGrp="1"/>
          </p:cNvSpPr>
          <p:nvPr>
            <p:ph idx="1"/>
          </p:nvPr>
        </p:nvSpPr>
        <p:spPr>
          <a:xfrm>
            <a:off x="891252" y="1504709"/>
            <a:ext cx="9965801" cy="4363656"/>
          </a:xfrm>
        </p:spPr>
        <p:txBody>
          <a:bodyPr>
            <a:normAutofit lnSpcReduction="10000"/>
          </a:bodyPr>
          <a:lstStyle/>
          <a:p>
            <a:pPr marL="0" indent="0">
              <a:buNone/>
            </a:pPr>
            <a:r>
              <a:rPr lang="en-US" sz="3200" b="1" i="1" dirty="0"/>
              <a:t>D.1. Implement hourly roams by staff or student assistants each hour the building is open. </a:t>
            </a:r>
          </a:p>
          <a:p>
            <a:pPr marL="0" indent="0">
              <a:buNone/>
            </a:pPr>
            <a:r>
              <a:rPr lang="en-US" sz="3200" b="1" i="1" dirty="0"/>
              <a:t>D.2. Purchase nametags and encourage all staff and student employees to wear them anytime they are working.</a:t>
            </a:r>
          </a:p>
          <a:p>
            <a:pPr marL="0" indent="0">
              <a:buNone/>
            </a:pPr>
            <a:r>
              <a:rPr lang="en-US" sz="3200" b="1" i="1" dirty="0"/>
              <a:t>D.3. Discuss in departmental meetings that helping confused-looking users is a priority for everyone as they walk through the building. </a:t>
            </a:r>
          </a:p>
          <a:p>
            <a:pPr marL="0" indent="0">
              <a:buNone/>
            </a:pPr>
            <a:r>
              <a:rPr lang="en-US" sz="3200" b="1" i="1" dirty="0"/>
              <a:t>D.4. Develop a community member computer use policy.</a:t>
            </a:r>
          </a:p>
          <a:p>
            <a:pPr marL="457200" lvl="1" indent="0">
              <a:buNone/>
            </a:pPr>
            <a:endParaRPr lang="en-US" sz="3600" b="1" i="1" dirty="0">
              <a:solidFill>
                <a:srgbClr val="FFFF00"/>
              </a:solidFill>
            </a:endParaRPr>
          </a:p>
          <a:p>
            <a:pPr marL="0" indent="0">
              <a:buNone/>
            </a:pPr>
            <a:endParaRPr lang="en-US" dirty="0"/>
          </a:p>
        </p:txBody>
      </p:sp>
    </p:spTree>
    <p:extLst>
      <p:ext uri="{BB962C8B-B14F-4D97-AF65-F5344CB8AC3E}">
        <p14:creationId xmlns:p14="http://schemas.microsoft.com/office/powerpoint/2010/main" val="30300707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Autofit/>
          </a:bodyPr>
          <a:lstStyle/>
          <a:p>
            <a:r>
              <a:rPr lang="en-US" sz="3200" dirty="0"/>
              <a:t/>
            </a:r>
            <a:br>
              <a:rPr lang="en-US" sz="3200" dirty="0"/>
            </a:br>
            <a:r>
              <a:rPr lang="en-US" sz="3600" b="1" i="1" dirty="0" smtClean="0">
                <a:latin typeface="+mn-lt"/>
              </a:rPr>
              <a:t>E.1</a:t>
            </a:r>
            <a:r>
              <a:rPr lang="en-US" sz="3600" b="1" i="1" dirty="0">
                <a:latin typeface="+mn-lt"/>
              </a:rPr>
              <a:t>. Expand elements of peer-to-peer library services.</a:t>
            </a:r>
            <a:r>
              <a:rPr lang="en-US" sz="3600" b="1" i="1" dirty="0" smtClean="0">
                <a:latin typeface="+mn-lt"/>
              </a:rPr>
              <a:t> </a:t>
            </a: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9965801" cy="4363656"/>
          </a:xfrm>
        </p:spPr>
        <p:txBody>
          <a:bodyPr>
            <a:normAutofit fontScale="85000" lnSpcReduction="20000"/>
          </a:bodyPr>
          <a:lstStyle/>
          <a:p>
            <a:pPr lvl="0"/>
            <a:r>
              <a:rPr lang="en-US" b="1" i="1" dirty="0" smtClean="0"/>
              <a:t>Currently, low </a:t>
            </a:r>
            <a:r>
              <a:rPr lang="en-US" b="1" i="1" dirty="0"/>
              <a:t>number of student employees working at FAU Libraries: </a:t>
            </a:r>
            <a:r>
              <a:rPr lang="en-US" b="1" i="1" dirty="0" smtClean="0"/>
              <a:t>13 </a:t>
            </a:r>
            <a:r>
              <a:rPr lang="en-US" b="1" i="1" dirty="0"/>
              <a:t>student employees and 84 permanent staff. </a:t>
            </a:r>
            <a:endParaRPr lang="en-US" b="1" i="1" dirty="0" smtClean="0"/>
          </a:p>
          <a:p>
            <a:pPr lvl="0"/>
            <a:r>
              <a:rPr lang="en-US" b="1" i="1" dirty="0" smtClean="0"/>
              <a:t>Grand </a:t>
            </a:r>
            <a:r>
              <a:rPr lang="en-US" b="1" i="1" dirty="0"/>
              <a:t>Valley State University, which is similar in size, employs 110 student employees and 70 permanent staff. </a:t>
            </a:r>
          </a:p>
          <a:p>
            <a:pPr lvl="0"/>
            <a:r>
              <a:rPr lang="en-US" b="1" i="1" dirty="0"/>
              <a:t>Student employees who have good experiences </a:t>
            </a:r>
            <a:r>
              <a:rPr lang="en-US" b="1" i="1" dirty="0" smtClean="0"/>
              <a:t>become </a:t>
            </a:r>
            <a:r>
              <a:rPr lang="en-US" b="1" i="1" dirty="0"/>
              <a:t>natural ambassadors of the library </a:t>
            </a:r>
            <a:endParaRPr lang="en-US" b="1" i="1" dirty="0" smtClean="0"/>
          </a:p>
          <a:p>
            <a:pPr lvl="0"/>
            <a:r>
              <a:rPr lang="en-US" b="1" i="1" dirty="0"/>
              <a:t>S</a:t>
            </a:r>
            <a:r>
              <a:rPr lang="en-US" b="1" i="1" dirty="0" smtClean="0"/>
              <a:t>tudent </a:t>
            </a:r>
            <a:r>
              <a:rPr lang="en-US" b="1" i="1" dirty="0"/>
              <a:t>employment </a:t>
            </a:r>
            <a:r>
              <a:rPr lang="en-US" b="1" i="1" dirty="0" smtClean="0"/>
              <a:t>is </a:t>
            </a:r>
            <a:r>
              <a:rPr lang="en-US" b="1" i="1" dirty="0"/>
              <a:t>an extension of learning outside of the classroom</a:t>
            </a:r>
          </a:p>
          <a:p>
            <a:pPr lvl="0"/>
            <a:r>
              <a:rPr lang="en-US" b="1" i="1" dirty="0"/>
              <a:t>When student employees learn about library services and resources, it </a:t>
            </a:r>
            <a:r>
              <a:rPr lang="en-US" b="1" i="1" dirty="0" smtClean="0"/>
              <a:t> contributes </a:t>
            </a:r>
            <a:r>
              <a:rPr lang="en-US" b="1" i="1" dirty="0"/>
              <a:t>to their own academic success.</a:t>
            </a:r>
          </a:p>
          <a:p>
            <a:pPr lvl="0"/>
            <a:r>
              <a:rPr lang="en-US" b="1" i="1" dirty="0"/>
              <a:t>Student employees </a:t>
            </a:r>
            <a:r>
              <a:rPr lang="en-US" b="1" i="1" dirty="0" smtClean="0"/>
              <a:t>gain </a:t>
            </a:r>
            <a:r>
              <a:rPr lang="en-US" b="1" i="1" dirty="0"/>
              <a:t>new skills that can translate to their future careers. </a:t>
            </a:r>
          </a:p>
          <a:p>
            <a:pPr lvl="0"/>
            <a:r>
              <a:rPr lang="en-US" b="1" i="1" dirty="0"/>
              <a:t>Empowering students to take the lead on some elements of library provides librarians and staff with opportunities to engage with students in new ways.</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4573303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Autofit/>
          </a:bodyPr>
          <a:lstStyle/>
          <a:p>
            <a:r>
              <a:rPr lang="en-US" sz="3200" dirty="0"/>
              <a:t/>
            </a:r>
            <a:br>
              <a:rPr lang="en-US" sz="3200" dirty="0"/>
            </a:br>
            <a:r>
              <a:rPr lang="en-US" sz="3600" b="1" i="1" dirty="0" smtClean="0">
                <a:latin typeface="+mn-lt"/>
              </a:rPr>
              <a:t>E. Other recommendations on peer-to-peer</a:t>
            </a: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9965801" cy="4363656"/>
          </a:xfrm>
        </p:spPr>
        <p:txBody>
          <a:bodyPr>
            <a:normAutofit/>
          </a:bodyPr>
          <a:lstStyle/>
          <a:p>
            <a:pPr marL="0" indent="0">
              <a:buNone/>
            </a:pPr>
            <a:r>
              <a:rPr lang="en-US" b="1" i="1" dirty="0"/>
              <a:t>E.2. Establish recruiting, hiring, and training plans before beginning the new ITS Helpdesk service.</a:t>
            </a:r>
          </a:p>
          <a:p>
            <a:pPr marL="0" indent="0">
              <a:buNone/>
            </a:pPr>
            <a:r>
              <a:rPr lang="en-US" b="1" i="1" dirty="0"/>
              <a:t>E.3. Set the expectation that every staff member is responsible for creating positive experiences for student employees and implement practices that will help the Libraries understand and improve the experience of student employees</a:t>
            </a:r>
            <a:r>
              <a:rPr lang="en-US" b="1" i="1" dirty="0" smtClean="0"/>
              <a:t>.</a:t>
            </a:r>
            <a:r>
              <a:rPr lang="en-US" b="1" i="1" dirty="0"/>
              <a:t> </a:t>
            </a:r>
            <a:endParaRPr lang="en-US" sz="2400" b="1" i="1" dirty="0"/>
          </a:p>
          <a:p>
            <a:pPr lvl="1"/>
            <a:r>
              <a:rPr lang="en-US" b="1" i="1" dirty="0"/>
              <a:t>An initial first step is conducting exit interviews with all student employees in their last semester and an end-of-the-academic-year survey to all existing student employees to gain a better understanding of their employment experience. </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5143367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rmAutofit fontScale="90000"/>
          </a:bodyPr>
          <a:lstStyle/>
          <a:p>
            <a:r>
              <a:rPr lang="en-US" b="1" i="1" dirty="0" smtClean="0">
                <a:latin typeface="+mn-lt"/>
              </a:rPr>
              <a:t>Budget Update : preparing for permanent 3.2% budget cut or 1% budget increase</a:t>
            </a:r>
            <a:endParaRPr lang="en-US" i="1" dirty="0">
              <a:latin typeface="+mn-lt"/>
            </a:endParaRPr>
          </a:p>
        </p:txBody>
      </p:sp>
      <p:sp>
        <p:nvSpPr>
          <p:cNvPr id="3" name="Content Placeholder 2"/>
          <p:cNvSpPr>
            <a:spLocks noGrp="1"/>
          </p:cNvSpPr>
          <p:nvPr>
            <p:ph idx="1"/>
          </p:nvPr>
        </p:nvSpPr>
        <p:spPr>
          <a:xfrm>
            <a:off x="891252" y="1504709"/>
            <a:ext cx="9965801" cy="4051139"/>
          </a:xfrm>
        </p:spPr>
        <p:txBody>
          <a:bodyPr>
            <a:normAutofit fontScale="85000" lnSpcReduction="20000"/>
          </a:bodyPr>
          <a:lstStyle/>
          <a:p>
            <a:pPr marL="0" indent="0">
              <a:buNone/>
            </a:pPr>
            <a:r>
              <a:rPr lang="en-US" b="1" dirty="0" smtClean="0"/>
              <a:t>Library Background</a:t>
            </a:r>
          </a:p>
          <a:p>
            <a:r>
              <a:rPr lang="en-US" dirty="0" smtClean="0"/>
              <a:t>Collections budget has been the same since 1989</a:t>
            </a:r>
          </a:p>
          <a:p>
            <a:r>
              <a:rPr lang="en-US" dirty="0" smtClean="0"/>
              <a:t>Only new money received has been money required to fund salary increases bargained by UFF on behalf of in-unit faculty</a:t>
            </a:r>
          </a:p>
          <a:p>
            <a:r>
              <a:rPr lang="en-US" dirty="0" smtClean="0"/>
              <a:t>The Libraries utilize salary savings from vacant positions to:</a:t>
            </a:r>
          </a:p>
          <a:p>
            <a:pPr lvl="1"/>
            <a:r>
              <a:rPr lang="en-US" dirty="0" smtClean="0"/>
              <a:t>Supplement the collections budget</a:t>
            </a:r>
          </a:p>
          <a:p>
            <a:pPr lvl="1"/>
            <a:r>
              <a:rPr lang="en-US" dirty="0" smtClean="0"/>
              <a:t>Implement raises for staff that are not funded centrally</a:t>
            </a:r>
          </a:p>
          <a:p>
            <a:pPr lvl="1"/>
            <a:r>
              <a:rPr lang="en-US" dirty="0" smtClean="0"/>
              <a:t>Fund professional development for staff and faculty</a:t>
            </a:r>
          </a:p>
          <a:p>
            <a:pPr lvl="1"/>
            <a:r>
              <a:rPr lang="en-US" dirty="0" smtClean="0"/>
              <a:t>Renovate our facilities</a:t>
            </a:r>
          </a:p>
          <a:p>
            <a:pPr lvl="1"/>
            <a:r>
              <a:rPr lang="en-US" dirty="0" smtClean="0"/>
              <a:t>Purchase new furnishings or staff technology</a:t>
            </a:r>
          </a:p>
          <a:p>
            <a:pPr lvl="1"/>
            <a:r>
              <a:rPr lang="en-US" dirty="0" smtClean="0"/>
              <a:t>Supplement meager operating budget</a:t>
            </a:r>
          </a:p>
          <a:p>
            <a:r>
              <a:rPr lang="en-US" dirty="0" smtClean="0"/>
              <a:t>Any permanent increase would be put into the collections budget</a:t>
            </a:r>
          </a:p>
          <a:p>
            <a:pPr marL="0" indent="0">
              <a:buNone/>
            </a:pPr>
            <a:endParaRPr lang="en-US" dirty="0" smtClean="0"/>
          </a:p>
        </p:txBody>
      </p:sp>
    </p:spTree>
    <p:extLst>
      <p:ext uri="{BB962C8B-B14F-4D97-AF65-F5344CB8AC3E}">
        <p14:creationId xmlns:p14="http://schemas.microsoft.com/office/powerpoint/2010/main" val="27287699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sz="3600" b="1" i="1" dirty="0" smtClean="0">
                <a:latin typeface="+mn-lt"/>
              </a:rPr>
              <a:t>F. Recommendations on creating a vision </a:t>
            </a:r>
            <a:r>
              <a:rPr lang="en-US" sz="3600" b="1" i="1" dirty="0">
                <a:latin typeface="+mn-lt"/>
              </a:rPr>
              <a:t>for </a:t>
            </a:r>
            <a:r>
              <a:rPr lang="en-US" sz="3600" b="1" i="1" dirty="0" smtClean="0">
                <a:latin typeface="+mn-lt"/>
              </a:rPr>
              <a:t>the academic </a:t>
            </a:r>
            <a:r>
              <a:rPr lang="en-US" sz="3600" b="1" i="1" dirty="0">
                <a:latin typeface="+mn-lt"/>
              </a:rPr>
              <a:t>liaison program</a:t>
            </a: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r>
              <a:rPr lang="en-US" sz="3200" b="1" dirty="0"/>
              <a:t> </a:t>
            </a:r>
            <a:endParaRPr lang="en-US" sz="3200" b="1" dirty="0" smtClean="0"/>
          </a:p>
          <a:p>
            <a:pPr marL="0" indent="0">
              <a:buNone/>
            </a:pPr>
            <a:r>
              <a:rPr lang="en-US" sz="3200" b="1" i="1" dirty="0" smtClean="0"/>
              <a:t>F.1</a:t>
            </a:r>
            <a:r>
              <a:rPr lang="en-US" sz="3200" b="1" i="1" dirty="0"/>
              <a:t>. Shift from primarily promoting what the library does to more deeply understanding the curriculum and faculty teaching/research goals. Use that understanding to identify opportunities to support those goals.</a:t>
            </a:r>
            <a:endParaRPr lang="en-US" sz="3200" dirty="0"/>
          </a:p>
          <a:p>
            <a:pPr marL="0" indent="0">
              <a:buNone/>
            </a:pPr>
            <a:r>
              <a:rPr lang="en-US" sz="3200" b="1" i="1" dirty="0"/>
              <a:t>F.2. Develop programmatic vision and measures of success.</a:t>
            </a:r>
            <a:endParaRPr lang="en-US" sz="3200" dirty="0"/>
          </a:p>
          <a:p>
            <a:pPr marL="0" indent="0">
              <a:buNone/>
            </a:pPr>
            <a:r>
              <a:rPr lang="en-US" sz="3200" b="1" i="1" dirty="0"/>
              <a:t>F.3. Individual liaisons develop an entrepreneurial mindset</a:t>
            </a:r>
            <a:r>
              <a:rPr lang="en-US" b="1" i="1" dirty="0"/>
              <a:t>. </a:t>
            </a:r>
            <a:endParaRPr lang="en-US" b="1" i="1" dirty="0" smtClean="0"/>
          </a:p>
          <a:p>
            <a:pPr marL="0" indent="0">
              <a:buNone/>
            </a:pPr>
            <a:r>
              <a:rPr lang="en-US" b="1" i="1" dirty="0"/>
              <a:t>F.4. Build on the success of the medical librarians. </a:t>
            </a:r>
            <a:endParaRPr lang="en-US" dirty="0"/>
          </a:p>
          <a:p>
            <a:pPr marL="0" indent="0">
              <a:buNone/>
            </a:pPr>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4597119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sz="4000" b="1" i="1" dirty="0" smtClean="0">
                <a:latin typeface="+mn-lt"/>
              </a:rPr>
              <a:t>G. Recommendations on</a:t>
            </a:r>
            <a:r>
              <a:rPr lang="en-US" sz="4000" b="1" i="1" dirty="0">
                <a:latin typeface="+mn-lt"/>
              </a:rPr>
              <a:t> </a:t>
            </a:r>
            <a:r>
              <a:rPr lang="en-US" sz="4000" b="1" i="1" dirty="0" smtClean="0">
                <a:latin typeface="+mn-lt"/>
              </a:rPr>
              <a:t>redefining </a:t>
            </a:r>
            <a:r>
              <a:rPr lang="en-US" sz="4000" b="1" i="1" dirty="0">
                <a:latin typeface="+mn-lt"/>
              </a:rPr>
              <a:t>instruction and engagement</a:t>
            </a: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r>
              <a:rPr lang="en-US" sz="3200" b="1" dirty="0"/>
              <a:t> </a:t>
            </a:r>
            <a:endParaRPr lang="en-US" sz="3200" b="1" dirty="0" smtClean="0"/>
          </a:p>
          <a:p>
            <a:pPr marL="0" indent="0">
              <a:buNone/>
            </a:pPr>
            <a:r>
              <a:rPr lang="en-US" b="1" i="1" dirty="0"/>
              <a:t>G.1. Collaboratively develop a departmental vision statement as well as yearly departmental goals that clearly define priorities.</a:t>
            </a:r>
          </a:p>
          <a:p>
            <a:pPr marL="0" indent="0">
              <a:buNone/>
            </a:pPr>
            <a:r>
              <a:rPr lang="en-US" b="1" i="1" dirty="0"/>
              <a:t>G.2. Move towards a more deeply embedded model of instruction.</a:t>
            </a:r>
          </a:p>
          <a:p>
            <a:pPr marL="0" indent="0">
              <a:buNone/>
            </a:pPr>
            <a:r>
              <a:rPr lang="en-US" b="1" i="1" dirty="0"/>
              <a:t>G.3. Develop an assessment plan for library instruction.</a:t>
            </a:r>
          </a:p>
          <a:p>
            <a:pPr marL="0" indent="0">
              <a:buNone/>
            </a:pPr>
            <a:r>
              <a:rPr lang="en-US" b="1" i="1" dirty="0"/>
              <a:t>G.4. Make space and time for ongoing discussion and collaboration around instruction practices.</a:t>
            </a:r>
          </a:p>
          <a:p>
            <a:pPr marL="0" indent="0">
              <a:buNone/>
            </a:pPr>
            <a:r>
              <a:rPr lang="en-US" b="1" i="1" dirty="0"/>
              <a:t>G.5. Develop a plan for a future instruction lab.</a:t>
            </a:r>
          </a:p>
          <a:p>
            <a:pPr marL="0" indent="0">
              <a:buNone/>
            </a:pPr>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24858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492447"/>
            <a:ext cx="10462548"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sz="4000" b="1" i="1" dirty="0">
                <a:latin typeface="+mn-lt"/>
              </a:rPr>
              <a:t>H</a:t>
            </a:r>
            <a:r>
              <a:rPr lang="en-US" sz="4000" b="1" i="1" dirty="0" smtClean="0">
                <a:latin typeface="+mn-lt"/>
              </a:rPr>
              <a:t>. Recommendations on</a:t>
            </a:r>
            <a:r>
              <a:rPr lang="en-US" b="1" i="1" dirty="0">
                <a:latin typeface="+mn-lt"/>
              </a:rPr>
              <a:t> </a:t>
            </a:r>
            <a:r>
              <a:rPr lang="en-US" b="1" i="1" dirty="0" smtClean="0">
                <a:latin typeface="+mn-lt"/>
              </a:rPr>
              <a:t>measuring </a:t>
            </a:r>
            <a:r>
              <a:rPr lang="en-US" b="1" i="1" dirty="0">
                <a:latin typeface="+mn-lt"/>
              </a:rPr>
              <a:t>return on investment </a:t>
            </a: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fontScale="92500" lnSpcReduction="10000"/>
          </a:bodyPr>
          <a:lstStyle/>
          <a:p>
            <a:pPr marL="0" indent="0">
              <a:buNone/>
            </a:pPr>
            <a:endParaRPr lang="en-US" b="1" i="1" dirty="0" smtClean="0"/>
          </a:p>
          <a:p>
            <a:pPr marL="0" indent="0">
              <a:buNone/>
            </a:pPr>
            <a:r>
              <a:rPr lang="en-US" sz="3200" b="1" i="1" dirty="0" smtClean="0"/>
              <a:t>Because </a:t>
            </a:r>
            <a:r>
              <a:rPr lang="en-US" sz="3200" b="1" i="1" dirty="0"/>
              <a:t>strategic evaluation is not consistently happening, departments do not always recognize opportunities to stop investing staff time in low-impact initiatives. There is also a sense that many staff are stretched thin and already balancing numerous responsibilities. </a:t>
            </a:r>
            <a:endParaRPr lang="en-US" sz="3200" b="1" i="1" dirty="0" smtClean="0"/>
          </a:p>
          <a:p>
            <a:pPr marL="0" indent="0">
              <a:buNone/>
            </a:pPr>
            <a:endParaRPr lang="en-US" sz="3200" b="1" i="1" dirty="0" smtClean="0"/>
          </a:p>
          <a:p>
            <a:r>
              <a:rPr lang="en-US" sz="3200" b="1" i="1" dirty="0"/>
              <a:t>H.1</a:t>
            </a:r>
            <a:r>
              <a:rPr lang="en-US" sz="3200" i="1" dirty="0"/>
              <a:t>. </a:t>
            </a:r>
            <a:r>
              <a:rPr lang="en-US" sz="3200" b="1" i="1" dirty="0"/>
              <a:t>Start utilizing project management scope </a:t>
            </a:r>
            <a:r>
              <a:rPr lang="en-US" sz="3200" b="1" i="1" dirty="0" smtClean="0"/>
              <a:t>notes </a:t>
            </a:r>
            <a:r>
              <a:rPr lang="en-US" sz="3200" b="1" i="1" dirty="0"/>
              <a:t>before starting new projects.</a:t>
            </a:r>
            <a:endParaRPr lang="en-US" sz="3200" dirty="0"/>
          </a:p>
          <a:p>
            <a:r>
              <a:rPr lang="en-US" sz="3200" b="1" i="1" dirty="0"/>
              <a:t>H.2. Regularly evaluate the impact of projects.</a:t>
            </a:r>
            <a:endParaRPr lang="en-US" sz="3200" dirty="0"/>
          </a:p>
          <a:p>
            <a:pPr marL="0" indent="0">
              <a:buNone/>
            </a:pPr>
            <a:r>
              <a:rPr lang="en-US" sz="3200" b="1" dirty="0"/>
              <a:t> </a:t>
            </a:r>
            <a:endParaRPr lang="en-US" sz="3200" b="1" dirty="0" smtClean="0"/>
          </a:p>
          <a:p>
            <a:pPr marL="0" indent="0">
              <a:buNone/>
            </a:pPr>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2559791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492447"/>
            <a:ext cx="10462548"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sz="4000" b="1" i="1" dirty="0" smtClean="0">
                <a:latin typeface="+mn-lt"/>
              </a:rPr>
              <a:t>I. Recommendations on s</a:t>
            </a:r>
            <a:r>
              <a:rPr lang="en-US" b="1" i="1" dirty="0" smtClean="0">
                <a:latin typeface="+mn-lt"/>
              </a:rPr>
              <a:t>upporting </a:t>
            </a:r>
            <a:r>
              <a:rPr lang="en-US" b="1" i="1" dirty="0">
                <a:latin typeface="+mn-lt"/>
              </a:rPr>
              <a:t>FAU’s diverse student body </a:t>
            </a: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fontScale="92500" lnSpcReduction="10000"/>
          </a:bodyPr>
          <a:lstStyle/>
          <a:p>
            <a:pPr marL="0" indent="0">
              <a:buNone/>
            </a:pPr>
            <a:endParaRPr lang="en-US" b="1" i="1" dirty="0" smtClean="0"/>
          </a:p>
          <a:p>
            <a:pPr marL="0" indent="0">
              <a:buNone/>
            </a:pPr>
            <a:r>
              <a:rPr lang="en-US" b="1" i="1" dirty="0" smtClean="0"/>
              <a:t>I.1</a:t>
            </a:r>
            <a:r>
              <a:rPr lang="en-US" b="1" i="1" dirty="0"/>
              <a:t>. Increase the number of student employees in the Libraries and use intentional recruiting and hiring practices to attract and retain a diverse group of student employees.</a:t>
            </a:r>
          </a:p>
          <a:p>
            <a:pPr marL="0" indent="0">
              <a:buNone/>
            </a:pPr>
            <a:r>
              <a:rPr lang="en-US" b="1" i="1" dirty="0"/>
              <a:t>I.2. Charge the Libraries’ diversity and inclusion committee with creating a set of inclusive service practices. </a:t>
            </a:r>
          </a:p>
          <a:p>
            <a:pPr marL="0" indent="0">
              <a:buNone/>
            </a:pPr>
            <a:r>
              <a:rPr lang="en-US" b="1" i="1" dirty="0"/>
              <a:t>I.3. Within each department, regularly review policies and processes to ensure that they are user-centered.</a:t>
            </a:r>
          </a:p>
          <a:p>
            <a:pPr marL="0" indent="0">
              <a:buNone/>
            </a:pPr>
            <a:r>
              <a:rPr lang="en-US" b="1" i="1" dirty="0"/>
              <a:t>I.4. Improve service </a:t>
            </a:r>
            <a:r>
              <a:rPr lang="en-US" b="1" i="1" dirty="0" smtClean="0"/>
              <a:t>consistency</a:t>
            </a:r>
          </a:p>
          <a:p>
            <a:pPr marL="0" indent="0">
              <a:buNone/>
            </a:pPr>
            <a:r>
              <a:rPr lang="en-US" b="1" i="1" dirty="0" smtClean="0"/>
              <a:t>I.5</a:t>
            </a:r>
            <a:r>
              <a:rPr lang="en-US" b="1" i="1" dirty="0"/>
              <a:t>. Display a diverse collection of artwork within physical library space </a:t>
            </a:r>
          </a:p>
          <a:p>
            <a:pPr marL="0" indent="0">
              <a:buNone/>
            </a:pPr>
            <a:r>
              <a:rPr lang="en-US" b="1" i="1" dirty="0"/>
              <a:t>I.6. Make intentional representation and inclusivity a priority for library programming and exhibits </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4241348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492447"/>
            <a:ext cx="10462548"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J. Recommendations on user-centered </a:t>
            </a:r>
            <a:r>
              <a:rPr lang="en-US" b="1" i="1" dirty="0">
                <a:latin typeface="+mn-lt"/>
              </a:rPr>
              <a:t>improvements </a:t>
            </a: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sz="3600" b="1" i="1" dirty="0"/>
              <a:t>J.1. Encourage every department to document user-centered improvements and their perceived impact.</a:t>
            </a:r>
          </a:p>
          <a:p>
            <a:pPr marL="0" indent="0">
              <a:buNone/>
            </a:pPr>
            <a:r>
              <a:rPr lang="en-US" sz="3600" b="1" i="1" dirty="0"/>
              <a:t>J.2. Encourage every department to maintain a “User Experience </a:t>
            </a:r>
            <a:r>
              <a:rPr lang="en-US" sz="3600" b="1" i="1" dirty="0" err="1"/>
              <a:t>Wishlist</a:t>
            </a:r>
            <a:r>
              <a:rPr lang="en-US" sz="3600" b="1" i="1" dirty="0"/>
              <a:t>” that includes purchases and changes that they know could improve user experience but might not be currently feasible.</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1168339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492447"/>
            <a:ext cx="10462548"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J. Recommendations on user-centered </a:t>
            </a:r>
            <a:r>
              <a:rPr lang="en-US" b="1" i="1" dirty="0">
                <a:latin typeface="+mn-lt"/>
              </a:rPr>
              <a:t>improvements </a:t>
            </a: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sz="3600" b="1" i="1" dirty="0"/>
              <a:t>J.1. Encourage every department to document user-centered improvements and their perceived impact.</a:t>
            </a:r>
          </a:p>
          <a:p>
            <a:pPr marL="0" indent="0">
              <a:buNone/>
            </a:pPr>
            <a:r>
              <a:rPr lang="en-US" sz="3600" b="1" i="1" dirty="0"/>
              <a:t>J.2. Encourage every department to maintain a “User Experience </a:t>
            </a:r>
            <a:r>
              <a:rPr lang="en-US" sz="3600" b="1" i="1" dirty="0" err="1"/>
              <a:t>Wishlist</a:t>
            </a:r>
            <a:r>
              <a:rPr lang="en-US" sz="3600" b="1" i="1" dirty="0"/>
              <a:t>” that includes purchases and changes that they know could improve user experience but might not be currently feasible.</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13288208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492447"/>
            <a:ext cx="10462548"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
            </a:r>
            <a:br>
              <a:rPr lang="en-US" b="1" i="1" dirty="0" smtClean="0">
                <a:latin typeface="+mn-lt"/>
              </a:rPr>
            </a:br>
            <a:r>
              <a:rPr lang="en-US" sz="4000" b="1" i="1" dirty="0" smtClean="0">
                <a:latin typeface="+mn-lt"/>
              </a:rPr>
              <a:t>K. Recommendations on</a:t>
            </a:r>
            <a:r>
              <a:rPr lang="en-US" sz="4000" b="1" i="1" dirty="0">
                <a:latin typeface="+mn-lt"/>
              </a:rPr>
              <a:t> h</a:t>
            </a:r>
            <a:r>
              <a:rPr lang="en-US" sz="4000" b="1" i="1" dirty="0" smtClean="0">
                <a:latin typeface="+mn-lt"/>
              </a:rPr>
              <a:t>iring </a:t>
            </a:r>
            <a:r>
              <a:rPr lang="en-US" sz="4000" b="1" i="1" dirty="0">
                <a:latin typeface="+mn-lt"/>
              </a:rPr>
              <a:t>and onboarding </a:t>
            </a:r>
            <a:r>
              <a:rPr lang="en-US" dirty="0"/>
              <a:t/>
            </a:r>
            <a:br>
              <a:rPr lang="en-US" dirty="0"/>
            </a:b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sz="3200" b="1" i="1" dirty="0"/>
              <a:t>K.1. Include language in position descriptions describing what it means to work in a user-centered culture.</a:t>
            </a:r>
          </a:p>
          <a:p>
            <a:pPr marL="0" indent="0">
              <a:buNone/>
            </a:pPr>
            <a:r>
              <a:rPr lang="en-US" sz="3200" b="1" i="1" dirty="0"/>
              <a:t>K.2. Formally introduce the shared experience philosophy and customer service approach (Recommendations A.1. and A.2.) in the onboarding process</a:t>
            </a:r>
          </a:p>
          <a:p>
            <a:pPr marL="0" indent="0">
              <a:buNone/>
            </a:pPr>
            <a:r>
              <a:rPr lang="en-US" sz="3200" b="1" i="1" dirty="0"/>
              <a:t>K.3. Ensure that all new staff gain a deep understanding of the roles and functions of other public service departments.</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5585539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36608" y="492447"/>
            <a:ext cx="10717192"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
            </a:r>
            <a:br>
              <a:rPr lang="en-US" b="1" i="1" dirty="0" smtClean="0">
                <a:latin typeface="+mn-lt"/>
              </a:rPr>
            </a:br>
            <a:r>
              <a:rPr lang="en-US" b="1" i="1" dirty="0" smtClean="0">
                <a:latin typeface="+mn-lt"/>
              </a:rPr>
              <a:t/>
            </a:r>
            <a:br>
              <a:rPr lang="en-US" b="1" i="1" dirty="0" smtClean="0">
                <a:latin typeface="+mn-lt"/>
              </a:rPr>
            </a:br>
            <a:r>
              <a:rPr lang="en-US" sz="3600" b="1" i="1" dirty="0" smtClean="0">
                <a:latin typeface="+mn-lt"/>
              </a:rPr>
              <a:t>L. </a:t>
            </a:r>
            <a:r>
              <a:rPr lang="en-US" sz="3600" b="1" i="1" dirty="0">
                <a:latin typeface="+mn-lt"/>
              </a:rPr>
              <a:t>Opportunities for Library Leadership </a:t>
            </a:r>
            <a:r>
              <a:rPr lang="en-US" sz="3600" b="1" i="1" dirty="0" smtClean="0">
                <a:latin typeface="+mn-lt"/>
              </a:rPr>
              <a:t>Team (LLT):</a:t>
            </a:r>
            <a:r>
              <a:rPr lang="en-US" dirty="0"/>
              <a:t/>
            </a:r>
            <a:br>
              <a:rPr lang="en-US" dirty="0"/>
            </a:b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sz="3200" b="1" i="1" dirty="0"/>
              <a:t>L.1. Create a guiding statement about what it means to be a member of LLT at FAU. </a:t>
            </a:r>
          </a:p>
          <a:p>
            <a:pPr marL="0" indent="0">
              <a:buNone/>
            </a:pPr>
            <a:r>
              <a:rPr lang="en-US" sz="3200" b="1" i="1" dirty="0"/>
              <a:t>L.2. Continue to intentionally build a culture of trust. </a:t>
            </a:r>
          </a:p>
          <a:p>
            <a:pPr marL="0" indent="0">
              <a:buNone/>
            </a:pPr>
            <a:r>
              <a:rPr lang="en-US" sz="3200" b="1" i="1" dirty="0"/>
              <a:t>L.3. Provide formal leadership training for members of LLT.</a:t>
            </a:r>
          </a:p>
          <a:p>
            <a:pPr marL="0" indent="0">
              <a:buNone/>
            </a:pPr>
            <a:r>
              <a:rPr lang="en-US" sz="3200" b="1" i="1" dirty="0"/>
              <a:t>L.4. Implement Leadership 360 reviews or upward reviews of LLT members to help identify leadership growth opportunities and help model a culture of continuous improvement. </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19483794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36608" y="492447"/>
            <a:ext cx="10717192"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
            </a:r>
            <a:br>
              <a:rPr lang="en-US" b="1" i="1" dirty="0" smtClean="0">
                <a:latin typeface="+mn-lt"/>
              </a:rPr>
            </a:br>
            <a:r>
              <a:rPr lang="en-US" b="1" i="1" dirty="0" smtClean="0">
                <a:latin typeface="+mn-lt"/>
              </a:rPr>
              <a:t/>
            </a:r>
            <a:br>
              <a:rPr lang="en-US" b="1" i="1" dirty="0" smtClean="0">
                <a:latin typeface="+mn-lt"/>
              </a:rPr>
            </a:br>
            <a:r>
              <a:rPr lang="en-US" sz="4000" b="1" i="1" dirty="0">
                <a:latin typeface="+mn-lt"/>
              </a:rPr>
              <a:t>M) </a:t>
            </a:r>
            <a:r>
              <a:rPr lang="en-US" sz="4000" b="1" i="1" dirty="0" smtClean="0">
                <a:latin typeface="+mn-lt"/>
              </a:rPr>
              <a:t>Recommendations on cross </a:t>
            </a:r>
            <a:r>
              <a:rPr lang="en-US" sz="4000" b="1" i="1" dirty="0">
                <a:latin typeface="+mn-lt"/>
              </a:rPr>
              <a:t>departmental understanding and collaboration </a:t>
            </a:r>
            <a:r>
              <a:rPr lang="en-US" dirty="0"/>
              <a:t/>
            </a:r>
            <a:br>
              <a:rPr lang="en-US" dirty="0"/>
            </a:br>
            <a:r>
              <a:rPr lang="en-US" sz="3600" b="1" i="1" dirty="0" smtClean="0">
                <a:latin typeface="+mn-lt"/>
              </a:rPr>
              <a:t>. </a:t>
            </a:r>
            <a:r>
              <a:rPr lang="en-US" dirty="0"/>
              <a:t/>
            </a:r>
            <a:br>
              <a:rPr lang="en-US" dirty="0"/>
            </a:b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sz="3600" b="1" i="1" dirty="0"/>
              <a:t>M.1. Create opportunities for existing staff to learn more about the work of other departments.</a:t>
            </a:r>
          </a:p>
          <a:p>
            <a:pPr marL="0" indent="0">
              <a:buNone/>
            </a:pPr>
            <a:r>
              <a:rPr lang="en-US" sz="3600" b="1" i="1" dirty="0"/>
              <a:t>M.2. Collaborate across departments to conduct user research and share insights about student needs.</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39898701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36608" y="492447"/>
            <a:ext cx="10717192"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
            </a:r>
            <a:br>
              <a:rPr lang="en-US" b="1" i="1" dirty="0" smtClean="0">
                <a:latin typeface="+mn-lt"/>
              </a:rPr>
            </a:br>
            <a:r>
              <a:rPr lang="en-US" b="1" i="1" dirty="0" smtClean="0">
                <a:latin typeface="+mn-lt"/>
              </a:rPr>
              <a:t/>
            </a:r>
            <a:br>
              <a:rPr lang="en-US" b="1" i="1" dirty="0" smtClean="0">
                <a:latin typeface="+mn-lt"/>
              </a:rPr>
            </a:br>
            <a:r>
              <a:rPr lang="en-US" sz="4000" b="1" i="1" dirty="0">
                <a:latin typeface="+mn-lt"/>
              </a:rPr>
              <a:t>N</a:t>
            </a:r>
            <a:r>
              <a:rPr lang="en-US" sz="4000" b="1" i="1" dirty="0" smtClean="0">
                <a:latin typeface="+mn-lt"/>
              </a:rPr>
              <a:t>) Recommendations on safety</a:t>
            </a:r>
            <a:r>
              <a:rPr lang="en-US" dirty="0"/>
              <a:t/>
            </a:r>
            <a:br>
              <a:rPr lang="en-US" dirty="0"/>
            </a:br>
            <a:r>
              <a:rPr lang="en-US" sz="3600" b="1" i="1" dirty="0" smtClean="0">
                <a:latin typeface="+mn-lt"/>
              </a:rPr>
              <a:t>. </a:t>
            </a:r>
            <a:r>
              <a:rPr lang="en-US" dirty="0"/>
              <a:t/>
            </a:r>
            <a:br>
              <a:rPr lang="en-US" dirty="0"/>
            </a:b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b="1" i="1" dirty="0"/>
              <a:t>N.1. Provide service desk staff with additional active shooter training and/or create an active shooter plan that includes various scenarios relating to how staff could respond at the service desk. </a:t>
            </a:r>
          </a:p>
          <a:p>
            <a:pPr marL="0" indent="0">
              <a:buNone/>
            </a:pPr>
            <a:r>
              <a:rPr lang="en-US" b="1" i="1" dirty="0"/>
              <a:t>N.2. Provide all new employees, including student employees, with emergency procedure training. </a:t>
            </a:r>
          </a:p>
          <a:p>
            <a:pPr marL="0" indent="0">
              <a:buNone/>
            </a:pPr>
            <a:r>
              <a:rPr lang="en-US" b="1" i="1" dirty="0"/>
              <a:t>N.3. Ensure that doors from the stairwells to the floors are consistently unlocked. </a:t>
            </a:r>
          </a:p>
          <a:p>
            <a:pPr marL="0" indent="0">
              <a:buNone/>
            </a:pPr>
            <a:r>
              <a:rPr lang="en-US" b="1" i="1" dirty="0"/>
              <a:t>N.4. As mentioned in recommendation D.1., increasing staff presence throughout the physical library could support safety. </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1296965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rmAutofit fontScale="90000"/>
          </a:bodyPr>
          <a:lstStyle/>
          <a:p>
            <a:r>
              <a:rPr lang="en-US" b="1" i="1" dirty="0" smtClean="0">
                <a:latin typeface="+mn-lt"/>
              </a:rPr>
              <a:t>Minor projects utilizing this year’s end-of-year money</a:t>
            </a:r>
            <a:endParaRPr lang="en-US" i="1" dirty="0">
              <a:latin typeface="+mn-lt"/>
            </a:endParaRPr>
          </a:p>
        </p:txBody>
      </p:sp>
      <p:sp>
        <p:nvSpPr>
          <p:cNvPr id="3" name="Content Placeholder 2"/>
          <p:cNvSpPr>
            <a:spLocks noGrp="1"/>
          </p:cNvSpPr>
          <p:nvPr>
            <p:ph idx="1"/>
          </p:nvPr>
        </p:nvSpPr>
        <p:spPr>
          <a:xfrm>
            <a:off x="891252" y="1504709"/>
            <a:ext cx="9965801" cy="4051139"/>
          </a:xfrm>
        </p:spPr>
        <p:txBody>
          <a:bodyPr>
            <a:normAutofit/>
          </a:bodyPr>
          <a:lstStyle/>
          <a:p>
            <a:r>
              <a:rPr lang="en-US" dirty="0" smtClean="0"/>
              <a:t>Some repainting underway on </a:t>
            </a:r>
            <a:r>
              <a:rPr lang="en-US" dirty="0" err="1" smtClean="0"/>
              <a:t>Wimberly</a:t>
            </a:r>
            <a:r>
              <a:rPr lang="en-US" dirty="0" smtClean="0"/>
              <a:t> first floor</a:t>
            </a:r>
          </a:p>
          <a:p>
            <a:r>
              <a:rPr lang="en-US" dirty="0" smtClean="0"/>
              <a:t>Reconfiguring LY 124 for new use</a:t>
            </a:r>
          </a:p>
          <a:p>
            <a:r>
              <a:rPr lang="en-US" dirty="0" smtClean="0"/>
              <a:t>Purchase of additional furniture for 4</a:t>
            </a:r>
            <a:r>
              <a:rPr lang="en-US" baseline="30000" dirty="0" smtClean="0"/>
              <a:t>th</a:t>
            </a:r>
            <a:r>
              <a:rPr lang="en-US" dirty="0" smtClean="0"/>
              <a:t> floor</a:t>
            </a:r>
          </a:p>
          <a:p>
            <a:r>
              <a:rPr lang="en-US" dirty="0" smtClean="0"/>
              <a:t>Purchase of additional white boards and screens</a:t>
            </a:r>
          </a:p>
          <a:p>
            <a:r>
              <a:rPr lang="en-US" dirty="0" smtClean="0"/>
              <a:t>Funds allocated for the purchase of some new books for the collections</a:t>
            </a:r>
          </a:p>
          <a:p>
            <a:r>
              <a:rPr lang="en-US" dirty="0" smtClean="0"/>
              <a:t>Purchase of some new computers for staff and for library technology infrastructure</a:t>
            </a:r>
          </a:p>
        </p:txBody>
      </p:sp>
    </p:spTree>
    <p:extLst>
      <p:ext uri="{BB962C8B-B14F-4D97-AF65-F5344CB8AC3E}">
        <p14:creationId xmlns:p14="http://schemas.microsoft.com/office/powerpoint/2010/main" val="20685309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36608" y="492447"/>
            <a:ext cx="10717192"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
            </a:r>
            <a:br>
              <a:rPr lang="en-US" b="1" i="1" dirty="0" smtClean="0">
                <a:latin typeface="+mn-lt"/>
              </a:rPr>
            </a:br>
            <a:r>
              <a:rPr lang="en-US" b="1" i="1" dirty="0" smtClean="0">
                <a:latin typeface="+mn-lt"/>
              </a:rPr>
              <a:t/>
            </a:r>
            <a:br>
              <a:rPr lang="en-US" b="1" i="1" dirty="0" smtClean="0">
                <a:latin typeface="+mn-lt"/>
              </a:rPr>
            </a:br>
            <a:r>
              <a:rPr lang="en-US" b="1" i="1" dirty="0" smtClean="0">
                <a:latin typeface="+mn-lt"/>
              </a:rPr>
              <a:t/>
            </a:r>
            <a:br>
              <a:rPr lang="en-US" b="1" i="1" dirty="0" smtClean="0">
                <a:latin typeface="+mn-lt"/>
              </a:rPr>
            </a:br>
            <a:r>
              <a:rPr lang="en-US" sz="3600" b="1" i="1" dirty="0" smtClean="0">
                <a:latin typeface="+mn-lt"/>
              </a:rPr>
              <a:t>O) Recommendations on physical </a:t>
            </a:r>
            <a:r>
              <a:rPr lang="en-US" sz="3600" b="1" i="1" dirty="0">
                <a:latin typeface="+mn-lt"/>
              </a:rPr>
              <a:t>library space and its impact on services:</a:t>
            </a:r>
            <a:r>
              <a:rPr lang="en-US" sz="3600" dirty="0"/>
              <a:t/>
            </a:r>
            <a:br>
              <a:rPr lang="en-US" sz="3600" dirty="0"/>
            </a:br>
            <a:r>
              <a:rPr lang="en-US" dirty="0"/>
              <a:t/>
            </a:r>
            <a:br>
              <a:rPr lang="en-US" dirty="0"/>
            </a:br>
            <a:r>
              <a:rPr lang="en-US" sz="3600" b="1" i="1" dirty="0" smtClean="0">
                <a:latin typeface="+mn-lt"/>
              </a:rPr>
              <a:t> </a:t>
            </a:r>
            <a:r>
              <a:rPr lang="en-US" dirty="0"/>
              <a:t/>
            </a:r>
            <a:br>
              <a:rPr lang="en-US" dirty="0"/>
            </a:b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b="1" i="1" dirty="0" smtClean="0"/>
              <a:t>O.1</a:t>
            </a:r>
            <a:r>
              <a:rPr lang="en-US" b="1" i="1" dirty="0"/>
              <a:t>. Start collecting data that will help the Libraries better advocate with FAU facilities/custodial departments</a:t>
            </a:r>
            <a:endParaRPr lang="en-US" sz="6600" dirty="0">
              <a:solidFill>
                <a:srgbClr val="FFFF00"/>
              </a:solidFill>
            </a:endParaRPr>
          </a:p>
          <a:p>
            <a:pPr marL="0" indent="0">
              <a:buNone/>
            </a:pPr>
            <a:endParaRPr lang="en-US" dirty="0" smtClean="0"/>
          </a:p>
          <a:p>
            <a:pPr marL="0" indent="0">
              <a:buNone/>
            </a:pPr>
            <a:r>
              <a:rPr lang="en-US" b="1" i="1" dirty="0"/>
              <a:t>Although staff and students recognize the positive impact that some of the recent new furniture acquisitions and small-scale remodels have made, the </a:t>
            </a:r>
            <a:r>
              <a:rPr lang="en-US" b="1" i="1" dirty="0" err="1"/>
              <a:t>Wimberly</a:t>
            </a:r>
            <a:r>
              <a:rPr lang="en-US" b="1" i="1" dirty="0"/>
              <a:t> Library continues to be in desperate need of physical updates and improved maintenance and cleaning. </a:t>
            </a:r>
          </a:p>
        </p:txBody>
      </p:sp>
    </p:spTree>
    <p:extLst>
      <p:ext uri="{BB962C8B-B14F-4D97-AF65-F5344CB8AC3E}">
        <p14:creationId xmlns:p14="http://schemas.microsoft.com/office/powerpoint/2010/main" val="33770501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8263" y="365126"/>
            <a:ext cx="10925537" cy="699746"/>
          </a:xfrm>
        </p:spPr>
        <p:txBody>
          <a:bodyPr>
            <a:normAutofit fontScale="90000"/>
          </a:bodyPr>
          <a:lstStyle/>
          <a:p>
            <a:r>
              <a:rPr lang="en-US" sz="4000" b="1" i="1" dirty="0" smtClean="0">
                <a:latin typeface="+mn-lt"/>
              </a:rPr>
              <a:t>A.1</a:t>
            </a:r>
            <a:r>
              <a:rPr lang="en-US" sz="4000" b="1" i="1" dirty="0">
                <a:latin typeface="+mn-lt"/>
              </a:rPr>
              <a:t>. Develop an experience philosophy for FAU </a:t>
            </a:r>
            <a:r>
              <a:rPr lang="en-US" sz="4000" b="1" i="1" dirty="0" smtClean="0">
                <a:latin typeface="+mn-lt"/>
              </a:rPr>
              <a:t>Libraries</a:t>
            </a:r>
            <a:r>
              <a:rPr lang="en-US" dirty="0">
                <a:latin typeface="+mn-lt"/>
              </a:rPr>
              <a:t/>
            </a:r>
            <a:br>
              <a:rPr lang="en-US" dirty="0">
                <a:latin typeface="+mn-lt"/>
              </a:rPr>
            </a:br>
            <a:endParaRPr lang="en-US" dirty="0">
              <a:latin typeface="+mn-lt"/>
            </a:endParaRPr>
          </a:p>
        </p:txBody>
      </p:sp>
      <p:sp>
        <p:nvSpPr>
          <p:cNvPr id="3" name="Content Placeholder 2"/>
          <p:cNvSpPr>
            <a:spLocks noGrp="1"/>
          </p:cNvSpPr>
          <p:nvPr>
            <p:ph idx="1"/>
          </p:nvPr>
        </p:nvSpPr>
        <p:spPr>
          <a:xfrm>
            <a:off x="891252" y="1064873"/>
            <a:ext cx="9965801" cy="5000262"/>
          </a:xfrm>
        </p:spPr>
        <p:txBody>
          <a:bodyPr>
            <a:normAutofit/>
          </a:bodyPr>
          <a:lstStyle/>
          <a:p>
            <a:pPr marL="0" indent="0">
              <a:buNone/>
            </a:pPr>
            <a:r>
              <a:rPr lang="en-US" b="1" i="1" dirty="0" smtClean="0"/>
              <a:t>FAU </a:t>
            </a:r>
            <a:r>
              <a:rPr lang="en-US" b="1" i="1" dirty="0"/>
              <a:t>l</a:t>
            </a:r>
            <a:r>
              <a:rPr lang="en-US" b="1" i="1" dirty="0" smtClean="0"/>
              <a:t>ibrary </a:t>
            </a:r>
            <a:r>
              <a:rPr lang="en-US" b="1" i="1" dirty="0"/>
              <a:t>services are </a:t>
            </a:r>
            <a:r>
              <a:rPr lang="en-US" b="1" i="1" dirty="0">
                <a:solidFill>
                  <a:srgbClr val="FFFF00"/>
                </a:solidFill>
              </a:rPr>
              <a:t>student-centered</a:t>
            </a:r>
            <a:r>
              <a:rPr lang="en-US" b="1" i="1" dirty="0"/>
              <a:t>. Every decision we make is informed by the question: </a:t>
            </a:r>
            <a:r>
              <a:rPr lang="en-US" b="1" i="1" dirty="0">
                <a:solidFill>
                  <a:srgbClr val="FFFF00"/>
                </a:solidFill>
              </a:rPr>
              <a:t>How does this impact students and student learning?</a:t>
            </a:r>
            <a:r>
              <a:rPr lang="en-US" b="1" i="1" dirty="0"/>
              <a:t> Our service model includes elements of peer-to-peer learning because we care deeply about being </a:t>
            </a:r>
            <a:r>
              <a:rPr lang="en-US" b="1" i="1" dirty="0">
                <a:solidFill>
                  <a:srgbClr val="FFFF00"/>
                </a:solidFill>
              </a:rPr>
              <a:t>welcoming </a:t>
            </a:r>
            <a:r>
              <a:rPr lang="en-US" b="1" i="1" dirty="0"/>
              <a:t>and </a:t>
            </a:r>
            <a:r>
              <a:rPr lang="en-US" b="1" i="1" dirty="0">
                <a:solidFill>
                  <a:srgbClr val="FFFF00"/>
                </a:solidFill>
              </a:rPr>
              <a:t>approachable</a:t>
            </a:r>
            <a:r>
              <a:rPr lang="en-US" b="1" i="1" dirty="0"/>
              <a:t> and seek to positively impact student learning. We are </a:t>
            </a:r>
            <a:r>
              <a:rPr lang="en-US" b="1" i="1" dirty="0">
                <a:solidFill>
                  <a:srgbClr val="FFFF00"/>
                </a:solidFill>
              </a:rPr>
              <a:t>flexible </a:t>
            </a:r>
            <a:r>
              <a:rPr lang="en-US" b="1" i="1" dirty="0"/>
              <a:t>and </a:t>
            </a:r>
            <a:r>
              <a:rPr lang="en-US" b="1" i="1" dirty="0">
                <a:solidFill>
                  <a:srgbClr val="FFFF00"/>
                </a:solidFill>
              </a:rPr>
              <a:t>responsive </a:t>
            </a:r>
            <a:r>
              <a:rPr lang="en-US" b="1" i="1" dirty="0"/>
              <a:t>to student needs and are </a:t>
            </a:r>
            <a:r>
              <a:rPr lang="en-US" b="1" i="1" dirty="0">
                <a:solidFill>
                  <a:srgbClr val="FFFF00"/>
                </a:solidFill>
              </a:rPr>
              <a:t>proactive</a:t>
            </a:r>
            <a:r>
              <a:rPr lang="en-US" b="1" i="1" dirty="0"/>
              <a:t> about creating </a:t>
            </a:r>
            <a:r>
              <a:rPr lang="en-US" b="1" i="1" dirty="0">
                <a:solidFill>
                  <a:srgbClr val="FFFF00"/>
                </a:solidFill>
              </a:rPr>
              <a:t>engaging</a:t>
            </a:r>
            <a:r>
              <a:rPr lang="en-US" b="1" i="1" dirty="0"/>
              <a:t>, </a:t>
            </a:r>
            <a:r>
              <a:rPr lang="en-US" b="1" i="1" dirty="0">
                <a:solidFill>
                  <a:srgbClr val="FFFF00"/>
                </a:solidFill>
              </a:rPr>
              <a:t>efficient</a:t>
            </a:r>
            <a:r>
              <a:rPr lang="en-US" b="1" i="1" dirty="0"/>
              <a:t>, </a:t>
            </a:r>
            <a:r>
              <a:rPr lang="en-US" b="1" i="1" dirty="0">
                <a:solidFill>
                  <a:srgbClr val="FFFF00"/>
                </a:solidFill>
              </a:rPr>
              <a:t>convenient</a:t>
            </a:r>
            <a:r>
              <a:rPr lang="en-US" b="1" i="1" dirty="0"/>
              <a:t> library experiences that promote </a:t>
            </a:r>
            <a:r>
              <a:rPr lang="en-US" b="1" i="1" dirty="0">
                <a:solidFill>
                  <a:srgbClr val="FFFF00"/>
                </a:solidFill>
              </a:rPr>
              <a:t>academic excellence </a:t>
            </a:r>
            <a:r>
              <a:rPr lang="en-US" b="1" i="1" dirty="0"/>
              <a:t>and </a:t>
            </a:r>
            <a:r>
              <a:rPr lang="en-US" b="1" i="1" dirty="0">
                <a:solidFill>
                  <a:srgbClr val="FFFF00"/>
                </a:solidFill>
              </a:rPr>
              <a:t>lifelong learning</a:t>
            </a:r>
            <a:r>
              <a:rPr lang="en-US" b="1" i="1" dirty="0"/>
              <a:t>. We are </a:t>
            </a:r>
            <a:r>
              <a:rPr lang="en-US" b="1" i="1" dirty="0">
                <a:solidFill>
                  <a:srgbClr val="FFFF00"/>
                </a:solidFill>
              </a:rPr>
              <a:t>innovative</a:t>
            </a:r>
            <a:r>
              <a:rPr lang="en-US" b="1" i="1" dirty="0"/>
              <a:t> in our approaches and through collaboration find new ways to better meet student needs. Our services are </a:t>
            </a:r>
            <a:r>
              <a:rPr lang="en-US" b="1" i="1" dirty="0">
                <a:solidFill>
                  <a:srgbClr val="FFFF00"/>
                </a:solidFill>
              </a:rPr>
              <a:t>inclusive</a:t>
            </a:r>
            <a:r>
              <a:rPr lang="en-US" b="1" i="1" dirty="0"/>
              <a:t> and </a:t>
            </a:r>
            <a:r>
              <a:rPr lang="en-US" b="1" i="1" dirty="0">
                <a:solidFill>
                  <a:srgbClr val="FFFF00"/>
                </a:solidFill>
              </a:rPr>
              <a:t>accessible</a:t>
            </a:r>
            <a:r>
              <a:rPr lang="en-US" b="1" i="1" dirty="0"/>
              <a:t> so we can positively impact all FAU students</a:t>
            </a:r>
          </a:p>
          <a:p>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3504005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i="1" dirty="0" smtClean="0">
                <a:latin typeface="+mn-lt"/>
              </a:rPr>
              <a:t>Renovation of LY103</a:t>
            </a:r>
            <a:endParaRPr lang="en-US" i="1" dirty="0">
              <a:latin typeface="+mn-lt"/>
            </a:endParaRPr>
          </a:p>
        </p:txBody>
      </p:sp>
      <p:sp>
        <p:nvSpPr>
          <p:cNvPr id="3" name="Content Placeholder 2"/>
          <p:cNvSpPr>
            <a:spLocks noGrp="1"/>
          </p:cNvSpPr>
          <p:nvPr>
            <p:ph idx="1"/>
          </p:nvPr>
        </p:nvSpPr>
        <p:spPr>
          <a:xfrm>
            <a:off x="891252" y="1504709"/>
            <a:ext cx="9965801" cy="4051139"/>
          </a:xfrm>
        </p:spPr>
        <p:txBody>
          <a:bodyPr>
            <a:normAutofit/>
          </a:bodyPr>
          <a:lstStyle/>
          <a:p>
            <a:pPr lvl="1"/>
            <a:r>
              <a:rPr lang="en-US" sz="3600" dirty="0" smtClean="0"/>
              <a:t>LY103 has been underutilized since Technical Services was disbanded and staff were dispersed to other departments in January 2018</a:t>
            </a:r>
          </a:p>
          <a:p>
            <a:pPr lvl="1"/>
            <a:r>
              <a:rPr lang="en-US" sz="3600" dirty="0" smtClean="0"/>
              <a:t>Plans underway to convert it to public space and relocate people who still have offices in LY103</a:t>
            </a:r>
          </a:p>
          <a:p>
            <a:pPr lvl="1"/>
            <a:r>
              <a:rPr lang="en-US" sz="3600" dirty="0" smtClean="0"/>
              <a:t>Final plans will be announced soon, as funding </a:t>
            </a:r>
            <a:r>
              <a:rPr lang="en-US" sz="3600" smtClean="0"/>
              <a:t>is determined</a:t>
            </a:r>
            <a:endParaRPr lang="en-US" sz="3600" dirty="0" smtClean="0"/>
          </a:p>
          <a:p>
            <a:pPr marL="0" indent="0">
              <a:buNone/>
            </a:pPr>
            <a:endParaRPr lang="en-US" dirty="0" smtClean="0"/>
          </a:p>
        </p:txBody>
      </p:sp>
    </p:spTree>
    <p:extLst>
      <p:ext uri="{BB962C8B-B14F-4D97-AF65-F5344CB8AC3E}">
        <p14:creationId xmlns:p14="http://schemas.microsoft.com/office/powerpoint/2010/main" val="17987120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i="1" dirty="0" smtClean="0">
                <a:latin typeface="+mn-lt"/>
              </a:rPr>
              <a:t>Public Service Review</a:t>
            </a:r>
            <a:endParaRPr lang="en-US" i="1" dirty="0">
              <a:latin typeface="+mn-lt"/>
            </a:endParaRPr>
          </a:p>
        </p:txBody>
      </p:sp>
      <p:sp>
        <p:nvSpPr>
          <p:cNvPr id="3" name="Content Placeholder 2"/>
          <p:cNvSpPr>
            <a:spLocks noGrp="1"/>
          </p:cNvSpPr>
          <p:nvPr>
            <p:ph idx="1"/>
          </p:nvPr>
        </p:nvSpPr>
        <p:spPr>
          <a:xfrm>
            <a:off x="891252" y="1504709"/>
            <a:ext cx="9965801" cy="4051139"/>
          </a:xfrm>
        </p:spPr>
        <p:txBody>
          <a:bodyPr>
            <a:normAutofit fontScale="92500" lnSpcReduction="10000"/>
          </a:bodyPr>
          <a:lstStyle/>
          <a:p>
            <a:r>
              <a:rPr lang="en-US" sz="2400" b="1" i="1" dirty="0" smtClean="0">
                <a:cs typeface="Arial" pitchFamily="34" charset="0"/>
              </a:rPr>
              <a:t>Carried out by Kristin Meyer, User Experience Librarian, Grand Valley State University</a:t>
            </a:r>
          </a:p>
          <a:p>
            <a:r>
              <a:rPr lang="en-US" sz="2400" b="1" i="1" dirty="0" smtClean="0">
                <a:cs typeface="Arial" pitchFamily="34" charset="0"/>
              </a:rPr>
              <a:t>February 20-21, 2019</a:t>
            </a:r>
          </a:p>
          <a:p>
            <a:r>
              <a:rPr lang="en-US" sz="2400" b="1" i="1" dirty="0" smtClean="0">
                <a:cs typeface="Arial" pitchFamily="34" charset="0"/>
              </a:rPr>
              <a:t>Two days of interviews with library faculty, staff and students</a:t>
            </a:r>
          </a:p>
          <a:p>
            <a:r>
              <a:rPr lang="en-US" sz="2400" b="1" i="1" dirty="0" smtClean="0">
                <a:cs typeface="Arial" pitchFamily="34" charset="0"/>
              </a:rPr>
              <a:t>Aided by pre-visit surveys that gathered input from library faculty and staff</a:t>
            </a:r>
          </a:p>
          <a:p>
            <a:r>
              <a:rPr lang="en-US" sz="2400" b="1" i="1" dirty="0" smtClean="0">
                <a:cs typeface="Arial" pitchFamily="34" charset="0"/>
              </a:rPr>
              <a:t>Preceded on February 19 by a day of presentations and group exercises given by Kristin Meyer and the Dean Emerita of Grand Valley State University Libraries, Lee Van </a:t>
            </a:r>
            <a:r>
              <a:rPr lang="en-US" sz="2400" b="1" i="1" dirty="0" err="1" smtClean="0">
                <a:cs typeface="Arial" pitchFamily="34" charset="0"/>
              </a:rPr>
              <a:t>Orsdel</a:t>
            </a:r>
            <a:endParaRPr lang="en-US" sz="2400" b="1" i="1" dirty="0" smtClean="0">
              <a:cs typeface="Arial" pitchFamily="34" charset="0"/>
            </a:endParaRPr>
          </a:p>
          <a:p>
            <a:r>
              <a:rPr lang="en-US" sz="2400" b="1" i="1" dirty="0" smtClean="0">
                <a:cs typeface="Arial" pitchFamily="34" charset="0"/>
              </a:rPr>
              <a:t>Next steps: in-depth review of report in affected departments and general review and discussion by all library faculty and staff</a:t>
            </a:r>
          </a:p>
          <a:p>
            <a:r>
              <a:rPr lang="en-US" sz="2400" b="1" i="1" dirty="0" smtClean="0">
                <a:cs typeface="Arial" pitchFamily="34" charset="0"/>
              </a:rPr>
              <a:t>Summaries presented here, with more detail on items that affect all of us</a:t>
            </a:r>
            <a:endParaRPr lang="en-US" sz="2400" b="1" i="1" dirty="0">
              <a:cs typeface="Arial" pitchFamily="34" charset="0"/>
            </a:endParaRP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323732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i="1" dirty="0" smtClean="0">
                <a:latin typeface="+mn-lt"/>
              </a:rPr>
              <a:t>Positive Observations</a:t>
            </a:r>
            <a:endParaRPr lang="en-US" i="1" dirty="0">
              <a:latin typeface="+mn-lt"/>
            </a:endParaRPr>
          </a:p>
        </p:txBody>
      </p:sp>
      <p:sp>
        <p:nvSpPr>
          <p:cNvPr id="3" name="Content Placeholder 2"/>
          <p:cNvSpPr>
            <a:spLocks noGrp="1"/>
          </p:cNvSpPr>
          <p:nvPr>
            <p:ph idx="1"/>
          </p:nvPr>
        </p:nvSpPr>
        <p:spPr>
          <a:xfrm>
            <a:off x="891252" y="1504709"/>
            <a:ext cx="9965801" cy="4051139"/>
          </a:xfrm>
        </p:spPr>
        <p:txBody>
          <a:bodyPr>
            <a:normAutofit fontScale="92500" lnSpcReduction="10000"/>
          </a:bodyPr>
          <a:lstStyle/>
          <a:p>
            <a:pPr lvl="0"/>
            <a:r>
              <a:rPr lang="en-US" i="1" dirty="0"/>
              <a:t>FAU Libraries staff are resourceful and tend to “do a lot with a </a:t>
            </a:r>
            <a:r>
              <a:rPr lang="en-US" i="1" dirty="0" smtClean="0"/>
              <a:t>little”</a:t>
            </a:r>
            <a:endParaRPr lang="en-US" sz="2400" i="1" dirty="0"/>
          </a:p>
          <a:p>
            <a:pPr lvl="0"/>
            <a:r>
              <a:rPr lang="en-US" i="1" dirty="0"/>
              <a:t>Staff noted that across departments, most people are collaborative, flexible, and happy to pitch in to help others</a:t>
            </a:r>
            <a:endParaRPr lang="en-US" sz="2400" i="1" dirty="0"/>
          </a:p>
          <a:p>
            <a:pPr lvl="0"/>
            <a:r>
              <a:rPr lang="en-US" i="1" dirty="0" smtClean="0"/>
              <a:t>FAU Libraries </a:t>
            </a:r>
            <a:r>
              <a:rPr lang="en-US" i="1" dirty="0"/>
              <a:t>have become much more focused on student success</a:t>
            </a:r>
            <a:endParaRPr lang="en-US" sz="2400" i="1" dirty="0"/>
          </a:p>
          <a:p>
            <a:pPr lvl="0"/>
            <a:r>
              <a:rPr lang="en-US" i="1" dirty="0"/>
              <a:t>Staff feel more empowered to try new initiatives, meet user needs in the moment, and reach out to others across the Libraries to help solve user problems</a:t>
            </a:r>
            <a:endParaRPr lang="en-US" sz="2400" i="1" dirty="0"/>
          </a:p>
          <a:p>
            <a:pPr lvl="0"/>
            <a:r>
              <a:rPr lang="en-US" i="1" dirty="0" err="1"/>
              <a:t>Wimberly</a:t>
            </a:r>
            <a:r>
              <a:rPr lang="en-US" i="1" dirty="0"/>
              <a:t> Library is busy: many students appear to feel very comfortable and “at home” there</a:t>
            </a:r>
            <a:endParaRPr lang="en-US" sz="2400" i="1" dirty="0"/>
          </a:p>
          <a:p>
            <a:pPr lvl="0"/>
            <a:r>
              <a:rPr lang="en-US" i="1" dirty="0"/>
              <a:t>Students describe </a:t>
            </a:r>
            <a:r>
              <a:rPr lang="en-US" i="1" dirty="0" err="1"/>
              <a:t>Wimberly</a:t>
            </a:r>
            <a:r>
              <a:rPr lang="en-US" i="1" dirty="0"/>
              <a:t> Library as “the hub of campus”</a:t>
            </a:r>
            <a:endParaRPr lang="en-US" sz="2400" i="1"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33944782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rmAutofit fontScale="90000"/>
          </a:bodyPr>
          <a:lstStyle/>
          <a:p>
            <a:r>
              <a:rPr lang="en-US" b="1" i="1" dirty="0" smtClean="0">
                <a:latin typeface="+mn-lt"/>
              </a:rPr>
              <a:t>Recommendations in the following categories</a:t>
            </a:r>
            <a:endParaRPr lang="en-US" b="1" i="1" dirty="0">
              <a:latin typeface="+mn-lt"/>
            </a:endParaRPr>
          </a:p>
        </p:txBody>
      </p:sp>
      <p:sp>
        <p:nvSpPr>
          <p:cNvPr id="3" name="Content Placeholder 2"/>
          <p:cNvSpPr>
            <a:spLocks noGrp="1"/>
          </p:cNvSpPr>
          <p:nvPr>
            <p:ph idx="1"/>
          </p:nvPr>
        </p:nvSpPr>
        <p:spPr>
          <a:xfrm>
            <a:off x="891252" y="1504709"/>
            <a:ext cx="9965801" cy="4051139"/>
          </a:xfrm>
        </p:spPr>
        <p:txBody>
          <a:bodyPr>
            <a:normAutofit lnSpcReduction="10000"/>
          </a:bodyPr>
          <a:lstStyle/>
          <a:p>
            <a:pPr marL="0" indent="0">
              <a:buNone/>
            </a:pPr>
            <a:r>
              <a:rPr lang="en-US" b="1" i="1" dirty="0"/>
              <a:t>A) Shared experience philosophy and customer service approach</a:t>
            </a:r>
          </a:p>
          <a:p>
            <a:pPr marL="0" indent="0">
              <a:buNone/>
            </a:pPr>
            <a:r>
              <a:rPr lang="en-US" b="1" i="1" dirty="0"/>
              <a:t>B) Service desk improvements </a:t>
            </a:r>
          </a:p>
          <a:p>
            <a:pPr marL="0" indent="0">
              <a:buNone/>
            </a:pPr>
            <a:r>
              <a:rPr lang="en-US" b="1" i="1" dirty="0"/>
              <a:t>C) On-call reference model </a:t>
            </a:r>
          </a:p>
          <a:p>
            <a:pPr marL="0" indent="0">
              <a:buNone/>
            </a:pPr>
            <a:r>
              <a:rPr lang="en-US" b="1" i="1" dirty="0"/>
              <a:t>D) Increasing employee presence within physical library space </a:t>
            </a:r>
          </a:p>
          <a:p>
            <a:pPr marL="0" indent="0">
              <a:buNone/>
            </a:pPr>
            <a:r>
              <a:rPr lang="en-US" b="1" i="1" dirty="0"/>
              <a:t>E) Peer-to-peer service </a:t>
            </a:r>
          </a:p>
          <a:p>
            <a:pPr marL="0" indent="0">
              <a:buNone/>
            </a:pPr>
            <a:r>
              <a:rPr lang="en-US" b="1" i="1" dirty="0"/>
              <a:t>F) Creating vision for academic liaison program </a:t>
            </a:r>
          </a:p>
          <a:p>
            <a:pPr marL="0" indent="0">
              <a:buNone/>
            </a:pPr>
            <a:r>
              <a:rPr lang="en-US" b="1" i="1" dirty="0"/>
              <a:t>G) Redefining instruction and engagement </a:t>
            </a:r>
          </a:p>
          <a:p>
            <a:pPr marL="0" indent="0">
              <a:buNone/>
            </a:pPr>
            <a:r>
              <a:rPr lang="en-US" b="1" i="1" dirty="0"/>
              <a:t>H) Measuring return on investment </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1976235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rmAutofit fontScale="90000"/>
          </a:bodyPr>
          <a:lstStyle/>
          <a:p>
            <a:r>
              <a:rPr lang="en-US" b="1" i="1" dirty="0">
                <a:latin typeface="+mn-lt"/>
              </a:rPr>
              <a:t>Recommendations in the following categories</a:t>
            </a:r>
          </a:p>
        </p:txBody>
      </p:sp>
      <p:sp>
        <p:nvSpPr>
          <p:cNvPr id="3" name="Content Placeholder 2"/>
          <p:cNvSpPr>
            <a:spLocks noGrp="1"/>
          </p:cNvSpPr>
          <p:nvPr>
            <p:ph idx="1"/>
          </p:nvPr>
        </p:nvSpPr>
        <p:spPr>
          <a:xfrm>
            <a:off x="891252" y="1504709"/>
            <a:ext cx="9965801" cy="4051139"/>
          </a:xfrm>
        </p:spPr>
        <p:txBody>
          <a:bodyPr>
            <a:normAutofit/>
          </a:bodyPr>
          <a:lstStyle/>
          <a:p>
            <a:pPr marL="0" indent="0">
              <a:buNone/>
            </a:pPr>
            <a:r>
              <a:rPr lang="en-US" b="1" i="1" dirty="0"/>
              <a:t>I) Supporting FAU’s diverse student body </a:t>
            </a:r>
          </a:p>
          <a:p>
            <a:pPr marL="0" indent="0">
              <a:buNone/>
            </a:pPr>
            <a:r>
              <a:rPr lang="en-US" b="1" i="1" dirty="0"/>
              <a:t>J) User-centered improvements </a:t>
            </a:r>
          </a:p>
          <a:p>
            <a:pPr marL="0" indent="0">
              <a:buNone/>
            </a:pPr>
            <a:r>
              <a:rPr lang="en-US" b="1" i="1" dirty="0"/>
              <a:t>K) Hiring and onboarding </a:t>
            </a:r>
          </a:p>
          <a:p>
            <a:pPr marL="0" indent="0">
              <a:buNone/>
            </a:pPr>
            <a:r>
              <a:rPr lang="en-US" b="1" i="1" dirty="0"/>
              <a:t>L) Opportunities for Library Leadership Team (LLT) </a:t>
            </a:r>
          </a:p>
          <a:p>
            <a:pPr marL="0" indent="0">
              <a:buNone/>
            </a:pPr>
            <a:r>
              <a:rPr lang="en-US" b="1" i="1" dirty="0"/>
              <a:t>M) Cross departmental understanding and collaboration </a:t>
            </a:r>
          </a:p>
          <a:p>
            <a:pPr marL="0" indent="0">
              <a:buNone/>
            </a:pPr>
            <a:r>
              <a:rPr lang="en-US" b="1" i="1" dirty="0"/>
              <a:t>N) Safety </a:t>
            </a:r>
          </a:p>
          <a:p>
            <a:pPr marL="0" indent="0">
              <a:buNone/>
            </a:pPr>
            <a:r>
              <a:rPr lang="en-US" b="1" i="1" dirty="0"/>
              <a:t>O) Physical library space and its impact on services </a:t>
            </a:r>
            <a:endParaRPr lang="en-US" sz="2400" b="1" i="1"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18271769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8263" y="365126"/>
            <a:ext cx="10925537" cy="699746"/>
          </a:xfrm>
        </p:spPr>
        <p:txBody>
          <a:bodyPr>
            <a:normAutofit fontScale="90000"/>
          </a:bodyPr>
          <a:lstStyle/>
          <a:p>
            <a:r>
              <a:rPr lang="en-US" sz="4000" b="1" i="1" dirty="0" smtClean="0">
                <a:latin typeface="+mn-lt"/>
              </a:rPr>
              <a:t>A.1</a:t>
            </a:r>
            <a:r>
              <a:rPr lang="en-US" sz="4000" b="1" i="1" dirty="0">
                <a:latin typeface="+mn-lt"/>
              </a:rPr>
              <a:t>. Develop an experience philosophy for FAU </a:t>
            </a:r>
            <a:r>
              <a:rPr lang="en-US" sz="4000" b="1" i="1" dirty="0" smtClean="0">
                <a:latin typeface="+mn-lt"/>
              </a:rPr>
              <a:t>Libraries</a:t>
            </a:r>
            <a:r>
              <a:rPr lang="en-US" dirty="0">
                <a:latin typeface="+mn-lt"/>
              </a:rPr>
              <a:t/>
            </a:r>
            <a:br>
              <a:rPr lang="en-US" dirty="0">
                <a:latin typeface="+mn-lt"/>
              </a:rPr>
            </a:br>
            <a:endParaRPr lang="en-US" dirty="0">
              <a:latin typeface="+mn-lt"/>
            </a:endParaRPr>
          </a:p>
        </p:txBody>
      </p:sp>
      <p:sp>
        <p:nvSpPr>
          <p:cNvPr id="3" name="Content Placeholder 2"/>
          <p:cNvSpPr>
            <a:spLocks noGrp="1"/>
          </p:cNvSpPr>
          <p:nvPr>
            <p:ph idx="1"/>
          </p:nvPr>
        </p:nvSpPr>
        <p:spPr>
          <a:xfrm>
            <a:off x="891252" y="1064873"/>
            <a:ext cx="9965801" cy="5000262"/>
          </a:xfrm>
        </p:spPr>
        <p:txBody>
          <a:bodyPr>
            <a:normAutofit/>
          </a:bodyPr>
          <a:lstStyle/>
          <a:p>
            <a:pPr marL="0" indent="0">
              <a:buNone/>
            </a:pPr>
            <a:r>
              <a:rPr lang="en-US" b="1" i="1" dirty="0" smtClean="0"/>
              <a:t>FAU </a:t>
            </a:r>
            <a:r>
              <a:rPr lang="en-US" b="1" i="1" dirty="0"/>
              <a:t>l</a:t>
            </a:r>
            <a:r>
              <a:rPr lang="en-US" b="1" i="1" dirty="0" smtClean="0"/>
              <a:t>ibrary </a:t>
            </a:r>
            <a:r>
              <a:rPr lang="en-US" b="1" i="1" dirty="0"/>
              <a:t>services are </a:t>
            </a:r>
            <a:r>
              <a:rPr lang="en-US" b="1" i="1" dirty="0">
                <a:solidFill>
                  <a:srgbClr val="FFFF00"/>
                </a:solidFill>
              </a:rPr>
              <a:t>student-centered</a:t>
            </a:r>
            <a:r>
              <a:rPr lang="en-US" b="1" i="1" dirty="0"/>
              <a:t>. Every decision we make is informed by the question: </a:t>
            </a:r>
            <a:r>
              <a:rPr lang="en-US" b="1" i="1" dirty="0">
                <a:solidFill>
                  <a:srgbClr val="FFFF00"/>
                </a:solidFill>
              </a:rPr>
              <a:t>How does this impact students and student learning?</a:t>
            </a:r>
            <a:r>
              <a:rPr lang="en-US" b="1" i="1" dirty="0"/>
              <a:t> Our service model includes elements of peer-to-peer learning because we care deeply about being </a:t>
            </a:r>
            <a:r>
              <a:rPr lang="en-US" b="1" i="1" dirty="0">
                <a:solidFill>
                  <a:srgbClr val="FFFF00"/>
                </a:solidFill>
              </a:rPr>
              <a:t>welcoming </a:t>
            </a:r>
            <a:r>
              <a:rPr lang="en-US" b="1" i="1" dirty="0"/>
              <a:t>and </a:t>
            </a:r>
            <a:r>
              <a:rPr lang="en-US" b="1" i="1" dirty="0">
                <a:solidFill>
                  <a:srgbClr val="FFFF00"/>
                </a:solidFill>
              </a:rPr>
              <a:t>approachable</a:t>
            </a:r>
            <a:r>
              <a:rPr lang="en-US" b="1" i="1" dirty="0"/>
              <a:t> and seek to positively impact student learning. We are </a:t>
            </a:r>
            <a:r>
              <a:rPr lang="en-US" b="1" i="1" dirty="0">
                <a:solidFill>
                  <a:srgbClr val="FFFF00"/>
                </a:solidFill>
              </a:rPr>
              <a:t>flexible </a:t>
            </a:r>
            <a:r>
              <a:rPr lang="en-US" b="1" i="1" dirty="0"/>
              <a:t>and </a:t>
            </a:r>
            <a:r>
              <a:rPr lang="en-US" b="1" i="1" dirty="0">
                <a:solidFill>
                  <a:srgbClr val="FFFF00"/>
                </a:solidFill>
              </a:rPr>
              <a:t>responsive </a:t>
            </a:r>
            <a:r>
              <a:rPr lang="en-US" b="1" i="1" dirty="0"/>
              <a:t>to student needs and are </a:t>
            </a:r>
            <a:r>
              <a:rPr lang="en-US" b="1" i="1" dirty="0">
                <a:solidFill>
                  <a:srgbClr val="FFFF00"/>
                </a:solidFill>
              </a:rPr>
              <a:t>proactive</a:t>
            </a:r>
            <a:r>
              <a:rPr lang="en-US" b="1" i="1" dirty="0"/>
              <a:t> about creating </a:t>
            </a:r>
            <a:r>
              <a:rPr lang="en-US" b="1" i="1" dirty="0">
                <a:solidFill>
                  <a:srgbClr val="FFFF00"/>
                </a:solidFill>
              </a:rPr>
              <a:t>engaging</a:t>
            </a:r>
            <a:r>
              <a:rPr lang="en-US" b="1" i="1" dirty="0"/>
              <a:t>, </a:t>
            </a:r>
            <a:r>
              <a:rPr lang="en-US" b="1" i="1" dirty="0">
                <a:solidFill>
                  <a:srgbClr val="FFFF00"/>
                </a:solidFill>
              </a:rPr>
              <a:t>efficient</a:t>
            </a:r>
            <a:r>
              <a:rPr lang="en-US" b="1" i="1" dirty="0"/>
              <a:t>, </a:t>
            </a:r>
            <a:r>
              <a:rPr lang="en-US" b="1" i="1" dirty="0">
                <a:solidFill>
                  <a:srgbClr val="FFFF00"/>
                </a:solidFill>
              </a:rPr>
              <a:t>convenient</a:t>
            </a:r>
            <a:r>
              <a:rPr lang="en-US" b="1" i="1" dirty="0"/>
              <a:t> library experiences that promote </a:t>
            </a:r>
            <a:r>
              <a:rPr lang="en-US" b="1" i="1" dirty="0">
                <a:solidFill>
                  <a:srgbClr val="FFFF00"/>
                </a:solidFill>
              </a:rPr>
              <a:t>academic excellence </a:t>
            </a:r>
            <a:r>
              <a:rPr lang="en-US" b="1" i="1" dirty="0"/>
              <a:t>and </a:t>
            </a:r>
            <a:r>
              <a:rPr lang="en-US" b="1" i="1" dirty="0">
                <a:solidFill>
                  <a:srgbClr val="FFFF00"/>
                </a:solidFill>
              </a:rPr>
              <a:t>lifelong learning</a:t>
            </a:r>
            <a:r>
              <a:rPr lang="en-US" b="1" i="1" dirty="0"/>
              <a:t>. We are </a:t>
            </a:r>
            <a:r>
              <a:rPr lang="en-US" b="1" i="1" dirty="0">
                <a:solidFill>
                  <a:srgbClr val="FFFF00"/>
                </a:solidFill>
              </a:rPr>
              <a:t>innovative</a:t>
            </a:r>
            <a:r>
              <a:rPr lang="en-US" b="1" i="1" dirty="0"/>
              <a:t> in our approaches and through collaboration find new ways to better meet student needs. Our services are </a:t>
            </a:r>
            <a:r>
              <a:rPr lang="en-US" b="1" i="1" dirty="0">
                <a:solidFill>
                  <a:srgbClr val="FFFF00"/>
                </a:solidFill>
              </a:rPr>
              <a:t>inclusive</a:t>
            </a:r>
            <a:r>
              <a:rPr lang="en-US" b="1" i="1" dirty="0"/>
              <a:t> and </a:t>
            </a:r>
            <a:r>
              <a:rPr lang="en-US" b="1" i="1" dirty="0">
                <a:solidFill>
                  <a:srgbClr val="FFFF00"/>
                </a:solidFill>
              </a:rPr>
              <a:t>accessible</a:t>
            </a:r>
            <a:r>
              <a:rPr lang="en-US" b="1" i="1" dirty="0"/>
              <a:t> so we can positively impact all FAU students</a:t>
            </a:r>
          </a:p>
          <a:p>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11248052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8407</TotalTime>
  <Words>1929</Words>
  <Application>Microsoft Office PowerPoint</Application>
  <PresentationFormat>Widescreen</PresentationFormat>
  <Paragraphs>239</Paragraphs>
  <Slides>31</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PowerPoint Presentation</vt:lpstr>
      <vt:lpstr>Budget Update : preparing for permanent 3.2% budget cut or 1% budget increase</vt:lpstr>
      <vt:lpstr>Minor projects utilizing this year’s end-of-year money</vt:lpstr>
      <vt:lpstr>Renovation of LY103</vt:lpstr>
      <vt:lpstr>Public Service Review</vt:lpstr>
      <vt:lpstr>Positive Observations</vt:lpstr>
      <vt:lpstr>Recommendations in the following categories</vt:lpstr>
      <vt:lpstr>Recommendations in the following categories</vt:lpstr>
      <vt:lpstr>A.1. Develop an experience philosophy for FAU Libraries </vt:lpstr>
      <vt:lpstr> A.2. Develop a shared customer service approach that is then operationalized by each department. </vt:lpstr>
      <vt:lpstr> B.1. Define and implement service desk best practices   </vt:lpstr>
      <vt:lpstr> B.1. Define and implement service desk best practices   </vt:lpstr>
      <vt:lpstr> B.1. Define and implement service desk best practices   </vt:lpstr>
      <vt:lpstr> B.1. Define and implement service desk best practices   </vt:lpstr>
      <vt:lpstr>  B. Other Wimberly service desk recommendations </vt:lpstr>
      <vt:lpstr>C. Recommendations for on-call reference model</vt:lpstr>
      <vt:lpstr> D. Recommendations for Increasing employee presence within physical library space </vt:lpstr>
      <vt:lpstr> E.1. Expand elements of peer-to-peer library services.  </vt:lpstr>
      <vt:lpstr> E. Other recommendations on peer-to-peer </vt:lpstr>
      <vt:lpstr>  F. Recommendations on creating a vision for the academic liaison program </vt:lpstr>
      <vt:lpstr>  G. Recommendations on redefining instruction and engagement </vt:lpstr>
      <vt:lpstr>  H. Recommendations on measuring return on investment   </vt:lpstr>
      <vt:lpstr>  I. Recommendations on supporting FAU’s diverse student body    </vt:lpstr>
      <vt:lpstr>  J. Recommendations on user-centered improvements    </vt:lpstr>
      <vt:lpstr>  J. Recommendations on user-centered improvements    </vt:lpstr>
      <vt:lpstr>   K. Recommendations on hiring and onboarding     </vt:lpstr>
      <vt:lpstr>    L. Opportunities for Library Leadership Team (LLT):    </vt:lpstr>
      <vt:lpstr>    M) Recommendations on cross departmental understanding and collaboration  .     </vt:lpstr>
      <vt:lpstr>    N) Recommendations on safety .     </vt:lpstr>
      <vt:lpstr>     O) Recommendations on physical library space and its impact on services:       </vt:lpstr>
      <vt:lpstr>A.1. Develop an experience philosophy for FAU Libraries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Koppisch</dc:creator>
  <cp:lastModifiedBy>Carol Hixson</cp:lastModifiedBy>
  <cp:revision>510</cp:revision>
  <cp:lastPrinted>2018-02-22T17:47:16Z</cp:lastPrinted>
  <dcterms:created xsi:type="dcterms:W3CDTF">2015-09-10T16:49:29Z</dcterms:created>
  <dcterms:modified xsi:type="dcterms:W3CDTF">2019-04-02T12:28:04Z</dcterms:modified>
</cp:coreProperties>
</file>