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432" r:id="rId2"/>
    <p:sldId id="472" r:id="rId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/>
  </p:normalViewPr>
  <p:slideViewPr>
    <p:cSldViewPr snapToGrid="0">
      <p:cViewPr varScale="1">
        <p:scale>
          <a:sx n="54" d="100"/>
          <a:sy n="54" d="100"/>
        </p:scale>
        <p:origin x="86" y="504"/>
      </p:cViewPr>
      <p:guideLst/>
    </p:cSldViewPr>
  </p:slideViewPr>
  <p:outlineViewPr>
    <p:cViewPr>
      <p:scale>
        <a:sx n="33" d="100"/>
        <a:sy n="33" d="100"/>
      </p:scale>
      <p:origin x="0" y="-50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80DAF-1EBE-403F-805C-8AD2F780BC72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57798-D47E-473C-9ABD-8E8F71C2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46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04052D-B18C-4618-88F1-A466138EFF8F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8312CA-A418-4C46-BAAA-6BD20F95D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1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00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659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17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73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06946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12150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86730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04425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5781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51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1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2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1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5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15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26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608320"/>
            <a:ext cx="12192000" cy="1261873"/>
            <a:chOff x="0" y="5608320"/>
            <a:chExt cx="12192000" cy="1261873"/>
          </a:xfrm>
        </p:grpSpPr>
        <p:sp>
          <p:nvSpPr>
            <p:cNvPr id="8" name="Rectangle 7"/>
            <p:cNvSpPr/>
            <p:nvPr/>
          </p:nvSpPr>
          <p:spPr>
            <a:xfrm>
              <a:off x="0" y="5608320"/>
              <a:ext cx="12192000" cy="1261873"/>
            </a:xfrm>
            <a:prstGeom prst="rect">
              <a:avLst/>
            </a:prstGeom>
            <a:solidFill>
              <a:srgbClr val="002D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468" y="5900928"/>
              <a:ext cx="1210127" cy="622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291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62" r:id="rId12"/>
    <p:sldLayoutId id="2147483666" r:id="rId13"/>
    <p:sldLayoutId id="2147483669" r:id="rId14"/>
    <p:sldLayoutId id="2147483670" r:id="rId15"/>
    <p:sldLayoutId id="2147483671" r:id="rId16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/>
          <a:lstStyle/>
          <a:p>
            <a:r>
              <a:rPr lang="en-US" dirty="0" smtClean="0"/>
              <a:t>Budget for </a:t>
            </a:r>
            <a:r>
              <a:rPr lang="en-US" dirty="0" smtClean="0"/>
              <a:t>Collections : FAU Libraries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Rate of Inflation for Library Collections (Print &amp; Electronic)</a:t>
            </a:r>
          </a:p>
          <a:p>
            <a:pPr lvl="1"/>
            <a:r>
              <a:rPr lang="en-US" sz="3600" dirty="0" smtClean="0"/>
              <a:t>7-10% annually</a:t>
            </a:r>
          </a:p>
          <a:p>
            <a:pPr lvl="1"/>
            <a:r>
              <a:rPr lang="en-US" sz="3600" dirty="0" smtClean="0"/>
              <a:t>83.8% over last ten years</a:t>
            </a:r>
          </a:p>
          <a:p>
            <a:pPr marL="0" indent="0">
              <a:buNone/>
            </a:pPr>
            <a:r>
              <a:rPr lang="en-US" sz="3600" dirty="0" smtClean="0"/>
              <a:t>FAU Libraries Budget for Collections</a:t>
            </a:r>
          </a:p>
          <a:p>
            <a:pPr lvl="1"/>
            <a:r>
              <a:rPr lang="en-US" sz="3600" dirty="0" smtClean="0"/>
              <a:t>2008  $ 3 million</a:t>
            </a:r>
          </a:p>
          <a:p>
            <a:pPr lvl="1"/>
            <a:r>
              <a:rPr lang="en-US" sz="3600" dirty="0" smtClean="0"/>
              <a:t>2017  $3 </a:t>
            </a:r>
            <a:r>
              <a:rPr lang="en-US" sz="3600" dirty="0" smtClean="0"/>
              <a:t>million</a:t>
            </a:r>
          </a:p>
          <a:p>
            <a:pPr marL="0" indent="0">
              <a:buNone/>
            </a:pPr>
            <a:r>
              <a:rPr lang="en-US" sz="4000" dirty="0" smtClean="0"/>
              <a:t>To Keep Pace with Inflation: $5.5 million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44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711" y="0"/>
            <a:ext cx="10856089" cy="1325563"/>
          </a:xfrm>
        </p:spPr>
        <p:txBody>
          <a:bodyPr/>
          <a:lstStyle/>
          <a:p>
            <a:r>
              <a:rPr lang="en-US" dirty="0" smtClean="0"/>
              <a:t>How Have the Libraries Been Coping?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225" y="1185862"/>
            <a:ext cx="9493772" cy="5043487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Reducing </a:t>
            </a:r>
            <a:r>
              <a:rPr lang="en-US" dirty="0" smtClean="0"/>
              <a:t>the amount </a:t>
            </a:r>
            <a:r>
              <a:rPr lang="en-US" dirty="0"/>
              <a:t>s</a:t>
            </a:r>
            <a:r>
              <a:rPr lang="en-US" dirty="0" smtClean="0"/>
              <a:t>pent on </a:t>
            </a:r>
            <a:r>
              <a:rPr lang="en-US" b="1" dirty="0" smtClean="0"/>
              <a:t>monographs</a:t>
            </a:r>
          </a:p>
          <a:p>
            <a:pPr lvl="1"/>
            <a:r>
              <a:rPr lang="en-US" dirty="0" smtClean="0"/>
              <a:t>Since FY 13/14: 47% less spent on print books, 86% less spent on e-books, 69% less spent on books overall</a:t>
            </a:r>
          </a:p>
          <a:p>
            <a:r>
              <a:rPr lang="en-US" dirty="0" smtClean="0"/>
              <a:t>Supplementing the collections budget with </a:t>
            </a:r>
            <a:r>
              <a:rPr lang="en-US" b="1" dirty="0" smtClean="0"/>
              <a:t>salary savings</a:t>
            </a:r>
          </a:p>
          <a:p>
            <a:pPr lvl="1"/>
            <a:r>
              <a:rPr lang="en-US" dirty="0" smtClean="0"/>
              <a:t>Already used $144,000 to keep T&amp;F going this year</a:t>
            </a:r>
          </a:p>
          <a:p>
            <a:pPr lvl="1"/>
            <a:r>
              <a:rPr lang="en-US" dirty="0" smtClean="0"/>
              <a:t>Allocated $150,000 before the end of this fiscal year for print books</a:t>
            </a:r>
          </a:p>
          <a:p>
            <a:pPr lvl="1"/>
            <a:r>
              <a:rPr lang="en-US" dirty="0" smtClean="0"/>
              <a:t>Asked to keep aside $300,000 to put into collections next year</a:t>
            </a:r>
          </a:p>
          <a:p>
            <a:r>
              <a:rPr lang="en-US" dirty="0" smtClean="0"/>
              <a:t>Supplementing the collections budget with </a:t>
            </a:r>
            <a:r>
              <a:rPr lang="en-US" b="1" dirty="0" smtClean="0"/>
              <a:t>Technology Fee </a:t>
            </a:r>
            <a:r>
              <a:rPr lang="en-US" dirty="0" smtClean="0"/>
              <a:t>proposals</a:t>
            </a:r>
          </a:p>
          <a:p>
            <a:pPr lvl="1"/>
            <a:r>
              <a:rPr lang="en-US" dirty="0" smtClean="0"/>
              <a:t>This year, 10 of 19 Tech Fee proposals were requests to purchase scholarly content, for a total of $715,859</a:t>
            </a:r>
          </a:p>
          <a:p>
            <a:pPr lvl="1"/>
            <a:r>
              <a:rPr lang="en-US" dirty="0" smtClean="0"/>
              <a:t>Last year, we were awarded $159,889 for four proposals to purchase scholarly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48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6602</TotalTime>
  <Words>175</Words>
  <Application>Microsoft Office PowerPoint</Application>
  <PresentationFormat>Widescreen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Budget for Collections : FAU Libraries </vt:lpstr>
      <vt:lpstr>How Have the Libraries Been Coping?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Koppisch</dc:creator>
  <cp:lastModifiedBy>Carol Hixson</cp:lastModifiedBy>
  <cp:revision>365</cp:revision>
  <cp:lastPrinted>2018-02-16T12:19:56Z</cp:lastPrinted>
  <dcterms:created xsi:type="dcterms:W3CDTF">2015-09-10T16:49:29Z</dcterms:created>
  <dcterms:modified xsi:type="dcterms:W3CDTF">2018-02-16T12:23:54Z</dcterms:modified>
</cp:coreProperties>
</file>