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2" r:id="rId1"/>
  </p:sldMasterIdLst>
  <p:notesMasterIdLst>
    <p:notesMasterId r:id="rId13"/>
  </p:notesMasterIdLst>
  <p:sldIdLst>
    <p:sldId id="256" r:id="rId2"/>
    <p:sldId id="257" r:id="rId3"/>
    <p:sldId id="259" r:id="rId4"/>
    <p:sldId id="260" r:id="rId5"/>
    <p:sldId id="266" r:id="rId6"/>
    <p:sldId id="261" r:id="rId7"/>
    <p:sldId id="262" r:id="rId8"/>
    <p:sldId id="263" r:id="rId9"/>
    <p:sldId id="264" r:id="rId10"/>
    <p:sldId id="265" r:id="rId11"/>
    <p:sldId id="26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A2BB"/>
    <a:srgbClr val="3333FF"/>
    <a:srgbClr val="1845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55"/>
    <p:restoredTop sz="79812"/>
  </p:normalViewPr>
  <p:slideViewPr>
    <p:cSldViewPr snapToGrid="0" snapToObjects="1">
      <p:cViewPr varScale="1">
        <p:scale>
          <a:sx n="82" d="100"/>
          <a:sy n="82" d="100"/>
        </p:scale>
        <p:origin x="106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90F33E-A859-9248-86F1-AC9CFDC52C35}" type="datetimeFigureOut">
              <a:rPr lang="en-US" smtClean="0"/>
              <a:t>11/9/21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EB3BF8-8DF7-974E-992E-A7671B1A5FE4}" type="slidenum">
              <a:rPr lang="en-US" smtClean="0"/>
              <a:t>‹#›</a:t>
            </a:fld>
            <a:endParaRPr lang="en-US"/>
          </a:p>
        </p:txBody>
      </p:sp>
    </p:spTree>
    <p:extLst>
      <p:ext uri="{BB962C8B-B14F-4D97-AF65-F5344CB8AC3E}">
        <p14:creationId xmlns:p14="http://schemas.microsoft.com/office/powerpoint/2010/main" val="1355905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As you know, I’m Kelly Sattler from Michigan State University Libraries and I’m here to talk to you today about choosing colors.</a:t>
            </a:r>
          </a:p>
        </p:txBody>
      </p:sp>
      <p:sp>
        <p:nvSpPr>
          <p:cNvPr id="4" name="Slide Number Placeholder 3"/>
          <p:cNvSpPr>
            <a:spLocks noGrp="1"/>
          </p:cNvSpPr>
          <p:nvPr>
            <p:ph type="sldNum" sz="quarter" idx="5"/>
          </p:nvPr>
        </p:nvSpPr>
        <p:spPr/>
        <p:txBody>
          <a:bodyPr/>
          <a:lstStyle/>
          <a:p>
            <a:fld id="{4FEB3BF8-8DF7-974E-992E-A7671B1A5FE4}" type="slidenum">
              <a:rPr lang="en-US" smtClean="0"/>
              <a:t>1</a:t>
            </a:fld>
            <a:endParaRPr lang="en-US"/>
          </a:p>
        </p:txBody>
      </p:sp>
    </p:spTree>
    <p:extLst>
      <p:ext uri="{BB962C8B-B14F-4D97-AF65-F5344CB8AC3E}">
        <p14:creationId xmlns:p14="http://schemas.microsoft.com/office/powerpoint/2010/main" val="3167296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agenda for today includes </a:t>
            </a:r>
          </a:p>
          <a:p>
            <a:r>
              <a:rPr lang="en-US" dirty="0"/>
              <a:t>- a very quick introduction</a:t>
            </a:r>
          </a:p>
          <a:p>
            <a:r>
              <a:rPr lang="en-US" dirty="0"/>
              <a:t>-  a list of the tools I’m planning to talk about – including ways to pick a color from a site, websites to test color contrast, and a few palette generators/color pickers</a:t>
            </a:r>
          </a:p>
          <a:p>
            <a:r>
              <a:rPr lang="en-US" dirty="0"/>
              <a:t>- a quick example of doing this in </a:t>
            </a:r>
            <a:r>
              <a:rPr lang="en-US" dirty="0" err="1"/>
              <a:t>Powerpoint</a:t>
            </a:r>
            <a:r>
              <a:rPr lang="en-US" dirty="0"/>
              <a:t>, </a:t>
            </a:r>
          </a:p>
          <a:p>
            <a:r>
              <a:rPr lang="en-US" dirty="0"/>
              <a:t>- and then live demos, that I hope go well, of the various tools. </a:t>
            </a:r>
          </a:p>
          <a:p>
            <a:endParaRPr lang="en-US" dirty="0"/>
          </a:p>
          <a:p>
            <a:r>
              <a:rPr lang="en-US" dirty="0"/>
              <a:t>There should be time at the end for questions.</a:t>
            </a:r>
          </a:p>
        </p:txBody>
      </p:sp>
      <p:sp>
        <p:nvSpPr>
          <p:cNvPr id="4" name="Slide Number Placeholder 3"/>
          <p:cNvSpPr>
            <a:spLocks noGrp="1"/>
          </p:cNvSpPr>
          <p:nvPr>
            <p:ph type="sldNum" sz="quarter" idx="5"/>
          </p:nvPr>
        </p:nvSpPr>
        <p:spPr/>
        <p:txBody>
          <a:bodyPr/>
          <a:lstStyle/>
          <a:p>
            <a:fld id="{4FEB3BF8-8DF7-974E-992E-A7671B1A5FE4}" type="slidenum">
              <a:rPr lang="en-US" smtClean="0"/>
              <a:t>2</a:t>
            </a:fld>
            <a:endParaRPr lang="en-US"/>
          </a:p>
        </p:txBody>
      </p:sp>
    </p:spTree>
    <p:extLst>
      <p:ext uri="{BB962C8B-B14F-4D97-AF65-F5344CB8AC3E}">
        <p14:creationId xmlns:p14="http://schemas.microsoft.com/office/powerpoint/2010/main" val="2275987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My credentials include having been the Head of the Web Services Unit at Michigan State University Libraries for 15 years. I have a degree in Computer Engineer and a Masters in Library and Information Science. I have served on the board of the  local Michigan chapter of the Usability Professional Association. And I’m a quilter – this speaks to color selection. </a:t>
            </a:r>
          </a:p>
          <a:p>
            <a:endParaRPr lang="en-US" dirty="0"/>
          </a:p>
          <a:p>
            <a:r>
              <a:rPr lang="en-US" dirty="0"/>
              <a:t>MSU has issued brand standards, which I’m not going to show for the sake of time, but choosing colors from their palette can be tricky. Also, MSU Green is a very, very dark green that’s hard to tell it’s not black. So, it isn’t useful as a link color on the Libraries’ website. Given that the other university “color” is white, it doesn’t leave a lot for a web designer to work with.  Hopefully, your institution has two colors that are not black or white.</a:t>
            </a:r>
          </a:p>
        </p:txBody>
      </p:sp>
      <p:sp>
        <p:nvSpPr>
          <p:cNvPr id="4" name="Slide Number Placeholder 3"/>
          <p:cNvSpPr>
            <a:spLocks noGrp="1"/>
          </p:cNvSpPr>
          <p:nvPr>
            <p:ph type="sldNum" sz="quarter" idx="5"/>
          </p:nvPr>
        </p:nvSpPr>
        <p:spPr/>
        <p:txBody>
          <a:bodyPr/>
          <a:lstStyle/>
          <a:p>
            <a:fld id="{4FEB3BF8-8DF7-974E-992E-A7671B1A5FE4}" type="slidenum">
              <a:rPr lang="en-US" smtClean="0"/>
              <a:t>3</a:t>
            </a:fld>
            <a:endParaRPr lang="en-US"/>
          </a:p>
        </p:txBody>
      </p:sp>
    </p:spTree>
    <p:extLst>
      <p:ext uri="{BB962C8B-B14F-4D97-AF65-F5344CB8AC3E}">
        <p14:creationId xmlns:p14="http://schemas.microsoft.com/office/powerpoint/2010/main" val="3405894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default colors for the PowerPoint theme that I picked for this presentation. I believed that the hyperlink text color was too light and did not have enough contrast with the background to pass accessibility. So, I’m going to show you what I did to test that theory.</a:t>
            </a:r>
          </a:p>
        </p:txBody>
      </p:sp>
      <p:sp>
        <p:nvSpPr>
          <p:cNvPr id="4" name="Slide Number Placeholder 3"/>
          <p:cNvSpPr>
            <a:spLocks noGrp="1"/>
          </p:cNvSpPr>
          <p:nvPr>
            <p:ph type="sldNum" sz="quarter" idx="5"/>
          </p:nvPr>
        </p:nvSpPr>
        <p:spPr/>
        <p:txBody>
          <a:bodyPr/>
          <a:lstStyle/>
          <a:p>
            <a:fld id="{4FEB3BF8-8DF7-974E-992E-A7671B1A5FE4}" type="slidenum">
              <a:rPr lang="en-US" smtClean="0"/>
              <a:t>4</a:t>
            </a:fld>
            <a:endParaRPr lang="en-US"/>
          </a:p>
        </p:txBody>
      </p:sp>
    </p:spTree>
    <p:extLst>
      <p:ext uri="{BB962C8B-B14F-4D97-AF65-F5344CB8AC3E}">
        <p14:creationId xmlns:p14="http://schemas.microsoft.com/office/powerpoint/2010/main" val="2359995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I needed to find the theme’s colors by their hex number. To do this, you click on ”Format” in the top menu, which opens a drop down menu. From there selection “Theme Colors…” That will cause another pop up box to show up with the theme’s colors. I clicked on the Hyperlink color box to have the “Colors” pop up window show up. By selecting the second option from the menu, RGB Sliders, I was able to identify the hex color number as 77A2BB. Then at the bottom of the Color’s pop up box, there’s an eyedropper that allowed me to find the background color for the theme, which is EFEDE3. I also could have gone back to the Theme’s color list and clicked on the Background color.</a:t>
            </a:r>
          </a:p>
        </p:txBody>
      </p:sp>
      <p:sp>
        <p:nvSpPr>
          <p:cNvPr id="4" name="Slide Number Placeholder 3"/>
          <p:cNvSpPr>
            <a:spLocks noGrp="1"/>
          </p:cNvSpPr>
          <p:nvPr>
            <p:ph type="sldNum" sz="quarter" idx="5"/>
          </p:nvPr>
        </p:nvSpPr>
        <p:spPr/>
        <p:txBody>
          <a:bodyPr/>
          <a:lstStyle/>
          <a:p>
            <a:fld id="{4FEB3BF8-8DF7-974E-992E-A7671B1A5FE4}" type="slidenum">
              <a:rPr lang="en-US" smtClean="0"/>
              <a:t>6</a:t>
            </a:fld>
            <a:endParaRPr lang="en-US"/>
          </a:p>
        </p:txBody>
      </p:sp>
    </p:spTree>
    <p:extLst>
      <p:ext uri="{BB962C8B-B14F-4D97-AF65-F5344CB8AC3E}">
        <p14:creationId xmlns:p14="http://schemas.microsoft.com/office/powerpoint/2010/main" val="5887002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I knew the foreground and background colors, I could test their contrast value. I used </a:t>
            </a:r>
            <a:r>
              <a:rPr lang="en-US" dirty="0" err="1"/>
              <a:t>Webaim’s</a:t>
            </a:r>
            <a:r>
              <a:rPr lang="en-US" dirty="0"/>
              <a:t> contrast checker – my go to tool for checking contrast, and I was right! The color combination failed accessibility. The contrast was not enough between the two colors.</a:t>
            </a:r>
          </a:p>
        </p:txBody>
      </p:sp>
      <p:sp>
        <p:nvSpPr>
          <p:cNvPr id="4" name="Slide Number Placeholder 3"/>
          <p:cNvSpPr>
            <a:spLocks noGrp="1"/>
          </p:cNvSpPr>
          <p:nvPr>
            <p:ph type="sldNum" sz="quarter" idx="5"/>
          </p:nvPr>
        </p:nvSpPr>
        <p:spPr/>
        <p:txBody>
          <a:bodyPr/>
          <a:lstStyle/>
          <a:p>
            <a:fld id="{4FEB3BF8-8DF7-974E-992E-A7671B1A5FE4}" type="slidenum">
              <a:rPr lang="en-US" smtClean="0"/>
              <a:t>7</a:t>
            </a:fld>
            <a:endParaRPr lang="en-US"/>
          </a:p>
        </p:txBody>
      </p:sp>
    </p:spTree>
    <p:extLst>
      <p:ext uri="{BB962C8B-B14F-4D97-AF65-F5344CB8AC3E}">
        <p14:creationId xmlns:p14="http://schemas.microsoft.com/office/powerpoint/2010/main" val="12755049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to picking a new color for the hyperlinks. I went to my default tool for a color picker and clicked in the boxes in the Shades section to get hex values. By clicking on a shade’s box, the website will copy that color’s hex number onto the clipboard. I then went back to the contrast checker until I found one that passed at least all of the large text options and the Normal text WCAG 2.0 AA option. However, this seemed to be a rather dark color and I wanted something brighter.</a:t>
            </a:r>
          </a:p>
        </p:txBody>
      </p:sp>
      <p:sp>
        <p:nvSpPr>
          <p:cNvPr id="4" name="Slide Number Placeholder 3"/>
          <p:cNvSpPr>
            <a:spLocks noGrp="1"/>
          </p:cNvSpPr>
          <p:nvPr>
            <p:ph type="sldNum" sz="quarter" idx="5"/>
          </p:nvPr>
        </p:nvSpPr>
        <p:spPr/>
        <p:txBody>
          <a:bodyPr/>
          <a:lstStyle/>
          <a:p>
            <a:fld id="{4FEB3BF8-8DF7-974E-992E-A7671B1A5FE4}" type="slidenum">
              <a:rPr lang="en-US" smtClean="0"/>
              <a:t>8</a:t>
            </a:fld>
            <a:endParaRPr lang="en-US"/>
          </a:p>
        </p:txBody>
      </p:sp>
    </p:spTree>
    <p:extLst>
      <p:ext uri="{BB962C8B-B14F-4D97-AF65-F5344CB8AC3E}">
        <p14:creationId xmlns:p14="http://schemas.microsoft.com/office/powerpoint/2010/main" val="22981713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when I went to </a:t>
            </a:r>
            <a:r>
              <a:rPr lang="en-US" dirty="0" err="1"/>
              <a:t>Webaim’s</a:t>
            </a:r>
            <a:r>
              <a:rPr lang="en-US" dirty="0"/>
              <a:t> link contrast checker, which focuses on links specifically. By entering the background color of the presentation’s theme and leaving the other defaults, the blue the link contrast checker showed passed all the tests, was brighter, and therefore, I chose to use it for the link color in this presentation.</a:t>
            </a:r>
          </a:p>
        </p:txBody>
      </p:sp>
      <p:sp>
        <p:nvSpPr>
          <p:cNvPr id="4" name="Slide Number Placeholder 3"/>
          <p:cNvSpPr>
            <a:spLocks noGrp="1"/>
          </p:cNvSpPr>
          <p:nvPr>
            <p:ph type="sldNum" sz="quarter" idx="5"/>
          </p:nvPr>
        </p:nvSpPr>
        <p:spPr/>
        <p:txBody>
          <a:bodyPr/>
          <a:lstStyle/>
          <a:p>
            <a:fld id="{4FEB3BF8-8DF7-974E-992E-A7671B1A5FE4}" type="slidenum">
              <a:rPr lang="en-US" smtClean="0"/>
              <a:t>9</a:t>
            </a:fld>
            <a:endParaRPr lang="en-US"/>
          </a:p>
        </p:txBody>
      </p:sp>
    </p:spTree>
    <p:extLst>
      <p:ext uri="{BB962C8B-B14F-4D97-AF65-F5344CB8AC3E}">
        <p14:creationId xmlns:p14="http://schemas.microsoft.com/office/powerpoint/2010/main" val="31998671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 want to give a demo of the Tools themselves.</a:t>
            </a:r>
          </a:p>
          <a:p>
            <a:endParaRPr lang="en-US" dirty="0"/>
          </a:p>
          <a:p>
            <a:r>
              <a:rPr lang="en-US" dirty="0" err="1"/>
              <a:t>Colorzilla</a:t>
            </a:r>
            <a:r>
              <a:rPr lang="en-US" dirty="0"/>
              <a:t> is a browser plugin that will allow you to identify a color on a webpage, or at least a color very close to it. It works in Firefox and Chrome.</a:t>
            </a:r>
          </a:p>
          <a:p>
            <a:endParaRPr lang="en-US" dirty="0"/>
          </a:p>
          <a:p>
            <a:r>
              <a:rPr lang="en-US" dirty="0" err="1"/>
              <a:t>Webaim</a:t>
            </a:r>
            <a:r>
              <a:rPr lang="en-US" dirty="0"/>
              <a:t> has the two contrast checkers. The Link contrast checker also tests for the contrast of the link within a body text.</a:t>
            </a:r>
          </a:p>
          <a:p>
            <a:endParaRPr lang="en-US" dirty="0"/>
          </a:p>
          <a:p>
            <a:r>
              <a:rPr lang="en-US" dirty="0"/>
              <a:t>Then there are 3 color pickers that I have listed that are very similar in what they have to offer. If there’s time, I’ll show you all three, but if not, I’ll show one to give you ideas.</a:t>
            </a:r>
          </a:p>
        </p:txBody>
      </p:sp>
      <p:sp>
        <p:nvSpPr>
          <p:cNvPr id="4" name="Slide Number Placeholder 3"/>
          <p:cNvSpPr>
            <a:spLocks noGrp="1"/>
          </p:cNvSpPr>
          <p:nvPr>
            <p:ph type="sldNum" sz="quarter" idx="5"/>
          </p:nvPr>
        </p:nvSpPr>
        <p:spPr/>
        <p:txBody>
          <a:bodyPr/>
          <a:lstStyle/>
          <a:p>
            <a:fld id="{4FEB3BF8-8DF7-974E-992E-A7671B1A5FE4}" type="slidenum">
              <a:rPr lang="en-US" smtClean="0"/>
              <a:t>10</a:t>
            </a:fld>
            <a:endParaRPr lang="en-US"/>
          </a:p>
        </p:txBody>
      </p:sp>
    </p:spTree>
    <p:extLst>
      <p:ext uri="{BB962C8B-B14F-4D97-AF65-F5344CB8AC3E}">
        <p14:creationId xmlns:p14="http://schemas.microsoft.com/office/powerpoint/2010/main" val="13908930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smtClean="0"/>
              <a:pPr/>
              <a:t>11/2/21</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smtClean="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83028226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11/2/21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642929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11/2/21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799341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11/2/21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3623902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smtClean="0"/>
              <a:pPr/>
              <a:t>11/2/21</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35661495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smtClean="0"/>
              <a:t>11/2/21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644794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smtClean="0"/>
              <a:t>11/2/21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854055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smtClean="0"/>
              <a:t>11/2/21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898507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smtClean="0"/>
              <a:t>11/2/21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218565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smtClean="0"/>
              <a:pPr/>
              <a:t>11/2/21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07767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smtClean="0"/>
              <a:pPr/>
              <a:t>11/2/21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49926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smtClean="0"/>
              <a:pPr/>
              <a:t>11/2/21</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smtClean="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026460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www.colorhexa.com/18453b" TargetMode="External"/><Relationship Id="rId3" Type="http://schemas.openxmlformats.org/officeDocument/2006/relationships/hyperlink" Target="https://www.colorzilla.com/chrome/" TargetMode="External"/><Relationship Id="rId7" Type="http://schemas.openxmlformats.org/officeDocument/2006/relationships/hyperlink" Target="https://coolors.co/"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imagecolorpicker.com/color-code/2596be" TargetMode="External"/><Relationship Id="rId5" Type="http://schemas.openxmlformats.org/officeDocument/2006/relationships/hyperlink" Target="https://webaim.org/resources/linkcontrastchecker/" TargetMode="External"/><Relationship Id="rId4" Type="http://schemas.openxmlformats.org/officeDocument/2006/relationships/hyperlink" Target="https://webaim.org/resources/contrastchecker/"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brand.msu.edu/design-visual/index.html#color"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2.jp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8" Type="http://schemas.openxmlformats.org/officeDocument/2006/relationships/hyperlink" Target="https://www.colorhexa.com/18453b" TargetMode="External"/><Relationship Id="rId3" Type="http://schemas.openxmlformats.org/officeDocument/2006/relationships/hyperlink" Target="https://www.colorzilla.com/chrome/" TargetMode="External"/><Relationship Id="rId7" Type="http://schemas.openxmlformats.org/officeDocument/2006/relationships/hyperlink" Target="https://coolors.co/"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imagecolorpicker.com/color-code/2596be" TargetMode="External"/><Relationship Id="rId5" Type="http://schemas.openxmlformats.org/officeDocument/2006/relationships/hyperlink" Target="https://webaim.org/resources/linkcontrastchecker/" TargetMode="External"/><Relationship Id="rId4" Type="http://schemas.openxmlformats.org/officeDocument/2006/relationships/hyperlink" Target="https://webaim.org/resources/contrastchecker/"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ebaim.org/resources/contrastchecker/" TargetMode="External"/><Relationship Id="rId2" Type="http://schemas.openxmlformats.org/officeDocument/2006/relationships/hyperlink" Target="https://www.colorzilla.com/chrome/" TargetMode="External"/><Relationship Id="rId1" Type="http://schemas.openxmlformats.org/officeDocument/2006/relationships/slideLayout" Target="../slideLayouts/slideLayout4.xml"/><Relationship Id="rId6" Type="http://schemas.openxmlformats.org/officeDocument/2006/relationships/hyperlink" Target="https://coolors.co/" TargetMode="External"/><Relationship Id="rId5" Type="http://schemas.openxmlformats.org/officeDocument/2006/relationships/hyperlink" Target="https://imagecolorpicker.com/color-code/2596be" TargetMode="External"/><Relationship Id="rId4" Type="http://schemas.openxmlformats.org/officeDocument/2006/relationships/hyperlink" Target="https://webaim.org/resources/linkcontrastchecker/"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hyperlink" Target="https://webaim.org/resources/contrastchecker/"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hyperlink" Target="https://imagecolorpicker.com/color-code/2596be"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hyperlink" Target="https://webaim.org/resources/linkcontrastchecker/"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F2F5D-7E9F-AB44-800B-9C0B97C59807}"/>
              </a:ext>
            </a:extLst>
          </p:cNvPr>
          <p:cNvSpPr>
            <a:spLocks noGrp="1"/>
          </p:cNvSpPr>
          <p:nvPr>
            <p:ph type="ctrTitle"/>
          </p:nvPr>
        </p:nvSpPr>
        <p:spPr/>
        <p:txBody>
          <a:bodyPr/>
          <a:lstStyle/>
          <a:p>
            <a:r>
              <a:rPr lang="en-US" dirty="0"/>
              <a:t>Choosing Colors</a:t>
            </a:r>
          </a:p>
        </p:txBody>
      </p:sp>
      <p:sp>
        <p:nvSpPr>
          <p:cNvPr id="3" name="Subtitle 2">
            <a:extLst>
              <a:ext uri="{FF2B5EF4-FFF2-40B4-BE49-F238E27FC236}">
                <a16:creationId xmlns:a16="http://schemas.microsoft.com/office/drawing/2014/main" id="{0B6FFBB5-9798-774D-8E17-1DE68A57A426}"/>
              </a:ext>
            </a:extLst>
          </p:cNvPr>
          <p:cNvSpPr>
            <a:spLocks noGrp="1"/>
          </p:cNvSpPr>
          <p:nvPr>
            <p:ph type="subTitle" idx="1"/>
          </p:nvPr>
        </p:nvSpPr>
        <p:spPr/>
        <p:txBody>
          <a:bodyPr>
            <a:normAutofit fontScale="92500" lnSpcReduction="10000"/>
          </a:bodyPr>
          <a:lstStyle/>
          <a:p>
            <a:r>
              <a:rPr lang="en-US" dirty="0"/>
              <a:t>Kelly Sattler</a:t>
            </a:r>
          </a:p>
          <a:p>
            <a:r>
              <a:rPr lang="en-US" dirty="0"/>
              <a:t>Michigan State University Libraries</a:t>
            </a:r>
          </a:p>
          <a:p>
            <a:r>
              <a:rPr lang="en-US" dirty="0"/>
              <a:t>Twitter: </a:t>
            </a:r>
            <a:r>
              <a:rPr lang="en-US" dirty="0" err="1"/>
              <a:t>ksattler</a:t>
            </a:r>
            <a:endParaRPr lang="en-US" dirty="0"/>
          </a:p>
          <a:p>
            <a:endParaRPr lang="en-US" dirty="0"/>
          </a:p>
        </p:txBody>
      </p:sp>
      <p:sp>
        <p:nvSpPr>
          <p:cNvPr id="4" name="TextBox 3">
            <a:extLst>
              <a:ext uri="{FF2B5EF4-FFF2-40B4-BE49-F238E27FC236}">
                <a16:creationId xmlns:a16="http://schemas.microsoft.com/office/drawing/2014/main" id="{2DA48D4F-76EE-BA4B-A9CC-6DCC9AF291A3}"/>
              </a:ext>
            </a:extLst>
          </p:cNvPr>
          <p:cNvSpPr txBox="1"/>
          <p:nvPr/>
        </p:nvSpPr>
        <p:spPr>
          <a:xfrm>
            <a:off x="9405257" y="5395964"/>
            <a:ext cx="1570623" cy="369332"/>
          </a:xfrm>
          <a:prstGeom prst="rect">
            <a:avLst/>
          </a:prstGeom>
          <a:noFill/>
        </p:spPr>
        <p:txBody>
          <a:bodyPr wrap="none" rtlCol="0">
            <a:spAutoFit/>
          </a:bodyPr>
          <a:lstStyle/>
          <a:p>
            <a:r>
              <a:rPr lang="en-US" dirty="0"/>
              <a:t>Nov. 10, 2021</a:t>
            </a:r>
          </a:p>
        </p:txBody>
      </p:sp>
    </p:spTree>
    <p:extLst>
      <p:ext uri="{BB962C8B-B14F-4D97-AF65-F5344CB8AC3E}">
        <p14:creationId xmlns:p14="http://schemas.microsoft.com/office/powerpoint/2010/main" val="25037459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937A0-084F-5E49-87BA-3A3F128285E6}"/>
              </a:ext>
            </a:extLst>
          </p:cNvPr>
          <p:cNvSpPr>
            <a:spLocks noGrp="1"/>
          </p:cNvSpPr>
          <p:nvPr>
            <p:ph type="title"/>
          </p:nvPr>
        </p:nvSpPr>
        <p:spPr/>
        <p:txBody>
          <a:bodyPr/>
          <a:lstStyle/>
          <a:p>
            <a:r>
              <a:rPr lang="en-US" dirty="0"/>
              <a:t>Live Demo</a:t>
            </a:r>
          </a:p>
        </p:txBody>
      </p:sp>
      <p:sp>
        <p:nvSpPr>
          <p:cNvPr id="4" name="Content Placeholder 2">
            <a:extLst>
              <a:ext uri="{FF2B5EF4-FFF2-40B4-BE49-F238E27FC236}">
                <a16:creationId xmlns:a16="http://schemas.microsoft.com/office/drawing/2014/main" id="{4BA927AB-A09B-CE48-B6B9-DA07C6B58D2B}"/>
              </a:ext>
            </a:extLst>
          </p:cNvPr>
          <p:cNvSpPr txBox="1">
            <a:spLocks/>
          </p:cNvSpPr>
          <p:nvPr/>
        </p:nvSpPr>
        <p:spPr>
          <a:xfrm>
            <a:off x="1371600" y="2346802"/>
            <a:ext cx="9601200" cy="4003894"/>
          </a:xfrm>
          <a:prstGeom prst="rect">
            <a:avLst/>
          </a:prstGeom>
        </p:spPr>
        <p:txBody>
          <a:bodyPr vert="horz" lIns="91440" tIns="45720" rIns="91440" bIns="45720" rtlCol="0">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sz="2400" dirty="0">
                <a:solidFill>
                  <a:srgbClr val="3333FF"/>
                </a:solidFill>
                <a:hlinkClick r:id="rId3">
                  <a:extLst>
                    <a:ext uri="{A12FA001-AC4F-418D-AE19-62706E023703}">
                      <ahyp:hlinkClr xmlns:ahyp="http://schemas.microsoft.com/office/drawing/2018/hyperlinkcolor" val="tx"/>
                    </a:ext>
                  </a:extLst>
                </a:hlinkClick>
              </a:rPr>
              <a:t>Colorzilla</a:t>
            </a:r>
            <a:r>
              <a:rPr lang="en-US" sz="2400" dirty="0"/>
              <a:t> - enables color selection from a website that can be added to Firefox or Chrome</a:t>
            </a:r>
          </a:p>
          <a:p>
            <a:r>
              <a:rPr lang="en-US" sz="2400" dirty="0">
                <a:solidFill>
                  <a:srgbClr val="3333FF"/>
                </a:solidFill>
                <a:hlinkClick r:id="rId4">
                  <a:extLst>
                    <a:ext uri="{A12FA001-AC4F-418D-AE19-62706E023703}">
                      <ahyp:hlinkClr xmlns:ahyp="http://schemas.microsoft.com/office/drawing/2018/hyperlinkcolor" val="tx"/>
                    </a:ext>
                  </a:extLst>
                </a:hlinkClick>
              </a:rPr>
              <a:t>Webaim’s contrast checker</a:t>
            </a:r>
            <a:r>
              <a:rPr lang="en-US" sz="2400" dirty="0"/>
              <a:t> – allows you to test your font color against the background color</a:t>
            </a:r>
          </a:p>
          <a:p>
            <a:r>
              <a:rPr lang="en-US" sz="2400" dirty="0">
                <a:solidFill>
                  <a:srgbClr val="3333FF"/>
                </a:solidFill>
                <a:hlinkClick r:id="rId5">
                  <a:extLst>
                    <a:ext uri="{A12FA001-AC4F-418D-AE19-62706E023703}">
                      <ahyp:hlinkClr xmlns:ahyp="http://schemas.microsoft.com/office/drawing/2018/hyperlinkcolor" val="tx"/>
                    </a:ext>
                  </a:extLst>
                </a:hlinkClick>
              </a:rPr>
              <a:t>Webaim’s Link Contrast Checker</a:t>
            </a:r>
            <a:r>
              <a:rPr lang="en-US" sz="2400" dirty="0"/>
              <a:t> – includes body text check</a:t>
            </a:r>
            <a:endParaRPr lang="en-US" sz="2400" dirty="0">
              <a:solidFill>
                <a:srgbClr val="3333FF"/>
              </a:solidFill>
              <a:hlinkClick r:id="rId6">
                <a:extLst>
                  <a:ext uri="{A12FA001-AC4F-418D-AE19-62706E023703}">
                    <ahyp:hlinkClr xmlns:ahyp="http://schemas.microsoft.com/office/drawing/2018/hyperlinkcolor" val="tx"/>
                  </a:ext>
                </a:extLst>
              </a:hlinkClick>
            </a:endParaRPr>
          </a:p>
          <a:p>
            <a:r>
              <a:rPr lang="en-US" sz="2400" dirty="0">
                <a:solidFill>
                  <a:srgbClr val="3333FF"/>
                </a:solidFill>
                <a:hlinkClick r:id="rId6">
                  <a:extLst>
                    <a:ext uri="{A12FA001-AC4F-418D-AE19-62706E023703}">
                      <ahyp:hlinkClr xmlns:ahyp="http://schemas.microsoft.com/office/drawing/2018/hyperlinkcolor" val="tx"/>
                    </a:ext>
                  </a:extLst>
                </a:hlinkClick>
              </a:rPr>
              <a:t>Color Picker</a:t>
            </a:r>
            <a:r>
              <a:rPr lang="en-US" sz="2400" dirty="0"/>
              <a:t> – simplest of the options</a:t>
            </a:r>
          </a:p>
          <a:p>
            <a:r>
              <a:rPr lang="en-US" sz="2400" dirty="0">
                <a:solidFill>
                  <a:srgbClr val="3333FF"/>
                </a:solidFill>
                <a:hlinkClick r:id="rId7">
                  <a:extLst>
                    <a:ext uri="{A12FA001-AC4F-418D-AE19-62706E023703}">
                      <ahyp:hlinkClr xmlns:ahyp="http://schemas.microsoft.com/office/drawing/2018/hyperlinkcolor" val="tx"/>
                    </a:ext>
                  </a:extLst>
                </a:hlinkClick>
              </a:rPr>
              <a:t>Cooler.co</a:t>
            </a:r>
            <a:r>
              <a:rPr lang="en-US" sz="2400" dirty="0">
                <a:solidFill>
                  <a:srgbClr val="3333FF"/>
                </a:solidFill>
              </a:rPr>
              <a:t> </a:t>
            </a:r>
            <a:r>
              <a:rPr lang="en-US" sz="2400" dirty="0"/>
              <a:t>– another fancier color picker</a:t>
            </a:r>
          </a:p>
          <a:p>
            <a:r>
              <a:rPr lang="en-US" sz="2400" dirty="0" err="1">
                <a:solidFill>
                  <a:srgbClr val="3333FF"/>
                </a:solidFill>
                <a:hlinkClick r:id="rId8">
                  <a:extLst>
                    <a:ext uri="{A12FA001-AC4F-418D-AE19-62706E023703}">
                      <ahyp:hlinkClr xmlns:ahyp="http://schemas.microsoft.com/office/drawing/2018/hyperlinkcolor" val="tx"/>
                    </a:ext>
                  </a:extLst>
                </a:hlinkClick>
              </a:rPr>
              <a:t>ColorHexa</a:t>
            </a:r>
            <a:r>
              <a:rPr lang="en-US" sz="2400" dirty="0"/>
              <a:t> – the one our web designer uses</a:t>
            </a:r>
          </a:p>
        </p:txBody>
      </p:sp>
    </p:spTree>
    <p:extLst>
      <p:ext uri="{BB962C8B-B14F-4D97-AF65-F5344CB8AC3E}">
        <p14:creationId xmlns:p14="http://schemas.microsoft.com/office/powerpoint/2010/main" val="11965336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E43F6-8DB3-2445-A5BD-D78CEC8F1871}"/>
              </a:ext>
            </a:extLst>
          </p:cNvPr>
          <p:cNvSpPr>
            <a:spLocks noGrp="1"/>
          </p:cNvSpPr>
          <p:nvPr>
            <p:ph type="title"/>
          </p:nvPr>
        </p:nvSpPr>
        <p:spPr/>
        <p:txBody>
          <a:bodyPr/>
          <a:lstStyle/>
          <a:p>
            <a:r>
              <a:rPr lang="en-US" dirty="0"/>
              <a:t>Questions?</a:t>
            </a:r>
          </a:p>
        </p:txBody>
      </p:sp>
      <p:pic>
        <p:nvPicPr>
          <p:cNvPr id="9" name="Content Placeholder 8">
            <a:extLst>
              <a:ext uri="{FF2B5EF4-FFF2-40B4-BE49-F238E27FC236}">
                <a16:creationId xmlns:a16="http://schemas.microsoft.com/office/drawing/2014/main" id="{A41E857F-BF97-9044-8BF3-52298DC3C030}"/>
              </a:ext>
              <a:ext uri="{C183D7F6-B498-43B3-948B-1728B52AA6E4}">
                <adec:decorative xmlns:adec="http://schemas.microsoft.com/office/drawing/2017/decorative" val="1"/>
              </a:ext>
            </a:extLst>
          </p:cNvPr>
          <p:cNvPicPr>
            <a:picLocks noGrp="1" noChangeAspect="1"/>
          </p:cNvPicPr>
          <p:nvPr>
            <p:ph idx="1"/>
          </p:nvPr>
        </p:nvPicPr>
        <p:blipFill>
          <a:blip r:embed="rId2"/>
          <a:stretch>
            <a:fillRect/>
          </a:stretch>
        </p:blipFill>
        <p:spPr>
          <a:xfrm>
            <a:off x="1937287" y="1549831"/>
            <a:ext cx="8081627" cy="4215538"/>
          </a:xfrm>
        </p:spPr>
      </p:pic>
      <p:sp>
        <p:nvSpPr>
          <p:cNvPr id="10" name="TextBox 9">
            <a:extLst>
              <a:ext uri="{FF2B5EF4-FFF2-40B4-BE49-F238E27FC236}">
                <a16:creationId xmlns:a16="http://schemas.microsoft.com/office/drawing/2014/main" id="{4D6D496C-FBAB-4C4B-A452-F898075052EC}"/>
              </a:ext>
            </a:extLst>
          </p:cNvPr>
          <p:cNvSpPr txBox="1"/>
          <p:nvPr/>
        </p:nvSpPr>
        <p:spPr>
          <a:xfrm>
            <a:off x="7237383" y="5765369"/>
            <a:ext cx="2820003" cy="276999"/>
          </a:xfrm>
          <a:prstGeom prst="rect">
            <a:avLst/>
          </a:prstGeom>
          <a:noFill/>
        </p:spPr>
        <p:txBody>
          <a:bodyPr wrap="none" rtlCol="0">
            <a:spAutoFit/>
          </a:bodyPr>
          <a:lstStyle/>
          <a:p>
            <a:r>
              <a:rPr lang="en-US" sz="1200" dirty="0"/>
              <a:t>A distorted photo of a quilt I hand-pieced</a:t>
            </a:r>
          </a:p>
        </p:txBody>
      </p:sp>
    </p:spTree>
    <p:extLst>
      <p:ext uri="{BB962C8B-B14F-4D97-AF65-F5344CB8AC3E}">
        <p14:creationId xmlns:p14="http://schemas.microsoft.com/office/powerpoint/2010/main" val="3568374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C3F68-26A5-B841-80AC-867EEAB6B833}"/>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CEA1E4CE-D182-AC4C-9F66-A4F3CBD0D172}"/>
              </a:ext>
            </a:extLst>
          </p:cNvPr>
          <p:cNvSpPr>
            <a:spLocks noGrp="1"/>
          </p:cNvSpPr>
          <p:nvPr>
            <p:ph idx="1"/>
          </p:nvPr>
        </p:nvSpPr>
        <p:spPr/>
        <p:txBody>
          <a:bodyPr>
            <a:normAutofit/>
          </a:bodyPr>
          <a:lstStyle/>
          <a:p>
            <a:pPr fontAlgn="base"/>
            <a:r>
              <a:rPr lang="en-US" sz="2800" dirty="0"/>
              <a:t>Quick Introduction </a:t>
            </a:r>
          </a:p>
          <a:p>
            <a:pPr fontAlgn="base"/>
            <a:r>
              <a:rPr lang="en-US" sz="2800" dirty="0"/>
              <a:t>Tool list:</a:t>
            </a:r>
          </a:p>
          <a:p>
            <a:pPr lvl="1" fontAlgn="base"/>
            <a:r>
              <a:rPr lang="en-US" sz="2400" dirty="0"/>
              <a:t>Pick colors from PowerPoint or website</a:t>
            </a:r>
          </a:p>
          <a:p>
            <a:pPr lvl="1" fontAlgn="base"/>
            <a:r>
              <a:rPr lang="en-US" sz="2400" dirty="0"/>
              <a:t>Test contrast for fonts and links</a:t>
            </a:r>
          </a:p>
          <a:p>
            <a:pPr lvl="1" fontAlgn="base"/>
            <a:r>
              <a:rPr lang="en-US" sz="2400" dirty="0"/>
              <a:t>Palette generators</a:t>
            </a:r>
          </a:p>
          <a:p>
            <a:pPr fontAlgn="base"/>
            <a:r>
              <a:rPr lang="en-US" sz="2800" dirty="0"/>
              <a:t>An example using this PowerPoint theme</a:t>
            </a:r>
          </a:p>
          <a:p>
            <a:pPr fontAlgn="base"/>
            <a:r>
              <a:rPr lang="en-US" sz="2800" dirty="0"/>
              <a:t>Live Demo of the Tools </a:t>
            </a:r>
          </a:p>
          <a:p>
            <a:pPr fontAlgn="base"/>
            <a:r>
              <a:rPr lang="en-US" sz="2800" dirty="0"/>
              <a:t>Questions </a:t>
            </a:r>
          </a:p>
        </p:txBody>
      </p:sp>
    </p:spTree>
    <p:extLst>
      <p:ext uri="{BB962C8B-B14F-4D97-AF65-F5344CB8AC3E}">
        <p14:creationId xmlns:p14="http://schemas.microsoft.com/office/powerpoint/2010/main" val="3454998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42E2B-53E3-5345-989E-71A8FF0214A1}"/>
              </a:ext>
            </a:extLst>
          </p:cNvPr>
          <p:cNvSpPr>
            <a:spLocks noGrp="1"/>
          </p:cNvSpPr>
          <p:nvPr>
            <p:ph type="title"/>
          </p:nvPr>
        </p:nvSpPr>
        <p:spPr/>
        <p:txBody>
          <a:bodyPr/>
          <a:lstStyle/>
          <a:p>
            <a:r>
              <a:rPr lang="en-US" dirty="0"/>
              <a:t>Me and MSU</a:t>
            </a:r>
          </a:p>
        </p:txBody>
      </p:sp>
      <p:sp>
        <p:nvSpPr>
          <p:cNvPr id="3" name="Content Placeholder 2">
            <a:extLst>
              <a:ext uri="{FF2B5EF4-FFF2-40B4-BE49-F238E27FC236}">
                <a16:creationId xmlns:a16="http://schemas.microsoft.com/office/drawing/2014/main" id="{A563F6D2-B7D6-9E46-B9CB-ECAFF81A38A1}"/>
              </a:ext>
            </a:extLst>
          </p:cNvPr>
          <p:cNvSpPr>
            <a:spLocks noGrp="1"/>
          </p:cNvSpPr>
          <p:nvPr>
            <p:ph sz="half" idx="1"/>
          </p:nvPr>
        </p:nvSpPr>
        <p:spPr>
          <a:xfrm>
            <a:off x="1371600" y="2171701"/>
            <a:ext cx="4145797" cy="4304464"/>
          </a:xfrm>
        </p:spPr>
        <p:txBody>
          <a:bodyPr>
            <a:normAutofit/>
          </a:bodyPr>
          <a:lstStyle/>
          <a:p>
            <a:pPr marL="0" indent="0">
              <a:buNone/>
            </a:pPr>
            <a:r>
              <a:rPr lang="en-US" sz="3200" dirty="0"/>
              <a:t>Me:</a:t>
            </a:r>
          </a:p>
          <a:p>
            <a:r>
              <a:rPr lang="en-US" sz="2400" dirty="0"/>
              <a:t>Head of the Web Services unit for 15 years at MSU Libraries </a:t>
            </a:r>
          </a:p>
          <a:p>
            <a:r>
              <a:rPr lang="en-US" sz="2400" dirty="0"/>
              <a:t>Librarian and Computer Engineer</a:t>
            </a:r>
          </a:p>
          <a:p>
            <a:r>
              <a:rPr lang="en-US" sz="2400" dirty="0"/>
              <a:t>Past Usability Professional Association (UPA) – Michigan Chapter Board member</a:t>
            </a:r>
          </a:p>
          <a:p>
            <a:r>
              <a:rPr lang="en-US" sz="2400" dirty="0"/>
              <a:t>Quilter</a:t>
            </a:r>
          </a:p>
          <a:p>
            <a:endParaRPr lang="en-US" dirty="0"/>
          </a:p>
        </p:txBody>
      </p:sp>
      <p:sp>
        <p:nvSpPr>
          <p:cNvPr id="4" name="Content Placeholder 3">
            <a:extLst>
              <a:ext uri="{FF2B5EF4-FFF2-40B4-BE49-F238E27FC236}">
                <a16:creationId xmlns:a16="http://schemas.microsoft.com/office/drawing/2014/main" id="{ED6DD9CB-1800-7F4F-94EB-CAB70EA3DD57}"/>
              </a:ext>
            </a:extLst>
          </p:cNvPr>
          <p:cNvSpPr>
            <a:spLocks noGrp="1"/>
          </p:cNvSpPr>
          <p:nvPr>
            <p:ph sz="half" idx="2"/>
          </p:nvPr>
        </p:nvSpPr>
        <p:spPr>
          <a:xfrm>
            <a:off x="6525403" y="2171701"/>
            <a:ext cx="5218348" cy="3695700"/>
          </a:xfrm>
        </p:spPr>
        <p:txBody>
          <a:bodyPr>
            <a:normAutofit/>
          </a:bodyPr>
          <a:lstStyle/>
          <a:p>
            <a:pPr marL="0" indent="0">
              <a:buNone/>
            </a:pPr>
            <a:r>
              <a:rPr lang="en-US" sz="3200" dirty="0"/>
              <a:t>Michigan State University</a:t>
            </a:r>
          </a:p>
          <a:p>
            <a:r>
              <a:rPr lang="en-US" sz="2400" dirty="0">
                <a:solidFill>
                  <a:srgbClr val="3333FF"/>
                </a:solidFill>
                <a:hlinkClick r:id="rId3">
                  <a:extLst>
                    <a:ext uri="{A12FA001-AC4F-418D-AE19-62706E023703}">
                      <ahyp:hlinkClr xmlns:ahyp="http://schemas.microsoft.com/office/drawing/2018/hyperlinkcolor" val="tx"/>
                    </a:ext>
                  </a:extLst>
                </a:hlinkClick>
              </a:rPr>
              <a:t>MSU’s branding page</a:t>
            </a:r>
            <a:endParaRPr lang="en-US" sz="2400" dirty="0">
              <a:solidFill>
                <a:srgbClr val="3333FF"/>
              </a:solidFill>
            </a:endParaRPr>
          </a:p>
          <a:p>
            <a:r>
              <a:rPr lang="en-US" sz="2400" dirty="0">
                <a:solidFill>
                  <a:srgbClr val="18453B"/>
                </a:solidFill>
              </a:rPr>
              <a:t>MSU Green - #18453B </a:t>
            </a:r>
          </a:p>
          <a:p>
            <a:pPr lvl="1"/>
            <a:r>
              <a:rPr lang="en-US" sz="2400" dirty="0">
                <a:solidFill>
                  <a:srgbClr val="18453B"/>
                </a:solidFill>
              </a:rPr>
              <a:t>(hard to tell it isn’t black)</a:t>
            </a:r>
          </a:p>
        </p:txBody>
      </p:sp>
      <p:pic>
        <p:nvPicPr>
          <p:cNvPr id="5" name="Content Placeholder 4">
            <a:extLst>
              <a:ext uri="{FF2B5EF4-FFF2-40B4-BE49-F238E27FC236}">
                <a16:creationId xmlns:a16="http://schemas.microsoft.com/office/drawing/2014/main" id="{C829785D-CD1C-044E-A79A-09B506A0C3A5}"/>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5517397" y="4598155"/>
            <a:ext cx="2653374" cy="1993468"/>
          </a:xfrm>
          <a:prstGeom prst="rect">
            <a:avLst/>
          </a:prstGeom>
        </p:spPr>
      </p:pic>
      <p:pic>
        <p:nvPicPr>
          <p:cNvPr id="7" name="Picture 6">
            <a:extLst>
              <a:ext uri="{FF2B5EF4-FFF2-40B4-BE49-F238E27FC236}">
                <a16:creationId xmlns:a16="http://schemas.microsoft.com/office/drawing/2014/main" id="{9CAE3BC5-1A48-3248-A74F-89575C2AE48C}"/>
              </a:ext>
            </a:extLst>
          </p:cNvPr>
          <p:cNvPicPr>
            <a:picLocks noChangeAspect="1"/>
          </p:cNvPicPr>
          <p:nvPr/>
        </p:nvPicPr>
        <p:blipFill rotWithShape="1">
          <a:blip r:embed="rId5"/>
          <a:srcRect l="6665" t="10329" r="6718" b="8356"/>
          <a:stretch/>
        </p:blipFill>
        <p:spPr>
          <a:xfrm>
            <a:off x="8791705" y="4370475"/>
            <a:ext cx="2952046" cy="1224414"/>
          </a:xfrm>
          <a:prstGeom prst="rect">
            <a:avLst/>
          </a:prstGeom>
        </p:spPr>
      </p:pic>
    </p:spTree>
    <p:extLst>
      <p:ext uri="{BB962C8B-B14F-4D97-AF65-F5344CB8AC3E}">
        <p14:creationId xmlns:p14="http://schemas.microsoft.com/office/powerpoint/2010/main" val="3797363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30F1A-64FB-AE44-AE91-0EE658BF34D2}"/>
              </a:ext>
            </a:extLst>
          </p:cNvPr>
          <p:cNvSpPr>
            <a:spLocks noGrp="1"/>
          </p:cNvSpPr>
          <p:nvPr>
            <p:ph type="title"/>
          </p:nvPr>
        </p:nvSpPr>
        <p:spPr/>
        <p:txBody>
          <a:bodyPr/>
          <a:lstStyle/>
          <a:p>
            <a:r>
              <a:rPr lang="en-US" dirty="0"/>
              <a:t>Tools</a:t>
            </a:r>
          </a:p>
        </p:txBody>
      </p:sp>
      <p:sp>
        <p:nvSpPr>
          <p:cNvPr id="8" name="TextBox 7">
            <a:extLst>
              <a:ext uri="{FF2B5EF4-FFF2-40B4-BE49-F238E27FC236}">
                <a16:creationId xmlns:a16="http://schemas.microsoft.com/office/drawing/2014/main" id="{971EA8F3-B092-8E46-AA09-B21D70153AA1}"/>
              </a:ext>
            </a:extLst>
          </p:cNvPr>
          <p:cNvSpPr txBox="1"/>
          <p:nvPr/>
        </p:nvSpPr>
        <p:spPr>
          <a:xfrm>
            <a:off x="1521940" y="1586925"/>
            <a:ext cx="3971408" cy="584775"/>
          </a:xfrm>
          <a:prstGeom prst="rect">
            <a:avLst/>
          </a:prstGeom>
          <a:noFill/>
        </p:spPr>
        <p:txBody>
          <a:bodyPr wrap="none" rtlCol="0">
            <a:spAutoFit/>
          </a:bodyPr>
          <a:lstStyle/>
          <a:p>
            <a:r>
              <a:rPr lang="en-US" sz="3200" dirty="0"/>
              <a:t>Default Theme colors:</a:t>
            </a:r>
          </a:p>
        </p:txBody>
      </p:sp>
      <p:sp>
        <p:nvSpPr>
          <p:cNvPr id="9" name="Content Placeholder 2">
            <a:extLst>
              <a:ext uri="{FF2B5EF4-FFF2-40B4-BE49-F238E27FC236}">
                <a16:creationId xmlns:a16="http://schemas.microsoft.com/office/drawing/2014/main" id="{700AAAF8-DA4F-CD40-86BA-9C99C67725E9}"/>
              </a:ext>
            </a:extLst>
          </p:cNvPr>
          <p:cNvSpPr txBox="1">
            <a:spLocks/>
          </p:cNvSpPr>
          <p:nvPr/>
        </p:nvSpPr>
        <p:spPr>
          <a:xfrm>
            <a:off x="1371600" y="2346802"/>
            <a:ext cx="9601200" cy="4003894"/>
          </a:xfrm>
          <a:prstGeom prst="rect">
            <a:avLst/>
          </a:prstGeom>
        </p:spPr>
        <p:txBody>
          <a:bodyPr vert="horz" lIns="91440" tIns="45720" rIns="91440" bIns="45720" rtlCol="0">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sz="2400" dirty="0">
                <a:solidFill>
                  <a:srgbClr val="77A2BB"/>
                </a:solidFill>
                <a:hlinkClick r:id="rId3">
                  <a:extLst>
                    <a:ext uri="{A12FA001-AC4F-418D-AE19-62706E023703}">
                      <ahyp:hlinkClr xmlns:ahyp="http://schemas.microsoft.com/office/drawing/2018/hyperlinkcolor" val="tx"/>
                    </a:ext>
                  </a:extLst>
                </a:hlinkClick>
              </a:rPr>
              <a:t>Colorzilla</a:t>
            </a:r>
            <a:r>
              <a:rPr lang="en-US" sz="2400" dirty="0"/>
              <a:t> - enables color selection from a website that can be added to Firefox or Chrome</a:t>
            </a:r>
          </a:p>
          <a:p>
            <a:r>
              <a:rPr lang="en-US" sz="2400" dirty="0">
                <a:solidFill>
                  <a:srgbClr val="77A2BB"/>
                </a:solidFill>
                <a:hlinkClick r:id="rId4">
                  <a:extLst>
                    <a:ext uri="{A12FA001-AC4F-418D-AE19-62706E023703}">
                      <ahyp:hlinkClr xmlns:ahyp="http://schemas.microsoft.com/office/drawing/2018/hyperlinkcolor" val="tx"/>
                    </a:ext>
                  </a:extLst>
                </a:hlinkClick>
              </a:rPr>
              <a:t>Webaim’s contrast checker</a:t>
            </a:r>
            <a:r>
              <a:rPr lang="en-US" sz="2400" dirty="0">
                <a:solidFill>
                  <a:srgbClr val="77A2BB"/>
                </a:solidFill>
              </a:rPr>
              <a:t> </a:t>
            </a:r>
            <a:r>
              <a:rPr lang="en-US" sz="2400" dirty="0"/>
              <a:t>– allows you to test your font color against the background color</a:t>
            </a:r>
          </a:p>
          <a:p>
            <a:r>
              <a:rPr lang="en-US" sz="2400" dirty="0">
                <a:solidFill>
                  <a:srgbClr val="77A2BB"/>
                </a:solidFill>
                <a:hlinkClick r:id="rId5">
                  <a:extLst>
                    <a:ext uri="{A12FA001-AC4F-418D-AE19-62706E023703}">
                      <ahyp:hlinkClr xmlns:ahyp="http://schemas.microsoft.com/office/drawing/2018/hyperlinkcolor" val="tx"/>
                    </a:ext>
                  </a:extLst>
                </a:hlinkClick>
              </a:rPr>
              <a:t>Webaim’s Link Contrast Checker</a:t>
            </a:r>
            <a:r>
              <a:rPr lang="en-US" sz="2400" dirty="0">
                <a:solidFill>
                  <a:srgbClr val="77A2BB"/>
                </a:solidFill>
              </a:rPr>
              <a:t> </a:t>
            </a:r>
            <a:r>
              <a:rPr lang="en-US" sz="2400" dirty="0"/>
              <a:t>– includes body text check</a:t>
            </a:r>
            <a:endParaRPr lang="en-US" sz="2400" dirty="0">
              <a:solidFill>
                <a:srgbClr val="3333FF"/>
              </a:solidFill>
              <a:hlinkClick r:id="rId6">
                <a:extLst>
                  <a:ext uri="{A12FA001-AC4F-418D-AE19-62706E023703}">
                    <ahyp:hlinkClr xmlns:ahyp="http://schemas.microsoft.com/office/drawing/2018/hyperlinkcolor" val="tx"/>
                  </a:ext>
                </a:extLst>
              </a:hlinkClick>
            </a:endParaRPr>
          </a:p>
          <a:p>
            <a:r>
              <a:rPr lang="en-US" sz="2400" dirty="0">
                <a:solidFill>
                  <a:srgbClr val="77A2BB"/>
                </a:solidFill>
                <a:hlinkClick r:id="rId6">
                  <a:extLst>
                    <a:ext uri="{A12FA001-AC4F-418D-AE19-62706E023703}">
                      <ahyp:hlinkClr xmlns:ahyp="http://schemas.microsoft.com/office/drawing/2018/hyperlinkcolor" val="tx"/>
                    </a:ext>
                  </a:extLst>
                </a:hlinkClick>
              </a:rPr>
              <a:t>Color Picker</a:t>
            </a:r>
            <a:r>
              <a:rPr lang="en-US" sz="2400" dirty="0">
                <a:solidFill>
                  <a:srgbClr val="77A2BB"/>
                </a:solidFill>
              </a:rPr>
              <a:t> </a:t>
            </a:r>
            <a:r>
              <a:rPr lang="en-US" sz="2400" dirty="0"/>
              <a:t>– use to design pleasing, effective, and accessible palettes</a:t>
            </a:r>
          </a:p>
          <a:p>
            <a:r>
              <a:rPr lang="en-US" sz="2400" dirty="0">
                <a:solidFill>
                  <a:srgbClr val="77A2BB"/>
                </a:solidFill>
                <a:hlinkClick r:id="rId7">
                  <a:extLst>
                    <a:ext uri="{A12FA001-AC4F-418D-AE19-62706E023703}">
                      <ahyp:hlinkClr xmlns:ahyp="http://schemas.microsoft.com/office/drawing/2018/hyperlinkcolor" val="tx"/>
                    </a:ext>
                  </a:extLst>
                </a:hlinkClick>
              </a:rPr>
              <a:t>Cooler.co</a:t>
            </a:r>
            <a:r>
              <a:rPr lang="en-US" sz="2400" dirty="0">
                <a:solidFill>
                  <a:srgbClr val="77A2BB"/>
                </a:solidFill>
              </a:rPr>
              <a:t> </a:t>
            </a:r>
            <a:r>
              <a:rPr lang="en-US" sz="2400" dirty="0"/>
              <a:t>– another fancier color picker</a:t>
            </a:r>
          </a:p>
          <a:p>
            <a:r>
              <a:rPr lang="en-US" sz="2400" dirty="0" err="1">
                <a:solidFill>
                  <a:srgbClr val="77A2BB"/>
                </a:solidFill>
                <a:hlinkClick r:id="rId8">
                  <a:extLst>
                    <a:ext uri="{A12FA001-AC4F-418D-AE19-62706E023703}">
                      <ahyp:hlinkClr xmlns:ahyp="http://schemas.microsoft.com/office/drawing/2018/hyperlinkcolor" val="tx"/>
                    </a:ext>
                  </a:extLst>
                </a:hlinkClick>
              </a:rPr>
              <a:t>ColorHexa</a:t>
            </a:r>
            <a:r>
              <a:rPr lang="en-US" sz="2400" dirty="0"/>
              <a:t> – the one our web designer uses</a:t>
            </a:r>
          </a:p>
        </p:txBody>
      </p:sp>
    </p:spTree>
    <p:extLst>
      <p:ext uri="{BB962C8B-B14F-4D97-AF65-F5344CB8AC3E}">
        <p14:creationId xmlns:p14="http://schemas.microsoft.com/office/powerpoint/2010/main" val="2919104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30F1A-64FB-AE44-AE91-0EE658BF34D2}"/>
              </a:ext>
            </a:extLst>
          </p:cNvPr>
          <p:cNvSpPr>
            <a:spLocks noGrp="1"/>
          </p:cNvSpPr>
          <p:nvPr>
            <p:ph type="title"/>
          </p:nvPr>
        </p:nvSpPr>
        <p:spPr/>
        <p:txBody>
          <a:bodyPr/>
          <a:lstStyle/>
          <a:p>
            <a:r>
              <a:rPr lang="en-US" dirty="0"/>
              <a:t>Tools</a:t>
            </a:r>
          </a:p>
        </p:txBody>
      </p:sp>
      <p:sp>
        <p:nvSpPr>
          <p:cNvPr id="3" name="Content Placeholder 2">
            <a:extLst>
              <a:ext uri="{FF2B5EF4-FFF2-40B4-BE49-F238E27FC236}">
                <a16:creationId xmlns:a16="http://schemas.microsoft.com/office/drawing/2014/main" id="{8B7E602B-24D9-BB4F-BD59-DEB75F10A766}"/>
              </a:ext>
            </a:extLst>
          </p:cNvPr>
          <p:cNvSpPr>
            <a:spLocks noGrp="1"/>
          </p:cNvSpPr>
          <p:nvPr>
            <p:ph sz="half" idx="1"/>
          </p:nvPr>
        </p:nvSpPr>
        <p:spPr>
          <a:xfrm>
            <a:off x="1521940" y="2373292"/>
            <a:ext cx="4809994" cy="4003894"/>
          </a:xfrm>
        </p:spPr>
        <p:txBody>
          <a:bodyPr>
            <a:normAutofit lnSpcReduction="10000"/>
          </a:bodyPr>
          <a:lstStyle/>
          <a:p>
            <a:r>
              <a:rPr lang="en-US" dirty="0">
                <a:hlinkClick r:id="rId2"/>
              </a:rPr>
              <a:t>Colorzilla</a:t>
            </a:r>
            <a:r>
              <a:rPr lang="en-US" dirty="0"/>
              <a:t> – a color picker that can be added to Firefox or Chrome</a:t>
            </a:r>
          </a:p>
          <a:p>
            <a:r>
              <a:rPr lang="en-US" dirty="0">
                <a:hlinkClick r:id="rId3"/>
              </a:rPr>
              <a:t>Webaim’s contrast checker</a:t>
            </a:r>
            <a:r>
              <a:rPr lang="en-US" dirty="0"/>
              <a:t> – allows you to test your font color against the background color</a:t>
            </a:r>
          </a:p>
          <a:p>
            <a:r>
              <a:rPr lang="en-US" dirty="0">
                <a:hlinkClick r:id="rId4"/>
              </a:rPr>
              <a:t>Webaim’s Link Contrast Checker</a:t>
            </a:r>
            <a:r>
              <a:rPr lang="en-US" dirty="0"/>
              <a:t> – includes body text check</a:t>
            </a:r>
          </a:p>
          <a:p>
            <a:r>
              <a:rPr lang="en-US" dirty="0">
                <a:hlinkClick r:id="rId5"/>
              </a:rPr>
              <a:t>Color Picker</a:t>
            </a:r>
            <a:r>
              <a:rPr lang="en-US" dirty="0"/>
              <a:t> – use to design pleasing, effective, and accessible palettes</a:t>
            </a:r>
          </a:p>
          <a:p>
            <a:r>
              <a:rPr lang="en-US" dirty="0">
                <a:hlinkClick r:id="rId6"/>
              </a:rPr>
              <a:t>Cooler.co</a:t>
            </a:r>
            <a:r>
              <a:rPr lang="en-US" dirty="0"/>
              <a:t> – another fancier color picker with </a:t>
            </a:r>
            <a:r>
              <a:rPr lang="en-US" dirty="0" err="1"/>
              <a:t>ios</a:t>
            </a:r>
            <a:r>
              <a:rPr lang="en-US" dirty="0"/>
              <a:t> app, contrast checker, &amp; more</a:t>
            </a:r>
          </a:p>
        </p:txBody>
      </p:sp>
      <p:sp>
        <p:nvSpPr>
          <p:cNvPr id="8" name="TextBox 7">
            <a:extLst>
              <a:ext uri="{FF2B5EF4-FFF2-40B4-BE49-F238E27FC236}">
                <a16:creationId xmlns:a16="http://schemas.microsoft.com/office/drawing/2014/main" id="{971EA8F3-B092-8E46-AA09-B21D70153AA1}"/>
              </a:ext>
            </a:extLst>
          </p:cNvPr>
          <p:cNvSpPr txBox="1"/>
          <p:nvPr/>
        </p:nvSpPr>
        <p:spPr>
          <a:xfrm>
            <a:off x="1521940" y="1586925"/>
            <a:ext cx="3971408" cy="584775"/>
          </a:xfrm>
          <a:prstGeom prst="rect">
            <a:avLst/>
          </a:prstGeom>
          <a:noFill/>
        </p:spPr>
        <p:txBody>
          <a:bodyPr wrap="none" rtlCol="0">
            <a:spAutoFit/>
          </a:bodyPr>
          <a:lstStyle/>
          <a:p>
            <a:r>
              <a:rPr lang="en-US" sz="3200" dirty="0"/>
              <a:t>Default Theme colors:</a:t>
            </a:r>
          </a:p>
        </p:txBody>
      </p:sp>
      <p:sp>
        <p:nvSpPr>
          <p:cNvPr id="9" name="Rectangle 8">
            <a:extLst>
              <a:ext uri="{FF2B5EF4-FFF2-40B4-BE49-F238E27FC236}">
                <a16:creationId xmlns:a16="http://schemas.microsoft.com/office/drawing/2014/main" id="{70675ECC-4FE6-384E-88A4-A65F8A70AE91}"/>
              </a:ext>
            </a:extLst>
          </p:cNvPr>
          <p:cNvSpPr/>
          <p:nvPr/>
        </p:nvSpPr>
        <p:spPr>
          <a:xfrm>
            <a:off x="6445150" y="1586925"/>
            <a:ext cx="4527650" cy="584775"/>
          </a:xfrm>
          <a:prstGeom prst="rect">
            <a:avLst/>
          </a:prstGeom>
        </p:spPr>
        <p:txBody>
          <a:bodyPr wrap="none">
            <a:spAutoFit/>
          </a:bodyPr>
          <a:lstStyle/>
          <a:p>
            <a:r>
              <a:rPr lang="en-US" sz="3200" dirty="0"/>
              <a:t>Accessible Theme colors:</a:t>
            </a:r>
          </a:p>
        </p:txBody>
      </p:sp>
      <p:sp>
        <p:nvSpPr>
          <p:cNvPr id="14" name="Content Placeholder 2">
            <a:extLst>
              <a:ext uri="{FF2B5EF4-FFF2-40B4-BE49-F238E27FC236}">
                <a16:creationId xmlns:a16="http://schemas.microsoft.com/office/drawing/2014/main" id="{B34F62E8-1719-DE40-9D62-EAEDB9D5A15A}"/>
              </a:ext>
            </a:extLst>
          </p:cNvPr>
          <p:cNvSpPr txBox="1">
            <a:spLocks/>
          </p:cNvSpPr>
          <p:nvPr/>
        </p:nvSpPr>
        <p:spPr>
          <a:xfrm>
            <a:off x="6482274" y="2273084"/>
            <a:ext cx="4809994" cy="4003894"/>
          </a:xfrm>
          <a:prstGeom prst="rect">
            <a:avLst/>
          </a:prstGeom>
        </p:spPr>
        <p:txBody>
          <a:bodyPr vert="horz" lIns="91440" tIns="45720" rIns="91440" bIns="45720" rtlCol="0">
            <a:no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dirty="0">
                <a:solidFill>
                  <a:srgbClr val="3333FF"/>
                </a:solidFill>
                <a:hlinkClick r:id="rId2">
                  <a:extLst>
                    <a:ext uri="{A12FA001-AC4F-418D-AE19-62706E023703}">
                      <ahyp:hlinkClr xmlns:ahyp="http://schemas.microsoft.com/office/drawing/2018/hyperlinkcolor" val="tx"/>
                    </a:ext>
                  </a:extLst>
                </a:hlinkClick>
              </a:rPr>
              <a:t>Colorzilla</a:t>
            </a:r>
            <a:r>
              <a:rPr lang="en-US" dirty="0"/>
              <a:t> – a color picker that can be added to Firefox or Chrome</a:t>
            </a:r>
          </a:p>
          <a:p>
            <a:r>
              <a:rPr lang="en-US" dirty="0">
                <a:solidFill>
                  <a:srgbClr val="3333FF"/>
                </a:solidFill>
                <a:hlinkClick r:id="rId3">
                  <a:extLst>
                    <a:ext uri="{A12FA001-AC4F-418D-AE19-62706E023703}">
                      <ahyp:hlinkClr xmlns:ahyp="http://schemas.microsoft.com/office/drawing/2018/hyperlinkcolor" val="tx"/>
                    </a:ext>
                  </a:extLst>
                </a:hlinkClick>
              </a:rPr>
              <a:t>Webaim’s contrast checker</a:t>
            </a:r>
            <a:r>
              <a:rPr lang="en-US" dirty="0"/>
              <a:t> – allows you to test your font color against the background color</a:t>
            </a:r>
          </a:p>
          <a:p>
            <a:r>
              <a:rPr lang="en-US" dirty="0">
                <a:solidFill>
                  <a:srgbClr val="3333FF"/>
                </a:solidFill>
                <a:hlinkClick r:id="rId4">
                  <a:extLst>
                    <a:ext uri="{A12FA001-AC4F-418D-AE19-62706E023703}">
                      <ahyp:hlinkClr xmlns:ahyp="http://schemas.microsoft.com/office/drawing/2018/hyperlinkcolor" val="tx"/>
                    </a:ext>
                  </a:extLst>
                </a:hlinkClick>
              </a:rPr>
              <a:t>Webaim’s Link Contrast Checker</a:t>
            </a:r>
            <a:r>
              <a:rPr lang="en-US" dirty="0"/>
              <a:t> – includes body text check</a:t>
            </a:r>
          </a:p>
          <a:p>
            <a:r>
              <a:rPr lang="en-US" dirty="0">
                <a:solidFill>
                  <a:srgbClr val="3333FF"/>
                </a:solidFill>
                <a:hlinkClick r:id="rId5">
                  <a:extLst>
                    <a:ext uri="{A12FA001-AC4F-418D-AE19-62706E023703}">
                      <ahyp:hlinkClr xmlns:ahyp="http://schemas.microsoft.com/office/drawing/2018/hyperlinkcolor" val="tx"/>
                    </a:ext>
                  </a:extLst>
                </a:hlinkClick>
              </a:rPr>
              <a:t>Color Picker</a:t>
            </a:r>
            <a:r>
              <a:rPr lang="en-US" dirty="0"/>
              <a:t> – use to design pleasing, effective, and accessible palettes</a:t>
            </a:r>
          </a:p>
          <a:p>
            <a:r>
              <a:rPr lang="en-US" dirty="0">
                <a:solidFill>
                  <a:srgbClr val="3333FF"/>
                </a:solidFill>
                <a:hlinkClick r:id="rId6">
                  <a:extLst>
                    <a:ext uri="{A12FA001-AC4F-418D-AE19-62706E023703}">
                      <ahyp:hlinkClr xmlns:ahyp="http://schemas.microsoft.com/office/drawing/2018/hyperlinkcolor" val="tx"/>
                    </a:ext>
                  </a:extLst>
                </a:hlinkClick>
              </a:rPr>
              <a:t>Cooler.co</a:t>
            </a:r>
            <a:r>
              <a:rPr lang="en-US" dirty="0">
                <a:solidFill>
                  <a:srgbClr val="3333FF"/>
                </a:solidFill>
              </a:rPr>
              <a:t> </a:t>
            </a:r>
            <a:r>
              <a:rPr lang="en-US" dirty="0"/>
              <a:t>– another fancier color picker</a:t>
            </a:r>
            <a:r>
              <a:rPr lang="en-US" sz="1600" dirty="0"/>
              <a:t> </a:t>
            </a:r>
            <a:r>
              <a:rPr lang="en-US" dirty="0"/>
              <a:t>with </a:t>
            </a:r>
            <a:r>
              <a:rPr lang="en-US" dirty="0" err="1"/>
              <a:t>ios</a:t>
            </a:r>
            <a:r>
              <a:rPr lang="en-US" dirty="0"/>
              <a:t> app, contrast checker, &amp; more</a:t>
            </a:r>
            <a:endParaRPr lang="en-US" sz="1600" dirty="0"/>
          </a:p>
        </p:txBody>
      </p:sp>
    </p:spTree>
    <p:extLst>
      <p:ext uri="{BB962C8B-B14F-4D97-AF65-F5344CB8AC3E}">
        <p14:creationId xmlns:p14="http://schemas.microsoft.com/office/powerpoint/2010/main" val="5550907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82A93-F8E8-A445-9609-CDD31F3050E2}"/>
              </a:ext>
            </a:extLst>
          </p:cNvPr>
          <p:cNvSpPr>
            <a:spLocks noGrp="1"/>
          </p:cNvSpPr>
          <p:nvPr>
            <p:ph type="title"/>
          </p:nvPr>
        </p:nvSpPr>
        <p:spPr/>
        <p:txBody>
          <a:bodyPr/>
          <a:lstStyle/>
          <a:p>
            <a:r>
              <a:rPr lang="en-US" dirty="0"/>
              <a:t>Doing this in </a:t>
            </a:r>
            <a:r>
              <a:rPr lang="en-US" dirty="0" err="1"/>
              <a:t>Powerpoint</a:t>
            </a:r>
            <a:endParaRPr lang="en-US" dirty="0"/>
          </a:p>
        </p:txBody>
      </p:sp>
      <p:sp>
        <p:nvSpPr>
          <p:cNvPr id="3" name="Content Placeholder 2">
            <a:extLst>
              <a:ext uri="{FF2B5EF4-FFF2-40B4-BE49-F238E27FC236}">
                <a16:creationId xmlns:a16="http://schemas.microsoft.com/office/drawing/2014/main" id="{9B8EDB73-E666-FF42-BDFC-23D4DC8C0BFC}"/>
              </a:ext>
            </a:extLst>
          </p:cNvPr>
          <p:cNvSpPr>
            <a:spLocks noGrp="1"/>
          </p:cNvSpPr>
          <p:nvPr>
            <p:ph sz="half" idx="1"/>
          </p:nvPr>
        </p:nvSpPr>
        <p:spPr>
          <a:xfrm>
            <a:off x="1371599" y="2285999"/>
            <a:ext cx="6181595" cy="4039645"/>
          </a:xfrm>
        </p:spPr>
        <p:txBody>
          <a:bodyPr/>
          <a:lstStyle/>
          <a:p>
            <a:pPr marL="0" indent="0">
              <a:buNone/>
            </a:pPr>
            <a:r>
              <a:rPr lang="en-US" sz="3200" dirty="0"/>
              <a:t>Find theme’s colors</a:t>
            </a:r>
          </a:p>
          <a:p>
            <a:pPr marL="457200" indent="-457200">
              <a:buFont typeface="+mj-lt"/>
              <a:buAutoNum type="arabicPeriod"/>
            </a:pPr>
            <a:r>
              <a:rPr lang="en-US" sz="2400" dirty="0"/>
              <a:t>Format -&gt; Theme Colors</a:t>
            </a:r>
          </a:p>
          <a:p>
            <a:pPr marL="457200" indent="-457200">
              <a:buFont typeface="+mj-lt"/>
              <a:buAutoNum type="arabicPeriod"/>
            </a:pPr>
            <a:r>
              <a:rPr lang="en-US" sz="2400" dirty="0"/>
              <a:t>Click on the color to compare</a:t>
            </a:r>
          </a:p>
          <a:p>
            <a:pPr marL="457200" indent="-457200">
              <a:buFont typeface="+mj-lt"/>
              <a:buAutoNum type="arabicPeriod"/>
            </a:pPr>
            <a:r>
              <a:rPr lang="en-US" sz="2400" dirty="0"/>
              <a:t>“Colors” window pops up; choose RGB sliders to get hex color (hyperlink #77A2BB)</a:t>
            </a:r>
          </a:p>
          <a:p>
            <a:pPr marL="457200" indent="-457200">
              <a:buFont typeface="+mj-lt"/>
              <a:buAutoNum type="arabicPeriod"/>
            </a:pPr>
            <a:r>
              <a:rPr lang="en-US" sz="2400" dirty="0"/>
              <a:t>Can use eyedropper to get background color (#EFEDE3)</a:t>
            </a:r>
          </a:p>
          <a:p>
            <a:pPr marL="987552" lvl="1" indent="-457200">
              <a:buFont typeface="+mj-lt"/>
              <a:buAutoNum type="arabicPeriod"/>
            </a:pPr>
            <a:endParaRPr lang="en-US" dirty="0"/>
          </a:p>
        </p:txBody>
      </p:sp>
      <p:pic>
        <p:nvPicPr>
          <p:cNvPr id="10" name="Picture 9">
            <a:extLst>
              <a:ext uri="{FF2B5EF4-FFF2-40B4-BE49-F238E27FC236}">
                <a16:creationId xmlns:a16="http://schemas.microsoft.com/office/drawing/2014/main" id="{10D4BDF2-3E8E-4E41-AD6C-AEE6A539DDDF}"/>
              </a:ext>
            </a:extLst>
          </p:cNvPr>
          <p:cNvPicPr>
            <a:picLocks noChangeAspect="1"/>
          </p:cNvPicPr>
          <p:nvPr/>
        </p:nvPicPr>
        <p:blipFill rotWithShape="1">
          <a:blip r:embed="rId3"/>
          <a:srcRect r="25361"/>
          <a:stretch/>
        </p:blipFill>
        <p:spPr>
          <a:xfrm>
            <a:off x="7786263" y="0"/>
            <a:ext cx="4207014" cy="3117022"/>
          </a:xfrm>
          <a:prstGeom prst="rect">
            <a:avLst/>
          </a:prstGeom>
        </p:spPr>
      </p:pic>
      <p:pic>
        <p:nvPicPr>
          <p:cNvPr id="6" name="Content Placeholder 5" descr="shows the colors menu for a powerpoint theme">
            <a:extLst>
              <a:ext uri="{FF2B5EF4-FFF2-40B4-BE49-F238E27FC236}">
                <a16:creationId xmlns:a16="http://schemas.microsoft.com/office/drawing/2014/main" id="{0D3C5330-F576-ED4C-93B9-D262A43CC787}"/>
              </a:ext>
            </a:extLst>
          </p:cNvPr>
          <p:cNvPicPr>
            <a:picLocks noGrp="1" noChangeAspect="1"/>
          </p:cNvPicPr>
          <p:nvPr>
            <p:ph sz="half" idx="2"/>
          </p:nvPr>
        </p:nvPicPr>
        <p:blipFill>
          <a:blip r:embed="rId4"/>
          <a:stretch>
            <a:fillRect/>
          </a:stretch>
        </p:blipFill>
        <p:spPr>
          <a:xfrm>
            <a:off x="7195386" y="2027583"/>
            <a:ext cx="2662765" cy="4656907"/>
          </a:xfrm>
          <a:ln>
            <a:solidFill>
              <a:schemeClr val="accent1"/>
            </a:solidFill>
          </a:ln>
        </p:spPr>
      </p:pic>
      <p:pic>
        <p:nvPicPr>
          <p:cNvPr id="14" name="Picture 13">
            <a:extLst>
              <a:ext uri="{FF2B5EF4-FFF2-40B4-BE49-F238E27FC236}">
                <a16:creationId xmlns:a16="http://schemas.microsoft.com/office/drawing/2014/main" id="{51788CC1-FB53-0B4D-914D-E0622E4014F1}"/>
              </a:ext>
            </a:extLst>
          </p:cNvPr>
          <p:cNvPicPr>
            <a:picLocks noChangeAspect="1"/>
          </p:cNvPicPr>
          <p:nvPr/>
        </p:nvPicPr>
        <p:blipFill rotWithShape="1">
          <a:blip r:embed="rId5"/>
          <a:srcRect r="46650" b="14408"/>
          <a:stretch/>
        </p:blipFill>
        <p:spPr>
          <a:xfrm>
            <a:off x="10212440" y="3054350"/>
            <a:ext cx="1979560" cy="3803650"/>
          </a:xfrm>
          <a:prstGeom prst="rect">
            <a:avLst/>
          </a:prstGeom>
        </p:spPr>
      </p:pic>
    </p:spTree>
    <p:extLst>
      <p:ext uri="{BB962C8B-B14F-4D97-AF65-F5344CB8AC3E}">
        <p14:creationId xmlns:p14="http://schemas.microsoft.com/office/powerpoint/2010/main" val="4200672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C29CA-B4C4-184C-97ED-B3269682EC8A}"/>
              </a:ext>
            </a:extLst>
          </p:cNvPr>
          <p:cNvSpPr>
            <a:spLocks noGrp="1"/>
          </p:cNvSpPr>
          <p:nvPr>
            <p:ph type="title"/>
          </p:nvPr>
        </p:nvSpPr>
        <p:spPr/>
        <p:txBody>
          <a:bodyPr/>
          <a:lstStyle/>
          <a:p>
            <a:r>
              <a:rPr lang="en-US" dirty="0"/>
              <a:t>Check Contrast</a:t>
            </a:r>
          </a:p>
        </p:txBody>
      </p:sp>
      <p:sp>
        <p:nvSpPr>
          <p:cNvPr id="3" name="Content Placeholder 2">
            <a:extLst>
              <a:ext uri="{FF2B5EF4-FFF2-40B4-BE49-F238E27FC236}">
                <a16:creationId xmlns:a16="http://schemas.microsoft.com/office/drawing/2014/main" id="{5811A9A6-A118-A647-A26A-62A1ED009380}"/>
              </a:ext>
            </a:extLst>
          </p:cNvPr>
          <p:cNvSpPr>
            <a:spLocks noGrp="1"/>
          </p:cNvSpPr>
          <p:nvPr>
            <p:ph sz="half" idx="1"/>
          </p:nvPr>
        </p:nvSpPr>
        <p:spPr>
          <a:xfrm>
            <a:off x="1371600" y="2285999"/>
            <a:ext cx="4724400" cy="3581401"/>
          </a:xfrm>
        </p:spPr>
        <p:txBody>
          <a:bodyPr>
            <a:normAutofit/>
          </a:bodyPr>
          <a:lstStyle/>
          <a:p>
            <a:r>
              <a:rPr lang="en-US" sz="2400" dirty="0"/>
              <a:t>I used </a:t>
            </a:r>
            <a:r>
              <a:rPr lang="en-US" sz="2400" dirty="0">
                <a:solidFill>
                  <a:srgbClr val="3333FF"/>
                </a:solidFill>
                <a:hlinkClick r:id="rId3">
                  <a:extLst>
                    <a:ext uri="{A12FA001-AC4F-418D-AE19-62706E023703}">
                      <ahyp:hlinkClr xmlns:ahyp="http://schemas.microsoft.com/office/drawing/2018/hyperlinkcolor" val="tx"/>
                    </a:ext>
                  </a:extLst>
                </a:hlinkClick>
              </a:rPr>
              <a:t>Webaim’s contrast checker</a:t>
            </a:r>
            <a:r>
              <a:rPr lang="en-US" sz="2400" dirty="0"/>
              <a:t> </a:t>
            </a:r>
          </a:p>
          <a:p>
            <a:r>
              <a:rPr lang="en-US" sz="2400" dirty="0"/>
              <a:t>Entered #77A2BB in foreground color field</a:t>
            </a:r>
          </a:p>
          <a:p>
            <a:r>
              <a:rPr lang="en-US" sz="2400" dirty="0"/>
              <a:t>Entered #EFEDE3 in background color field</a:t>
            </a:r>
          </a:p>
          <a:p>
            <a:r>
              <a:rPr lang="en-US" sz="2400" dirty="0"/>
              <a:t>Results in a </a:t>
            </a:r>
            <a:r>
              <a:rPr lang="en-US" sz="2400" b="1" dirty="0">
                <a:solidFill>
                  <a:schemeClr val="accent6">
                    <a:lumMod val="75000"/>
                  </a:schemeClr>
                </a:solidFill>
              </a:rPr>
              <a:t>FAIL</a:t>
            </a:r>
          </a:p>
        </p:txBody>
      </p:sp>
      <p:pic>
        <p:nvPicPr>
          <p:cNvPr id="8" name="Content Placeholder 7">
            <a:extLst>
              <a:ext uri="{FF2B5EF4-FFF2-40B4-BE49-F238E27FC236}">
                <a16:creationId xmlns:a16="http://schemas.microsoft.com/office/drawing/2014/main" id="{F50B305A-4633-A24B-B9B0-71FBD75AA97C}"/>
              </a:ext>
            </a:extLst>
          </p:cNvPr>
          <p:cNvPicPr>
            <a:picLocks noGrp="1" noChangeAspect="1"/>
          </p:cNvPicPr>
          <p:nvPr>
            <p:ph sz="half" idx="2"/>
          </p:nvPr>
        </p:nvPicPr>
        <p:blipFill>
          <a:blip r:embed="rId4"/>
          <a:stretch>
            <a:fillRect/>
          </a:stretch>
        </p:blipFill>
        <p:spPr>
          <a:xfrm>
            <a:off x="6096000" y="121173"/>
            <a:ext cx="5862180" cy="6615654"/>
          </a:xfrm>
        </p:spPr>
      </p:pic>
    </p:spTree>
    <p:extLst>
      <p:ext uri="{BB962C8B-B14F-4D97-AF65-F5344CB8AC3E}">
        <p14:creationId xmlns:p14="http://schemas.microsoft.com/office/powerpoint/2010/main" val="9459480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AA8E8-3127-4344-B43B-E36458391E63}"/>
              </a:ext>
            </a:extLst>
          </p:cNvPr>
          <p:cNvSpPr>
            <a:spLocks noGrp="1"/>
          </p:cNvSpPr>
          <p:nvPr>
            <p:ph type="title"/>
          </p:nvPr>
        </p:nvSpPr>
        <p:spPr/>
        <p:txBody>
          <a:bodyPr/>
          <a:lstStyle/>
          <a:p>
            <a:r>
              <a:rPr lang="en-US" dirty="0"/>
              <a:t>Pick a new color using </a:t>
            </a:r>
            <a:r>
              <a:rPr lang="en-US" dirty="0">
                <a:solidFill>
                  <a:srgbClr val="3333FF"/>
                </a:solidFill>
                <a:hlinkClick r:id="rId3">
                  <a:extLst>
                    <a:ext uri="{A12FA001-AC4F-418D-AE19-62706E023703}">
                      <ahyp:hlinkClr xmlns:ahyp="http://schemas.microsoft.com/office/drawing/2018/hyperlinkcolor" val="tx"/>
                    </a:ext>
                  </a:extLst>
                </a:hlinkClick>
              </a:rPr>
              <a:t>Color Picker </a:t>
            </a:r>
            <a:endParaRPr lang="en-US" dirty="0">
              <a:solidFill>
                <a:srgbClr val="3333FF"/>
              </a:solidFill>
            </a:endParaRPr>
          </a:p>
        </p:txBody>
      </p:sp>
      <p:sp>
        <p:nvSpPr>
          <p:cNvPr id="3" name="Content Placeholder 2">
            <a:extLst>
              <a:ext uri="{FF2B5EF4-FFF2-40B4-BE49-F238E27FC236}">
                <a16:creationId xmlns:a16="http://schemas.microsoft.com/office/drawing/2014/main" id="{2FEA5309-B586-1F43-93D8-DE6080842DE0}"/>
              </a:ext>
            </a:extLst>
          </p:cNvPr>
          <p:cNvSpPr>
            <a:spLocks noGrp="1"/>
          </p:cNvSpPr>
          <p:nvPr>
            <p:ph sz="half" idx="1"/>
          </p:nvPr>
        </p:nvSpPr>
        <p:spPr>
          <a:xfrm>
            <a:off x="1371600" y="1797369"/>
            <a:ext cx="10139819" cy="1485901"/>
          </a:xfrm>
        </p:spPr>
        <p:txBody>
          <a:bodyPr/>
          <a:lstStyle/>
          <a:p>
            <a:pPr marL="0" indent="0">
              <a:buNone/>
            </a:pPr>
            <a:r>
              <a:rPr lang="en-US" sz="3200" dirty="0"/>
              <a:t>Under Shades:</a:t>
            </a:r>
          </a:p>
          <a:p>
            <a:r>
              <a:rPr lang="en-US" sz="2400" dirty="0"/>
              <a:t>At 30%, passed Large Text WCAG AA and Graphical Objects</a:t>
            </a:r>
          </a:p>
          <a:p>
            <a:r>
              <a:rPr lang="en-US" sz="2400" dirty="0"/>
              <a:t>At 40%, passed everything except WCAG AAA</a:t>
            </a:r>
          </a:p>
        </p:txBody>
      </p:sp>
      <p:pic>
        <p:nvPicPr>
          <p:cNvPr id="6" name="Content Placeholder 5">
            <a:extLst>
              <a:ext uri="{FF2B5EF4-FFF2-40B4-BE49-F238E27FC236}">
                <a16:creationId xmlns:a16="http://schemas.microsoft.com/office/drawing/2014/main" id="{7069DF6B-C12F-104A-B8AD-617DA0612392}"/>
              </a:ext>
            </a:extLst>
          </p:cNvPr>
          <p:cNvPicPr>
            <a:picLocks noGrp="1" noChangeAspect="1"/>
          </p:cNvPicPr>
          <p:nvPr>
            <p:ph sz="half" idx="2"/>
          </p:nvPr>
        </p:nvPicPr>
        <p:blipFill>
          <a:blip r:embed="rId4"/>
          <a:stretch>
            <a:fillRect/>
          </a:stretch>
        </p:blipFill>
        <p:spPr>
          <a:xfrm>
            <a:off x="1969718" y="3574730"/>
            <a:ext cx="8404963" cy="3149804"/>
          </a:xfrm>
        </p:spPr>
      </p:pic>
    </p:spTree>
    <p:extLst>
      <p:ext uri="{BB962C8B-B14F-4D97-AF65-F5344CB8AC3E}">
        <p14:creationId xmlns:p14="http://schemas.microsoft.com/office/powerpoint/2010/main" val="2929339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1275A-45E4-9C40-85E2-902BFDD1736B}"/>
              </a:ext>
            </a:extLst>
          </p:cNvPr>
          <p:cNvSpPr>
            <a:spLocks noGrp="1"/>
          </p:cNvSpPr>
          <p:nvPr>
            <p:ph type="title"/>
          </p:nvPr>
        </p:nvSpPr>
        <p:spPr/>
        <p:txBody>
          <a:bodyPr/>
          <a:lstStyle/>
          <a:p>
            <a:r>
              <a:rPr lang="en-US" dirty="0"/>
              <a:t>Pick a new color using </a:t>
            </a:r>
            <a:r>
              <a:rPr lang="en-US" dirty="0">
                <a:solidFill>
                  <a:srgbClr val="3333FF"/>
                </a:solidFill>
                <a:hlinkClick r:id="rId3">
                  <a:extLst>
                    <a:ext uri="{A12FA001-AC4F-418D-AE19-62706E023703}">
                      <ahyp:hlinkClr xmlns:ahyp="http://schemas.microsoft.com/office/drawing/2018/hyperlinkcolor" val="tx"/>
                    </a:ext>
                  </a:extLst>
                </a:hlinkClick>
              </a:rPr>
              <a:t>Webaim’s Link Contrast Checker </a:t>
            </a:r>
            <a:endParaRPr lang="en-US" dirty="0">
              <a:solidFill>
                <a:srgbClr val="3333FF"/>
              </a:solidFill>
            </a:endParaRPr>
          </a:p>
        </p:txBody>
      </p:sp>
      <p:sp>
        <p:nvSpPr>
          <p:cNvPr id="3" name="Content Placeholder 2">
            <a:extLst>
              <a:ext uri="{FF2B5EF4-FFF2-40B4-BE49-F238E27FC236}">
                <a16:creationId xmlns:a16="http://schemas.microsoft.com/office/drawing/2014/main" id="{2D48EC37-D3DB-794E-9DC4-34C622FC9B32}"/>
              </a:ext>
            </a:extLst>
          </p:cNvPr>
          <p:cNvSpPr>
            <a:spLocks noGrp="1"/>
          </p:cNvSpPr>
          <p:nvPr>
            <p:ph sz="half" idx="1"/>
          </p:nvPr>
        </p:nvSpPr>
        <p:spPr>
          <a:xfrm>
            <a:off x="1371600" y="3056351"/>
            <a:ext cx="4447786" cy="2811049"/>
          </a:xfrm>
        </p:spPr>
        <p:txBody>
          <a:bodyPr>
            <a:normAutofit/>
          </a:bodyPr>
          <a:lstStyle/>
          <a:p>
            <a:r>
              <a:rPr lang="en-US" sz="2400" dirty="0"/>
              <a:t>This time I only changed the background color, which was originally #FFFFFF</a:t>
            </a:r>
          </a:p>
          <a:p>
            <a:r>
              <a:rPr lang="en-US" sz="2400" dirty="0"/>
              <a:t>The default link color passed all tests, so I chose it for the presentation.</a:t>
            </a:r>
          </a:p>
        </p:txBody>
      </p:sp>
      <p:pic>
        <p:nvPicPr>
          <p:cNvPr id="6" name="Content Placeholder 5">
            <a:extLst>
              <a:ext uri="{FF2B5EF4-FFF2-40B4-BE49-F238E27FC236}">
                <a16:creationId xmlns:a16="http://schemas.microsoft.com/office/drawing/2014/main" id="{39F62AC3-2420-504C-B495-FCAA7112A23B}"/>
              </a:ext>
            </a:extLst>
          </p:cNvPr>
          <p:cNvPicPr>
            <a:picLocks noGrp="1" noChangeAspect="1"/>
          </p:cNvPicPr>
          <p:nvPr>
            <p:ph sz="half" idx="2"/>
          </p:nvPr>
        </p:nvPicPr>
        <p:blipFill>
          <a:blip r:embed="rId4"/>
          <a:stretch>
            <a:fillRect/>
          </a:stretch>
        </p:blipFill>
        <p:spPr>
          <a:xfrm>
            <a:off x="6053731" y="1677689"/>
            <a:ext cx="5758313" cy="4986158"/>
          </a:xfrm>
        </p:spPr>
      </p:pic>
    </p:spTree>
    <p:extLst>
      <p:ext uri="{BB962C8B-B14F-4D97-AF65-F5344CB8AC3E}">
        <p14:creationId xmlns:p14="http://schemas.microsoft.com/office/powerpoint/2010/main" val="3661776679"/>
      </p:ext>
    </p:extLst>
  </p:cSld>
  <p:clrMapOvr>
    <a:masterClrMapping/>
  </p:clrMapOvr>
</p:sld>
</file>

<file path=ppt/theme/theme1.xml><?xml version="1.0" encoding="utf-8"?>
<a:theme xmlns:a="http://schemas.openxmlformats.org/drawingml/2006/main" name="Crop">
  <a:themeElements>
    <a:clrScheme name="Custom 11">
      <a:dk1>
        <a:srgbClr val="000000"/>
      </a:dk1>
      <a:lt1>
        <a:srgbClr val="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3333FF"/>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{F67D91CB-F275-974A-B038-6A7FE1ACA5BD}tf10001072</Template>
  <TotalTime>17040</TotalTime>
  <Words>1349</Words>
  <Application>Microsoft Macintosh PowerPoint</Application>
  <PresentationFormat>Widescreen</PresentationFormat>
  <Paragraphs>104</Paragraphs>
  <Slides>11</Slides>
  <Notes>9</Notes>
  <HiddenSlides>1</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Calibri</vt:lpstr>
      <vt:lpstr>Franklin Gothic Book</vt:lpstr>
      <vt:lpstr>Crop</vt:lpstr>
      <vt:lpstr>Choosing Colors</vt:lpstr>
      <vt:lpstr>Agenda:</vt:lpstr>
      <vt:lpstr>Me and MSU</vt:lpstr>
      <vt:lpstr>Tools</vt:lpstr>
      <vt:lpstr>Tools</vt:lpstr>
      <vt:lpstr>Doing this in Powerpoint</vt:lpstr>
      <vt:lpstr>Check Contrast</vt:lpstr>
      <vt:lpstr>Pick a new color using Color Picker </vt:lpstr>
      <vt:lpstr>Pick a new color using Webaim’s Link Contrast Checker </vt:lpstr>
      <vt:lpstr>Live Demo</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Choosing Colors</dc:title>
  <dc:creator>Sattler, Kelly</dc:creator>
  <cp:lastModifiedBy>Sattler, Kelly</cp:lastModifiedBy>
  <cp:revision>5</cp:revision>
  <dcterms:created xsi:type="dcterms:W3CDTF">2021-10-29T21:46:44Z</dcterms:created>
  <dcterms:modified xsi:type="dcterms:W3CDTF">2021-11-10T20:49:54Z</dcterms:modified>
</cp:coreProperties>
</file>