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2" r:id="rId3"/>
    <p:sldId id="271" r:id="rId4"/>
    <p:sldId id="265" r:id="rId5"/>
    <p:sldId id="275" r:id="rId6"/>
    <p:sldId id="257" r:id="rId7"/>
    <p:sldId id="258" r:id="rId8"/>
    <p:sldId id="259" r:id="rId9"/>
    <p:sldId id="266" r:id="rId10"/>
    <p:sldId id="261" r:id="rId11"/>
    <p:sldId id="263" r:id="rId12"/>
    <p:sldId id="274" r:id="rId13"/>
    <p:sldId id="267" r:id="rId14"/>
    <p:sldId id="269" r:id="rId15"/>
    <p:sldId id="272" r:id="rId16"/>
    <p:sldId id="276" r:id="rId17"/>
    <p:sldId id="279" r:id="rId18"/>
    <p:sldId id="277" r:id="rId19"/>
    <p:sldId id="278" r:id="rId20"/>
    <p:sldId id="280" r:id="rId21"/>
    <p:sldId id="273" r:id="rId22"/>
    <p:sldId id="270" r:id="rId23"/>
    <p:sldId id="264" r:id="rId24"/>
    <p:sldId id="281" r:id="rId25"/>
  </p:sldIdLst>
  <p:sldSz cx="12192000" cy="6858000"/>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119" d="100"/>
          <a:sy n="119" d="100"/>
        </p:scale>
        <p:origin x="96" y="3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5138"/>
          </a:xfrm>
          <a:prstGeom prst="rect">
            <a:avLst/>
          </a:prstGeom>
        </p:spPr>
        <p:txBody>
          <a:bodyPr vert="horz" lIns="91430" tIns="45715" rIns="91430" bIns="45715" rtlCol="0"/>
          <a:lstStyle>
            <a:lvl1pPr algn="l">
              <a:defRPr sz="1200"/>
            </a:lvl1pPr>
          </a:lstStyle>
          <a:p>
            <a:endParaRPr lang="en-US"/>
          </a:p>
        </p:txBody>
      </p:sp>
      <p:sp>
        <p:nvSpPr>
          <p:cNvPr id="3" name="Date Placeholder 2"/>
          <p:cNvSpPr>
            <a:spLocks noGrp="1"/>
          </p:cNvSpPr>
          <p:nvPr>
            <p:ph type="dt" idx="1"/>
          </p:nvPr>
        </p:nvSpPr>
        <p:spPr>
          <a:xfrm>
            <a:off x="3956051" y="0"/>
            <a:ext cx="3027363" cy="465138"/>
          </a:xfrm>
          <a:prstGeom prst="rect">
            <a:avLst/>
          </a:prstGeom>
        </p:spPr>
        <p:txBody>
          <a:bodyPr vert="horz" lIns="91430" tIns="45715" rIns="91430" bIns="45715" rtlCol="0"/>
          <a:lstStyle>
            <a:lvl1pPr algn="r">
              <a:defRPr sz="1200"/>
            </a:lvl1pPr>
          </a:lstStyle>
          <a:p>
            <a:fld id="{6C1E93C4-D8D8-47FE-B27B-23507B02602F}" type="datetimeFigureOut">
              <a:rPr lang="en-US" smtClean="0"/>
              <a:t>5/14/2018</a:t>
            </a:fld>
            <a:endParaRPr lang="en-US"/>
          </a:p>
        </p:txBody>
      </p:sp>
      <p:sp>
        <p:nvSpPr>
          <p:cNvPr id="4" name="Slide Image Placeholder 3"/>
          <p:cNvSpPr>
            <a:spLocks noGrp="1" noRot="1" noChangeAspect="1"/>
          </p:cNvSpPr>
          <p:nvPr>
            <p:ph type="sldImg" idx="2"/>
          </p:nvPr>
        </p:nvSpPr>
        <p:spPr>
          <a:xfrm>
            <a:off x="708025" y="1160463"/>
            <a:ext cx="5568950" cy="3133725"/>
          </a:xfrm>
          <a:prstGeom prst="rect">
            <a:avLst/>
          </a:prstGeom>
          <a:noFill/>
          <a:ln w="12700">
            <a:solidFill>
              <a:prstClr val="black"/>
            </a:solidFill>
          </a:ln>
        </p:spPr>
        <p:txBody>
          <a:bodyPr vert="horz" lIns="91430" tIns="45715" rIns="91430" bIns="45715" rtlCol="0" anchor="ctr"/>
          <a:lstStyle/>
          <a:p>
            <a:endParaRPr lang="en-US"/>
          </a:p>
        </p:txBody>
      </p:sp>
      <p:sp>
        <p:nvSpPr>
          <p:cNvPr id="5" name="Notes Placeholder 4"/>
          <p:cNvSpPr>
            <a:spLocks noGrp="1"/>
          </p:cNvSpPr>
          <p:nvPr>
            <p:ph type="body" sz="quarter" idx="3"/>
          </p:nvPr>
        </p:nvSpPr>
        <p:spPr>
          <a:xfrm>
            <a:off x="698500" y="4467226"/>
            <a:ext cx="5588000" cy="3656013"/>
          </a:xfrm>
          <a:prstGeom prst="rect">
            <a:avLst/>
          </a:prstGeom>
        </p:spPr>
        <p:txBody>
          <a:bodyPr vert="horz" lIns="91430" tIns="45715" rIns="91430" bIns="4571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18564"/>
            <a:ext cx="3027363" cy="465137"/>
          </a:xfrm>
          <a:prstGeom prst="rect">
            <a:avLst/>
          </a:prstGeom>
        </p:spPr>
        <p:txBody>
          <a:bodyPr vert="horz" lIns="91430" tIns="45715" rIns="91430" bIns="45715" rtlCol="0" anchor="b"/>
          <a:lstStyle>
            <a:lvl1pPr algn="l">
              <a:defRPr sz="1200"/>
            </a:lvl1pPr>
          </a:lstStyle>
          <a:p>
            <a:endParaRPr lang="en-US"/>
          </a:p>
        </p:txBody>
      </p:sp>
      <p:sp>
        <p:nvSpPr>
          <p:cNvPr id="7" name="Slide Number Placeholder 6"/>
          <p:cNvSpPr>
            <a:spLocks noGrp="1"/>
          </p:cNvSpPr>
          <p:nvPr>
            <p:ph type="sldNum" sz="quarter" idx="5"/>
          </p:nvPr>
        </p:nvSpPr>
        <p:spPr>
          <a:xfrm>
            <a:off x="3956051" y="8818564"/>
            <a:ext cx="3027363" cy="465137"/>
          </a:xfrm>
          <a:prstGeom prst="rect">
            <a:avLst/>
          </a:prstGeom>
        </p:spPr>
        <p:txBody>
          <a:bodyPr vert="horz" lIns="91430" tIns="45715" rIns="91430" bIns="45715" rtlCol="0" anchor="b"/>
          <a:lstStyle>
            <a:lvl1pPr algn="r">
              <a:defRPr sz="1200"/>
            </a:lvl1pPr>
          </a:lstStyle>
          <a:p>
            <a:fld id="{DAB036F0-13C0-4866-882A-240935E4781B}" type="slidenum">
              <a:rPr lang="en-US" smtClean="0"/>
              <a:t>‹#›</a:t>
            </a:fld>
            <a:endParaRPr lang="en-US"/>
          </a:p>
        </p:txBody>
      </p:sp>
    </p:spTree>
    <p:extLst>
      <p:ext uri="{BB962C8B-B14F-4D97-AF65-F5344CB8AC3E}">
        <p14:creationId xmlns:p14="http://schemas.microsoft.com/office/powerpoint/2010/main" val="3897940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24392-C464-4BC1-92C7-726AF68825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E8DFEF2-E2A9-45AE-A46E-658C814BE7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0E8E1A-9A07-4337-8B5B-99E848996E0E}"/>
              </a:ext>
            </a:extLst>
          </p:cNvPr>
          <p:cNvSpPr>
            <a:spLocks noGrp="1"/>
          </p:cNvSpPr>
          <p:nvPr>
            <p:ph type="dt" sz="half" idx="10"/>
          </p:nvPr>
        </p:nvSpPr>
        <p:spPr/>
        <p:txBody>
          <a:bodyPr/>
          <a:lstStyle/>
          <a:p>
            <a:fld id="{D133CF7F-0A47-4EA2-8F0C-287B2E2AED6E}" type="datetime4">
              <a:rPr lang="en-US" smtClean="0"/>
              <a:t>May 14, 2018</a:t>
            </a:fld>
            <a:endParaRPr lang="en-US" dirty="0"/>
          </a:p>
        </p:txBody>
      </p:sp>
      <p:sp>
        <p:nvSpPr>
          <p:cNvPr id="5" name="Footer Placeholder 4">
            <a:extLst>
              <a:ext uri="{FF2B5EF4-FFF2-40B4-BE49-F238E27FC236}">
                <a16:creationId xmlns:a16="http://schemas.microsoft.com/office/drawing/2014/main" id="{77B8B08D-9372-4C72-A4A2-EFFA68C3FDF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4AD6468-81A6-47E1-AD69-94F2A5002540}"/>
              </a:ext>
            </a:extLst>
          </p:cNvPr>
          <p:cNvSpPr>
            <a:spLocks noGrp="1"/>
          </p:cNvSpPr>
          <p:nvPr>
            <p:ph type="sldNum" sz="quarter" idx="12"/>
          </p:nvPr>
        </p:nvSpPr>
        <p:spPr/>
        <p:txBody>
          <a:bodyPr/>
          <a:lstStyle/>
          <a:p>
            <a:fld id="{AFFE5F93-913F-4C93-98DC-39F0DC743537}" type="slidenum">
              <a:rPr lang="en-US" smtClean="0"/>
              <a:t>‹#›</a:t>
            </a:fld>
            <a:endParaRPr lang="en-US" dirty="0"/>
          </a:p>
        </p:txBody>
      </p:sp>
    </p:spTree>
    <p:extLst>
      <p:ext uri="{BB962C8B-B14F-4D97-AF65-F5344CB8AC3E}">
        <p14:creationId xmlns:p14="http://schemas.microsoft.com/office/powerpoint/2010/main" val="587247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E74F3-92F1-4A4D-B5AF-D853275CF30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DF81C6B-2959-47AE-B818-97B5CA9781B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755627-5F15-43A7-B8B1-1F30AFB01C81}"/>
              </a:ext>
            </a:extLst>
          </p:cNvPr>
          <p:cNvSpPr>
            <a:spLocks noGrp="1"/>
          </p:cNvSpPr>
          <p:nvPr>
            <p:ph type="dt" sz="half" idx="10"/>
          </p:nvPr>
        </p:nvSpPr>
        <p:spPr/>
        <p:txBody>
          <a:bodyPr/>
          <a:lstStyle/>
          <a:p>
            <a:fld id="{C627B645-ADA3-4E6E-A436-3E6FC2101364}" type="datetime4">
              <a:rPr lang="en-US" smtClean="0"/>
              <a:t>May 14, 2018</a:t>
            </a:fld>
            <a:endParaRPr lang="en-US" dirty="0"/>
          </a:p>
        </p:txBody>
      </p:sp>
      <p:sp>
        <p:nvSpPr>
          <p:cNvPr id="5" name="Footer Placeholder 4">
            <a:extLst>
              <a:ext uri="{FF2B5EF4-FFF2-40B4-BE49-F238E27FC236}">
                <a16:creationId xmlns:a16="http://schemas.microsoft.com/office/drawing/2014/main" id="{2166D679-0189-4A60-BCC1-8DC5BE467BE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A618E6F-3DC8-4808-8D1A-8E5EA9AE7792}"/>
              </a:ext>
            </a:extLst>
          </p:cNvPr>
          <p:cNvSpPr>
            <a:spLocks noGrp="1"/>
          </p:cNvSpPr>
          <p:nvPr>
            <p:ph type="sldNum" sz="quarter" idx="12"/>
          </p:nvPr>
        </p:nvSpPr>
        <p:spPr/>
        <p:txBody>
          <a:bodyPr/>
          <a:lstStyle/>
          <a:p>
            <a:fld id="{AFFE5F93-913F-4C93-98DC-39F0DC743537}" type="slidenum">
              <a:rPr lang="en-US" smtClean="0"/>
              <a:t>‹#›</a:t>
            </a:fld>
            <a:endParaRPr lang="en-US" dirty="0"/>
          </a:p>
        </p:txBody>
      </p:sp>
    </p:spTree>
    <p:extLst>
      <p:ext uri="{BB962C8B-B14F-4D97-AF65-F5344CB8AC3E}">
        <p14:creationId xmlns:p14="http://schemas.microsoft.com/office/powerpoint/2010/main" val="1769678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71CC77-25C7-49EE-A610-A17CB28D258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BB86545-D09E-4702-A07A-C89163EA0CA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E32248-136F-40BB-B3CF-F2D8765A95AC}"/>
              </a:ext>
            </a:extLst>
          </p:cNvPr>
          <p:cNvSpPr>
            <a:spLocks noGrp="1"/>
          </p:cNvSpPr>
          <p:nvPr>
            <p:ph type="dt" sz="half" idx="10"/>
          </p:nvPr>
        </p:nvSpPr>
        <p:spPr/>
        <p:txBody>
          <a:bodyPr/>
          <a:lstStyle/>
          <a:p>
            <a:fld id="{F1B1A7B8-EDCA-4DF3-9576-7057BC3A1702}" type="datetime4">
              <a:rPr lang="en-US" smtClean="0"/>
              <a:t>May 14, 2018</a:t>
            </a:fld>
            <a:endParaRPr lang="en-US" dirty="0"/>
          </a:p>
        </p:txBody>
      </p:sp>
      <p:sp>
        <p:nvSpPr>
          <p:cNvPr id="5" name="Footer Placeholder 4">
            <a:extLst>
              <a:ext uri="{FF2B5EF4-FFF2-40B4-BE49-F238E27FC236}">
                <a16:creationId xmlns:a16="http://schemas.microsoft.com/office/drawing/2014/main" id="{EF24D461-C4DF-4A7A-9172-675B3A2ECF5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718EAAD-251C-415F-A5EF-262294C07CE8}"/>
              </a:ext>
            </a:extLst>
          </p:cNvPr>
          <p:cNvSpPr>
            <a:spLocks noGrp="1"/>
          </p:cNvSpPr>
          <p:nvPr>
            <p:ph type="sldNum" sz="quarter" idx="12"/>
          </p:nvPr>
        </p:nvSpPr>
        <p:spPr/>
        <p:txBody>
          <a:bodyPr/>
          <a:lstStyle/>
          <a:p>
            <a:fld id="{AFFE5F93-913F-4C93-98DC-39F0DC743537}" type="slidenum">
              <a:rPr lang="en-US" smtClean="0"/>
              <a:t>‹#›</a:t>
            </a:fld>
            <a:endParaRPr lang="en-US" dirty="0"/>
          </a:p>
        </p:txBody>
      </p:sp>
    </p:spTree>
    <p:extLst>
      <p:ext uri="{BB962C8B-B14F-4D97-AF65-F5344CB8AC3E}">
        <p14:creationId xmlns:p14="http://schemas.microsoft.com/office/powerpoint/2010/main" val="3775647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94981-3276-4A72-A094-DC3EFC92538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C7401EE-2596-4198-A7EE-BD49710F24F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6B94F5-93F8-4225-97E8-0EBEE15AF3AB}"/>
              </a:ext>
            </a:extLst>
          </p:cNvPr>
          <p:cNvSpPr>
            <a:spLocks noGrp="1"/>
          </p:cNvSpPr>
          <p:nvPr>
            <p:ph type="dt" sz="half" idx="10"/>
          </p:nvPr>
        </p:nvSpPr>
        <p:spPr/>
        <p:txBody>
          <a:bodyPr/>
          <a:lstStyle/>
          <a:p>
            <a:fld id="{4B8BD2C1-C065-42DC-8664-7C13158AF8FC}" type="datetime4">
              <a:rPr lang="en-US" smtClean="0"/>
              <a:t>May 14, 2018</a:t>
            </a:fld>
            <a:endParaRPr lang="en-US" dirty="0"/>
          </a:p>
        </p:txBody>
      </p:sp>
      <p:sp>
        <p:nvSpPr>
          <p:cNvPr id="5" name="Footer Placeholder 4">
            <a:extLst>
              <a:ext uri="{FF2B5EF4-FFF2-40B4-BE49-F238E27FC236}">
                <a16:creationId xmlns:a16="http://schemas.microsoft.com/office/drawing/2014/main" id="{D22788E3-40DC-471E-8DF7-15DDD3AE855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805FA0C-0974-4C6E-B951-334E5647979E}"/>
              </a:ext>
            </a:extLst>
          </p:cNvPr>
          <p:cNvSpPr>
            <a:spLocks noGrp="1"/>
          </p:cNvSpPr>
          <p:nvPr>
            <p:ph type="sldNum" sz="quarter" idx="12"/>
          </p:nvPr>
        </p:nvSpPr>
        <p:spPr/>
        <p:txBody>
          <a:bodyPr/>
          <a:lstStyle/>
          <a:p>
            <a:fld id="{AFFE5F93-913F-4C93-98DC-39F0DC743537}" type="slidenum">
              <a:rPr lang="en-US" smtClean="0"/>
              <a:t>‹#›</a:t>
            </a:fld>
            <a:endParaRPr lang="en-US" dirty="0"/>
          </a:p>
        </p:txBody>
      </p:sp>
    </p:spTree>
    <p:extLst>
      <p:ext uri="{BB962C8B-B14F-4D97-AF65-F5344CB8AC3E}">
        <p14:creationId xmlns:p14="http://schemas.microsoft.com/office/powerpoint/2010/main" val="2177486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E1726-6CA0-426D-8EF8-00571A45A14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C051299-3B87-47EA-81D6-3CD9FC8EAF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119269C-973C-4654-B113-6DBCFDB5A2A7}"/>
              </a:ext>
            </a:extLst>
          </p:cNvPr>
          <p:cNvSpPr>
            <a:spLocks noGrp="1"/>
          </p:cNvSpPr>
          <p:nvPr>
            <p:ph type="dt" sz="half" idx="10"/>
          </p:nvPr>
        </p:nvSpPr>
        <p:spPr/>
        <p:txBody>
          <a:bodyPr/>
          <a:lstStyle/>
          <a:p>
            <a:fld id="{E2E4779C-43DC-4FB4-9420-A299A19DA105}" type="datetime4">
              <a:rPr lang="en-US" smtClean="0"/>
              <a:t>May 14, 2018</a:t>
            </a:fld>
            <a:endParaRPr lang="en-US" dirty="0"/>
          </a:p>
        </p:txBody>
      </p:sp>
      <p:sp>
        <p:nvSpPr>
          <p:cNvPr id="5" name="Footer Placeholder 4">
            <a:extLst>
              <a:ext uri="{FF2B5EF4-FFF2-40B4-BE49-F238E27FC236}">
                <a16:creationId xmlns:a16="http://schemas.microsoft.com/office/drawing/2014/main" id="{67E5ABF7-220D-4990-AC5E-AAA8C9CF312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26B44CA-8F70-4C01-A481-5533CA50A1B4}"/>
              </a:ext>
            </a:extLst>
          </p:cNvPr>
          <p:cNvSpPr>
            <a:spLocks noGrp="1"/>
          </p:cNvSpPr>
          <p:nvPr>
            <p:ph type="sldNum" sz="quarter" idx="12"/>
          </p:nvPr>
        </p:nvSpPr>
        <p:spPr/>
        <p:txBody>
          <a:bodyPr/>
          <a:lstStyle/>
          <a:p>
            <a:fld id="{AFFE5F93-913F-4C93-98DC-39F0DC743537}" type="slidenum">
              <a:rPr lang="en-US" smtClean="0"/>
              <a:t>‹#›</a:t>
            </a:fld>
            <a:endParaRPr lang="en-US" dirty="0"/>
          </a:p>
        </p:txBody>
      </p:sp>
    </p:spTree>
    <p:extLst>
      <p:ext uri="{BB962C8B-B14F-4D97-AF65-F5344CB8AC3E}">
        <p14:creationId xmlns:p14="http://schemas.microsoft.com/office/powerpoint/2010/main" val="1707243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62A71-0B23-4F3B-94F1-4F42D27FA2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4C73DE-0376-48B8-9E57-FC88B89F6AE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B7CFA3B-367C-4036-918F-BFB0869C0A4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19F37A0-E399-4350-972C-69362D14C9DC}"/>
              </a:ext>
            </a:extLst>
          </p:cNvPr>
          <p:cNvSpPr>
            <a:spLocks noGrp="1"/>
          </p:cNvSpPr>
          <p:nvPr>
            <p:ph type="dt" sz="half" idx="10"/>
          </p:nvPr>
        </p:nvSpPr>
        <p:spPr/>
        <p:txBody>
          <a:bodyPr/>
          <a:lstStyle/>
          <a:p>
            <a:fld id="{0DB057B1-F66D-4CE5-AF31-BE50FA2E55C9}" type="datetime4">
              <a:rPr lang="en-US" smtClean="0"/>
              <a:t>May 14, 2018</a:t>
            </a:fld>
            <a:endParaRPr lang="en-US" dirty="0"/>
          </a:p>
        </p:txBody>
      </p:sp>
      <p:sp>
        <p:nvSpPr>
          <p:cNvPr id="6" name="Footer Placeholder 5">
            <a:extLst>
              <a:ext uri="{FF2B5EF4-FFF2-40B4-BE49-F238E27FC236}">
                <a16:creationId xmlns:a16="http://schemas.microsoft.com/office/drawing/2014/main" id="{B904CBEF-A907-45DB-A9C0-C245AB2E2F0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E630563-96D4-41BC-990D-69C49D2589BA}"/>
              </a:ext>
            </a:extLst>
          </p:cNvPr>
          <p:cNvSpPr>
            <a:spLocks noGrp="1"/>
          </p:cNvSpPr>
          <p:nvPr>
            <p:ph type="sldNum" sz="quarter" idx="12"/>
          </p:nvPr>
        </p:nvSpPr>
        <p:spPr/>
        <p:txBody>
          <a:bodyPr/>
          <a:lstStyle/>
          <a:p>
            <a:fld id="{AFFE5F93-913F-4C93-98DC-39F0DC743537}" type="slidenum">
              <a:rPr lang="en-US" smtClean="0"/>
              <a:t>‹#›</a:t>
            </a:fld>
            <a:endParaRPr lang="en-US" dirty="0"/>
          </a:p>
        </p:txBody>
      </p:sp>
    </p:spTree>
    <p:extLst>
      <p:ext uri="{BB962C8B-B14F-4D97-AF65-F5344CB8AC3E}">
        <p14:creationId xmlns:p14="http://schemas.microsoft.com/office/powerpoint/2010/main" val="2759974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04236-F486-41D4-B0D4-1029F62DE86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82C133E-6346-4763-A772-B2CB6421D1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D18F7D7-633D-4E23-AB41-F9B122FEAA3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1B4B278-2AAB-477A-992C-39E9925CFF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EBA2E5C-2430-4954-AAFB-B7968EA9E3B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373785E-E899-46F2-B882-A653EF9E5FFE}"/>
              </a:ext>
            </a:extLst>
          </p:cNvPr>
          <p:cNvSpPr>
            <a:spLocks noGrp="1"/>
          </p:cNvSpPr>
          <p:nvPr>
            <p:ph type="dt" sz="half" idx="10"/>
          </p:nvPr>
        </p:nvSpPr>
        <p:spPr/>
        <p:txBody>
          <a:bodyPr/>
          <a:lstStyle/>
          <a:p>
            <a:fld id="{96E1F31A-B2AA-47C0-91FB-6DD096432A0A}" type="datetime4">
              <a:rPr lang="en-US" smtClean="0"/>
              <a:t>May 14, 2018</a:t>
            </a:fld>
            <a:endParaRPr lang="en-US" dirty="0"/>
          </a:p>
        </p:txBody>
      </p:sp>
      <p:sp>
        <p:nvSpPr>
          <p:cNvPr id="8" name="Footer Placeholder 7">
            <a:extLst>
              <a:ext uri="{FF2B5EF4-FFF2-40B4-BE49-F238E27FC236}">
                <a16:creationId xmlns:a16="http://schemas.microsoft.com/office/drawing/2014/main" id="{19703010-9944-48B6-8B05-192800E74B4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A994227D-1AAD-40CA-AB40-38EB0F1A0F27}"/>
              </a:ext>
            </a:extLst>
          </p:cNvPr>
          <p:cNvSpPr>
            <a:spLocks noGrp="1"/>
          </p:cNvSpPr>
          <p:nvPr>
            <p:ph type="sldNum" sz="quarter" idx="12"/>
          </p:nvPr>
        </p:nvSpPr>
        <p:spPr/>
        <p:txBody>
          <a:bodyPr/>
          <a:lstStyle/>
          <a:p>
            <a:fld id="{AFFE5F93-913F-4C93-98DC-39F0DC743537}" type="slidenum">
              <a:rPr lang="en-US" smtClean="0"/>
              <a:t>‹#›</a:t>
            </a:fld>
            <a:endParaRPr lang="en-US" dirty="0"/>
          </a:p>
        </p:txBody>
      </p:sp>
    </p:spTree>
    <p:extLst>
      <p:ext uri="{BB962C8B-B14F-4D97-AF65-F5344CB8AC3E}">
        <p14:creationId xmlns:p14="http://schemas.microsoft.com/office/powerpoint/2010/main" val="1603055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315BF-8679-423A-A221-9B83D6FBF5D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5099D8-D320-4A34-B4E5-FF95E439F2A0}"/>
              </a:ext>
            </a:extLst>
          </p:cNvPr>
          <p:cNvSpPr>
            <a:spLocks noGrp="1"/>
          </p:cNvSpPr>
          <p:nvPr>
            <p:ph type="dt" sz="half" idx="10"/>
          </p:nvPr>
        </p:nvSpPr>
        <p:spPr/>
        <p:txBody>
          <a:bodyPr/>
          <a:lstStyle/>
          <a:p>
            <a:fld id="{1F8102A7-E156-46BF-9801-9FE2BCF6C292}" type="datetime4">
              <a:rPr lang="en-US" smtClean="0"/>
              <a:t>May 14, 2018</a:t>
            </a:fld>
            <a:endParaRPr lang="en-US" dirty="0"/>
          </a:p>
        </p:txBody>
      </p:sp>
      <p:sp>
        <p:nvSpPr>
          <p:cNvPr id="4" name="Footer Placeholder 3">
            <a:extLst>
              <a:ext uri="{FF2B5EF4-FFF2-40B4-BE49-F238E27FC236}">
                <a16:creationId xmlns:a16="http://schemas.microsoft.com/office/drawing/2014/main" id="{A86CCA8F-042F-46BA-B9B4-7722794679F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86929E0-01C7-4EF5-B40D-BA9F99CC8C87}"/>
              </a:ext>
            </a:extLst>
          </p:cNvPr>
          <p:cNvSpPr>
            <a:spLocks noGrp="1"/>
          </p:cNvSpPr>
          <p:nvPr>
            <p:ph type="sldNum" sz="quarter" idx="12"/>
          </p:nvPr>
        </p:nvSpPr>
        <p:spPr/>
        <p:txBody>
          <a:bodyPr/>
          <a:lstStyle/>
          <a:p>
            <a:fld id="{AFFE5F93-913F-4C93-98DC-39F0DC743537}" type="slidenum">
              <a:rPr lang="en-US" smtClean="0"/>
              <a:t>‹#›</a:t>
            </a:fld>
            <a:endParaRPr lang="en-US" dirty="0"/>
          </a:p>
        </p:txBody>
      </p:sp>
    </p:spTree>
    <p:extLst>
      <p:ext uri="{BB962C8B-B14F-4D97-AF65-F5344CB8AC3E}">
        <p14:creationId xmlns:p14="http://schemas.microsoft.com/office/powerpoint/2010/main" val="1261448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DC8B657-9EB5-42B5-A584-F71CC6EFB2D9}"/>
              </a:ext>
            </a:extLst>
          </p:cNvPr>
          <p:cNvSpPr>
            <a:spLocks noGrp="1"/>
          </p:cNvSpPr>
          <p:nvPr>
            <p:ph type="dt" sz="half" idx="10"/>
          </p:nvPr>
        </p:nvSpPr>
        <p:spPr/>
        <p:txBody>
          <a:bodyPr/>
          <a:lstStyle/>
          <a:p>
            <a:fld id="{5317C614-A902-4B05-8A62-CE84959411E4}" type="datetime4">
              <a:rPr lang="en-US" smtClean="0"/>
              <a:t>May 14, 2018</a:t>
            </a:fld>
            <a:endParaRPr lang="en-US" dirty="0"/>
          </a:p>
        </p:txBody>
      </p:sp>
      <p:sp>
        <p:nvSpPr>
          <p:cNvPr id="3" name="Footer Placeholder 2">
            <a:extLst>
              <a:ext uri="{FF2B5EF4-FFF2-40B4-BE49-F238E27FC236}">
                <a16:creationId xmlns:a16="http://schemas.microsoft.com/office/drawing/2014/main" id="{ABD4A139-9762-4E3B-8DE8-ECD4B9EEC82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7A660D6B-8DCA-4796-B343-5898CACA4E94}"/>
              </a:ext>
            </a:extLst>
          </p:cNvPr>
          <p:cNvSpPr>
            <a:spLocks noGrp="1"/>
          </p:cNvSpPr>
          <p:nvPr>
            <p:ph type="sldNum" sz="quarter" idx="12"/>
          </p:nvPr>
        </p:nvSpPr>
        <p:spPr/>
        <p:txBody>
          <a:bodyPr/>
          <a:lstStyle/>
          <a:p>
            <a:fld id="{AFFE5F93-913F-4C93-98DC-39F0DC743537}" type="slidenum">
              <a:rPr lang="en-US" smtClean="0"/>
              <a:t>‹#›</a:t>
            </a:fld>
            <a:endParaRPr lang="en-US" dirty="0"/>
          </a:p>
        </p:txBody>
      </p:sp>
    </p:spTree>
    <p:extLst>
      <p:ext uri="{BB962C8B-B14F-4D97-AF65-F5344CB8AC3E}">
        <p14:creationId xmlns:p14="http://schemas.microsoft.com/office/powerpoint/2010/main" val="428442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6CB2B-4CE4-43F2-9A73-8B74C655CA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FEBBB8-C35A-4E49-A11F-954078EB146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775E84F-BB53-4C73-805F-0252F2AA95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2B2634A-9B7B-40E3-96E1-C3323D3908FE}"/>
              </a:ext>
            </a:extLst>
          </p:cNvPr>
          <p:cNvSpPr>
            <a:spLocks noGrp="1"/>
          </p:cNvSpPr>
          <p:nvPr>
            <p:ph type="dt" sz="half" idx="10"/>
          </p:nvPr>
        </p:nvSpPr>
        <p:spPr/>
        <p:txBody>
          <a:bodyPr/>
          <a:lstStyle/>
          <a:p>
            <a:fld id="{42AE455D-121B-4A98-B77E-9AA886B874C1}" type="datetime4">
              <a:rPr lang="en-US" smtClean="0"/>
              <a:t>May 14, 2018</a:t>
            </a:fld>
            <a:endParaRPr lang="en-US" dirty="0"/>
          </a:p>
        </p:txBody>
      </p:sp>
      <p:sp>
        <p:nvSpPr>
          <p:cNvPr id="6" name="Footer Placeholder 5">
            <a:extLst>
              <a:ext uri="{FF2B5EF4-FFF2-40B4-BE49-F238E27FC236}">
                <a16:creationId xmlns:a16="http://schemas.microsoft.com/office/drawing/2014/main" id="{45BA2327-9E16-4E4B-8C3E-056FBA45EE0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09F2812-0D7D-4AD5-B0E8-E9F6C04EE9D7}"/>
              </a:ext>
            </a:extLst>
          </p:cNvPr>
          <p:cNvSpPr>
            <a:spLocks noGrp="1"/>
          </p:cNvSpPr>
          <p:nvPr>
            <p:ph type="sldNum" sz="quarter" idx="12"/>
          </p:nvPr>
        </p:nvSpPr>
        <p:spPr/>
        <p:txBody>
          <a:bodyPr/>
          <a:lstStyle/>
          <a:p>
            <a:fld id="{AFFE5F93-913F-4C93-98DC-39F0DC743537}" type="slidenum">
              <a:rPr lang="en-US" smtClean="0"/>
              <a:t>‹#›</a:t>
            </a:fld>
            <a:endParaRPr lang="en-US" dirty="0"/>
          </a:p>
        </p:txBody>
      </p:sp>
    </p:spTree>
    <p:extLst>
      <p:ext uri="{BB962C8B-B14F-4D97-AF65-F5344CB8AC3E}">
        <p14:creationId xmlns:p14="http://schemas.microsoft.com/office/powerpoint/2010/main" val="857754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5215D-2CA4-4FC5-9B1C-C3F74F37C0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ED23807-DB5F-43A1-B966-5D67D8D502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EF26A6FD-1FEB-4B5C-8D90-2BD65F241A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8AB15C8-6994-4B80-AEEE-64084CAD6F87}"/>
              </a:ext>
            </a:extLst>
          </p:cNvPr>
          <p:cNvSpPr>
            <a:spLocks noGrp="1"/>
          </p:cNvSpPr>
          <p:nvPr>
            <p:ph type="dt" sz="half" idx="10"/>
          </p:nvPr>
        </p:nvSpPr>
        <p:spPr/>
        <p:txBody>
          <a:bodyPr/>
          <a:lstStyle/>
          <a:p>
            <a:fld id="{F3A6B2A1-9086-44F2-960C-A753F63AE9C1}" type="datetime4">
              <a:rPr lang="en-US" smtClean="0"/>
              <a:t>May 14, 2018</a:t>
            </a:fld>
            <a:endParaRPr lang="en-US" dirty="0"/>
          </a:p>
        </p:txBody>
      </p:sp>
      <p:sp>
        <p:nvSpPr>
          <p:cNvPr id="6" name="Footer Placeholder 5">
            <a:extLst>
              <a:ext uri="{FF2B5EF4-FFF2-40B4-BE49-F238E27FC236}">
                <a16:creationId xmlns:a16="http://schemas.microsoft.com/office/drawing/2014/main" id="{CFFE7CA1-84C9-4C23-8B85-C5411F72CEE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BB780A6-5EBD-49DC-B9B6-BFFB668334F8}"/>
              </a:ext>
            </a:extLst>
          </p:cNvPr>
          <p:cNvSpPr>
            <a:spLocks noGrp="1"/>
          </p:cNvSpPr>
          <p:nvPr>
            <p:ph type="sldNum" sz="quarter" idx="12"/>
          </p:nvPr>
        </p:nvSpPr>
        <p:spPr/>
        <p:txBody>
          <a:bodyPr/>
          <a:lstStyle/>
          <a:p>
            <a:fld id="{AFFE5F93-913F-4C93-98DC-39F0DC743537}" type="slidenum">
              <a:rPr lang="en-US" smtClean="0"/>
              <a:t>‹#›</a:t>
            </a:fld>
            <a:endParaRPr lang="en-US" dirty="0"/>
          </a:p>
        </p:txBody>
      </p:sp>
    </p:spTree>
    <p:extLst>
      <p:ext uri="{BB962C8B-B14F-4D97-AF65-F5344CB8AC3E}">
        <p14:creationId xmlns:p14="http://schemas.microsoft.com/office/powerpoint/2010/main" val="95563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C481D1-A931-4F22-8D87-AFAD925947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68CB49E-84D0-4D5A-A743-E8A31311EC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87F787-65D1-4037-86B4-F6EED5E3D4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B535CC-B0CA-4321-BD0B-481E3EF64443}" type="datetime4">
              <a:rPr lang="en-US" smtClean="0"/>
              <a:t>May 14, 2018</a:t>
            </a:fld>
            <a:endParaRPr lang="en-US" dirty="0"/>
          </a:p>
        </p:txBody>
      </p:sp>
      <p:sp>
        <p:nvSpPr>
          <p:cNvPr id="5" name="Footer Placeholder 4">
            <a:extLst>
              <a:ext uri="{FF2B5EF4-FFF2-40B4-BE49-F238E27FC236}">
                <a16:creationId xmlns:a16="http://schemas.microsoft.com/office/drawing/2014/main" id="{29314C82-95F0-4071-A301-0E9FFBD9FF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E84B0643-7C0E-4268-940D-643C83BA73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FE5F93-913F-4C93-98DC-39F0DC743537}" type="slidenum">
              <a:rPr lang="en-US" smtClean="0"/>
              <a:t>‹#›</a:t>
            </a:fld>
            <a:endParaRPr lang="en-US" dirty="0"/>
          </a:p>
        </p:txBody>
      </p:sp>
    </p:spTree>
    <p:extLst>
      <p:ext uri="{BB962C8B-B14F-4D97-AF65-F5344CB8AC3E}">
        <p14:creationId xmlns:p14="http://schemas.microsoft.com/office/powerpoint/2010/main" val="1264903971"/>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54F1F-302B-4995-A208-A969CB971F5B}"/>
              </a:ext>
            </a:extLst>
          </p:cNvPr>
          <p:cNvSpPr>
            <a:spLocks noGrp="1"/>
          </p:cNvSpPr>
          <p:nvPr>
            <p:ph type="ctrTitle"/>
          </p:nvPr>
        </p:nvSpPr>
        <p:spPr>
          <a:xfrm>
            <a:off x="1443790" y="688654"/>
            <a:ext cx="9144000" cy="1167815"/>
          </a:xfrm>
        </p:spPr>
        <p:txBody>
          <a:bodyPr/>
          <a:lstStyle/>
          <a:p>
            <a:r>
              <a:rPr lang="en-US" dirty="0"/>
              <a:t>Harden &amp; Sophia McConnell</a:t>
            </a:r>
          </a:p>
        </p:txBody>
      </p:sp>
      <p:sp>
        <p:nvSpPr>
          <p:cNvPr id="4" name="TextBox 3">
            <a:extLst>
              <a:ext uri="{FF2B5EF4-FFF2-40B4-BE49-F238E27FC236}">
                <a16:creationId xmlns:a16="http://schemas.microsoft.com/office/drawing/2014/main" id="{5F569157-ED46-46EB-80D6-7F0B7CF1E36E}"/>
              </a:ext>
            </a:extLst>
          </p:cNvPr>
          <p:cNvSpPr txBox="1"/>
          <p:nvPr/>
        </p:nvSpPr>
        <p:spPr>
          <a:xfrm>
            <a:off x="1716506" y="4090572"/>
            <a:ext cx="8871284" cy="1938992"/>
          </a:xfrm>
          <a:prstGeom prst="rect">
            <a:avLst/>
          </a:prstGeom>
          <a:noFill/>
        </p:spPr>
        <p:txBody>
          <a:bodyPr wrap="square" rtlCol="0">
            <a:spAutoFit/>
          </a:bodyPr>
          <a:lstStyle/>
          <a:p>
            <a:r>
              <a:rPr lang="en-US" sz="2000" dirty="0"/>
              <a:t>An informal collection of photos and memories prepared for the celebration of the Inaugural Caltech Harden M. McConnell Lecture, April 24, 2018, and for future lectures in this series.  Assembled by O. Hayes Griffith, Ph.D., 1965 with help and encouragement from Sophia and Jane McConnell, and Alvin Kwiram, Ph.D., 1963, and Gerald Liebling, Ph.D.  1965.  Griffith, Kwiram, and Liebling were students of Harden McConnell at Caltech.</a:t>
            </a:r>
          </a:p>
        </p:txBody>
      </p:sp>
      <p:sp>
        <p:nvSpPr>
          <p:cNvPr id="5" name="Slide Number Placeholder 4">
            <a:extLst>
              <a:ext uri="{FF2B5EF4-FFF2-40B4-BE49-F238E27FC236}">
                <a16:creationId xmlns:a16="http://schemas.microsoft.com/office/drawing/2014/main" id="{C8A8B32C-54F5-4D44-AAF0-1D70D06D5C79}"/>
              </a:ext>
            </a:extLst>
          </p:cNvPr>
          <p:cNvSpPr>
            <a:spLocks noGrp="1"/>
          </p:cNvSpPr>
          <p:nvPr>
            <p:ph type="sldNum" sz="quarter" idx="12"/>
          </p:nvPr>
        </p:nvSpPr>
        <p:spPr/>
        <p:txBody>
          <a:bodyPr/>
          <a:lstStyle/>
          <a:p>
            <a:fld id="{AFFE5F93-913F-4C93-98DC-39F0DC743537}" type="slidenum">
              <a:rPr lang="en-US" smtClean="0"/>
              <a:t>1</a:t>
            </a:fld>
            <a:endParaRPr lang="en-US" dirty="0"/>
          </a:p>
        </p:txBody>
      </p:sp>
      <p:sp>
        <p:nvSpPr>
          <p:cNvPr id="7" name="TextBox 6">
            <a:extLst>
              <a:ext uri="{FF2B5EF4-FFF2-40B4-BE49-F238E27FC236}">
                <a16:creationId xmlns:a16="http://schemas.microsoft.com/office/drawing/2014/main" id="{B4CB7A1A-A455-4170-AAF8-3686F50CB0C6}"/>
              </a:ext>
            </a:extLst>
          </p:cNvPr>
          <p:cNvSpPr txBox="1"/>
          <p:nvPr/>
        </p:nvSpPr>
        <p:spPr>
          <a:xfrm>
            <a:off x="1937085" y="2078851"/>
            <a:ext cx="7980947" cy="1569660"/>
          </a:xfrm>
          <a:prstGeom prst="rect">
            <a:avLst/>
          </a:prstGeom>
          <a:noFill/>
        </p:spPr>
        <p:txBody>
          <a:bodyPr wrap="square" rtlCol="0">
            <a:spAutoFit/>
          </a:bodyPr>
          <a:lstStyle/>
          <a:p>
            <a:r>
              <a:rPr lang="en-US" sz="2400" dirty="0"/>
              <a:t>A glimpse at the personal side of their lives at Caltech, showing </a:t>
            </a:r>
            <a:r>
              <a:rPr lang="en-US" sz="2400"/>
              <a:t>that this </a:t>
            </a:r>
            <a:r>
              <a:rPr lang="en-US" sz="2400" dirty="0"/>
              <a:t>is more than a place where important scientific discoveries are made.  Caltech is also a supportive community of scientists, staff, students, and their families. </a:t>
            </a:r>
          </a:p>
        </p:txBody>
      </p:sp>
    </p:spTree>
    <p:extLst>
      <p:ext uri="{BB962C8B-B14F-4D97-AF65-F5344CB8AC3E}">
        <p14:creationId xmlns:p14="http://schemas.microsoft.com/office/powerpoint/2010/main" val="39205843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7B66E02-1B52-4834-B53A-03F717733BC9}"/>
              </a:ext>
            </a:extLst>
          </p:cNvPr>
          <p:cNvSpPr txBox="1"/>
          <p:nvPr/>
        </p:nvSpPr>
        <p:spPr>
          <a:xfrm>
            <a:off x="504070" y="1823539"/>
            <a:ext cx="4844719" cy="4739759"/>
          </a:xfrm>
          <a:prstGeom prst="rect">
            <a:avLst/>
          </a:prstGeom>
          <a:noFill/>
        </p:spPr>
        <p:txBody>
          <a:bodyPr wrap="square" rtlCol="0">
            <a:spAutoFit/>
          </a:bodyPr>
          <a:lstStyle/>
          <a:p>
            <a:endParaRPr lang="en-US" dirty="0"/>
          </a:p>
          <a:p>
            <a:r>
              <a:rPr lang="en-US" sz="3200" dirty="0"/>
              <a:t>Hunter Scott McConnell </a:t>
            </a:r>
          </a:p>
          <a:p>
            <a:r>
              <a:rPr lang="en-US" sz="3200" dirty="0"/>
              <a:t>Born 7/7/57</a:t>
            </a:r>
            <a:br>
              <a:rPr lang="en-US" sz="2000" dirty="0"/>
            </a:br>
            <a:endParaRPr lang="en-US" sz="2000" dirty="0"/>
          </a:p>
          <a:p>
            <a:r>
              <a:rPr lang="en-US" sz="3200" dirty="0"/>
              <a:t>Trevor Marsden </a:t>
            </a:r>
            <a:r>
              <a:rPr lang="en-US" sz="3200" u="sng" dirty="0"/>
              <a:t>Davidson</a:t>
            </a:r>
            <a:r>
              <a:rPr lang="en-US" sz="3200" dirty="0"/>
              <a:t> McConnell </a:t>
            </a:r>
          </a:p>
          <a:p>
            <a:r>
              <a:rPr lang="en-US" sz="3200" dirty="0"/>
              <a:t>Born 11/21/58</a:t>
            </a:r>
            <a:br>
              <a:rPr lang="en-US" sz="2000" dirty="0"/>
            </a:br>
            <a:endParaRPr lang="en-US" sz="2000" dirty="0"/>
          </a:p>
          <a:p>
            <a:r>
              <a:rPr lang="en-US" sz="3200" dirty="0"/>
              <a:t>Jane </a:t>
            </a:r>
            <a:r>
              <a:rPr lang="en-US" sz="3200" u="sng" dirty="0"/>
              <a:t>Roberts</a:t>
            </a:r>
            <a:r>
              <a:rPr lang="en-US" sz="3200" dirty="0"/>
              <a:t> McConnell Born 2/14/63</a:t>
            </a:r>
            <a:br>
              <a:rPr lang="en-US" sz="2000" dirty="0"/>
            </a:br>
            <a:endParaRPr lang="en-US" sz="2000" dirty="0"/>
          </a:p>
        </p:txBody>
      </p:sp>
      <p:pic>
        <p:nvPicPr>
          <p:cNvPr id="3" name="Picture 2">
            <a:extLst>
              <a:ext uri="{FF2B5EF4-FFF2-40B4-BE49-F238E27FC236}">
                <a16:creationId xmlns:a16="http://schemas.microsoft.com/office/drawing/2014/main" id="{A3C34CDB-8B46-4256-9FB5-157C1843E6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6222" y="2137319"/>
            <a:ext cx="1891716" cy="1809878"/>
          </a:xfrm>
          <a:prstGeom prst="rect">
            <a:avLst/>
          </a:prstGeom>
        </p:spPr>
      </p:pic>
      <p:pic>
        <p:nvPicPr>
          <p:cNvPr id="4" name="Picture 3">
            <a:extLst>
              <a:ext uri="{FF2B5EF4-FFF2-40B4-BE49-F238E27FC236}">
                <a16:creationId xmlns:a16="http://schemas.microsoft.com/office/drawing/2014/main" id="{14C76440-E24C-49F0-A2D8-81FD97D57D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75707" y="3289916"/>
            <a:ext cx="1992819" cy="1942121"/>
          </a:xfrm>
          <a:prstGeom prst="rect">
            <a:avLst/>
          </a:prstGeom>
        </p:spPr>
      </p:pic>
      <p:sp>
        <p:nvSpPr>
          <p:cNvPr id="6" name="TextBox 5">
            <a:extLst>
              <a:ext uri="{FF2B5EF4-FFF2-40B4-BE49-F238E27FC236}">
                <a16:creationId xmlns:a16="http://schemas.microsoft.com/office/drawing/2014/main" id="{833296E9-9BF2-44F7-9D63-13C9A2463CE0}"/>
              </a:ext>
            </a:extLst>
          </p:cNvPr>
          <p:cNvSpPr txBox="1"/>
          <p:nvPr/>
        </p:nvSpPr>
        <p:spPr>
          <a:xfrm>
            <a:off x="8718885" y="5382126"/>
            <a:ext cx="2614864" cy="1323439"/>
          </a:xfrm>
          <a:prstGeom prst="rect">
            <a:avLst/>
          </a:prstGeom>
          <a:noFill/>
        </p:spPr>
        <p:txBody>
          <a:bodyPr wrap="square" rtlCol="0">
            <a:spAutoFit/>
          </a:bodyPr>
          <a:lstStyle/>
          <a:p>
            <a:r>
              <a:rPr lang="en-US" sz="3200" dirty="0"/>
              <a:t>John D. “Jack” Roberts</a:t>
            </a:r>
          </a:p>
          <a:p>
            <a:r>
              <a:rPr lang="en-US" sz="1400" i="1" dirty="0"/>
              <a:t>Credit: NY Times</a:t>
            </a:r>
          </a:p>
        </p:txBody>
      </p:sp>
      <p:sp>
        <p:nvSpPr>
          <p:cNvPr id="7" name="TextBox 6">
            <a:extLst>
              <a:ext uri="{FF2B5EF4-FFF2-40B4-BE49-F238E27FC236}">
                <a16:creationId xmlns:a16="http://schemas.microsoft.com/office/drawing/2014/main" id="{9C54CE8D-61B2-4690-A0D9-0CDCA718AD9D}"/>
              </a:ext>
            </a:extLst>
          </p:cNvPr>
          <p:cNvSpPr txBox="1"/>
          <p:nvPr/>
        </p:nvSpPr>
        <p:spPr>
          <a:xfrm>
            <a:off x="6365120" y="4260977"/>
            <a:ext cx="1992818" cy="1292662"/>
          </a:xfrm>
          <a:prstGeom prst="rect">
            <a:avLst/>
          </a:prstGeom>
          <a:noFill/>
        </p:spPr>
        <p:txBody>
          <a:bodyPr wrap="square" rtlCol="0">
            <a:spAutoFit/>
          </a:bodyPr>
          <a:lstStyle/>
          <a:p>
            <a:r>
              <a:rPr lang="en-US" sz="3200" dirty="0"/>
              <a:t>Norman Davidson</a:t>
            </a:r>
          </a:p>
          <a:p>
            <a:r>
              <a:rPr lang="en-US" sz="1400" dirty="0"/>
              <a:t>Credit: Caltech Archives</a:t>
            </a:r>
          </a:p>
        </p:txBody>
      </p:sp>
      <p:sp>
        <p:nvSpPr>
          <p:cNvPr id="8" name="TextBox 7">
            <a:extLst>
              <a:ext uri="{FF2B5EF4-FFF2-40B4-BE49-F238E27FC236}">
                <a16:creationId xmlns:a16="http://schemas.microsoft.com/office/drawing/2014/main" id="{BE78F8F0-3F56-4D8F-A771-D8DE99943DD2}"/>
              </a:ext>
            </a:extLst>
          </p:cNvPr>
          <p:cNvSpPr txBox="1"/>
          <p:nvPr/>
        </p:nvSpPr>
        <p:spPr>
          <a:xfrm>
            <a:off x="922421" y="376989"/>
            <a:ext cx="8927432" cy="1446550"/>
          </a:xfrm>
          <a:prstGeom prst="rect">
            <a:avLst/>
          </a:prstGeom>
          <a:noFill/>
        </p:spPr>
        <p:txBody>
          <a:bodyPr wrap="square" rtlCol="0">
            <a:spAutoFit/>
          </a:bodyPr>
          <a:lstStyle/>
          <a:p>
            <a:r>
              <a:rPr lang="en-US" sz="4400" dirty="0"/>
              <a:t>Trevor’s and Jane’s middle names honor Caltech faculty</a:t>
            </a:r>
          </a:p>
        </p:txBody>
      </p:sp>
      <p:sp>
        <p:nvSpPr>
          <p:cNvPr id="2" name="Slide Number Placeholder 1">
            <a:extLst>
              <a:ext uri="{FF2B5EF4-FFF2-40B4-BE49-F238E27FC236}">
                <a16:creationId xmlns:a16="http://schemas.microsoft.com/office/drawing/2014/main" id="{DA0E6B38-AFDE-42CC-93A6-77A1435F5C56}"/>
              </a:ext>
            </a:extLst>
          </p:cNvPr>
          <p:cNvSpPr>
            <a:spLocks noGrp="1"/>
          </p:cNvSpPr>
          <p:nvPr>
            <p:ph type="sldNum" sz="quarter" idx="12"/>
          </p:nvPr>
        </p:nvSpPr>
        <p:spPr/>
        <p:txBody>
          <a:bodyPr/>
          <a:lstStyle/>
          <a:p>
            <a:fld id="{AFFE5F93-913F-4C93-98DC-39F0DC743537}" type="slidenum">
              <a:rPr lang="en-US" smtClean="0"/>
              <a:t>10</a:t>
            </a:fld>
            <a:endParaRPr lang="en-US" dirty="0"/>
          </a:p>
        </p:txBody>
      </p:sp>
    </p:spTree>
    <p:extLst>
      <p:ext uri="{BB962C8B-B14F-4D97-AF65-F5344CB8AC3E}">
        <p14:creationId xmlns:p14="http://schemas.microsoft.com/office/powerpoint/2010/main" val="1916307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D46BB-1324-425A-BE86-C60BAAF57A33}"/>
              </a:ext>
            </a:extLst>
          </p:cNvPr>
          <p:cNvSpPr>
            <a:spLocks noGrp="1"/>
          </p:cNvSpPr>
          <p:nvPr>
            <p:ph type="title"/>
          </p:nvPr>
        </p:nvSpPr>
        <p:spPr/>
        <p:txBody>
          <a:bodyPr>
            <a:normAutofit/>
          </a:bodyPr>
          <a:lstStyle/>
          <a:p>
            <a:r>
              <a:rPr lang="en-US" dirty="0"/>
              <a:t>Harden McConnell on Caltech Faculty </a:t>
            </a:r>
            <a:br>
              <a:rPr lang="en-US" dirty="0"/>
            </a:br>
            <a:r>
              <a:rPr lang="en-US" dirty="0"/>
              <a:t>1956-1964 – A rising star</a:t>
            </a:r>
          </a:p>
        </p:txBody>
      </p:sp>
      <p:sp>
        <p:nvSpPr>
          <p:cNvPr id="3" name="Content Placeholder 2">
            <a:extLst>
              <a:ext uri="{FF2B5EF4-FFF2-40B4-BE49-F238E27FC236}">
                <a16:creationId xmlns:a16="http://schemas.microsoft.com/office/drawing/2014/main" id="{701262C0-A322-4D89-9768-E629A99E415D}"/>
              </a:ext>
            </a:extLst>
          </p:cNvPr>
          <p:cNvSpPr>
            <a:spLocks noGrp="1"/>
          </p:cNvSpPr>
          <p:nvPr>
            <p:ph idx="1"/>
          </p:nvPr>
        </p:nvSpPr>
        <p:spPr/>
        <p:txBody>
          <a:bodyPr>
            <a:normAutofit fontScale="85000" lnSpcReduction="20000"/>
          </a:bodyPr>
          <a:lstStyle/>
          <a:p>
            <a:r>
              <a:rPr lang="en-US" sz="3500" u="sng" dirty="0"/>
              <a:t>Background</a:t>
            </a:r>
            <a:r>
              <a:rPr lang="en-US" sz="3500" dirty="0"/>
              <a:t>: In the late 1950s and early 1960s commercial NMR and ESR spectrometers became widely available to chemists in academic and industrial laboratories.</a:t>
            </a:r>
          </a:p>
          <a:p>
            <a:r>
              <a:rPr lang="en-US" sz="3500" dirty="0"/>
              <a:t>McConnell provided links between theory of molecular structure  and the new NMR and ESR data, and made discoveries in the laboratory.  He derived simple equations that made it possible for scientists in many fields to advance their own work.  </a:t>
            </a:r>
          </a:p>
          <a:p>
            <a:r>
              <a:rPr lang="en-US" sz="3500" dirty="0"/>
              <a:t>Awards for </a:t>
            </a:r>
            <a:r>
              <a:rPr lang="en-US" sz="3500"/>
              <a:t>work largely done </a:t>
            </a:r>
            <a:r>
              <a:rPr lang="en-US" sz="3500" dirty="0"/>
              <a:t>at Caltech:</a:t>
            </a:r>
          </a:p>
          <a:p>
            <a:pPr lvl="1"/>
            <a:r>
              <a:rPr lang="en-US" sz="3500" dirty="0"/>
              <a:t>California Section Award of the ACS (1961)</a:t>
            </a:r>
          </a:p>
          <a:p>
            <a:pPr lvl="1"/>
            <a:r>
              <a:rPr lang="en-US" sz="3500" dirty="0"/>
              <a:t>National ACS Award in Pure Chemistry (1962)</a:t>
            </a:r>
          </a:p>
          <a:p>
            <a:pPr lvl="1"/>
            <a:r>
              <a:rPr lang="en-US" sz="3500" dirty="0"/>
              <a:t>Election to the National Academy of Sciences (1965)</a:t>
            </a:r>
          </a:p>
          <a:p>
            <a:endParaRPr lang="en-US" dirty="0"/>
          </a:p>
          <a:p>
            <a:endParaRPr lang="en-US" dirty="0"/>
          </a:p>
        </p:txBody>
      </p:sp>
      <p:sp>
        <p:nvSpPr>
          <p:cNvPr id="4" name="Slide Number Placeholder 3">
            <a:extLst>
              <a:ext uri="{FF2B5EF4-FFF2-40B4-BE49-F238E27FC236}">
                <a16:creationId xmlns:a16="http://schemas.microsoft.com/office/drawing/2014/main" id="{09A9BFED-7198-4EFF-8231-3490F6625AE3}"/>
              </a:ext>
            </a:extLst>
          </p:cNvPr>
          <p:cNvSpPr>
            <a:spLocks noGrp="1"/>
          </p:cNvSpPr>
          <p:nvPr>
            <p:ph type="sldNum" sz="quarter" idx="12"/>
          </p:nvPr>
        </p:nvSpPr>
        <p:spPr/>
        <p:txBody>
          <a:bodyPr/>
          <a:lstStyle/>
          <a:p>
            <a:fld id="{AFFE5F93-913F-4C93-98DC-39F0DC743537}" type="slidenum">
              <a:rPr lang="en-US" smtClean="0"/>
              <a:t>11</a:t>
            </a:fld>
            <a:endParaRPr lang="en-US" dirty="0"/>
          </a:p>
        </p:txBody>
      </p:sp>
    </p:spTree>
    <p:extLst>
      <p:ext uri="{BB962C8B-B14F-4D97-AF65-F5344CB8AC3E}">
        <p14:creationId xmlns:p14="http://schemas.microsoft.com/office/powerpoint/2010/main" val="1360516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E6FBA-FA54-4650-BC90-87637596CB02}"/>
              </a:ext>
            </a:extLst>
          </p:cNvPr>
          <p:cNvSpPr>
            <a:spLocks noGrp="1"/>
          </p:cNvSpPr>
          <p:nvPr>
            <p:ph type="title"/>
          </p:nvPr>
        </p:nvSpPr>
        <p:spPr>
          <a:xfrm>
            <a:off x="409074" y="150720"/>
            <a:ext cx="10888579" cy="1325563"/>
          </a:xfrm>
        </p:spPr>
        <p:txBody>
          <a:bodyPr/>
          <a:lstStyle/>
          <a:p>
            <a:r>
              <a:rPr lang="en-US" dirty="0"/>
              <a:t>Caltech Chemistry Faculty in the McConnell era</a:t>
            </a:r>
          </a:p>
        </p:txBody>
      </p:sp>
      <p:pic>
        <p:nvPicPr>
          <p:cNvPr id="5" name="Content Placeholder 4">
            <a:extLst>
              <a:ext uri="{FF2B5EF4-FFF2-40B4-BE49-F238E27FC236}">
                <a16:creationId xmlns:a16="http://schemas.microsoft.com/office/drawing/2014/main" id="{71ECA473-5442-4362-9E3E-90F1A90EA6F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3187" y="1623018"/>
            <a:ext cx="7121377" cy="4303152"/>
          </a:xfrm>
        </p:spPr>
      </p:pic>
      <p:sp>
        <p:nvSpPr>
          <p:cNvPr id="7" name="TextBox 6">
            <a:extLst>
              <a:ext uri="{FF2B5EF4-FFF2-40B4-BE49-F238E27FC236}">
                <a16:creationId xmlns:a16="http://schemas.microsoft.com/office/drawing/2014/main" id="{3CF37BF7-5DA4-4EEC-B961-6EA960651186}"/>
              </a:ext>
            </a:extLst>
          </p:cNvPr>
          <p:cNvSpPr txBox="1"/>
          <p:nvPr/>
        </p:nvSpPr>
        <p:spPr>
          <a:xfrm>
            <a:off x="4247332" y="1291617"/>
            <a:ext cx="657726" cy="369332"/>
          </a:xfrm>
          <a:prstGeom prst="rect">
            <a:avLst/>
          </a:prstGeom>
          <a:noFill/>
        </p:spPr>
        <p:txBody>
          <a:bodyPr wrap="square" rtlCol="0">
            <a:spAutoFit/>
          </a:bodyPr>
          <a:lstStyle/>
          <a:p>
            <a:r>
              <a:rPr lang="en-US" dirty="0"/>
              <a:t>Mac</a:t>
            </a:r>
          </a:p>
        </p:txBody>
      </p:sp>
      <p:pic>
        <p:nvPicPr>
          <p:cNvPr id="11" name="Picture 10">
            <a:extLst>
              <a:ext uri="{FF2B5EF4-FFF2-40B4-BE49-F238E27FC236}">
                <a16:creationId xmlns:a16="http://schemas.microsoft.com/office/drawing/2014/main" id="{BF210622-37DF-46E9-9C6B-C07631869A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1966" y="4078996"/>
            <a:ext cx="928633" cy="1289419"/>
          </a:xfrm>
          <a:prstGeom prst="rect">
            <a:avLst/>
          </a:prstGeom>
        </p:spPr>
      </p:pic>
      <p:sp>
        <p:nvSpPr>
          <p:cNvPr id="13" name="TextBox 12">
            <a:extLst>
              <a:ext uri="{FF2B5EF4-FFF2-40B4-BE49-F238E27FC236}">
                <a16:creationId xmlns:a16="http://schemas.microsoft.com/office/drawing/2014/main" id="{C421476A-BF4E-4439-97E8-EBA2ADD45568}"/>
              </a:ext>
            </a:extLst>
          </p:cNvPr>
          <p:cNvSpPr txBox="1"/>
          <p:nvPr/>
        </p:nvSpPr>
        <p:spPr>
          <a:xfrm>
            <a:off x="9982200" y="5526060"/>
            <a:ext cx="2117980" cy="800219"/>
          </a:xfrm>
          <a:prstGeom prst="rect">
            <a:avLst/>
          </a:prstGeom>
          <a:noFill/>
        </p:spPr>
        <p:txBody>
          <a:bodyPr wrap="square" rtlCol="0">
            <a:spAutoFit/>
          </a:bodyPr>
          <a:lstStyle/>
          <a:p>
            <a:r>
              <a:rPr lang="en-US" dirty="0"/>
              <a:t>Norman Davidson</a:t>
            </a:r>
          </a:p>
          <a:p>
            <a:r>
              <a:rPr lang="en-US" sz="1400" i="1" dirty="0"/>
              <a:t>Credit: National Academy Press</a:t>
            </a:r>
          </a:p>
        </p:txBody>
      </p:sp>
      <p:sp>
        <p:nvSpPr>
          <p:cNvPr id="14" name="TextBox 13">
            <a:extLst>
              <a:ext uri="{FF2B5EF4-FFF2-40B4-BE49-F238E27FC236}">
                <a16:creationId xmlns:a16="http://schemas.microsoft.com/office/drawing/2014/main" id="{213C7CD9-9A15-455B-8292-135D72D2A51F}"/>
              </a:ext>
            </a:extLst>
          </p:cNvPr>
          <p:cNvSpPr txBox="1"/>
          <p:nvPr/>
        </p:nvSpPr>
        <p:spPr>
          <a:xfrm>
            <a:off x="2197766" y="1536012"/>
            <a:ext cx="1483895" cy="646331"/>
          </a:xfrm>
          <a:prstGeom prst="rect">
            <a:avLst/>
          </a:prstGeom>
          <a:noFill/>
        </p:spPr>
        <p:txBody>
          <a:bodyPr wrap="square" rtlCol="0">
            <a:spAutoFit/>
          </a:bodyPr>
          <a:lstStyle/>
          <a:p>
            <a:r>
              <a:rPr lang="en-US" dirty="0">
                <a:solidFill>
                  <a:schemeClr val="bg1"/>
                </a:solidFill>
              </a:rPr>
              <a:t>Mac’s lab in basement</a:t>
            </a:r>
          </a:p>
        </p:txBody>
      </p:sp>
      <p:sp>
        <p:nvSpPr>
          <p:cNvPr id="17" name="Arrow: Down 16">
            <a:extLst>
              <a:ext uri="{FF2B5EF4-FFF2-40B4-BE49-F238E27FC236}">
                <a16:creationId xmlns:a16="http://schemas.microsoft.com/office/drawing/2014/main" id="{AECF5F0C-3FC6-4432-8BA0-5B1C30DD695B}"/>
              </a:ext>
            </a:extLst>
          </p:cNvPr>
          <p:cNvSpPr/>
          <p:nvPr/>
        </p:nvSpPr>
        <p:spPr>
          <a:xfrm rot="3087630">
            <a:off x="2587004" y="2034266"/>
            <a:ext cx="175900" cy="589625"/>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9" name="TextBox 18">
            <a:extLst>
              <a:ext uri="{FF2B5EF4-FFF2-40B4-BE49-F238E27FC236}">
                <a16:creationId xmlns:a16="http://schemas.microsoft.com/office/drawing/2014/main" id="{C570631A-AFDF-440C-9694-49CA179F4084}"/>
              </a:ext>
            </a:extLst>
          </p:cNvPr>
          <p:cNvSpPr txBox="1"/>
          <p:nvPr/>
        </p:nvSpPr>
        <p:spPr>
          <a:xfrm flipH="1">
            <a:off x="923739" y="6117863"/>
            <a:ext cx="6074629" cy="677108"/>
          </a:xfrm>
          <a:prstGeom prst="rect">
            <a:avLst/>
          </a:prstGeom>
          <a:noFill/>
        </p:spPr>
        <p:txBody>
          <a:bodyPr wrap="square" rtlCol="0">
            <a:spAutoFit/>
          </a:bodyPr>
          <a:lstStyle/>
          <a:p>
            <a:r>
              <a:rPr lang="en-US" sz="2000" dirty="0"/>
              <a:t>West end of the Laboratories of Gates and Crellin. </a:t>
            </a:r>
          </a:p>
          <a:p>
            <a:r>
              <a:rPr lang="en-US" dirty="0"/>
              <a:t>Photo from Big T 1961 yearbook.  </a:t>
            </a:r>
            <a:r>
              <a:rPr lang="en-US" sz="1600" i="1" dirty="0"/>
              <a:t>Credit:  Caltech Archives </a:t>
            </a:r>
          </a:p>
        </p:txBody>
      </p:sp>
      <p:sp>
        <p:nvSpPr>
          <p:cNvPr id="24" name="TextBox 23">
            <a:extLst>
              <a:ext uri="{FF2B5EF4-FFF2-40B4-BE49-F238E27FC236}">
                <a16:creationId xmlns:a16="http://schemas.microsoft.com/office/drawing/2014/main" id="{40DA8E61-38B9-4DEB-933F-6D6BC624AC4C}"/>
              </a:ext>
            </a:extLst>
          </p:cNvPr>
          <p:cNvSpPr txBox="1"/>
          <p:nvPr/>
        </p:nvSpPr>
        <p:spPr>
          <a:xfrm>
            <a:off x="8923209" y="3252375"/>
            <a:ext cx="2001253" cy="584775"/>
          </a:xfrm>
          <a:prstGeom prst="rect">
            <a:avLst/>
          </a:prstGeom>
          <a:noFill/>
        </p:spPr>
        <p:txBody>
          <a:bodyPr wrap="square" rtlCol="0">
            <a:spAutoFit/>
          </a:bodyPr>
          <a:lstStyle/>
          <a:p>
            <a:r>
              <a:rPr lang="en-US" dirty="0"/>
              <a:t>Linus Pauling</a:t>
            </a:r>
          </a:p>
          <a:p>
            <a:r>
              <a:rPr lang="en-US" sz="1400" i="1" dirty="0"/>
              <a:t>Credit: Caltech Archives </a:t>
            </a:r>
          </a:p>
        </p:txBody>
      </p:sp>
      <p:sp>
        <p:nvSpPr>
          <p:cNvPr id="3" name="Slide Number Placeholder 2">
            <a:extLst>
              <a:ext uri="{FF2B5EF4-FFF2-40B4-BE49-F238E27FC236}">
                <a16:creationId xmlns:a16="http://schemas.microsoft.com/office/drawing/2014/main" id="{289BD9F6-F021-4DCA-B197-3D8934319E80}"/>
              </a:ext>
            </a:extLst>
          </p:cNvPr>
          <p:cNvSpPr>
            <a:spLocks noGrp="1"/>
          </p:cNvSpPr>
          <p:nvPr>
            <p:ph type="sldNum" sz="quarter" idx="12"/>
          </p:nvPr>
        </p:nvSpPr>
        <p:spPr/>
        <p:txBody>
          <a:bodyPr/>
          <a:lstStyle/>
          <a:p>
            <a:fld id="{AFFE5F93-913F-4C93-98DC-39F0DC743537}" type="slidenum">
              <a:rPr lang="en-US" smtClean="0"/>
              <a:t>12</a:t>
            </a:fld>
            <a:endParaRPr lang="en-US" dirty="0"/>
          </a:p>
        </p:txBody>
      </p:sp>
      <p:sp>
        <p:nvSpPr>
          <p:cNvPr id="4" name="TextBox 3">
            <a:extLst>
              <a:ext uri="{FF2B5EF4-FFF2-40B4-BE49-F238E27FC236}">
                <a16:creationId xmlns:a16="http://schemas.microsoft.com/office/drawing/2014/main" id="{0CCDE9FB-3537-4AD3-B05B-11900220699A}"/>
              </a:ext>
            </a:extLst>
          </p:cNvPr>
          <p:cNvSpPr txBox="1"/>
          <p:nvPr/>
        </p:nvSpPr>
        <p:spPr>
          <a:xfrm>
            <a:off x="8253002" y="5513784"/>
            <a:ext cx="1556084" cy="1077218"/>
          </a:xfrm>
          <a:prstGeom prst="rect">
            <a:avLst/>
          </a:prstGeom>
          <a:noFill/>
        </p:spPr>
        <p:txBody>
          <a:bodyPr wrap="square" rtlCol="0">
            <a:spAutoFit/>
          </a:bodyPr>
          <a:lstStyle/>
          <a:p>
            <a:r>
              <a:rPr lang="en-US" dirty="0"/>
              <a:t>Sunney Chan</a:t>
            </a:r>
          </a:p>
          <a:p>
            <a:r>
              <a:rPr lang="en-US" sz="1400" dirty="0"/>
              <a:t>1967 </a:t>
            </a:r>
          </a:p>
          <a:p>
            <a:r>
              <a:rPr lang="en-US" sz="1400" i="1" dirty="0"/>
              <a:t>Credit: S. Chan</a:t>
            </a:r>
          </a:p>
          <a:p>
            <a:r>
              <a:rPr lang="en-US" dirty="0"/>
              <a:t> </a:t>
            </a:r>
          </a:p>
        </p:txBody>
      </p:sp>
      <p:pic>
        <p:nvPicPr>
          <p:cNvPr id="16" name="Picture 15">
            <a:extLst>
              <a:ext uri="{FF2B5EF4-FFF2-40B4-BE49-F238E27FC236}">
                <a16:creationId xmlns:a16="http://schemas.microsoft.com/office/drawing/2014/main" id="{5324054A-D853-44B3-A0EA-D53CF79265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81573" y="1380199"/>
            <a:ext cx="1406659" cy="1752044"/>
          </a:xfrm>
          <a:prstGeom prst="rect">
            <a:avLst/>
          </a:prstGeom>
        </p:spPr>
      </p:pic>
      <p:pic>
        <p:nvPicPr>
          <p:cNvPr id="8" name="Picture 7">
            <a:extLst>
              <a:ext uri="{FF2B5EF4-FFF2-40B4-BE49-F238E27FC236}">
                <a16:creationId xmlns:a16="http://schemas.microsoft.com/office/drawing/2014/main" id="{76E8BC0A-1C99-403B-B880-145C4833C9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19887" y="4295592"/>
            <a:ext cx="1006643" cy="856226"/>
          </a:xfrm>
          <a:prstGeom prst="rect">
            <a:avLst/>
          </a:prstGeom>
        </p:spPr>
      </p:pic>
    </p:spTree>
    <p:extLst>
      <p:ext uri="{BB962C8B-B14F-4D97-AF65-F5344CB8AC3E}">
        <p14:creationId xmlns:p14="http://schemas.microsoft.com/office/powerpoint/2010/main" val="182123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F4DEE-CE38-4181-9CA2-BF340D58BA57}"/>
              </a:ext>
            </a:extLst>
          </p:cNvPr>
          <p:cNvSpPr>
            <a:spLocks noGrp="1"/>
          </p:cNvSpPr>
          <p:nvPr>
            <p:ph type="title"/>
          </p:nvPr>
        </p:nvSpPr>
        <p:spPr/>
        <p:txBody>
          <a:bodyPr/>
          <a:lstStyle/>
          <a:p>
            <a:r>
              <a:rPr lang="en-US" dirty="0"/>
              <a:t>Why did Harden McConnell leave Caltech?</a:t>
            </a:r>
          </a:p>
        </p:txBody>
      </p:sp>
      <p:sp>
        <p:nvSpPr>
          <p:cNvPr id="3" name="Content Placeholder 2">
            <a:extLst>
              <a:ext uri="{FF2B5EF4-FFF2-40B4-BE49-F238E27FC236}">
                <a16:creationId xmlns:a16="http://schemas.microsoft.com/office/drawing/2014/main" id="{96CB7A5D-540A-49FD-8EC2-5E63001EECE7}"/>
              </a:ext>
            </a:extLst>
          </p:cNvPr>
          <p:cNvSpPr>
            <a:spLocks noGrp="1"/>
          </p:cNvSpPr>
          <p:nvPr>
            <p:ph idx="1"/>
          </p:nvPr>
        </p:nvSpPr>
        <p:spPr/>
        <p:txBody>
          <a:bodyPr>
            <a:normAutofit fontScale="92500"/>
          </a:bodyPr>
          <a:lstStyle/>
          <a:p>
            <a:pPr marL="0" indent="0">
              <a:buNone/>
            </a:pPr>
            <a:r>
              <a:rPr lang="en-US" sz="3200" dirty="0"/>
              <a:t>“I moved from CIT to Stanford University with great reluctance; both are great institutions with strong chemistry departments and great faculty.”  </a:t>
            </a:r>
          </a:p>
          <a:p>
            <a:pPr marL="0" indent="0">
              <a:buNone/>
            </a:pPr>
            <a:endParaRPr lang="en-US" sz="3200" dirty="0"/>
          </a:p>
          <a:p>
            <a:pPr marL="0" indent="0">
              <a:buNone/>
            </a:pPr>
            <a:r>
              <a:rPr lang="en-US" sz="3200" dirty="0"/>
              <a:t>“I moved because I had a strong distaste for the LA smog prevalent at that time.  Had it not been for the smog, I would have certainly stayed at CIT”</a:t>
            </a:r>
          </a:p>
          <a:p>
            <a:pPr marL="0" indent="0">
              <a:buNone/>
            </a:pPr>
            <a:endParaRPr lang="en-US" dirty="0"/>
          </a:p>
          <a:p>
            <a:pPr marL="0" indent="0">
              <a:buNone/>
            </a:pPr>
            <a:r>
              <a:rPr lang="en-US" dirty="0"/>
              <a:t>Source: “Research Studies of Harden M. McConnell” Hardenmcconnell.org</a:t>
            </a:r>
          </a:p>
        </p:txBody>
      </p:sp>
      <p:sp>
        <p:nvSpPr>
          <p:cNvPr id="4" name="Slide Number Placeholder 3">
            <a:extLst>
              <a:ext uri="{FF2B5EF4-FFF2-40B4-BE49-F238E27FC236}">
                <a16:creationId xmlns:a16="http://schemas.microsoft.com/office/drawing/2014/main" id="{15F5B9E0-0AB2-4CB3-9138-D63614B72C65}"/>
              </a:ext>
            </a:extLst>
          </p:cNvPr>
          <p:cNvSpPr>
            <a:spLocks noGrp="1"/>
          </p:cNvSpPr>
          <p:nvPr>
            <p:ph type="sldNum" sz="quarter" idx="12"/>
          </p:nvPr>
        </p:nvSpPr>
        <p:spPr/>
        <p:txBody>
          <a:bodyPr/>
          <a:lstStyle/>
          <a:p>
            <a:fld id="{AFFE5F93-913F-4C93-98DC-39F0DC743537}" type="slidenum">
              <a:rPr lang="en-US" smtClean="0"/>
              <a:t>13</a:t>
            </a:fld>
            <a:endParaRPr lang="en-US" dirty="0"/>
          </a:p>
        </p:txBody>
      </p:sp>
    </p:spTree>
    <p:extLst>
      <p:ext uri="{BB962C8B-B14F-4D97-AF65-F5344CB8AC3E}">
        <p14:creationId xmlns:p14="http://schemas.microsoft.com/office/powerpoint/2010/main" val="1674835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79B12-590F-4649-BDDC-5AD548498264}"/>
              </a:ext>
            </a:extLst>
          </p:cNvPr>
          <p:cNvSpPr>
            <a:spLocks noGrp="1"/>
          </p:cNvSpPr>
          <p:nvPr>
            <p:ph type="title"/>
          </p:nvPr>
        </p:nvSpPr>
        <p:spPr>
          <a:xfrm>
            <a:off x="1560095" y="227644"/>
            <a:ext cx="7864642" cy="1077218"/>
          </a:xfrm>
        </p:spPr>
        <p:txBody>
          <a:bodyPr>
            <a:normAutofit fontScale="90000"/>
          </a:bodyPr>
          <a:lstStyle/>
          <a:p>
            <a:r>
              <a:rPr lang="en-US" dirty="0"/>
              <a:t>Smog in the LA – Pasadena Area.  </a:t>
            </a:r>
            <a:br>
              <a:rPr lang="en-US" dirty="0"/>
            </a:br>
            <a:endParaRPr lang="en-US" dirty="0"/>
          </a:p>
        </p:txBody>
      </p:sp>
      <p:pic>
        <p:nvPicPr>
          <p:cNvPr id="6" name="Content Placeholder 5">
            <a:extLst>
              <a:ext uri="{FF2B5EF4-FFF2-40B4-BE49-F238E27FC236}">
                <a16:creationId xmlns:a16="http://schemas.microsoft.com/office/drawing/2014/main" id="{20D1ABA0-D05E-414F-A9FF-642F29D5F90F}"/>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78042" y="1168134"/>
            <a:ext cx="3801979" cy="3029701"/>
          </a:xfrm>
        </p:spPr>
      </p:pic>
      <p:sp>
        <p:nvSpPr>
          <p:cNvPr id="9" name="TextBox 8">
            <a:extLst>
              <a:ext uri="{FF2B5EF4-FFF2-40B4-BE49-F238E27FC236}">
                <a16:creationId xmlns:a16="http://schemas.microsoft.com/office/drawing/2014/main" id="{BD3A22C4-D648-4F3A-9A05-B70762636E0F}"/>
              </a:ext>
            </a:extLst>
          </p:cNvPr>
          <p:cNvSpPr txBox="1"/>
          <p:nvPr/>
        </p:nvSpPr>
        <p:spPr>
          <a:xfrm>
            <a:off x="778042" y="1690688"/>
            <a:ext cx="4652211" cy="635417"/>
          </a:xfrm>
          <a:prstGeom prst="rect">
            <a:avLst/>
          </a:prstGeom>
          <a:noFill/>
        </p:spPr>
        <p:txBody>
          <a:bodyPr wrap="square" rtlCol="0">
            <a:spAutoFit/>
          </a:bodyPr>
          <a:lstStyle/>
          <a:p>
            <a:endParaRPr lang="en-US" dirty="0"/>
          </a:p>
        </p:txBody>
      </p:sp>
      <p:sp>
        <p:nvSpPr>
          <p:cNvPr id="11" name="TextBox 10">
            <a:extLst>
              <a:ext uri="{FF2B5EF4-FFF2-40B4-BE49-F238E27FC236}">
                <a16:creationId xmlns:a16="http://schemas.microsoft.com/office/drawing/2014/main" id="{01C8FF3D-443A-4DEC-B85B-540D36CC2FEA}"/>
              </a:ext>
            </a:extLst>
          </p:cNvPr>
          <p:cNvSpPr txBox="1"/>
          <p:nvPr/>
        </p:nvSpPr>
        <p:spPr>
          <a:xfrm>
            <a:off x="5702968" y="4547642"/>
            <a:ext cx="5454316" cy="1661993"/>
          </a:xfrm>
          <a:prstGeom prst="rect">
            <a:avLst/>
          </a:prstGeom>
          <a:noFill/>
        </p:spPr>
        <p:txBody>
          <a:bodyPr wrap="square" rtlCol="0">
            <a:spAutoFit/>
          </a:bodyPr>
          <a:lstStyle/>
          <a:p>
            <a:r>
              <a:rPr lang="en-US" sz="2800" dirty="0"/>
              <a:t>View of Pasadena from hills above Rose Bowl (2011).  The air pollution is significantly reduced.</a:t>
            </a:r>
          </a:p>
          <a:p>
            <a:endParaRPr lang="en-US" dirty="0"/>
          </a:p>
        </p:txBody>
      </p:sp>
      <p:pic>
        <p:nvPicPr>
          <p:cNvPr id="13" name="Picture 12">
            <a:extLst>
              <a:ext uri="{FF2B5EF4-FFF2-40B4-BE49-F238E27FC236}">
                <a16:creationId xmlns:a16="http://schemas.microsoft.com/office/drawing/2014/main" id="{D1550F04-05D5-4119-B853-F2E73FCDB9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968" y="1157159"/>
            <a:ext cx="4074694" cy="3051649"/>
          </a:xfrm>
          <a:prstGeom prst="rect">
            <a:avLst/>
          </a:prstGeom>
        </p:spPr>
      </p:pic>
      <p:sp>
        <p:nvSpPr>
          <p:cNvPr id="14" name="Rectangle 13">
            <a:extLst>
              <a:ext uri="{FF2B5EF4-FFF2-40B4-BE49-F238E27FC236}">
                <a16:creationId xmlns:a16="http://schemas.microsoft.com/office/drawing/2014/main" id="{6D9282AC-0939-4F02-A59F-B239837286F5}"/>
              </a:ext>
            </a:extLst>
          </p:cNvPr>
          <p:cNvSpPr/>
          <p:nvPr/>
        </p:nvSpPr>
        <p:spPr>
          <a:xfrm>
            <a:off x="516525" y="4620374"/>
            <a:ext cx="4825497" cy="954107"/>
          </a:xfrm>
          <a:prstGeom prst="rect">
            <a:avLst/>
          </a:prstGeom>
        </p:spPr>
        <p:txBody>
          <a:bodyPr wrap="square">
            <a:spAutoFit/>
          </a:bodyPr>
          <a:lstStyle/>
          <a:p>
            <a:r>
              <a:rPr lang="en-US" sz="2800" dirty="0"/>
              <a:t>L.A. Civic Center masked by smog.  (1948)</a:t>
            </a:r>
            <a:endParaRPr lang="en-US" sz="2800" i="1" dirty="0"/>
          </a:p>
        </p:txBody>
      </p:sp>
      <p:sp>
        <p:nvSpPr>
          <p:cNvPr id="3" name="TextBox 2">
            <a:extLst>
              <a:ext uri="{FF2B5EF4-FFF2-40B4-BE49-F238E27FC236}">
                <a16:creationId xmlns:a16="http://schemas.microsoft.com/office/drawing/2014/main" id="{6CD301A2-CEDD-4132-88FD-66D48F18E4FD}"/>
              </a:ext>
            </a:extLst>
          </p:cNvPr>
          <p:cNvSpPr txBox="1"/>
          <p:nvPr/>
        </p:nvSpPr>
        <p:spPr>
          <a:xfrm>
            <a:off x="597569" y="6017516"/>
            <a:ext cx="10559715" cy="584775"/>
          </a:xfrm>
          <a:prstGeom prst="rect">
            <a:avLst/>
          </a:prstGeom>
          <a:noFill/>
        </p:spPr>
        <p:txBody>
          <a:bodyPr wrap="square" rtlCol="0">
            <a:spAutoFit/>
          </a:bodyPr>
          <a:lstStyle/>
          <a:p>
            <a:r>
              <a:rPr lang="en-US" sz="3200" dirty="0"/>
              <a:t>Important Lesson:  We must strive to protect our environment</a:t>
            </a:r>
          </a:p>
        </p:txBody>
      </p:sp>
      <p:sp>
        <p:nvSpPr>
          <p:cNvPr id="4" name="TextBox 3">
            <a:extLst>
              <a:ext uri="{FF2B5EF4-FFF2-40B4-BE49-F238E27FC236}">
                <a16:creationId xmlns:a16="http://schemas.microsoft.com/office/drawing/2014/main" id="{ED2002D5-59FA-4418-B4BD-754917301A69}"/>
              </a:ext>
            </a:extLst>
          </p:cNvPr>
          <p:cNvSpPr txBox="1"/>
          <p:nvPr/>
        </p:nvSpPr>
        <p:spPr>
          <a:xfrm>
            <a:off x="1560095" y="4251042"/>
            <a:ext cx="2983831" cy="338554"/>
          </a:xfrm>
          <a:prstGeom prst="rect">
            <a:avLst/>
          </a:prstGeom>
          <a:noFill/>
        </p:spPr>
        <p:txBody>
          <a:bodyPr wrap="square" rtlCol="0">
            <a:spAutoFit/>
          </a:bodyPr>
          <a:lstStyle/>
          <a:p>
            <a:r>
              <a:rPr lang="en-US" sz="1600" i="1" dirty="0"/>
              <a:t>Credit:  UCLA Library</a:t>
            </a:r>
            <a:endParaRPr lang="en-US" sz="1600" dirty="0"/>
          </a:p>
        </p:txBody>
      </p:sp>
      <p:sp>
        <p:nvSpPr>
          <p:cNvPr id="5" name="TextBox 4">
            <a:extLst>
              <a:ext uri="{FF2B5EF4-FFF2-40B4-BE49-F238E27FC236}">
                <a16:creationId xmlns:a16="http://schemas.microsoft.com/office/drawing/2014/main" id="{27222041-264F-4A20-A2D8-2288A65AE792}"/>
              </a:ext>
            </a:extLst>
          </p:cNvPr>
          <p:cNvSpPr txBox="1"/>
          <p:nvPr/>
        </p:nvSpPr>
        <p:spPr>
          <a:xfrm>
            <a:off x="6681537" y="4281820"/>
            <a:ext cx="2566737" cy="338554"/>
          </a:xfrm>
          <a:prstGeom prst="rect">
            <a:avLst/>
          </a:prstGeom>
          <a:noFill/>
        </p:spPr>
        <p:txBody>
          <a:bodyPr wrap="square" rtlCol="0">
            <a:spAutoFit/>
          </a:bodyPr>
          <a:lstStyle/>
          <a:p>
            <a:r>
              <a:rPr lang="en-US" sz="1600" i="1" dirty="0"/>
              <a:t>Credit: Brigham Yen</a:t>
            </a:r>
          </a:p>
        </p:txBody>
      </p:sp>
      <p:sp>
        <p:nvSpPr>
          <p:cNvPr id="7" name="Slide Number Placeholder 6">
            <a:extLst>
              <a:ext uri="{FF2B5EF4-FFF2-40B4-BE49-F238E27FC236}">
                <a16:creationId xmlns:a16="http://schemas.microsoft.com/office/drawing/2014/main" id="{4F9F5BE5-AC89-4DB9-A70C-C2E64A918854}"/>
              </a:ext>
            </a:extLst>
          </p:cNvPr>
          <p:cNvSpPr>
            <a:spLocks noGrp="1"/>
          </p:cNvSpPr>
          <p:nvPr>
            <p:ph type="sldNum" sz="quarter" idx="12"/>
          </p:nvPr>
        </p:nvSpPr>
        <p:spPr/>
        <p:txBody>
          <a:bodyPr/>
          <a:lstStyle/>
          <a:p>
            <a:fld id="{AFFE5F93-913F-4C93-98DC-39F0DC743537}" type="slidenum">
              <a:rPr lang="en-US" smtClean="0"/>
              <a:t>14</a:t>
            </a:fld>
            <a:endParaRPr lang="en-US" dirty="0"/>
          </a:p>
        </p:txBody>
      </p:sp>
    </p:spTree>
    <p:extLst>
      <p:ext uri="{BB962C8B-B14F-4D97-AF65-F5344CB8AC3E}">
        <p14:creationId xmlns:p14="http://schemas.microsoft.com/office/powerpoint/2010/main" val="3040934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87FF00-5514-42A2-ABC0-0EBD829ED3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8318" y="74556"/>
            <a:ext cx="3610356" cy="5393436"/>
          </a:xfrm>
          <a:prstGeom prst="rect">
            <a:avLst/>
          </a:prstGeom>
        </p:spPr>
      </p:pic>
      <p:sp>
        <p:nvSpPr>
          <p:cNvPr id="5" name="TextBox 4">
            <a:extLst>
              <a:ext uri="{FF2B5EF4-FFF2-40B4-BE49-F238E27FC236}">
                <a16:creationId xmlns:a16="http://schemas.microsoft.com/office/drawing/2014/main" id="{EB234029-85BF-4E44-B1B2-0B2F35216C33}"/>
              </a:ext>
            </a:extLst>
          </p:cNvPr>
          <p:cNvSpPr txBox="1"/>
          <p:nvPr/>
        </p:nvSpPr>
        <p:spPr>
          <a:xfrm>
            <a:off x="1379622" y="5532160"/>
            <a:ext cx="10274968" cy="1077218"/>
          </a:xfrm>
          <a:prstGeom prst="rect">
            <a:avLst/>
          </a:prstGeom>
          <a:noFill/>
        </p:spPr>
        <p:txBody>
          <a:bodyPr wrap="square" rtlCol="0">
            <a:spAutoFit/>
          </a:bodyPr>
          <a:lstStyle/>
          <a:p>
            <a:r>
              <a:rPr lang="en-US" sz="3200" dirty="0"/>
              <a:t>                   Sophia and Harden McConnell </a:t>
            </a:r>
          </a:p>
          <a:p>
            <a:r>
              <a:rPr lang="en-US" sz="3200" dirty="0"/>
              <a:t>                             </a:t>
            </a:r>
            <a:r>
              <a:rPr lang="en-US" sz="2800" dirty="0"/>
              <a:t>1990, Mt. Rainier WA</a:t>
            </a:r>
          </a:p>
        </p:txBody>
      </p:sp>
      <p:sp>
        <p:nvSpPr>
          <p:cNvPr id="2" name="TextBox 1">
            <a:extLst>
              <a:ext uri="{FF2B5EF4-FFF2-40B4-BE49-F238E27FC236}">
                <a16:creationId xmlns:a16="http://schemas.microsoft.com/office/drawing/2014/main" id="{FAAD38DA-0AAD-4885-96D3-B4A8304628C6}"/>
              </a:ext>
            </a:extLst>
          </p:cNvPr>
          <p:cNvSpPr txBox="1"/>
          <p:nvPr/>
        </p:nvSpPr>
        <p:spPr>
          <a:xfrm>
            <a:off x="7836570" y="4750531"/>
            <a:ext cx="2534652" cy="338554"/>
          </a:xfrm>
          <a:prstGeom prst="rect">
            <a:avLst/>
          </a:prstGeom>
          <a:noFill/>
        </p:spPr>
        <p:txBody>
          <a:bodyPr wrap="square" rtlCol="0">
            <a:spAutoFit/>
          </a:bodyPr>
          <a:lstStyle/>
          <a:p>
            <a:r>
              <a:rPr lang="en-US" sz="1600" i="1" dirty="0"/>
              <a:t>Credit:  Alvin Kwiram</a:t>
            </a:r>
          </a:p>
        </p:txBody>
      </p:sp>
      <p:sp>
        <p:nvSpPr>
          <p:cNvPr id="4" name="Slide Number Placeholder 3">
            <a:extLst>
              <a:ext uri="{FF2B5EF4-FFF2-40B4-BE49-F238E27FC236}">
                <a16:creationId xmlns:a16="http://schemas.microsoft.com/office/drawing/2014/main" id="{F79030AF-8355-45E7-94C0-460203ED6E8E}"/>
              </a:ext>
            </a:extLst>
          </p:cNvPr>
          <p:cNvSpPr>
            <a:spLocks noGrp="1"/>
          </p:cNvSpPr>
          <p:nvPr>
            <p:ph type="sldNum" sz="quarter" idx="12"/>
          </p:nvPr>
        </p:nvSpPr>
        <p:spPr/>
        <p:txBody>
          <a:bodyPr/>
          <a:lstStyle/>
          <a:p>
            <a:fld id="{AFFE5F93-913F-4C93-98DC-39F0DC743537}" type="slidenum">
              <a:rPr lang="en-US" smtClean="0"/>
              <a:t>15</a:t>
            </a:fld>
            <a:endParaRPr lang="en-US" dirty="0"/>
          </a:p>
        </p:txBody>
      </p:sp>
    </p:spTree>
    <p:extLst>
      <p:ext uri="{BB962C8B-B14F-4D97-AF65-F5344CB8AC3E}">
        <p14:creationId xmlns:p14="http://schemas.microsoft.com/office/powerpoint/2010/main" val="28587940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E973877E-3A5C-4E70-B828-9907091F944D}"/>
              </a:ext>
            </a:extLst>
          </p:cNvPr>
          <p:cNvSpPr txBox="1"/>
          <p:nvPr/>
        </p:nvSpPr>
        <p:spPr>
          <a:xfrm>
            <a:off x="906377" y="113510"/>
            <a:ext cx="10170696" cy="954107"/>
          </a:xfrm>
          <a:prstGeom prst="rect">
            <a:avLst/>
          </a:prstGeom>
          <a:noFill/>
        </p:spPr>
        <p:txBody>
          <a:bodyPr wrap="square" rtlCol="0">
            <a:spAutoFit/>
          </a:bodyPr>
          <a:lstStyle/>
          <a:p>
            <a:r>
              <a:rPr lang="en-US" sz="2800" dirty="0"/>
              <a:t>Names of all McConnell graduate students and postdocs at Caltech were inscribed on tiles by scientist-artist Dr. Karen Mason-Kiemle</a:t>
            </a:r>
          </a:p>
        </p:txBody>
      </p:sp>
      <p:sp>
        <p:nvSpPr>
          <p:cNvPr id="16" name="TextBox 15">
            <a:extLst>
              <a:ext uri="{FF2B5EF4-FFF2-40B4-BE49-F238E27FC236}">
                <a16:creationId xmlns:a16="http://schemas.microsoft.com/office/drawing/2014/main" id="{F05C12ED-C33A-469D-8933-C043FA78056C}"/>
              </a:ext>
            </a:extLst>
          </p:cNvPr>
          <p:cNvSpPr txBox="1"/>
          <p:nvPr/>
        </p:nvSpPr>
        <p:spPr>
          <a:xfrm>
            <a:off x="292815" y="3158698"/>
            <a:ext cx="3725732" cy="954107"/>
          </a:xfrm>
          <a:prstGeom prst="rect">
            <a:avLst/>
          </a:prstGeom>
          <a:noFill/>
        </p:spPr>
        <p:txBody>
          <a:bodyPr wrap="square" rtlCol="0">
            <a:spAutoFit/>
          </a:bodyPr>
          <a:lstStyle/>
          <a:p>
            <a:r>
              <a:rPr lang="en-US" sz="2800" dirty="0"/>
              <a:t>Caltech students’ names inscribed on blue tiles.  </a:t>
            </a:r>
          </a:p>
        </p:txBody>
      </p:sp>
      <p:pic>
        <p:nvPicPr>
          <p:cNvPr id="6" name="Picture 5">
            <a:extLst>
              <a:ext uri="{FF2B5EF4-FFF2-40B4-BE49-F238E27FC236}">
                <a16:creationId xmlns:a16="http://schemas.microsoft.com/office/drawing/2014/main" id="{EB301764-2740-4276-A09A-500B558B77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3259" y="1067617"/>
            <a:ext cx="5461250" cy="5566611"/>
          </a:xfrm>
          <a:prstGeom prst="rect">
            <a:avLst/>
          </a:prstGeom>
        </p:spPr>
      </p:pic>
      <p:sp>
        <p:nvSpPr>
          <p:cNvPr id="2" name="TextBox 1">
            <a:extLst>
              <a:ext uri="{FF2B5EF4-FFF2-40B4-BE49-F238E27FC236}">
                <a16:creationId xmlns:a16="http://schemas.microsoft.com/office/drawing/2014/main" id="{20670BD8-FAD3-4014-8B8B-2B4864D2682E}"/>
              </a:ext>
            </a:extLst>
          </p:cNvPr>
          <p:cNvSpPr txBox="1"/>
          <p:nvPr/>
        </p:nvSpPr>
        <p:spPr>
          <a:xfrm>
            <a:off x="593558" y="6128084"/>
            <a:ext cx="2951747" cy="307777"/>
          </a:xfrm>
          <a:prstGeom prst="rect">
            <a:avLst/>
          </a:prstGeom>
          <a:noFill/>
        </p:spPr>
        <p:txBody>
          <a:bodyPr wrap="square" rtlCol="0">
            <a:spAutoFit/>
          </a:bodyPr>
          <a:lstStyle/>
          <a:p>
            <a:r>
              <a:rPr lang="en-US" sz="1400" i="1" dirty="0"/>
              <a:t>Credit:  Alvin Kwiram</a:t>
            </a:r>
          </a:p>
        </p:txBody>
      </p:sp>
      <p:sp>
        <p:nvSpPr>
          <p:cNvPr id="3" name="Slide Number Placeholder 2">
            <a:extLst>
              <a:ext uri="{FF2B5EF4-FFF2-40B4-BE49-F238E27FC236}">
                <a16:creationId xmlns:a16="http://schemas.microsoft.com/office/drawing/2014/main" id="{48087B6B-7A1B-4609-ADE1-CFC58EDA640C}"/>
              </a:ext>
            </a:extLst>
          </p:cNvPr>
          <p:cNvSpPr>
            <a:spLocks noGrp="1"/>
          </p:cNvSpPr>
          <p:nvPr>
            <p:ph type="sldNum" sz="quarter" idx="12"/>
          </p:nvPr>
        </p:nvSpPr>
        <p:spPr/>
        <p:txBody>
          <a:bodyPr/>
          <a:lstStyle/>
          <a:p>
            <a:fld id="{AFFE5F93-913F-4C93-98DC-39F0DC743537}" type="slidenum">
              <a:rPr lang="en-US" smtClean="0"/>
              <a:t>16</a:t>
            </a:fld>
            <a:endParaRPr lang="en-US" dirty="0"/>
          </a:p>
        </p:txBody>
      </p:sp>
    </p:spTree>
    <p:extLst>
      <p:ext uri="{BB962C8B-B14F-4D97-AF65-F5344CB8AC3E}">
        <p14:creationId xmlns:p14="http://schemas.microsoft.com/office/powerpoint/2010/main" val="3021779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5C6F46E-C887-4781-9727-F3A75BB03440}"/>
              </a:ext>
            </a:extLst>
          </p:cNvPr>
          <p:cNvSpPr txBox="1"/>
          <p:nvPr/>
        </p:nvSpPr>
        <p:spPr>
          <a:xfrm>
            <a:off x="765340" y="1771653"/>
            <a:ext cx="5414210" cy="1384995"/>
          </a:xfrm>
          <a:prstGeom prst="rect">
            <a:avLst/>
          </a:prstGeom>
          <a:noFill/>
        </p:spPr>
        <p:txBody>
          <a:bodyPr wrap="square" rtlCol="0">
            <a:spAutoFit/>
          </a:bodyPr>
          <a:lstStyle/>
          <a:p>
            <a:r>
              <a:rPr lang="en-US" sz="2800" dirty="0"/>
              <a:t>Names of Caltech postdoctoral fellows and visiting scholars on green tiles. </a:t>
            </a:r>
          </a:p>
        </p:txBody>
      </p:sp>
      <p:pic>
        <p:nvPicPr>
          <p:cNvPr id="3" name="Picture 2">
            <a:extLst>
              <a:ext uri="{FF2B5EF4-FFF2-40B4-BE49-F238E27FC236}">
                <a16:creationId xmlns:a16="http://schemas.microsoft.com/office/drawing/2014/main" id="{F0B1C331-6622-4DCD-B42F-8BA603BBCD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3634" y="184483"/>
            <a:ext cx="3221124" cy="6562335"/>
          </a:xfrm>
          <a:prstGeom prst="rect">
            <a:avLst/>
          </a:prstGeom>
        </p:spPr>
      </p:pic>
      <p:sp>
        <p:nvSpPr>
          <p:cNvPr id="4" name="TextBox 3">
            <a:extLst>
              <a:ext uri="{FF2B5EF4-FFF2-40B4-BE49-F238E27FC236}">
                <a16:creationId xmlns:a16="http://schemas.microsoft.com/office/drawing/2014/main" id="{1AD37AA3-FA23-438B-B567-835F92546E27}"/>
              </a:ext>
            </a:extLst>
          </p:cNvPr>
          <p:cNvSpPr txBox="1"/>
          <p:nvPr/>
        </p:nvSpPr>
        <p:spPr>
          <a:xfrm flipH="1">
            <a:off x="3390497" y="6296526"/>
            <a:ext cx="2898007" cy="338554"/>
          </a:xfrm>
          <a:prstGeom prst="rect">
            <a:avLst/>
          </a:prstGeom>
          <a:noFill/>
        </p:spPr>
        <p:txBody>
          <a:bodyPr wrap="square" rtlCol="0">
            <a:spAutoFit/>
          </a:bodyPr>
          <a:lstStyle/>
          <a:p>
            <a:r>
              <a:rPr lang="en-US" sz="1600" i="1" dirty="0"/>
              <a:t>Credit:  Karen Mason-Kiemle</a:t>
            </a:r>
          </a:p>
        </p:txBody>
      </p:sp>
      <p:sp>
        <p:nvSpPr>
          <p:cNvPr id="5" name="Slide Number Placeholder 4">
            <a:extLst>
              <a:ext uri="{FF2B5EF4-FFF2-40B4-BE49-F238E27FC236}">
                <a16:creationId xmlns:a16="http://schemas.microsoft.com/office/drawing/2014/main" id="{8AD36BFF-600B-4E7C-8087-490C7EBB480D}"/>
              </a:ext>
            </a:extLst>
          </p:cNvPr>
          <p:cNvSpPr>
            <a:spLocks noGrp="1"/>
          </p:cNvSpPr>
          <p:nvPr>
            <p:ph type="sldNum" sz="quarter" idx="12"/>
          </p:nvPr>
        </p:nvSpPr>
        <p:spPr/>
        <p:txBody>
          <a:bodyPr/>
          <a:lstStyle/>
          <a:p>
            <a:fld id="{AFFE5F93-913F-4C93-98DC-39F0DC743537}" type="slidenum">
              <a:rPr lang="en-US" smtClean="0"/>
              <a:t>17</a:t>
            </a:fld>
            <a:endParaRPr lang="en-US" dirty="0"/>
          </a:p>
        </p:txBody>
      </p:sp>
    </p:spTree>
    <p:extLst>
      <p:ext uri="{BB962C8B-B14F-4D97-AF65-F5344CB8AC3E}">
        <p14:creationId xmlns:p14="http://schemas.microsoft.com/office/powerpoint/2010/main" val="676695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3D4CD1-E0E0-46C1-8E36-9F29635E07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66022" y="123202"/>
            <a:ext cx="4307304" cy="4420197"/>
          </a:xfrm>
          <a:prstGeom prst="rect">
            <a:avLst/>
          </a:prstGeom>
        </p:spPr>
      </p:pic>
      <p:pic>
        <p:nvPicPr>
          <p:cNvPr id="5" name="Picture 4">
            <a:extLst>
              <a:ext uri="{FF2B5EF4-FFF2-40B4-BE49-F238E27FC236}">
                <a16:creationId xmlns:a16="http://schemas.microsoft.com/office/drawing/2014/main" id="{41D35482-6B01-451E-9842-151A61CB36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191" y="590452"/>
            <a:ext cx="5662072" cy="3036515"/>
          </a:xfrm>
          <a:prstGeom prst="rect">
            <a:avLst/>
          </a:prstGeom>
        </p:spPr>
      </p:pic>
      <p:sp>
        <p:nvSpPr>
          <p:cNvPr id="6" name="TextBox 5">
            <a:extLst>
              <a:ext uri="{FF2B5EF4-FFF2-40B4-BE49-F238E27FC236}">
                <a16:creationId xmlns:a16="http://schemas.microsoft.com/office/drawing/2014/main" id="{C2B4769D-B29C-47AF-8D95-2F48906EB26B}"/>
              </a:ext>
            </a:extLst>
          </p:cNvPr>
          <p:cNvSpPr txBox="1"/>
          <p:nvPr/>
        </p:nvSpPr>
        <p:spPr>
          <a:xfrm>
            <a:off x="232611" y="4183981"/>
            <a:ext cx="5751094" cy="2308324"/>
          </a:xfrm>
          <a:prstGeom prst="rect">
            <a:avLst/>
          </a:prstGeom>
          <a:noFill/>
        </p:spPr>
        <p:txBody>
          <a:bodyPr wrap="square" rtlCol="0">
            <a:spAutoFit/>
          </a:bodyPr>
          <a:lstStyle/>
          <a:p>
            <a:r>
              <a:rPr lang="en-US" sz="2400" dirty="0"/>
              <a:t>Green bench with names of all McConnell postdocs and visiting scholars, Caltech and Stanford.  The tiles are all “fired” and  thus permanent. The two Benches were finished in 2015 and are currently located at the McConnell home in Atherton CA.  </a:t>
            </a:r>
          </a:p>
        </p:txBody>
      </p:sp>
      <p:sp>
        <p:nvSpPr>
          <p:cNvPr id="7" name="TextBox 6">
            <a:extLst>
              <a:ext uri="{FF2B5EF4-FFF2-40B4-BE49-F238E27FC236}">
                <a16:creationId xmlns:a16="http://schemas.microsoft.com/office/drawing/2014/main" id="{3A91EE32-C8FC-4558-AAEA-2F32C945820A}"/>
              </a:ext>
            </a:extLst>
          </p:cNvPr>
          <p:cNvSpPr txBox="1"/>
          <p:nvPr/>
        </p:nvSpPr>
        <p:spPr>
          <a:xfrm>
            <a:off x="6432884" y="4549676"/>
            <a:ext cx="5526505" cy="2308324"/>
          </a:xfrm>
          <a:prstGeom prst="rect">
            <a:avLst/>
          </a:prstGeom>
          <a:noFill/>
        </p:spPr>
        <p:txBody>
          <a:bodyPr wrap="square" rtlCol="0">
            <a:spAutoFit/>
          </a:bodyPr>
          <a:lstStyle/>
          <a:p>
            <a:r>
              <a:rPr lang="en-US" sz="2400" dirty="0"/>
              <a:t>Sophia McConnell and Karen Mason-Kiemle (artist, right) sitting on the finished blue bench which has names of all McConnell’s graduate students (Caltech and Stanford).   Karen earned her PhD at Stanford in Harden’s lab.  </a:t>
            </a:r>
          </a:p>
        </p:txBody>
      </p:sp>
      <p:sp>
        <p:nvSpPr>
          <p:cNvPr id="2" name="TextBox 1">
            <a:extLst>
              <a:ext uri="{FF2B5EF4-FFF2-40B4-BE49-F238E27FC236}">
                <a16:creationId xmlns:a16="http://schemas.microsoft.com/office/drawing/2014/main" id="{4F51401D-4237-4247-914A-0CFB32FD4146}"/>
              </a:ext>
            </a:extLst>
          </p:cNvPr>
          <p:cNvSpPr txBox="1"/>
          <p:nvPr/>
        </p:nvSpPr>
        <p:spPr>
          <a:xfrm>
            <a:off x="826168" y="3808147"/>
            <a:ext cx="5078118" cy="338554"/>
          </a:xfrm>
          <a:prstGeom prst="rect">
            <a:avLst/>
          </a:prstGeom>
          <a:noFill/>
        </p:spPr>
        <p:txBody>
          <a:bodyPr wrap="square" rtlCol="0">
            <a:spAutoFit/>
          </a:bodyPr>
          <a:lstStyle/>
          <a:p>
            <a:r>
              <a:rPr lang="en-US" sz="1600" i="1" dirty="0"/>
              <a:t>Credit (above) K. Mason-Kiemle; (right) Jane McConnell</a:t>
            </a:r>
          </a:p>
        </p:txBody>
      </p:sp>
      <p:sp>
        <p:nvSpPr>
          <p:cNvPr id="4" name="Slide Number Placeholder 3">
            <a:extLst>
              <a:ext uri="{FF2B5EF4-FFF2-40B4-BE49-F238E27FC236}">
                <a16:creationId xmlns:a16="http://schemas.microsoft.com/office/drawing/2014/main" id="{266A4629-5A2C-4EBF-A99C-0AB773DC5A84}"/>
              </a:ext>
            </a:extLst>
          </p:cNvPr>
          <p:cNvSpPr>
            <a:spLocks noGrp="1"/>
          </p:cNvSpPr>
          <p:nvPr>
            <p:ph type="sldNum" sz="quarter" idx="12"/>
          </p:nvPr>
        </p:nvSpPr>
        <p:spPr/>
        <p:txBody>
          <a:bodyPr/>
          <a:lstStyle/>
          <a:p>
            <a:fld id="{AFFE5F93-913F-4C93-98DC-39F0DC743537}" type="slidenum">
              <a:rPr lang="en-US" smtClean="0"/>
              <a:t>18</a:t>
            </a:fld>
            <a:endParaRPr lang="en-US" dirty="0"/>
          </a:p>
        </p:txBody>
      </p:sp>
    </p:spTree>
    <p:extLst>
      <p:ext uri="{BB962C8B-B14F-4D97-AF65-F5344CB8AC3E}">
        <p14:creationId xmlns:p14="http://schemas.microsoft.com/office/powerpoint/2010/main" val="39883039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A8A4F9E-C525-4DBC-BC2C-C82FCB9605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65" y="56148"/>
            <a:ext cx="7342533" cy="6858000"/>
          </a:xfrm>
          <a:prstGeom prst="rect">
            <a:avLst/>
          </a:prstGeom>
        </p:spPr>
      </p:pic>
      <p:sp>
        <p:nvSpPr>
          <p:cNvPr id="4" name="TextBox 3">
            <a:extLst>
              <a:ext uri="{FF2B5EF4-FFF2-40B4-BE49-F238E27FC236}">
                <a16:creationId xmlns:a16="http://schemas.microsoft.com/office/drawing/2014/main" id="{FBEDCD7F-AF52-4A98-ACB5-DF7C678E05FC}"/>
              </a:ext>
            </a:extLst>
          </p:cNvPr>
          <p:cNvSpPr txBox="1"/>
          <p:nvPr/>
        </p:nvSpPr>
        <p:spPr>
          <a:xfrm>
            <a:off x="7820526" y="697832"/>
            <a:ext cx="4162927" cy="5016758"/>
          </a:xfrm>
          <a:prstGeom prst="rect">
            <a:avLst/>
          </a:prstGeom>
          <a:noFill/>
        </p:spPr>
        <p:txBody>
          <a:bodyPr wrap="square" rtlCol="0">
            <a:spAutoFit/>
          </a:bodyPr>
          <a:lstStyle/>
          <a:p>
            <a:r>
              <a:rPr lang="en-US" sz="3200" dirty="0"/>
              <a:t>Quote from Harden McConnell’s Caltech Ph.D. thesis, 1951.  Karen inscribed these words and many diagrams from McConnell’s research on the tiles, which she then mounted on two unique benches. </a:t>
            </a:r>
          </a:p>
        </p:txBody>
      </p:sp>
      <p:sp>
        <p:nvSpPr>
          <p:cNvPr id="2" name="TextBox 1">
            <a:extLst>
              <a:ext uri="{FF2B5EF4-FFF2-40B4-BE49-F238E27FC236}">
                <a16:creationId xmlns:a16="http://schemas.microsoft.com/office/drawing/2014/main" id="{4072EAC4-C30F-4CC9-886C-CC9E39E9A993}"/>
              </a:ext>
            </a:extLst>
          </p:cNvPr>
          <p:cNvSpPr txBox="1"/>
          <p:nvPr/>
        </p:nvSpPr>
        <p:spPr>
          <a:xfrm>
            <a:off x="8053137" y="5919537"/>
            <a:ext cx="3200400" cy="338554"/>
          </a:xfrm>
          <a:prstGeom prst="rect">
            <a:avLst/>
          </a:prstGeom>
          <a:noFill/>
        </p:spPr>
        <p:txBody>
          <a:bodyPr wrap="square" rtlCol="0">
            <a:spAutoFit/>
          </a:bodyPr>
          <a:lstStyle/>
          <a:p>
            <a:r>
              <a:rPr lang="en-US" sz="1600" i="1" dirty="0"/>
              <a:t>Credit:  Jane McConnell</a:t>
            </a:r>
          </a:p>
        </p:txBody>
      </p:sp>
      <p:sp>
        <p:nvSpPr>
          <p:cNvPr id="5" name="Slide Number Placeholder 4">
            <a:extLst>
              <a:ext uri="{FF2B5EF4-FFF2-40B4-BE49-F238E27FC236}">
                <a16:creationId xmlns:a16="http://schemas.microsoft.com/office/drawing/2014/main" id="{7A7F1501-457C-4311-AD3E-2A317E03EA49}"/>
              </a:ext>
            </a:extLst>
          </p:cNvPr>
          <p:cNvSpPr>
            <a:spLocks noGrp="1"/>
          </p:cNvSpPr>
          <p:nvPr>
            <p:ph type="sldNum" sz="quarter" idx="12"/>
          </p:nvPr>
        </p:nvSpPr>
        <p:spPr/>
        <p:txBody>
          <a:bodyPr/>
          <a:lstStyle/>
          <a:p>
            <a:fld id="{AFFE5F93-913F-4C93-98DC-39F0DC743537}" type="slidenum">
              <a:rPr lang="en-US" smtClean="0"/>
              <a:t>19</a:t>
            </a:fld>
            <a:endParaRPr lang="en-US" dirty="0"/>
          </a:p>
        </p:txBody>
      </p:sp>
    </p:spTree>
    <p:extLst>
      <p:ext uri="{BB962C8B-B14F-4D97-AF65-F5344CB8AC3E}">
        <p14:creationId xmlns:p14="http://schemas.microsoft.com/office/powerpoint/2010/main" val="2669773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EF6B3-9403-4DCB-898D-53B11A4FDE22}"/>
              </a:ext>
            </a:extLst>
          </p:cNvPr>
          <p:cNvSpPr>
            <a:spLocks noGrp="1"/>
          </p:cNvSpPr>
          <p:nvPr>
            <p:ph type="title"/>
          </p:nvPr>
        </p:nvSpPr>
        <p:spPr/>
        <p:txBody>
          <a:bodyPr/>
          <a:lstStyle/>
          <a:p>
            <a:r>
              <a:rPr lang="en-US" dirty="0"/>
              <a:t>Harden as a Caltech Graduate Student </a:t>
            </a:r>
            <a:br>
              <a:rPr lang="en-US" dirty="0"/>
            </a:br>
            <a:r>
              <a:rPr lang="en-US" dirty="0"/>
              <a:t>1947-1951</a:t>
            </a:r>
          </a:p>
        </p:txBody>
      </p:sp>
      <p:sp>
        <p:nvSpPr>
          <p:cNvPr id="3" name="Content Placeholder 2">
            <a:extLst>
              <a:ext uri="{FF2B5EF4-FFF2-40B4-BE49-F238E27FC236}">
                <a16:creationId xmlns:a16="http://schemas.microsoft.com/office/drawing/2014/main" id="{00C49601-9B1C-47AF-A443-C642B6A3C5DC}"/>
              </a:ext>
            </a:extLst>
          </p:cNvPr>
          <p:cNvSpPr>
            <a:spLocks noGrp="1"/>
          </p:cNvSpPr>
          <p:nvPr>
            <p:ph idx="1"/>
          </p:nvPr>
        </p:nvSpPr>
        <p:spPr>
          <a:xfrm>
            <a:off x="838201" y="1825625"/>
            <a:ext cx="8923420" cy="4351338"/>
          </a:xfrm>
        </p:spPr>
        <p:txBody>
          <a:bodyPr>
            <a:normAutofit fontScale="92500" lnSpcReduction="10000"/>
          </a:bodyPr>
          <a:lstStyle/>
          <a:p>
            <a:r>
              <a:rPr lang="en-US" sz="3200" dirty="0"/>
              <a:t>“On arrival at Caltech in 1947, I immediately went to see Linus Pauling and indicated I would like to be a theoretical chemist, meaning I wanted to work on molecular electronic structure problems.”</a:t>
            </a:r>
          </a:p>
          <a:p>
            <a:r>
              <a:rPr lang="en-US" sz="3200" dirty="0"/>
              <a:t>“Linus said that if I wanted to be a theoretical chemist I would need to know all there was to know about chemistry, physics and biology.  For a moment I thought he was joking, but after looking at him a second time, I realized that he was serious.”</a:t>
            </a:r>
          </a:p>
          <a:p>
            <a:pPr marL="0" indent="0">
              <a:buNone/>
            </a:pPr>
            <a:r>
              <a:rPr lang="en-US" dirty="0"/>
              <a:t>  Harden McConnell, Ann. Rev. Biophysics. 39, 1 (2010)</a:t>
            </a:r>
          </a:p>
          <a:p>
            <a:pPr marL="0" indent="0">
              <a:buNone/>
            </a:pPr>
            <a:endParaRPr lang="en-US" dirty="0"/>
          </a:p>
          <a:p>
            <a:endParaRPr lang="en-US" dirty="0"/>
          </a:p>
        </p:txBody>
      </p:sp>
      <p:pic>
        <p:nvPicPr>
          <p:cNvPr id="7" name="Picture 6">
            <a:extLst>
              <a:ext uri="{FF2B5EF4-FFF2-40B4-BE49-F238E27FC236}">
                <a16:creationId xmlns:a16="http://schemas.microsoft.com/office/drawing/2014/main" id="{FCA38B57-BAFA-44A1-B454-38E1F5539E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9384" y="1924935"/>
            <a:ext cx="1528899" cy="1873033"/>
          </a:xfrm>
          <a:prstGeom prst="rect">
            <a:avLst/>
          </a:prstGeom>
        </p:spPr>
      </p:pic>
      <p:sp>
        <p:nvSpPr>
          <p:cNvPr id="8" name="TextBox 7">
            <a:extLst>
              <a:ext uri="{FF2B5EF4-FFF2-40B4-BE49-F238E27FC236}">
                <a16:creationId xmlns:a16="http://schemas.microsoft.com/office/drawing/2014/main" id="{4D225532-CDFB-4A17-8DDA-986D7E1B44D8}"/>
              </a:ext>
            </a:extLst>
          </p:cNvPr>
          <p:cNvSpPr txBox="1"/>
          <p:nvPr/>
        </p:nvSpPr>
        <p:spPr>
          <a:xfrm>
            <a:off x="9841831" y="4097365"/>
            <a:ext cx="2157663" cy="769441"/>
          </a:xfrm>
          <a:prstGeom prst="rect">
            <a:avLst/>
          </a:prstGeom>
          <a:noFill/>
        </p:spPr>
        <p:txBody>
          <a:bodyPr wrap="square" rtlCol="0">
            <a:spAutoFit/>
          </a:bodyPr>
          <a:lstStyle/>
          <a:p>
            <a:r>
              <a:rPr lang="en-US" sz="2800" dirty="0"/>
              <a:t>Linus Pauling</a:t>
            </a:r>
          </a:p>
          <a:p>
            <a:r>
              <a:rPr lang="en-US" sz="1600" i="1" dirty="0"/>
              <a:t>Credit: NIH  </a:t>
            </a:r>
          </a:p>
        </p:txBody>
      </p:sp>
      <p:sp>
        <p:nvSpPr>
          <p:cNvPr id="4" name="Slide Number Placeholder 3">
            <a:extLst>
              <a:ext uri="{FF2B5EF4-FFF2-40B4-BE49-F238E27FC236}">
                <a16:creationId xmlns:a16="http://schemas.microsoft.com/office/drawing/2014/main" id="{C9BEC1B5-BCB5-4092-B057-AED739CC9A30}"/>
              </a:ext>
            </a:extLst>
          </p:cNvPr>
          <p:cNvSpPr>
            <a:spLocks noGrp="1"/>
          </p:cNvSpPr>
          <p:nvPr>
            <p:ph type="sldNum" sz="quarter" idx="12"/>
          </p:nvPr>
        </p:nvSpPr>
        <p:spPr/>
        <p:txBody>
          <a:bodyPr/>
          <a:lstStyle/>
          <a:p>
            <a:fld id="{AFFE5F93-913F-4C93-98DC-39F0DC743537}" type="slidenum">
              <a:rPr lang="en-US" smtClean="0"/>
              <a:t>2</a:t>
            </a:fld>
            <a:endParaRPr lang="en-US" dirty="0"/>
          </a:p>
        </p:txBody>
      </p:sp>
    </p:spTree>
    <p:extLst>
      <p:ext uri="{BB962C8B-B14F-4D97-AF65-F5344CB8AC3E}">
        <p14:creationId xmlns:p14="http://schemas.microsoft.com/office/powerpoint/2010/main" val="24658086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004D621-D6FF-4440-A5D0-6C10F260AF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6988342" y="252494"/>
            <a:ext cx="4255168" cy="4255168"/>
          </a:xfrm>
          <a:prstGeom prst="rect">
            <a:avLst/>
          </a:prstGeom>
        </p:spPr>
      </p:pic>
      <p:sp>
        <p:nvSpPr>
          <p:cNvPr id="5" name="TextBox 4">
            <a:extLst>
              <a:ext uri="{FF2B5EF4-FFF2-40B4-BE49-F238E27FC236}">
                <a16:creationId xmlns:a16="http://schemas.microsoft.com/office/drawing/2014/main" id="{E6D62B89-21AA-4B96-A547-8756B5B5107E}"/>
              </a:ext>
            </a:extLst>
          </p:cNvPr>
          <p:cNvSpPr txBox="1"/>
          <p:nvPr/>
        </p:nvSpPr>
        <p:spPr>
          <a:xfrm>
            <a:off x="431132" y="4342892"/>
            <a:ext cx="5729036" cy="1938992"/>
          </a:xfrm>
          <a:prstGeom prst="rect">
            <a:avLst/>
          </a:prstGeom>
          <a:noFill/>
        </p:spPr>
        <p:txBody>
          <a:bodyPr wrap="square" rtlCol="0">
            <a:spAutoFit/>
          </a:bodyPr>
          <a:lstStyle/>
          <a:p>
            <a:r>
              <a:rPr lang="en-US" sz="2400" dirty="0"/>
              <a:t>Spin polarization diagram associated with the McConnell equation.  A simple sketch of spin correlation by Pauling during a seminar at Caltech planted the seed, and McConnell developed the idea for his application.  </a:t>
            </a:r>
          </a:p>
        </p:txBody>
      </p:sp>
      <p:sp>
        <p:nvSpPr>
          <p:cNvPr id="9" name="TextBox 8">
            <a:extLst>
              <a:ext uri="{FF2B5EF4-FFF2-40B4-BE49-F238E27FC236}">
                <a16:creationId xmlns:a16="http://schemas.microsoft.com/office/drawing/2014/main" id="{C3D2A3F7-715A-4C04-A365-2989E3F92BC7}"/>
              </a:ext>
            </a:extLst>
          </p:cNvPr>
          <p:cNvSpPr txBox="1"/>
          <p:nvPr/>
        </p:nvSpPr>
        <p:spPr>
          <a:xfrm flipH="1">
            <a:off x="6470985" y="4389984"/>
            <a:ext cx="5289883" cy="1938992"/>
          </a:xfrm>
          <a:prstGeom prst="rect">
            <a:avLst/>
          </a:prstGeom>
          <a:noFill/>
        </p:spPr>
        <p:txBody>
          <a:bodyPr wrap="square" rtlCol="0">
            <a:spAutoFit/>
          </a:bodyPr>
          <a:lstStyle/>
          <a:p>
            <a:r>
              <a:rPr lang="en-US" sz="2400" dirty="0"/>
              <a:t>Diagram of a nitroxide free radical.  ESR and chemical stability examined at Caltech, and then applied  widely at Stanford to biological problems as “spin labels”. </a:t>
            </a:r>
          </a:p>
        </p:txBody>
      </p:sp>
      <p:sp>
        <p:nvSpPr>
          <p:cNvPr id="10" name="TextBox 9">
            <a:extLst>
              <a:ext uri="{FF2B5EF4-FFF2-40B4-BE49-F238E27FC236}">
                <a16:creationId xmlns:a16="http://schemas.microsoft.com/office/drawing/2014/main" id="{4045BE2E-71F0-400F-9776-7888E7DB3C01}"/>
              </a:ext>
            </a:extLst>
          </p:cNvPr>
          <p:cNvSpPr txBox="1"/>
          <p:nvPr/>
        </p:nvSpPr>
        <p:spPr>
          <a:xfrm>
            <a:off x="7518486" y="6244561"/>
            <a:ext cx="3485145" cy="369332"/>
          </a:xfrm>
          <a:prstGeom prst="rect">
            <a:avLst/>
          </a:prstGeom>
          <a:noFill/>
        </p:spPr>
        <p:txBody>
          <a:bodyPr wrap="square" rtlCol="0">
            <a:spAutoFit/>
          </a:bodyPr>
          <a:lstStyle/>
          <a:p>
            <a:r>
              <a:rPr lang="en-US" dirty="0"/>
              <a:t>Credit:  Alvin Kwiram</a:t>
            </a:r>
          </a:p>
        </p:txBody>
      </p:sp>
      <p:sp>
        <p:nvSpPr>
          <p:cNvPr id="2" name="Slide Number Placeholder 1">
            <a:extLst>
              <a:ext uri="{FF2B5EF4-FFF2-40B4-BE49-F238E27FC236}">
                <a16:creationId xmlns:a16="http://schemas.microsoft.com/office/drawing/2014/main" id="{A1937F39-9E89-431C-8A67-ACB1B9B045F9}"/>
              </a:ext>
            </a:extLst>
          </p:cNvPr>
          <p:cNvSpPr>
            <a:spLocks noGrp="1"/>
          </p:cNvSpPr>
          <p:nvPr>
            <p:ph type="sldNum" sz="quarter" idx="12"/>
          </p:nvPr>
        </p:nvSpPr>
        <p:spPr>
          <a:xfrm>
            <a:off x="7920789" y="6274228"/>
            <a:ext cx="2743200" cy="365125"/>
          </a:xfrm>
        </p:spPr>
        <p:txBody>
          <a:bodyPr/>
          <a:lstStyle/>
          <a:p>
            <a:fld id="{AFFE5F93-913F-4C93-98DC-39F0DC743537}" type="slidenum">
              <a:rPr lang="en-US" smtClean="0"/>
              <a:t>20</a:t>
            </a:fld>
            <a:endParaRPr lang="en-US" dirty="0"/>
          </a:p>
        </p:txBody>
      </p:sp>
      <p:pic>
        <p:nvPicPr>
          <p:cNvPr id="7" name="Picture 6">
            <a:extLst>
              <a:ext uri="{FF2B5EF4-FFF2-40B4-BE49-F238E27FC236}">
                <a16:creationId xmlns:a16="http://schemas.microsoft.com/office/drawing/2014/main" id="{EF0EE55B-ABEF-4103-A620-9CC9DF3618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148" y="576116"/>
            <a:ext cx="4810125" cy="3438525"/>
          </a:xfrm>
          <a:prstGeom prst="rect">
            <a:avLst/>
          </a:prstGeom>
        </p:spPr>
      </p:pic>
      <p:sp>
        <p:nvSpPr>
          <p:cNvPr id="8" name="TextBox 7">
            <a:extLst>
              <a:ext uri="{FF2B5EF4-FFF2-40B4-BE49-F238E27FC236}">
                <a16:creationId xmlns:a16="http://schemas.microsoft.com/office/drawing/2014/main" id="{6A96FA2F-0F9D-4620-BB13-CF27BAA2743E}"/>
              </a:ext>
            </a:extLst>
          </p:cNvPr>
          <p:cNvSpPr txBox="1"/>
          <p:nvPr/>
        </p:nvSpPr>
        <p:spPr>
          <a:xfrm>
            <a:off x="1188369" y="6301602"/>
            <a:ext cx="4634915" cy="369332"/>
          </a:xfrm>
          <a:prstGeom prst="rect">
            <a:avLst/>
          </a:prstGeom>
          <a:noFill/>
        </p:spPr>
        <p:txBody>
          <a:bodyPr wrap="square" rtlCol="0">
            <a:spAutoFit/>
          </a:bodyPr>
          <a:lstStyle/>
          <a:p>
            <a:r>
              <a:rPr lang="en-US" i="1" dirty="0"/>
              <a:t>Credit:  Karen Mason-Kiemle</a:t>
            </a:r>
          </a:p>
        </p:txBody>
      </p:sp>
    </p:spTree>
    <p:extLst>
      <p:ext uri="{BB962C8B-B14F-4D97-AF65-F5344CB8AC3E}">
        <p14:creationId xmlns:p14="http://schemas.microsoft.com/office/powerpoint/2010/main" val="35710882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BA2CC-F32B-4ECA-BF35-9B9A54CD26E6}"/>
              </a:ext>
            </a:extLst>
          </p:cNvPr>
          <p:cNvSpPr>
            <a:spLocks noGrp="1"/>
          </p:cNvSpPr>
          <p:nvPr>
            <p:ph type="title"/>
          </p:nvPr>
        </p:nvSpPr>
        <p:spPr/>
        <p:txBody>
          <a:bodyPr/>
          <a:lstStyle/>
          <a:p>
            <a:pPr algn="just"/>
            <a:r>
              <a:rPr lang="en-US" dirty="0"/>
              <a:t>Jane McConnell after the move to Stanford</a:t>
            </a:r>
          </a:p>
        </p:txBody>
      </p:sp>
      <p:sp>
        <p:nvSpPr>
          <p:cNvPr id="3" name="Content Placeholder 2">
            <a:extLst>
              <a:ext uri="{FF2B5EF4-FFF2-40B4-BE49-F238E27FC236}">
                <a16:creationId xmlns:a16="http://schemas.microsoft.com/office/drawing/2014/main" id="{3F48ACCF-0D52-48B6-A670-02A412A03F4F}"/>
              </a:ext>
            </a:extLst>
          </p:cNvPr>
          <p:cNvSpPr>
            <a:spLocks noGrp="1"/>
          </p:cNvSpPr>
          <p:nvPr>
            <p:ph sz="half" idx="1"/>
          </p:nvPr>
        </p:nvSpPr>
        <p:spPr>
          <a:xfrm>
            <a:off x="838199" y="1825625"/>
            <a:ext cx="9942095" cy="4351338"/>
          </a:xfrm>
        </p:spPr>
        <p:txBody>
          <a:bodyPr>
            <a:normAutofit/>
          </a:bodyPr>
          <a:lstStyle/>
          <a:p>
            <a:endParaRPr lang="en-US" dirty="0"/>
          </a:p>
          <a:p>
            <a:r>
              <a:rPr lang="en-US" sz="3200" dirty="0"/>
              <a:t>Graduated from Castilleja High school, 1981</a:t>
            </a:r>
          </a:p>
          <a:p>
            <a:r>
              <a:rPr lang="en-US" sz="3200" dirty="0"/>
              <a:t>B.A. Stanford, Creative writing, English Dept.</a:t>
            </a:r>
          </a:p>
          <a:p>
            <a:r>
              <a:rPr lang="en-US" sz="3200" dirty="0"/>
              <a:t>Transitioned to science:  U. of Oregon and Stanford.</a:t>
            </a:r>
          </a:p>
          <a:p>
            <a:r>
              <a:rPr lang="en-US" sz="3200"/>
              <a:t>Ph.D. </a:t>
            </a:r>
            <a:r>
              <a:rPr lang="en-US" sz="3200" dirty="0"/>
              <a:t>Univ. of Wisconsin (Madison) Biology</a:t>
            </a:r>
          </a:p>
          <a:p>
            <a:r>
              <a:rPr lang="en-US" sz="3200" dirty="0"/>
              <a:t>Joined the faculty of Castilleja School, 2008, Science Dept.</a:t>
            </a:r>
          </a:p>
          <a:p>
            <a:pPr marL="0" indent="0">
              <a:buNone/>
            </a:pPr>
            <a:r>
              <a:rPr lang="en-US" sz="3200" dirty="0"/>
              <a:t> </a:t>
            </a:r>
          </a:p>
        </p:txBody>
      </p:sp>
      <p:sp>
        <p:nvSpPr>
          <p:cNvPr id="4" name="Slide Number Placeholder 3">
            <a:extLst>
              <a:ext uri="{FF2B5EF4-FFF2-40B4-BE49-F238E27FC236}">
                <a16:creationId xmlns:a16="http://schemas.microsoft.com/office/drawing/2014/main" id="{CC0F475A-0236-447F-B408-EA238F941324}"/>
              </a:ext>
            </a:extLst>
          </p:cNvPr>
          <p:cNvSpPr>
            <a:spLocks noGrp="1"/>
          </p:cNvSpPr>
          <p:nvPr>
            <p:ph type="sldNum" sz="quarter" idx="12"/>
          </p:nvPr>
        </p:nvSpPr>
        <p:spPr/>
        <p:txBody>
          <a:bodyPr/>
          <a:lstStyle/>
          <a:p>
            <a:fld id="{AFFE5F93-913F-4C93-98DC-39F0DC743537}" type="slidenum">
              <a:rPr lang="en-US" smtClean="0"/>
              <a:t>21</a:t>
            </a:fld>
            <a:endParaRPr lang="en-US" dirty="0"/>
          </a:p>
        </p:txBody>
      </p:sp>
    </p:spTree>
    <p:extLst>
      <p:ext uri="{BB962C8B-B14F-4D97-AF65-F5344CB8AC3E}">
        <p14:creationId xmlns:p14="http://schemas.microsoft.com/office/powerpoint/2010/main" val="25407878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8D687-9B65-44D4-BF57-5863CE659FB3}"/>
              </a:ext>
            </a:extLst>
          </p:cNvPr>
          <p:cNvSpPr>
            <a:spLocks noGrp="1"/>
          </p:cNvSpPr>
          <p:nvPr>
            <p:ph type="title"/>
          </p:nvPr>
        </p:nvSpPr>
        <p:spPr>
          <a:xfrm>
            <a:off x="3052010" y="188071"/>
            <a:ext cx="5506453" cy="840368"/>
          </a:xfrm>
        </p:spPr>
        <p:txBody>
          <a:bodyPr>
            <a:normAutofit fontScale="90000"/>
          </a:bodyPr>
          <a:lstStyle/>
          <a:p>
            <a:r>
              <a:rPr lang="en-US" dirty="0"/>
              <a:t>Jane R. McConnell 2018</a:t>
            </a:r>
          </a:p>
        </p:txBody>
      </p:sp>
      <p:pic>
        <p:nvPicPr>
          <p:cNvPr id="6" name="Content Placeholder 5">
            <a:extLst>
              <a:ext uri="{FF2B5EF4-FFF2-40B4-BE49-F238E27FC236}">
                <a16:creationId xmlns:a16="http://schemas.microsoft.com/office/drawing/2014/main" id="{B2D931B5-A89C-4C36-8BC1-7525222E800F}"/>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80836" y="1357622"/>
            <a:ext cx="3773905" cy="2668947"/>
          </a:xfrm>
        </p:spPr>
      </p:pic>
      <p:pic>
        <p:nvPicPr>
          <p:cNvPr id="8" name="Content Placeholder 7">
            <a:extLst>
              <a:ext uri="{FF2B5EF4-FFF2-40B4-BE49-F238E27FC236}">
                <a16:creationId xmlns:a16="http://schemas.microsoft.com/office/drawing/2014/main" id="{4A6665BE-5722-4743-BC0C-6AA765B1A932}"/>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613983" y="1456113"/>
            <a:ext cx="2514600" cy="1562100"/>
          </a:xfrm>
        </p:spPr>
      </p:pic>
      <p:sp>
        <p:nvSpPr>
          <p:cNvPr id="3" name="TextBox 2">
            <a:extLst>
              <a:ext uri="{FF2B5EF4-FFF2-40B4-BE49-F238E27FC236}">
                <a16:creationId xmlns:a16="http://schemas.microsoft.com/office/drawing/2014/main" id="{41F9AA41-5F1A-4561-8B76-8F41E331AE7A}"/>
              </a:ext>
            </a:extLst>
          </p:cNvPr>
          <p:cNvSpPr txBox="1"/>
          <p:nvPr/>
        </p:nvSpPr>
        <p:spPr>
          <a:xfrm>
            <a:off x="6906127" y="3277444"/>
            <a:ext cx="4732421" cy="3539430"/>
          </a:xfrm>
          <a:prstGeom prst="rect">
            <a:avLst/>
          </a:prstGeom>
          <a:noFill/>
        </p:spPr>
        <p:txBody>
          <a:bodyPr wrap="square" rtlCol="0">
            <a:spAutoFit/>
          </a:bodyPr>
          <a:lstStyle/>
          <a:p>
            <a:endParaRPr lang="en-US" sz="3200" dirty="0"/>
          </a:p>
          <a:p>
            <a:r>
              <a:rPr lang="en-US" sz="3200" dirty="0"/>
              <a:t>Jane teaches 2</a:t>
            </a:r>
            <a:r>
              <a:rPr lang="en-US" sz="3200" baseline="30000" dirty="0"/>
              <a:t>nd</a:t>
            </a:r>
            <a:r>
              <a:rPr lang="en-US" sz="3200" dirty="0"/>
              <a:t> yr. Biology to seniors, and has led field trips connecting with nature; biotechnology and engineering sustainable solutions.</a:t>
            </a:r>
          </a:p>
        </p:txBody>
      </p:sp>
      <p:sp>
        <p:nvSpPr>
          <p:cNvPr id="4" name="TextBox 3">
            <a:extLst>
              <a:ext uri="{FF2B5EF4-FFF2-40B4-BE49-F238E27FC236}">
                <a16:creationId xmlns:a16="http://schemas.microsoft.com/office/drawing/2014/main" id="{FA57BF8D-D6F4-41CE-9031-34B5F96A50D3}"/>
              </a:ext>
            </a:extLst>
          </p:cNvPr>
          <p:cNvSpPr txBox="1"/>
          <p:nvPr/>
        </p:nvSpPr>
        <p:spPr>
          <a:xfrm>
            <a:off x="344905" y="4518898"/>
            <a:ext cx="6328611" cy="2339102"/>
          </a:xfrm>
          <a:prstGeom prst="rect">
            <a:avLst/>
          </a:prstGeom>
          <a:noFill/>
        </p:spPr>
        <p:txBody>
          <a:bodyPr wrap="square" rtlCol="0">
            <a:spAutoFit/>
          </a:bodyPr>
          <a:lstStyle/>
          <a:p>
            <a:r>
              <a:rPr lang="en-US" sz="3200" dirty="0"/>
              <a:t>Castilleja School, Palo Alto. </a:t>
            </a:r>
          </a:p>
          <a:p>
            <a:r>
              <a:rPr lang="en-US" sz="3200" dirty="0"/>
              <a:t>All-girls middle and high school</a:t>
            </a:r>
          </a:p>
          <a:p>
            <a:endParaRPr lang="en-US" sz="3200" dirty="0"/>
          </a:p>
          <a:p>
            <a:r>
              <a:rPr lang="en-US" sz="3200" dirty="0"/>
              <a:t>“</a:t>
            </a:r>
            <a:r>
              <a:rPr lang="en-US" sz="3200" i="1" dirty="0"/>
              <a:t>Women Learning, Women Leading</a:t>
            </a:r>
            <a:r>
              <a:rPr lang="en-US" sz="3200" dirty="0"/>
              <a:t>”</a:t>
            </a:r>
          </a:p>
          <a:p>
            <a:endParaRPr lang="en-US" dirty="0"/>
          </a:p>
        </p:txBody>
      </p:sp>
      <p:sp>
        <p:nvSpPr>
          <p:cNvPr id="5" name="TextBox 4">
            <a:extLst>
              <a:ext uri="{FF2B5EF4-FFF2-40B4-BE49-F238E27FC236}">
                <a16:creationId xmlns:a16="http://schemas.microsoft.com/office/drawing/2014/main" id="{52850894-65D4-46E7-BD56-0A4FDF2E7FF1}"/>
              </a:ext>
            </a:extLst>
          </p:cNvPr>
          <p:cNvSpPr txBox="1"/>
          <p:nvPr/>
        </p:nvSpPr>
        <p:spPr>
          <a:xfrm>
            <a:off x="1566110" y="4103456"/>
            <a:ext cx="3288631" cy="338554"/>
          </a:xfrm>
          <a:prstGeom prst="rect">
            <a:avLst/>
          </a:prstGeom>
          <a:noFill/>
        </p:spPr>
        <p:txBody>
          <a:bodyPr wrap="square" rtlCol="0">
            <a:spAutoFit/>
          </a:bodyPr>
          <a:lstStyle/>
          <a:p>
            <a:r>
              <a:rPr lang="en-US" sz="1600" i="1" dirty="0"/>
              <a:t>Credit:  Castilleja School</a:t>
            </a:r>
          </a:p>
        </p:txBody>
      </p:sp>
      <p:sp>
        <p:nvSpPr>
          <p:cNvPr id="7" name="TextBox 6">
            <a:extLst>
              <a:ext uri="{FF2B5EF4-FFF2-40B4-BE49-F238E27FC236}">
                <a16:creationId xmlns:a16="http://schemas.microsoft.com/office/drawing/2014/main" id="{DD78B2C0-D76F-417F-8D84-D6A9D4E5CF15}"/>
              </a:ext>
            </a:extLst>
          </p:cNvPr>
          <p:cNvSpPr txBox="1"/>
          <p:nvPr/>
        </p:nvSpPr>
        <p:spPr>
          <a:xfrm>
            <a:off x="7613983" y="3054256"/>
            <a:ext cx="2829428" cy="369332"/>
          </a:xfrm>
          <a:prstGeom prst="rect">
            <a:avLst/>
          </a:prstGeom>
          <a:noFill/>
        </p:spPr>
        <p:txBody>
          <a:bodyPr wrap="square" rtlCol="0">
            <a:spAutoFit/>
          </a:bodyPr>
          <a:lstStyle/>
          <a:p>
            <a:r>
              <a:rPr lang="en-US" i="1" dirty="0"/>
              <a:t>Credit:  Castilleja School</a:t>
            </a:r>
          </a:p>
        </p:txBody>
      </p:sp>
      <p:sp>
        <p:nvSpPr>
          <p:cNvPr id="9" name="Slide Number Placeholder 8">
            <a:extLst>
              <a:ext uri="{FF2B5EF4-FFF2-40B4-BE49-F238E27FC236}">
                <a16:creationId xmlns:a16="http://schemas.microsoft.com/office/drawing/2014/main" id="{DC574631-3AEC-460D-B4B4-126161B373B7}"/>
              </a:ext>
            </a:extLst>
          </p:cNvPr>
          <p:cNvSpPr>
            <a:spLocks noGrp="1"/>
          </p:cNvSpPr>
          <p:nvPr>
            <p:ph type="sldNum" sz="quarter" idx="12"/>
          </p:nvPr>
        </p:nvSpPr>
        <p:spPr/>
        <p:txBody>
          <a:bodyPr/>
          <a:lstStyle/>
          <a:p>
            <a:fld id="{AFFE5F93-913F-4C93-98DC-39F0DC743537}" type="slidenum">
              <a:rPr lang="en-US" smtClean="0"/>
              <a:t>22</a:t>
            </a:fld>
            <a:endParaRPr lang="en-US" dirty="0"/>
          </a:p>
        </p:txBody>
      </p:sp>
    </p:spTree>
    <p:extLst>
      <p:ext uri="{BB962C8B-B14F-4D97-AF65-F5344CB8AC3E}">
        <p14:creationId xmlns:p14="http://schemas.microsoft.com/office/powerpoint/2010/main" val="1282972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D2FFDF6-EF1F-429E-8BA3-CDDB7EDE95F3}"/>
              </a:ext>
            </a:extLst>
          </p:cNvPr>
          <p:cNvSpPr txBox="1"/>
          <p:nvPr/>
        </p:nvSpPr>
        <p:spPr>
          <a:xfrm>
            <a:off x="1768641" y="159223"/>
            <a:ext cx="6440906" cy="769441"/>
          </a:xfrm>
          <a:prstGeom prst="rect">
            <a:avLst/>
          </a:prstGeom>
          <a:noFill/>
        </p:spPr>
        <p:txBody>
          <a:bodyPr wrap="square" rtlCol="0">
            <a:spAutoFit/>
          </a:bodyPr>
          <a:lstStyle/>
          <a:p>
            <a:r>
              <a:rPr lang="en-US" sz="4400" dirty="0"/>
              <a:t>Sophia McConnell 2018</a:t>
            </a:r>
          </a:p>
        </p:txBody>
      </p:sp>
      <p:pic>
        <p:nvPicPr>
          <p:cNvPr id="4" name="Picture 3">
            <a:extLst>
              <a:ext uri="{FF2B5EF4-FFF2-40B4-BE49-F238E27FC236}">
                <a16:creationId xmlns:a16="http://schemas.microsoft.com/office/drawing/2014/main" id="{71250279-096A-40F4-AB13-F4323F5D2B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9672" y="1028574"/>
            <a:ext cx="4014014" cy="4800852"/>
          </a:xfrm>
          <a:prstGeom prst="rect">
            <a:avLst/>
          </a:prstGeom>
        </p:spPr>
      </p:pic>
      <p:sp>
        <p:nvSpPr>
          <p:cNvPr id="6" name="TextBox 5">
            <a:extLst>
              <a:ext uri="{FF2B5EF4-FFF2-40B4-BE49-F238E27FC236}">
                <a16:creationId xmlns:a16="http://schemas.microsoft.com/office/drawing/2014/main" id="{ACAA4138-A0F6-45D6-8AFD-44C6BEC97F3C}"/>
              </a:ext>
            </a:extLst>
          </p:cNvPr>
          <p:cNvSpPr txBox="1"/>
          <p:nvPr/>
        </p:nvSpPr>
        <p:spPr>
          <a:xfrm>
            <a:off x="5959642" y="1951876"/>
            <a:ext cx="5245769" cy="3539430"/>
          </a:xfrm>
          <a:prstGeom prst="rect">
            <a:avLst/>
          </a:prstGeom>
          <a:noFill/>
        </p:spPr>
        <p:txBody>
          <a:bodyPr wrap="square" rtlCol="0">
            <a:spAutoFit/>
          </a:bodyPr>
          <a:lstStyle/>
          <a:p>
            <a:r>
              <a:rPr lang="en-US" sz="3200" dirty="0"/>
              <a:t>Sophia celebrating the </a:t>
            </a:r>
            <a:r>
              <a:rPr lang="en-US" sz="3200"/>
              <a:t>successful completion </a:t>
            </a:r>
            <a:r>
              <a:rPr lang="en-US" sz="3200" dirty="0"/>
              <a:t>of the fund drive for the Caltech Harden M. McConnell Lectureship Endowment.   </a:t>
            </a:r>
          </a:p>
          <a:p>
            <a:endParaRPr lang="en-US" sz="3200" dirty="0"/>
          </a:p>
          <a:p>
            <a:r>
              <a:rPr lang="en-US" sz="3200" dirty="0"/>
              <a:t>Atherton CA, Dec. 14, 2017</a:t>
            </a:r>
          </a:p>
        </p:txBody>
      </p:sp>
      <p:sp>
        <p:nvSpPr>
          <p:cNvPr id="3" name="TextBox 2">
            <a:extLst>
              <a:ext uri="{FF2B5EF4-FFF2-40B4-BE49-F238E27FC236}">
                <a16:creationId xmlns:a16="http://schemas.microsoft.com/office/drawing/2014/main" id="{E65784B3-3CD7-43F7-A475-24E96D48351A}"/>
              </a:ext>
            </a:extLst>
          </p:cNvPr>
          <p:cNvSpPr txBox="1"/>
          <p:nvPr/>
        </p:nvSpPr>
        <p:spPr>
          <a:xfrm>
            <a:off x="1199672" y="5829426"/>
            <a:ext cx="4387516" cy="1015663"/>
          </a:xfrm>
          <a:prstGeom prst="rect">
            <a:avLst/>
          </a:prstGeom>
          <a:noFill/>
        </p:spPr>
        <p:txBody>
          <a:bodyPr wrap="square" rtlCol="0">
            <a:spAutoFit/>
          </a:bodyPr>
          <a:lstStyle/>
          <a:p>
            <a:r>
              <a:rPr lang="en-US" sz="3000" dirty="0"/>
              <a:t>“The Caltech years were simply the best of my life”</a:t>
            </a:r>
          </a:p>
        </p:txBody>
      </p:sp>
      <p:sp>
        <p:nvSpPr>
          <p:cNvPr id="5" name="TextBox 4">
            <a:extLst>
              <a:ext uri="{FF2B5EF4-FFF2-40B4-BE49-F238E27FC236}">
                <a16:creationId xmlns:a16="http://schemas.microsoft.com/office/drawing/2014/main" id="{CC5A8A85-2E11-433E-8729-435A65487A26}"/>
              </a:ext>
            </a:extLst>
          </p:cNvPr>
          <p:cNvSpPr txBox="1"/>
          <p:nvPr/>
        </p:nvSpPr>
        <p:spPr>
          <a:xfrm>
            <a:off x="5959642" y="5754551"/>
            <a:ext cx="3673643" cy="338554"/>
          </a:xfrm>
          <a:prstGeom prst="rect">
            <a:avLst/>
          </a:prstGeom>
          <a:noFill/>
        </p:spPr>
        <p:txBody>
          <a:bodyPr wrap="square" rtlCol="0">
            <a:spAutoFit/>
          </a:bodyPr>
          <a:lstStyle/>
          <a:p>
            <a:r>
              <a:rPr lang="en-US" sz="1600" i="1" dirty="0"/>
              <a:t>Credit: O. Hayes Griffith</a:t>
            </a:r>
          </a:p>
        </p:txBody>
      </p:sp>
      <p:sp>
        <p:nvSpPr>
          <p:cNvPr id="7" name="Slide Number Placeholder 6">
            <a:extLst>
              <a:ext uri="{FF2B5EF4-FFF2-40B4-BE49-F238E27FC236}">
                <a16:creationId xmlns:a16="http://schemas.microsoft.com/office/drawing/2014/main" id="{FDE76CAE-CAA9-4FF3-8940-0E2F5E61DF0A}"/>
              </a:ext>
            </a:extLst>
          </p:cNvPr>
          <p:cNvSpPr>
            <a:spLocks noGrp="1"/>
          </p:cNvSpPr>
          <p:nvPr>
            <p:ph type="sldNum" sz="quarter" idx="12"/>
          </p:nvPr>
        </p:nvSpPr>
        <p:spPr/>
        <p:txBody>
          <a:bodyPr/>
          <a:lstStyle/>
          <a:p>
            <a:fld id="{AFFE5F93-913F-4C93-98DC-39F0DC743537}" type="slidenum">
              <a:rPr lang="en-US" smtClean="0"/>
              <a:t>23</a:t>
            </a:fld>
            <a:endParaRPr lang="en-US" dirty="0"/>
          </a:p>
        </p:txBody>
      </p:sp>
    </p:spTree>
    <p:extLst>
      <p:ext uri="{BB962C8B-B14F-4D97-AF65-F5344CB8AC3E}">
        <p14:creationId xmlns:p14="http://schemas.microsoft.com/office/powerpoint/2010/main" val="10660697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72644-32A9-4643-AE7D-C2337A922A24}"/>
              </a:ext>
            </a:extLst>
          </p:cNvPr>
          <p:cNvSpPr>
            <a:spLocks noGrp="1"/>
          </p:cNvSpPr>
          <p:nvPr>
            <p:ph type="title"/>
          </p:nvPr>
        </p:nvSpPr>
        <p:spPr>
          <a:xfrm>
            <a:off x="537409" y="136525"/>
            <a:ext cx="10988843" cy="1325563"/>
          </a:xfrm>
        </p:spPr>
        <p:txBody>
          <a:bodyPr>
            <a:noAutofit/>
          </a:bodyPr>
          <a:lstStyle/>
          <a:p>
            <a:r>
              <a:rPr lang="en-US" sz="3000" dirty="0"/>
              <a:t>Celebration following the Caltech Inaugural Harden M. McConnell Lecture by Professor W. E. Moerner, Harry S. Mosher Professor of Chemistry at Stanford, Nobel Laureate.  April 24, 2018</a:t>
            </a:r>
          </a:p>
        </p:txBody>
      </p:sp>
      <p:pic>
        <p:nvPicPr>
          <p:cNvPr id="6" name="Content Placeholder 5">
            <a:extLst>
              <a:ext uri="{FF2B5EF4-FFF2-40B4-BE49-F238E27FC236}">
                <a16:creationId xmlns:a16="http://schemas.microsoft.com/office/drawing/2014/main" id="{FC035214-6670-4B68-A698-269B20C944F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08633" y="1566526"/>
            <a:ext cx="4956272" cy="3724948"/>
          </a:xfrm>
        </p:spPr>
      </p:pic>
      <p:sp>
        <p:nvSpPr>
          <p:cNvPr id="4" name="Slide Number Placeholder 3">
            <a:extLst>
              <a:ext uri="{FF2B5EF4-FFF2-40B4-BE49-F238E27FC236}">
                <a16:creationId xmlns:a16="http://schemas.microsoft.com/office/drawing/2014/main" id="{5BDBE268-D822-4F85-B014-B4D67A328BF7}"/>
              </a:ext>
            </a:extLst>
          </p:cNvPr>
          <p:cNvSpPr>
            <a:spLocks noGrp="1"/>
          </p:cNvSpPr>
          <p:nvPr>
            <p:ph type="sldNum" sz="quarter" idx="12"/>
          </p:nvPr>
        </p:nvSpPr>
        <p:spPr/>
        <p:txBody>
          <a:bodyPr/>
          <a:lstStyle/>
          <a:p>
            <a:fld id="{AFFE5F93-913F-4C93-98DC-39F0DC743537}" type="slidenum">
              <a:rPr lang="en-US" smtClean="0"/>
              <a:t>24</a:t>
            </a:fld>
            <a:endParaRPr lang="en-US" dirty="0"/>
          </a:p>
        </p:txBody>
      </p:sp>
      <p:sp>
        <p:nvSpPr>
          <p:cNvPr id="7" name="TextBox 6">
            <a:extLst>
              <a:ext uri="{FF2B5EF4-FFF2-40B4-BE49-F238E27FC236}">
                <a16:creationId xmlns:a16="http://schemas.microsoft.com/office/drawing/2014/main" id="{868DDE23-2526-4DBD-B3F9-27011CFE1AA7}"/>
              </a:ext>
            </a:extLst>
          </p:cNvPr>
          <p:cNvSpPr txBox="1"/>
          <p:nvPr/>
        </p:nvSpPr>
        <p:spPr>
          <a:xfrm>
            <a:off x="936456" y="5615582"/>
            <a:ext cx="10190747" cy="646331"/>
          </a:xfrm>
          <a:prstGeom prst="rect">
            <a:avLst/>
          </a:prstGeom>
          <a:noFill/>
        </p:spPr>
        <p:txBody>
          <a:bodyPr wrap="square" rtlCol="0">
            <a:spAutoFit/>
          </a:bodyPr>
          <a:lstStyle/>
          <a:p>
            <a:r>
              <a:rPr lang="en-US" dirty="0"/>
              <a:t>Left to right:   Gerry Liebling, Tom Miller (Caltech professor and host), W. E. Moerner, Hayes Griffith, and Alvin Kwiram</a:t>
            </a:r>
            <a:r>
              <a:rPr lang="en-US"/>
              <a:t>.   Photo </a:t>
            </a:r>
            <a:r>
              <a:rPr lang="en-US" dirty="0"/>
              <a:t>taken after the dinner in the Athenaeum library.   </a:t>
            </a:r>
          </a:p>
        </p:txBody>
      </p:sp>
      <p:sp>
        <p:nvSpPr>
          <p:cNvPr id="8" name="TextBox 7">
            <a:extLst>
              <a:ext uri="{FF2B5EF4-FFF2-40B4-BE49-F238E27FC236}">
                <a16:creationId xmlns:a16="http://schemas.microsoft.com/office/drawing/2014/main" id="{97E6A844-402F-4510-AD10-4EAB150AC017}"/>
              </a:ext>
            </a:extLst>
          </p:cNvPr>
          <p:cNvSpPr txBox="1"/>
          <p:nvPr/>
        </p:nvSpPr>
        <p:spPr>
          <a:xfrm>
            <a:off x="8297779" y="4945697"/>
            <a:ext cx="2209800" cy="338554"/>
          </a:xfrm>
          <a:prstGeom prst="rect">
            <a:avLst/>
          </a:prstGeom>
          <a:noFill/>
        </p:spPr>
        <p:txBody>
          <a:bodyPr wrap="square" rtlCol="0">
            <a:spAutoFit/>
          </a:bodyPr>
          <a:lstStyle/>
          <a:p>
            <a:r>
              <a:rPr lang="en-US" sz="1600" i="1" dirty="0"/>
              <a:t>Credit:  Sharon Moerner</a:t>
            </a:r>
          </a:p>
        </p:txBody>
      </p:sp>
    </p:spTree>
    <p:extLst>
      <p:ext uri="{BB962C8B-B14F-4D97-AF65-F5344CB8AC3E}">
        <p14:creationId xmlns:p14="http://schemas.microsoft.com/office/powerpoint/2010/main" val="3833590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035CE-933A-45A7-ACEA-D3AAC033E77E}"/>
              </a:ext>
            </a:extLst>
          </p:cNvPr>
          <p:cNvSpPr>
            <a:spLocks noGrp="1"/>
          </p:cNvSpPr>
          <p:nvPr>
            <p:ph type="title"/>
          </p:nvPr>
        </p:nvSpPr>
        <p:spPr>
          <a:xfrm>
            <a:off x="838200" y="365125"/>
            <a:ext cx="10515600" cy="1122151"/>
          </a:xfrm>
        </p:spPr>
        <p:txBody>
          <a:bodyPr/>
          <a:lstStyle/>
          <a:p>
            <a:r>
              <a:rPr lang="en-US" dirty="0"/>
              <a:t>Harden as a Caltech Graduate Student </a:t>
            </a:r>
          </a:p>
        </p:txBody>
      </p:sp>
      <p:pic>
        <p:nvPicPr>
          <p:cNvPr id="9" name="Picture 8">
            <a:extLst>
              <a:ext uri="{FF2B5EF4-FFF2-40B4-BE49-F238E27FC236}">
                <a16:creationId xmlns:a16="http://schemas.microsoft.com/office/drawing/2014/main" id="{9ADBA9A6-0838-432A-B81E-6F8660F956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1781" y="3917794"/>
            <a:ext cx="3184990" cy="2152876"/>
          </a:xfrm>
          <a:prstGeom prst="rect">
            <a:avLst/>
          </a:prstGeom>
        </p:spPr>
      </p:pic>
      <p:sp>
        <p:nvSpPr>
          <p:cNvPr id="10" name="TextBox 9">
            <a:extLst>
              <a:ext uri="{FF2B5EF4-FFF2-40B4-BE49-F238E27FC236}">
                <a16:creationId xmlns:a16="http://schemas.microsoft.com/office/drawing/2014/main" id="{30D740CC-3152-4F3A-A325-1E0F85E013F3}"/>
              </a:ext>
            </a:extLst>
          </p:cNvPr>
          <p:cNvSpPr txBox="1"/>
          <p:nvPr/>
        </p:nvSpPr>
        <p:spPr>
          <a:xfrm>
            <a:off x="489284" y="1407065"/>
            <a:ext cx="7956252" cy="2246769"/>
          </a:xfrm>
          <a:prstGeom prst="rect">
            <a:avLst/>
          </a:prstGeom>
          <a:noFill/>
        </p:spPr>
        <p:txBody>
          <a:bodyPr wrap="square" rtlCol="0">
            <a:spAutoFit/>
          </a:bodyPr>
          <a:lstStyle/>
          <a:p>
            <a:r>
              <a:rPr lang="en-US" sz="2800" dirty="0"/>
              <a:t>“I then went to see John Kirkwood,</a:t>
            </a:r>
          </a:p>
          <a:p>
            <a:r>
              <a:rPr lang="en-US" sz="2800" dirty="0"/>
              <a:t>who asked me what I knew about Hilbert space.  I said I didn’t know much about Hilbert space, which was an exaggeration. I had never heard</a:t>
            </a:r>
          </a:p>
          <a:p>
            <a:r>
              <a:rPr lang="en-US" sz="2800" dirty="0"/>
              <a:t>of Hilbert space.” </a:t>
            </a:r>
          </a:p>
        </p:txBody>
      </p:sp>
      <p:sp>
        <p:nvSpPr>
          <p:cNvPr id="11" name="TextBox 10">
            <a:extLst>
              <a:ext uri="{FF2B5EF4-FFF2-40B4-BE49-F238E27FC236}">
                <a16:creationId xmlns:a16="http://schemas.microsoft.com/office/drawing/2014/main" id="{D355BF8C-DEB4-4AB1-8A98-E9DB63ED2A2B}"/>
              </a:ext>
            </a:extLst>
          </p:cNvPr>
          <p:cNvSpPr txBox="1"/>
          <p:nvPr/>
        </p:nvSpPr>
        <p:spPr>
          <a:xfrm>
            <a:off x="569495" y="3741667"/>
            <a:ext cx="6688926" cy="954107"/>
          </a:xfrm>
          <a:prstGeom prst="rect">
            <a:avLst/>
          </a:prstGeom>
          <a:noFill/>
        </p:spPr>
        <p:txBody>
          <a:bodyPr wrap="square" rtlCol="0">
            <a:spAutoFit/>
          </a:bodyPr>
          <a:lstStyle/>
          <a:p>
            <a:r>
              <a:rPr lang="en-US" sz="2800" dirty="0"/>
              <a:t>“I began to suspect that I was</a:t>
            </a:r>
          </a:p>
          <a:p>
            <a:r>
              <a:rPr lang="en-US" sz="2800" dirty="0"/>
              <a:t>going to be in serious trouble at Caltech.”</a:t>
            </a:r>
          </a:p>
        </p:txBody>
      </p:sp>
      <p:sp>
        <p:nvSpPr>
          <p:cNvPr id="13" name="TextBox 12">
            <a:extLst>
              <a:ext uri="{FF2B5EF4-FFF2-40B4-BE49-F238E27FC236}">
                <a16:creationId xmlns:a16="http://schemas.microsoft.com/office/drawing/2014/main" id="{FBC1C68A-C7AB-4F1F-AAB0-879476946590}"/>
              </a:ext>
            </a:extLst>
          </p:cNvPr>
          <p:cNvSpPr txBox="1"/>
          <p:nvPr/>
        </p:nvSpPr>
        <p:spPr>
          <a:xfrm>
            <a:off x="633663" y="4867430"/>
            <a:ext cx="7603957" cy="2092881"/>
          </a:xfrm>
          <a:prstGeom prst="rect">
            <a:avLst/>
          </a:prstGeom>
          <a:noFill/>
        </p:spPr>
        <p:txBody>
          <a:bodyPr wrap="square" rtlCol="0">
            <a:spAutoFit/>
          </a:bodyPr>
          <a:lstStyle/>
          <a:p>
            <a:r>
              <a:rPr lang="en-US" sz="2800" dirty="0"/>
              <a:t>“I was saved by Norman Davidson, who presented me with an interesting, understandable, and practical research problem.” </a:t>
            </a:r>
          </a:p>
          <a:p>
            <a:endParaRPr lang="en-US" sz="2800" dirty="0"/>
          </a:p>
          <a:p>
            <a:endParaRPr lang="en-US" dirty="0"/>
          </a:p>
        </p:txBody>
      </p:sp>
      <p:sp>
        <p:nvSpPr>
          <p:cNvPr id="14" name="TextBox 13">
            <a:extLst>
              <a:ext uri="{FF2B5EF4-FFF2-40B4-BE49-F238E27FC236}">
                <a16:creationId xmlns:a16="http://schemas.microsoft.com/office/drawing/2014/main" id="{F129F47D-C339-4CCC-9A62-350330256B67}"/>
              </a:ext>
            </a:extLst>
          </p:cNvPr>
          <p:cNvSpPr txBox="1"/>
          <p:nvPr/>
        </p:nvSpPr>
        <p:spPr>
          <a:xfrm>
            <a:off x="8510337" y="3103061"/>
            <a:ext cx="3406855" cy="769441"/>
          </a:xfrm>
          <a:prstGeom prst="rect">
            <a:avLst/>
          </a:prstGeom>
          <a:noFill/>
        </p:spPr>
        <p:txBody>
          <a:bodyPr wrap="square" rtlCol="0">
            <a:spAutoFit/>
          </a:bodyPr>
          <a:lstStyle/>
          <a:p>
            <a:r>
              <a:rPr lang="en-US" sz="2800" dirty="0"/>
              <a:t>    John Kirkwood</a:t>
            </a:r>
          </a:p>
          <a:p>
            <a:r>
              <a:rPr lang="en-US" sz="1600" i="1" dirty="0"/>
              <a:t>Credit: American Institute of Physics</a:t>
            </a:r>
          </a:p>
        </p:txBody>
      </p:sp>
      <p:sp>
        <p:nvSpPr>
          <p:cNvPr id="15" name="TextBox 14">
            <a:extLst>
              <a:ext uri="{FF2B5EF4-FFF2-40B4-BE49-F238E27FC236}">
                <a16:creationId xmlns:a16="http://schemas.microsoft.com/office/drawing/2014/main" id="{3410E296-AFF9-4F7A-AC9E-CEDAABD89C9C}"/>
              </a:ext>
            </a:extLst>
          </p:cNvPr>
          <p:cNvSpPr txBox="1"/>
          <p:nvPr/>
        </p:nvSpPr>
        <p:spPr>
          <a:xfrm flipH="1">
            <a:off x="8824272" y="6130477"/>
            <a:ext cx="2932499" cy="769441"/>
          </a:xfrm>
          <a:prstGeom prst="rect">
            <a:avLst/>
          </a:prstGeom>
          <a:noFill/>
        </p:spPr>
        <p:txBody>
          <a:bodyPr wrap="square" rtlCol="0">
            <a:spAutoFit/>
          </a:bodyPr>
          <a:lstStyle/>
          <a:p>
            <a:r>
              <a:rPr lang="en-US" sz="2800" dirty="0"/>
              <a:t>Norman Davidson</a:t>
            </a:r>
            <a:endParaRPr lang="en-US" sz="1600" dirty="0"/>
          </a:p>
          <a:p>
            <a:r>
              <a:rPr lang="en-US" sz="1600" i="1" dirty="0"/>
              <a:t>Credit:  Caltech Archives</a:t>
            </a:r>
            <a:endParaRPr lang="en-US" sz="2800" i="1" dirty="0"/>
          </a:p>
        </p:txBody>
      </p:sp>
      <p:pic>
        <p:nvPicPr>
          <p:cNvPr id="6" name="Content Placeholder 5">
            <a:extLst>
              <a:ext uri="{FF2B5EF4-FFF2-40B4-BE49-F238E27FC236}">
                <a16:creationId xmlns:a16="http://schemas.microsoft.com/office/drawing/2014/main" id="{0AE3C460-6967-493B-B602-8BE476C2FE2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356069" y="1349886"/>
            <a:ext cx="1339516" cy="1707883"/>
          </a:xfrm>
        </p:spPr>
      </p:pic>
      <p:sp>
        <p:nvSpPr>
          <p:cNvPr id="3" name="Slide Number Placeholder 2">
            <a:extLst>
              <a:ext uri="{FF2B5EF4-FFF2-40B4-BE49-F238E27FC236}">
                <a16:creationId xmlns:a16="http://schemas.microsoft.com/office/drawing/2014/main" id="{7913F834-4A4D-46E7-AC2D-347F3484B957}"/>
              </a:ext>
            </a:extLst>
          </p:cNvPr>
          <p:cNvSpPr>
            <a:spLocks noGrp="1"/>
          </p:cNvSpPr>
          <p:nvPr>
            <p:ph type="sldNum" sz="quarter" idx="12"/>
          </p:nvPr>
        </p:nvSpPr>
        <p:spPr/>
        <p:txBody>
          <a:bodyPr/>
          <a:lstStyle/>
          <a:p>
            <a:fld id="{AFFE5F93-913F-4C93-98DC-39F0DC743537}" type="slidenum">
              <a:rPr lang="en-US" smtClean="0"/>
              <a:t>3</a:t>
            </a:fld>
            <a:endParaRPr lang="en-US" dirty="0"/>
          </a:p>
        </p:txBody>
      </p:sp>
    </p:spTree>
    <p:extLst>
      <p:ext uri="{BB962C8B-B14F-4D97-AF65-F5344CB8AC3E}">
        <p14:creationId xmlns:p14="http://schemas.microsoft.com/office/powerpoint/2010/main" val="217202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C2AE5-91E8-4E81-ABC4-1DB209D081D1}"/>
              </a:ext>
            </a:extLst>
          </p:cNvPr>
          <p:cNvSpPr>
            <a:spLocks noGrp="1"/>
          </p:cNvSpPr>
          <p:nvPr>
            <p:ph type="title"/>
          </p:nvPr>
        </p:nvSpPr>
        <p:spPr>
          <a:xfrm>
            <a:off x="3306087" y="184968"/>
            <a:ext cx="3966411" cy="1162570"/>
          </a:xfrm>
        </p:spPr>
        <p:txBody>
          <a:bodyPr/>
          <a:lstStyle/>
          <a:p>
            <a:r>
              <a:rPr lang="en-US" dirty="0"/>
              <a:t>Harden at play</a:t>
            </a:r>
          </a:p>
        </p:txBody>
      </p:sp>
      <p:pic>
        <p:nvPicPr>
          <p:cNvPr id="6" name="Content Placeholder 5">
            <a:extLst>
              <a:ext uri="{FF2B5EF4-FFF2-40B4-BE49-F238E27FC236}">
                <a16:creationId xmlns:a16="http://schemas.microsoft.com/office/drawing/2014/main" id="{60218233-226B-4D27-8191-FC67A479FEE7}"/>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829913" y="1291526"/>
            <a:ext cx="4918757" cy="3286060"/>
          </a:xfrm>
        </p:spPr>
      </p:pic>
      <p:sp>
        <p:nvSpPr>
          <p:cNvPr id="11" name="TextBox 10">
            <a:extLst>
              <a:ext uri="{FF2B5EF4-FFF2-40B4-BE49-F238E27FC236}">
                <a16:creationId xmlns:a16="http://schemas.microsoft.com/office/drawing/2014/main" id="{C3A78137-D08C-4D32-9524-F14EF8FEC188}"/>
              </a:ext>
            </a:extLst>
          </p:cNvPr>
          <p:cNvSpPr txBox="1"/>
          <p:nvPr/>
        </p:nvSpPr>
        <p:spPr>
          <a:xfrm>
            <a:off x="658854" y="4438793"/>
            <a:ext cx="10874292" cy="2062103"/>
          </a:xfrm>
          <a:prstGeom prst="rect">
            <a:avLst/>
          </a:prstGeom>
          <a:noFill/>
        </p:spPr>
        <p:txBody>
          <a:bodyPr wrap="square" rtlCol="0">
            <a:spAutoFit/>
          </a:bodyPr>
          <a:lstStyle/>
          <a:p>
            <a:endParaRPr lang="en-US" sz="3200" dirty="0"/>
          </a:p>
          <a:p>
            <a:r>
              <a:rPr lang="en-US" sz="3200" dirty="0"/>
              <a:t>Harden wrote on this photo: “A good close-up of the entrance channel”.  Small sign on cockpit: </a:t>
            </a:r>
            <a:r>
              <a:rPr lang="en-US" sz="3200" i="1" dirty="0"/>
              <a:t>This boat is not allowed in ocean or entrance channel</a:t>
            </a:r>
          </a:p>
        </p:txBody>
      </p:sp>
      <p:sp>
        <p:nvSpPr>
          <p:cNvPr id="3" name="TextBox 2">
            <a:extLst>
              <a:ext uri="{FF2B5EF4-FFF2-40B4-BE49-F238E27FC236}">
                <a16:creationId xmlns:a16="http://schemas.microsoft.com/office/drawing/2014/main" id="{366F7699-967A-4A5C-919D-29B96483DD7A}"/>
              </a:ext>
            </a:extLst>
          </p:cNvPr>
          <p:cNvSpPr txBox="1"/>
          <p:nvPr/>
        </p:nvSpPr>
        <p:spPr>
          <a:xfrm flipH="1">
            <a:off x="3823634" y="4577586"/>
            <a:ext cx="3387291" cy="338554"/>
          </a:xfrm>
          <a:prstGeom prst="rect">
            <a:avLst/>
          </a:prstGeom>
          <a:noFill/>
        </p:spPr>
        <p:txBody>
          <a:bodyPr wrap="square" rtlCol="0">
            <a:spAutoFit/>
          </a:bodyPr>
          <a:lstStyle/>
          <a:p>
            <a:r>
              <a:rPr lang="en-US" sz="1600" i="1" dirty="0"/>
              <a:t>Credit:  Sophia and Jane McConnell</a:t>
            </a:r>
          </a:p>
        </p:txBody>
      </p:sp>
      <p:sp>
        <p:nvSpPr>
          <p:cNvPr id="4" name="Slide Number Placeholder 3">
            <a:extLst>
              <a:ext uri="{FF2B5EF4-FFF2-40B4-BE49-F238E27FC236}">
                <a16:creationId xmlns:a16="http://schemas.microsoft.com/office/drawing/2014/main" id="{8ED92543-A1F7-49BF-99EA-19E87168717D}"/>
              </a:ext>
            </a:extLst>
          </p:cNvPr>
          <p:cNvSpPr>
            <a:spLocks noGrp="1"/>
          </p:cNvSpPr>
          <p:nvPr>
            <p:ph type="sldNum" sz="quarter" idx="12"/>
          </p:nvPr>
        </p:nvSpPr>
        <p:spPr/>
        <p:txBody>
          <a:bodyPr/>
          <a:lstStyle/>
          <a:p>
            <a:fld id="{AFFE5F93-913F-4C93-98DC-39F0DC743537}" type="slidenum">
              <a:rPr lang="en-US" smtClean="0"/>
              <a:t>4</a:t>
            </a:fld>
            <a:endParaRPr lang="en-US" dirty="0"/>
          </a:p>
        </p:txBody>
      </p:sp>
    </p:spTree>
    <p:extLst>
      <p:ext uri="{BB962C8B-B14F-4D97-AF65-F5344CB8AC3E}">
        <p14:creationId xmlns:p14="http://schemas.microsoft.com/office/powerpoint/2010/main" val="939128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8F217-7FC2-4E11-BD6B-3C5312CE866D}"/>
              </a:ext>
            </a:extLst>
          </p:cNvPr>
          <p:cNvSpPr>
            <a:spLocks noGrp="1"/>
          </p:cNvSpPr>
          <p:nvPr>
            <p:ph type="title"/>
          </p:nvPr>
        </p:nvSpPr>
        <p:spPr/>
        <p:txBody>
          <a:bodyPr/>
          <a:lstStyle/>
          <a:p>
            <a:r>
              <a:rPr lang="en-US" dirty="0"/>
              <a:t>Harden with friends in Pasadena</a:t>
            </a:r>
          </a:p>
        </p:txBody>
      </p:sp>
      <p:sp>
        <p:nvSpPr>
          <p:cNvPr id="3" name="Content Placeholder 2">
            <a:extLst>
              <a:ext uri="{FF2B5EF4-FFF2-40B4-BE49-F238E27FC236}">
                <a16:creationId xmlns:a16="http://schemas.microsoft.com/office/drawing/2014/main" id="{1DD5C78A-C882-460B-9568-B25F3476FE0D}"/>
              </a:ext>
            </a:extLst>
          </p:cNvPr>
          <p:cNvSpPr>
            <a:spLocks noGrp="1"/>
          </p:cNvSpPr>
          <p:nvPr>
            <p:ph sz="half" idx="1"/>
          </p:nvPr>
        </p:nvSpPr>
        <p:spPr/>
        <p:txBody>
          <a:bodyPr/>
          <a:lstStyle/>
          <a:p>
            <a:pPr marL="0" indent="0">
              <a:buNone/>
            </a:pPr>
            <a:r>
              <a:rPr lang="en-US" dirty="0"/>
              <a:t>       Harden = “Mac”</a:t>
            </a:r>
          </a:p>
          <a:p>
            <a:endParaRPr lang="en-US" dirty="0"/>
          </a:p>
        </p:txBody>
      </p:sp>
      <p:sp>
        <p:nvSpPr>
          <p:cNvPr id="4" name="Content Placeholder 3">
            <a:extLst>
              <a:ext uri="{FF2B5EF4-FFF2-40B4-BE49-F238E27FC236}">
                <a16:creationId xmlns:a16="http://schemas.microsoft.com/office/drawing/2014/main" id="{400F90AC-EEB9-4380-B722-97BA9B73BE7A}"/>
              </a:ext>
            </a:extLst>
          </p:cNvPr>
          <p:cNvSpPr>
            <a:spLocks noGrp="1"/>
          </p:cNvSpPr>
          <p:nvPr>
            <p:ph sz="half" idx="2"/>
          </p:nvPr>
        </p:nvSpPr>
        <p:spPr/>
        <p:txBody>
          <a:bodyPr/>
          <a:lstStyle/>
          <a:p>
            <a:pPr marL="0" indent="0">
              <a:buNone/>
            </a:pPr>
            <a:r>
              <a:rPr lang="en-US" dirty="0"/>
              <a:t>  Harden (right) with friends at Palomar Observatory</a:t>
            </a:r>
          </a:p>
        </p:txBody>
      </p:sp>
      <p:pic>
        <p:nvPicPr>
          <p:cNvPr id="6" name="Picture 5">
            <a:extLst>
              <a:ext uri="{FF2B5EF4-FFF2-40B4-BE49-F238E27FC236}">
                <a16:creationId xmlns:a16="http://schemas.microsoft.com/office/drawing/2014/main" id="{A79DC175-A793-4536-9935-4087E2E19B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1274" y="3040902"/>
            <a:ext cx="4114800" cy="3022092"/>
          </a:xfrm>
          <a:prstGeom prst="rect">
            <a:avLst/>
          </a:prstGeom>
        </p:spPr>
      </p:pic>
      <p:pic>
        <p:nvPicPr>
          <p:cNvPr id="8" name="Picture 7">
            <a:extLst>
              <a:ext uri="{FF2B5EF4-FFF2-40B4-BE49-F238E27FC236}">
                <a16:creationId xmlns:a16="http://schemas.microsoft.com/office/drawing/2014/main" id="{7E2D639D-D68F-4A82-BB53-DBC2FB0F0C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5243" y="2627136"/>
            <a:ext cx="2743200" cy="3849624"/>
          </a:xfrm>
          <a:prstGeom prst="rect">
            <a:avLst/>
          </a:prstGeom>
        </p:spPr>
      </p:pic>
      <p:sp>
        <p:nvSpPr>
          <p:cNvPr id="5" name="TextBox 4">
            <a:extLst>
              <a:ext uri="{FF2B5EF4-FFF2-40B4-BE49-F238E27FC236}">
                <a16:creationId xmlns:a16="http://schemas.microsoft.com/office/drawing/2014/main" id="{EB1787B6-9D7E-444E-BFBC-20421FEE2771}"/>
              </a:ext>
            </a:extLst>
          </p:cNvPr>
          <p:cNvSpPr txBox="1"/>
          <p:nvPr/>
        </p:nvSpPr>
        <p:spPr>
          <a:xfrm>
            <a:off x="4375486" y="6307649"/>
            <a:ext cx="3545305" cy="646331"/>
          </a:xfrm>
          <a:prstGeom prst="rect">
            <a:avLst/>
          </a:prstGeom>
          <a:noFill/>
        </p:spPr>
        <p:txBody>
          <a:bodyPr wrap="square" rtlCol="0">
            <a:spAutoFit/>
          </a:bodyPr>
          <a:lstStyle/>
          <a:p>
            <a:r>
              <a:rPr lang="en-US" i="1" dirty="0"/>
              <a:t>Credit:  Sophia and Jane McConnell</a:t>
            </a:r>
          </a:p>
          <a:p>
            <a:endParaRPr lang="en-US" dirty="0"/>
          </a:p>
        </p:txBody>
      </p:sp>
      <p:sp>
        <p:nvSpPr>
          <p:cNvPr id="7" name="Slide Number Placeholder 6">
            <a:extLst>
              <a:ext uri="{FF2B5EF4-FFF2-40B4-BE49-F238E27FC236}">
                <a16:creationId xmlns:a16="http://schemas.microsoft.com/office/drawing/2014/main" id="{BC436F68-5F48-4EAD-A779-897F57BD8A6F}"/>
              </a:ext>
            </a:extLst>
          </p:cNvPr>
          <p:cNvSpPr>
            <a:spLocks noGrp="1"/>
          </p:cNvSpPr>
          <p:nvPr>
            <p:ph type="sldNum" sz="quarter" idx="12"/>
          </p:nvPr>
        </p:nvSpPr>
        <p:spPr/>
        <p:txBody>
          <a:bodyPr/>
          <a:lstStyle/>
          <a:p>
            <a:fld id="{AFFE5F93-913F-4C93-98DC-39F0DC743537}" type="slidenum">
              <a:rPr lang="en-US" smtClean="0"/>
              <a:t>5</a:t>
            </a:fld>
            <a:endParaRPr lang="en-US" dirty="0"/>
          </a:p>
        </p:txBody>
      </p:sp>
    </p:spTree>
    <p:extLst>
      <p:ext uri="{BB962C8B-B14F-4D97-AF65-F5344CB8AC3E}">
        <p14:creationId xmlns:p14="http://schemas.microsoft.com/office/powerpoint/2010/main" val="2429835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EA316CA-577D-4A41-8BE9-EAF8E7A8F0DE}"/>
              </a:ext>
            </a:extLst>
          </p:cNvPr>
          <p:cNvSpPr>
            <a:spLocks noGrp="1"/>
          </p:cNvSpPr>
          <p:nvPr>
            <p:ph type="title"/>
          </p:nvPr>
        </p:nvSpPr>
        <p:spPr>
          <a:xfrm>
            <a:off x="741948" y="0"/>
            <a:ext cx="10515600" cy="1325563"/>
          </a:xfrm>
        </p:spPr>
        <p:txBody>
          <a:bodyPr>
            <a:normAutofit fontScale="90000"/>
          </a:bodyPr>
          <a:lstStyle/>
          <a:p>
            <a:r>
              <a:rPr lang="en-US" dirty="0"/>
              <a:t>Harden is called back to Caltech in 1956 by Linus Pauling to be a member of the Chemistry faculty.  </a:t>
            </a:r>
          </a:p>
        </p:txBody>
      </p:sp>
      <p:pic>
        <p:nvPicPr>
          <p:cNvPr id="8" name="Content Placeholder 7">
            <a:extLst>
              <a:ext uri="{FF2B5EF4-FFF2-40B4-BE49-F238E27FC236}">
                <a16:creationId xmlns:a16="http://schemas.microsoft.com/office/drawing/2014/main" id="{5A2C120A-1D61-429E-A021-9EF4FD75BCD6}"/>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130882" y="2296895"/>
            <a:ext cx="3272550" cy="2229808"/>
          </a:xfrm>
        </p:spPr>
      </p:pic>
      <p:sp>
        <p:nvSpPr>
          <p:cNvPr id="13" name="TextBox 12">
            <a:extLst>
              <a:ext uri="{FF2B5EF4-FFF2-40B4-BE49-F238E27FC236}">
                <a16:creationId xmlns:a16="http://schemas.microsoft.com/office/drawing/2014/main" id="{4FEE318C-560F-4865-A97B-8EE05623469A}"/>
              </a:ext>
            </a:extLst>
          </p:cNvPr>
          <p:cNvSpPr txBox="1"/>
          <p:nvPr/>
        </p:nvSpPr>
        <p:spPr>
          <a:xfrm>
            <a:off x="1483894" y="4865257"/>
            <a:ext cx="8606590" cy="1569660"/>
          </a:xfrm>
          <a:prstGeom prst="rect">
            <a:avLst/>
          </a:prstGeom>
          <a:noFill/>
        </p:spPr>
        <p:txBody>
          <a:bodyPr wrap="square" rtlCol="0">
            <a:spAutoFit/>
          </a:bodyPr>
          <a:lstStyle/>
          <a:p>
            <a:r>
              <a:rPr lang="en-US" sz="3200" dirty="0"/>
              <a:t>Harden with visitor, Andrew McLachlan.  The McConnell home in background: 2062 New York Drive, Altadena, CA.  3 miles north of Caltech.</a:t>
            </a:r>
          </a:p>
        </p:txBody>
      </p:sp>
      <p:sp>
        <p:nvSpPr>
          <p:cNvPr id="2" name="TextBox 1">
            <a:extLst>
              <a:ext uri="{FF2B5EF4-FFF2-40B4-BE49-F238E27FC236}">
                <a16:creationId xmlns:a16="http://schemas.microsoft.com/office/drawing/2014/main" id="{8B6F4A58-43D9-46DE-8228-AE634F0C5DB7}"/>
              </a:ext>
            </a:extLst>
          </p:cNvPr>
          <p:cNvSpPr txBox="1"/>
          <p:nvPr/>
        </p:nvSpPr>
        <p:spPr>
          <a:xfrm>
            <a:off x="4507871" y="4526703"/>
            <a:ext cx="4708318" cy="338554"/>
          </a:xfrm>
          <a:prstGeom prst="rect">
            <a:avLst/>
          </a:prstGeom>
          <a:noFill/>
        </p:spPr>
        <p:txBody>
          <a:bodyPr wrap="square" rtlCol="0">
            <a:spAutoFit/>
          </a:bodyPr>
          <a:lstStyle/>
          <a:p>
            <a:r>
              <a:rPr lang="en-US" sz="1600" i="1" dirty="0"/>
              <a:t>Credit:  Sophia and Jane McConnell</a:t>
            </a:r>
          </a:p>
        </p:txBody>
      </p:sp>
      <p:sp>
        <p:nvSpPr>
          <p:cNvPr id="3" name="Slide Number Placeholder 2">
            <a:extLst>
              <a:ext uri="{FF2B5EF4-FFF2-40B4-BE49-F238E27FC236}">
                <a16:creationId xmlns:a16="http://schemas.microsoft.com/office/drawing/2014/main" id="{61317568-69A4-4F18-A298-9565F387797E}"/>
              </a:ext>
            </a:extLst>
          </p:cNvPr>
          <p:cNvSpPr>
            <a:spLocks noGrp="1"/>
          </p:cNvSpPr>
          <p:nvPr>
            <p:ph type="sldNum" sz="quarter" idx="12"/>
          </p:nvPr>
        </p:nvSpPr>
        <p:spPr/>
        <p:txBody>
          <a:bodyPr/>
          <a:lstStyle/>
          <a:p>
            <a:fld id="{AFFE5F93-913F-4C93-98DC-39F0DC743537}" type="slidenum">
              <a:rPr lang="en-US" smtClean="0"/>
              <a:t>6</a:t>
            </a:fld>
            <a:endParaRPr lang="en-US" dirty="0"/>
          </a:p>
        </p:txBody>
      </p:sp>
      <p:sp>
        <p:nvSpPr>
          <p:cNvPr id="5" name="TextBox 4">
            <a:extLst>
              <a:ext uri="{FF2B5EF4-FFF2-40B4-BE49-F238E27FC236}">
                <a16:creationId xmlns:a16="http://schemas.microsoft.com/office/drawing/2014/main" id="{953E81AB-F35C-47E9-BA59-76F1F0495333}"/>
              </a:ext>
            </a:extLst>
          </p:cNvPr>
          <p:cNvSpPr txBox="1"/>
          <p:nvPr/>
        </p:nvSpPr>
        <p:spPr>
          <a:xfrm>
            <a:off x="822158" y="1325563"/>
            <a:ext cx="9268326" cy="584775"/>
          </a:xfrm>
          <a:prstGeom prst="rect">
            <a:avLst/>
          </a:prstGeom>
          <a:noFill/>
        </p:spPr>
        <p:txBody>
          <a:bodyPr wrap="square" rtlCol="0">
            <a:spAutoFit/>
          </a:bodyPr>
          <a:lstStyle/>
          <a:p>
            <a:r>
              <a:rPr lang="en-US" sz="3200" dirty="0"/>
              <a:t>Harden and Sophia were </a:t>
            </a:r>
            <a:r>
              <a:rPr lang="en-US" sz="3200"/>
              <a:t>married 10-6-1956</a:t>
            </a:r>
            <a:endParaRPr lang="en-US" sz="3200" dirty="0"/>
          </a:p>
        </p:txBody>
      </p:sp>
    </p:spTree>
    <p:extLst>
      <p:ext uri="{BB962C8B-B14F-4D97-AF65-F5344CB8AC3E}">
        <p14:creationId xmlns:p14="http://schemas.microsoft.com/office/powerpoint/2010/main" val="1680704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877F7-175A-4254-AACE-2E97840DC72D}"/>
              </a:ext>
            </a:extLst>
          </p:cNvPr>
          <p:cNvSpPr>
            <a:spLocks noGrp="1"/>
          </p:cNvSpPr>
          <p:nvPr>
            <p:ph type="title"/>
          </p:nvPr>
        </p:nvSpPr>
        <p:spPr/>
        <p:txBody>
          <a:bodyPr/>
          <a:lstStyle/>
          <a:p>
            <a:r>
              <a:rPr lang="en-US" dirty="0"/>
              <a:t>Sophia McConnell and boys – Hunter &amp; Trevor</a:t>
            </a:r>
          </a:p>
        </p:txBody>
      </p:sp>
      <p:pic>
        <p:nvPicPr>
          <p:cNvPr id="6" name="Content Placeholder 5">
            <a:extLst>
              <a:ext uri="{FF2B5EF4-FFF2-40B4-BE49-F238E27FC236}">
                <a16:creationId xmlns:a16="http://schemas.microsoft.com/office/drawing/2014/main" id="{8358B2B7-8692-436E-A2BB-6BE0A269E03E}"/>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694451" y="1865376"/>
            <a:ext cx="4466844" cy="3040380"/>
          </a:xfrm>
        </p:spPr>
      </p:pic>
      <p:pic>
        <p:nvPicPr>
          <p:cNvPr id="8" name="Picture 7">
            <a:extLst>
              <a:ext uri="{FF2B5EF4-FFF2-40B4-BE49-F238E27FC236}">
                <a16:creationId xmlns:a16="http://schemas.microsoft.com/office/drawing/2014/main" id="{FE7E076C-4E9D-478C-8436-6471374795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8048" y="1865376"/>
            <a:ext cx="4457700" cy="3127248"/>
          </a:xfrm>
          <a:prstGeom prst="rect">
            <a:avLst/>
          </a:prstGeom>
        </p:spPr>
      </p:pic>
      <p:sp>
        <p:nvSpPr>
          <p:cNvPr id="9" name="TextBox 8">
            <a:extLst>
              <a:ext uri="{FF2B5EF4-FFF2-40B4-BE49-F238E27FC236}">
                <a16:creationId xmlns:a16="http://schemas.microsoft.com/office/drawing/2014/main" id="{4E9EAE46-2320-4847-98E1-7BE5DBE73D9E}"/>
              </a:ext>
            </a:extLst>
          </p:cNvPr>
          <p:cNvSpPr txBox="1"/>
          <p:nvPr/>
        </p:nvSpPr>
        <p:spPr>
          <a:xfrm>
            <a:off x="1463401" y="5415657"/>
            <a:ext cx="3426994" cy="584775"/>
          </a:xfrm>
          <a:prstGeom prst="rect">
            <a:avLst/>
          </a:prstGeom>
          <a:noFill/>
        </p:spPr>
        <p:txBody>
          <a:bodyPr wrap="square" rtlCol="0">
            <a:spAutoFit/>
          </a:bodyPr>
          <a:lstStyle/>
          <a:p>
            <a:r>
              <a:rPr lang="en-US" sz="3200" dirty="0"/>
              <a:t>Sophia with Hunter</a:t>
            </a:r>
          </a:p>
        </p:txBody>
      </p:sp>
      <p:sp>
        <p:nvSpPr>
          <p:cNvPr id="10" name="TextBox 9">
            <a:extLst>
              <a:ext uri="{FF2B5EF4-FFF2-40B4-BE49-F238E27FC236}">
                <a16:creationId xmlns:a16="http://schemas.microsoft.com/office/drawing/2014/main" id="{8329D394-1695-48AE-8AF1-7C853D19A20A}"/>
              </a:ext>
            </a:extLst>
          </p:cNvPr>
          <p:cNvSpPr txBox="1"/>
          <p:nvPr/>
        </p:nvSpPr>
        <p:spPr>
          <a:xfrm>
            <a:off x="6563667" y="5415657"/>
            <a:ext cx="4728411" cy="584775"/>
          </a:xfrm>
          <a:prstGeom prst="rect">
            <a:avLst/>
          </a:prstGeom>
          <a:noFill/>
        </p:spPr>
        <p:txBody>
          <a:bodyPr wrap="square" rtlCol="0">
            <a:spAutoFit/>
          </a:bodyPr>
          <a:lstStyle/>
          <a:p>
            <a:r>
              <a:rPr lang="en-US" sz="3200" dirty="0"/>
              <a:t>Harden, Trevor and Hunter</a:t>
            </a:r>
          </a:p>
        </p:txBody>
      </p:sp>
      <p:sp>
        <p:nvSpPr>
          <p:cNvPr id="3" name="TextBox 2">
            <a:extLst>
              <a:ext uri="{FF2B5EF4-FFF2-40B4-BE49-F238E27FC236}">
                <a16:creationId xmlns:a16="http://schemas.microsoft.com/office/drawing/2014/main" id="{67767861-60FF-48CC-B344-EB5AD3407FA2}"/>
              </a:ext>
            </a:extLst>
          </p:cNvPr>
          <p:cNvSpPr txBox="1"/>
          <p:nvPr/>
        </p:nvSpPr>
        <p:spPr>
          <a:xfrm>
            <a:off x="1860443" y="5034863"/>
            <a:ext cx="3545305" cy="338554"/>
          </a:xfrm>
          <a:prstGeom prst="rect">
            <a:avLst/>
          </a:prstGeom>
          <a:noFill/>
        </p:spPr>
        <p:txBody>
          <a:bodyPr wrap="square" rtlCol="0">
            <a:spAutoFit/>
          </a:bodyPr>
          <a:lstStyle/>
          <a:p>
            <a:r>
              <a:rPr lang="en-US" sz="1600" i="1" dirty="0"/>
              <a:t>Credit:  Sophia and Jane McConnell</a:t>
            </a:r>
          </a:p>
        </p:txBody>
      </p:sp>
      <p:sp>
        <p:nvSpPr>
          <p:cNvPr id="11" name="TextBox 10">
            <a:extLst>
              <a:ext uri="{FF2B5EF4-FFF2-40B4-BE49-F238E27FC236}">
                <a16:creationId xmlns:a16="http://schemas.microsoft.com/office/drawing/2014/main" id="{727710D1-33A2-4C3E-A8DE-E279D5C3279A}"/>
              </a:ext>
            </a:extLst>
          </p:cNvPr>
          <p:cNvSpPr txBox="1"/>
          <p:nvPr/>
        </p:nvSpPr>
        <p:spPr>
          <a:xfrm>
            <a:off x="7419032" y="5014329"/>
            <a:ext cx="3545305" cy="338554"/>
          </a:xfrm>
          <a:prstGeom prst="rect">
            <a:avLst/>
          </a:prstGeom>
          <a:noFill/>
        </p:spPr>
        <p:txBody>
          <a:bodyPr wrap="square" rtlCol="0">
            <a:spAutoFit/>
          </a:bodyPr>
          <a:lstStyle/>
          <a:p>
            <a:r>
              <a:rPr lang="en-US" sz="1600" i="1" dirty="0"/>
              <a:t>Credit:  Sophia and Jane McConnell</a:t>
            </a:r>
          </a:p>
        </p:txBody>
      </p:sp>
      <p:sp>
        <p:nvSpPr>
          <p:cNvPr id="4" name="Slide Number Placeholder 3">
            <a:extLst>
              <a:ext uri="{FF2B5EF4-FFF2-40B4-BE49-F238E27FC236}">
                <a16:creationId xmlns:a16="http://schemas.microsoft.com/office/drawing/2014/main" id="{0ED0BF52-A429-48CC-A82E-9AA9BA7558B4}"/>
              </a:ext>
            </a:extLst>
          </p:cNvPr>
          <p:cNvSpPr>
            <a:spLocks noGrp="1"/>
          </p:cNvSpPr>
          <p:nvPr>
            <p:ph type="sldNum" sz="quarter" idx="12"/>
          </p:nvPr>
        </p:nvSpPr>
        <p:spPr/>
        <p:txBody>
          <a:bodyPr/>
          <a:lstStyle/>
          <a:p>
            <a:fld id="{AFFE5F93-913F-4C93-98DC-39F0DC743537}" type="slidenum">
              <a:rPr lang="en-US" smtClean="0"/>
              <a:t>7</a:t>
            </a:fld>
            <a:endParaRPr lang="en-US" dirty="0"/>
          </a:p>
        </p:txBody>
      </p:sp>
    </p:spTree>
    <p:extLst>
      <p:ext uri="{BB962C8B-B14F-4D97-AF65-F5344CB8AC3E}">
        <p14:creationId xmlns:p14="http://schemas.microsoft.com/office/powerpoint/2010/main" val="1576962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1560C-43AE-4880-80D2-7FE2B31660DF}"/>
              </a:ext>
            </a:extLst>
          </p:cNvPr>
          <p:cNvSpPr>
            <a:spLocks noGrp="1"/>
          </p:cNvSpPr>
          <p:nvPr>
            <p:ph type="title"/>
          </p:nvPr>
        </p:nvSpPr>
        <p:spPr/>
        <p:txBody>
          <a:bodyPr/>
          <a:lstStyle/>
          <a:p>
            <a:r>
              <a:rPr lang="en-US" dirty="0"/>
              <a:t>And then came Jane:</a:t>
            </a:r>
          </a:p>
        </p:txBody>
      </p:sp>
      <p:pic>
        <p:nvPicPr>
          <p:cNvPr id="6" name="Content Placeholder 5">
            <a:extLst>
              <a:ext uri="{FF2B5EF4-FFF2-40B4-BE49-F238E27FC236}">
                <a16:creationId xmlns:a16="http://schemas.microsoft.com/office/drawing/2014/main" id="{FE080F2B-C9BF-4589-8FD0-C39115F8C0D7}"/>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435979" y="2093911"/>
            <a:ext cx="4197096" cy="2916936"/>
          </a:xfrm>
        </p:spPr>
      </p:pic>
      <p:sp>
        <p:nvSpPr>
          <p:cNvPr id="4" name="Content Placeholder 3">
            <a:extLst>
              <a:ext uri="{FF2B5EF4-FFF2-40B4-BE49-F238E27FC236}">
                <a16:creationId xmlns:a16="http://schemas.microsoft.com/office/drawing/2014/main" id="{9BDB7FA1-A6FB-4FE3-A815-36E3B05FB0F8}"/>
              </a:ext>
            </a:extLst>
          </p:cNvPr>
          <p:cNvSpPr>
            <a:spLocks noGrp="1"/>
          </p:cNvSpPr>
          <p:nvPr>
            <p:ph sz="half" idx="2"/>
          </p:nvPr>
        </p:nvSpPr>
        <p:spPr/>
        <p:txBody>
          <a:bodyPr/>
          <a:lstStyle/>
          <a:p>
            <a:endParaRPr lang="en-US" dirty="0"/>
          </a:p>
          <a:p>
            <a:endParaRPr lang="en-US" dirty="0"/>
          </a:p>
        </p:txBody>
      </p:sp>
      <p:sp>
        <p:nvSpPr>
          <p:cNvPr id="7" name="TextBox 6">
            <a:extLst>
              <a:ext uri="{FF2B5EF4-FFF2-40B4-BE49-F238E27FC236}">
                <a16:creationId xmlns:a16="http://schemas.microsoft.com/office/drawing/2014/main" id="{F67EBBCF-B8A4-4F09-BD47-01CB7AE19E32}"/>
              </a:ext>
            </a:extLst>
          </p:cNvPr>
          <p:cNvSpPr txBox="1"/>
          <p:nvPr/>
        </p:nvSpPr>
        <p:spPr>
          <a:xfrm>
            <a:off x="2382253" y="5389608"/>
            <a:ext cx="6304547" cy="584775"/>
          </a:xfrm>
          <a:prstGeom prst="rect">
            <a:avLst/>
          </a:prstGeom>
          <a:noFill/>
        </p:spPr>
        <p:txBody>
          <a:bodyPr wrap="square" rtlCol="0">
            <a:spAutoFit/>
          </a:bodyPr>
          <a:lstStyle/>
          <a:p>
            <a:r>
              <a:rPr lang="en-US" sz="3200" dirty="0"/>
              <a:t>Trevor, Jane and Hunter McConnell</a:t>
            </a:r>
          </a:p>
        </p:txBody>
      </p:sp>
      <p:sp>
        <p:nvSpPr>
          <p:cNvPr id="3" name="TextBox 2">
            <a:extLst>
              <a:ext uri="{FF2B5EF4-FFF2-40B4-BE49-F238E27FC236}">
                <a16:creationId xmlns:a16="http://schemas.microsoft.com/office/drawing/2014/main" id="{9CB5BFC5-BBAE-4C53-A467-97D0EEF6711B}"/>
              </a:ext>
            </a:extLst>
          </p:cNvPr>
          <p:cNvSpPr txBox="1"/>
          <p:nvPr/>
        </p:nvSpPr>
        <p:spPr>
          <a:xfrm>
            <a:off x="3994484" y="5109856"/>
            <a:ext cx="3729789" cy="338554"/>
          </a:xfrm>
          <a:prstGeom prst="rect">
            <a:avLst/>
          </a:prstGeom>
          <a:noFill/>
        </p:spPr>
        <p:txBody>
          <a:bodyPr wrap="square" rtlCol="0">
            <a:spAutoFit/>
          </a:bodyPr>
          <a:lstStyle/>
          <a:p>
            <a:r>
              <a:rPr lang="en-US" sz="1600" i="1" dirty="0"/>
              <a:t>Credit:   Sophia and Jane McConnell</a:t>
            </a:r>
          </a:p>
        </p:txBody>
      </p:sp>
      <p:sp>
        <p:nvSpPr>
          <p:cNvPr id="5" name="Slide Number Placeholder 4">
            <a:extLst>
              <a:ext uri="{FF2B5EF4-FFF2-40B4-BE49-F238E27FC236}">
                <a16:creationId xmlns:a16="http://schemas.microsoft.com/office/drawing/2014/main" id="{AF8EF666-8953-4939-92E0-8537114A1894}"/>
              </a:ext>
            </a:extLst>
          </p:cNvPr>
          <p:cNvSpPr>
            <a:spLocks noGrp="1"/>
          </p:cNvSpPr>
          <p:nvPr>
            <p:ph type="sldNum" sz="quarter" idx="12"/>
          </p:nvPr>
        </p:nvSpPr>
        <p:spPr/>
        <p:txBody>
          <a:bodyPr/>
          <a:lstStyle/>
          <a:p>
            <a:fld id="{AFFE5F93-913F-4C93-98DC-39F0DC743537}" type="slidenum">
              <a:rPr lang="en-US" smtClean="0"/>
              <a:t>8</a:t>
            </a:fld>
            <a:endParaRPr lang="en-US" dirty="0"/>
          </a:p>
        </p:txBody>
      </p:sp>
    </p:spTree>
    <p:extLst>
      <p:ext uri="{BB962C8B-B14F-4D97-AF65-F5344CB8AC3E}">
        <p14:creationId xmlns:p14="http://schemas.microsoft.com/office/powerpoint/2010/main" val="367224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A4EEFBD-A875-48A6-A3C8-59494784178B}"/>
              </a:ext>
            </a:extLst>
          </p:cNvPr>
          <p:cNvSpPr>
            <a:spLocks noGrp="1"/>
          </p:cNvSpPr>
          <p:nvPr>
            <p:ph type="title"/>
          </p:nvPr>
        </p:nvSpPr>
        <p:spPr>
          <a:xfrm>
            <a:off x="717884" y="354442"/>
            <a:ext cx="10515600" cy="1325563"/>
          </a:xfrm>
        </p:spPr>
        <p:txBody>
          <a:bodyPr>
            <a:normAutofit fontScale="90000"/>
          </a:bodyPr>
          <a:lstStyle/>
          <a:p>
            <a:r>
              <a:rPr lang="en-US" dirty="0"/>
              <a:t>Harden McConnell gave a pre-arranged Department of Physics seminar at Caltech within hours of Jane’s birth</a:t>
            </a:r>
          </a:p>
        </p:txBody>
      </p:sp>
      <p:sp>
        <p:nvSpPr>
          <p:cNvPr id="9" name="TextBox 8">
            <a:extLst>
              <a:ext uri="{FF2B5EF4-FFF2-40B4-BE49-F238E27FC236}">
                <a16:creationId xmlns:a16="http://schemas.microsoft.com/office/drawing/2014/main" id="{CE49D306-192D-4DEF-80B0-C9CC3EC982FE}"/>
              </a:ext>
            </a:extLst>
          </p:cNvPr>
          <p:cNvSpPr txBox="1"/>
          <p:nvPr/>
        </p:nvSpPr>
        <p:spPr>
          <a:xfrm>
            <a:off x="870929" y="1934746"/>
            <a:ext cx="6103377" cy="2062103"/>
          </a:xfrm>
          <a:prstGeom prst="rect">
            <a:avLst/>
          </a:prstGeom>
          <a:noFill/>
        </p:spPr>
        <p:txBody>
          <a:bodyPr wrap="square" rtlCol="0">
            <a:spAutoFit/>
          </a:bodyPr>
          <a:lstStyle/>
          <a:p>
            <a:r>
              <a:rPr lang="en-US" sz="3200" dirty="0"/>
              <a:t>Richard Feynman was sitting in the front row and started asking penetrating questions. What did Harden McConnell do? </a:t>
            </a:r>
          </a:p>
        </p:txBody>
      </p:sp>
      <p:pic>
        <p:nvPicPr>
          <p:cNvPr id="6" name="Content Placeholder 5">
            <a:extLst>
              <a:ext uri="{FF2B5EF4-FFF2-40B4-BE49-F238E27FC236}">
                <a16:creationId xmlns:a16="http://schemas.microsoft.com/office/drawing/2014/main" id="{B6D23371-BC8C-4E41-B300-79C9FF86BA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00568" y="1440616"/>
            <a:ext cx="2718948" cy="4351338"/>
          </a:xfrm>
        </p:spPr>
      </p:pic>
      <p:sp>
        <p:nvSpPr>
          <p:cNvPr id="7" name="Rectangle 6">
            <a:extLst>
              <a:ext uri="{FF2B5EF4-FFF2-40B4-BE49-F238E27FC236}">
                <a16:creationId xmlns:a16="http://schemas.microsoft.com/office/drawing/2014/main" id="{D1B86D94-8362-4E82-8E62-1FBDB6C995D0}"/>
              </a:ext>
            </a:extLst>
          </p:cNvPr>
          <p:cNvSpPr/>
          <p:nvPr/>
        </p:nvSpPr>
        <p:spPr>
          <a:xfrm>
            <a:off x="934452" y="4061972"/>
            <a:ext cx="6096001" cy="2308324"/>
          </a:xfrm>
          <a:prstGeom prst="rect">
            <a:avLst/>
          </a:prstGeom>
        </p:spPr>
        <p:txBody>
          <a:bodyPr>
            <a:spAutoFit/>
          </a:bodyPr>
          <a:lstStyle/>
          <a:p>
            <a:r>
              <a:rPr lang="en-US" sz="2400" dirty="0"/>
              <a:t>McConnell took the long spear-like pointer lying on the table, and rotated it, so that it pointed at Feynman.  With each question, Harden advanced the tip of the pointer towards him.  Soon the questions stopped.  Both men were in good humor. </a:t>
            </a:r>
          </a:p>
        </p:txBody>
      </p:sp>
      <p:sp>
        <p:nvSpPr>
          <p:cNvPr id="11" name="TextBox 10">
            <a:extLst>
              <a:ext uri="{FF2B5EF4-FFF2-40B4-BE49-F238E27FC236}">
                <a16:creationId xmlns:a16="http://schemas.microsoft.com/office/drawing/2014/main" id="{F3DAD2FE-99BD-42AC-A49A-F9E63CD39B68}"/>
              </a:ext>
            </a:extLst>
          </p:cNvPr>
          <p:cNvSpPr txBox="1"/>
          <p:nvPr/>
        </p:nvSpPr>
        <p:spPr>
          <a:xfrm>
            <a:off x="7744420" y="5862465"/>
            <a:ext cx="3821938" cy="1077218"/>
          </a:xfrm>
          <a:prstGeom prst="rect">
            <a:avLst/>
          </a:prstGeom>
          <a:noFill/>
        </p:spPr>
        <p:txBody>
          <a:bodyPr wrap="square" rtlCol="0">
            <a:spAutoFit/>
          </a:bodyPr>
          <a:lstStyle/>
          <a:p>
            <a:r>
              <a:rPr lang="en-US" sz="3200" dirty="0"/>
              <a:t>Richard Feynman</a:t>
            </a:r>
          </a:p>
          <a:p>
            <a:r>
              <a:rPr lang="en-US" sz="1600" i="1" dirty="0"/>
              <a:t>Photo date: 1974, Credit:  Caltech Archives</a:t>
            </a:r>
          </a:p>
          <a:p>
            <a:endParaRPr lang="en-US" sz="1600" dirty="0"/>
          </a:p>
        </p:txBody>
      </p:sp>
      <p:sp>
        <p:nvSpPr>
          <p:cNvPr id="2" name="Slide Number Placeholder 1">
            <a:extLst>
              <a:ext uri="{FF2B5EF4-FFF2-40B4-BE49-F238E27FC236}">
                <a16:creationId xmlns:a16="http://schemas.microsoft.com/office/drawing/2014/main" id="{14913232-95CA-4A9F-8A1F-4B3BECF5D33E}"/>
              </a:ext>
            </a:extLst>
          </p:cNvPr>
          <p:cNvSpPr>
            <a:spLocks noGrp="1"/>
          </p:cNvSpPr>
          <p:nvPr>
            <p:ph type="sldNum" sz="quarter" idx="12"/>
          </p:nvPr>
        </p:nvSpPr>
        <p:spPr/>
        <p:txBody>
          <a:bodyPr/>
          <a:lstStyle/>
          <a:p>
            <a:fld id="{AFFE5F93-913F-4C93-98DC-39F0DC743537}" type="slidenum">
              <a:rPr lang="en-US" smtClean="0"/>
              <a:t>9</a:t>
            </a:fld>
            <a:endParaRPr lang="en-US" dirty="0"/>
          </a:p>
        </p:txBody>
      </p:sp>
    </p:spTree>
    <p:extLst>
      <p:ext uri="{BB962C8B-B14F-4D97-AF65-F5344CB8AC3E}">
        <p14:creationId xmlns:p14="http://schemas.microsoft.com/office/powerpoint/2010/main" val="41024590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1658</TotalTime>
  <Words>1430</Words>
  <Application>Microsoft Office PowerPoint</Application>
  <PresentationFormat>Widescreen</PresentationFormat>
  <Paragraphs>155</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Harden &amp; Sophia McConnell</vt:lpstr>
      <vt:lpstr>Harden as a Caltech Graduate Student  1947-1951</vt:lpstr>
      <vt:lpstr>Harden as a Caltech Graduate Student </vt:lpstr>
      <vt:lpstr>Harden at play</vt:lpstr>
      <vt:lpstr>Harden with friends in Pasadena</vt:lpstr>
      <vt:lpstr>Harden is called back to Caltech in 1956 by Linus Pauling to be a member of the Chemistry faculty.  </vt:lpstr>
      <vt:lpstr>Sophia McConnell and boys – Hunter &amp; Trevor</vt:lpstr>
      <vt:lpstr>And then came Jane:</vt:lpstr>
      <vt:lpstr>Harden McConnell gave a pre-arranged Department of Physics seminar at Caltech within hours of Jane’s birth</vt:lpstr>
      <vt:lpstr>PowerPoint Presentation</vt:lpstr>
      <vt:lpstr>Harden McConnell on Caltech Faculty  1956-1964 – A rising star</vt:lpstr>
      <vt:lpstr>Caltech Chemistry Faculty in the McConnell era</vt:lpstr>
      <vt:lpstr>Why did Harden McConnell leave Caltech?</vt:lpstr>
      <vt:lpstr>Smog in the LA – Pasadena Area.   </vt:lpstr>
      <vt:lpstr>PowerPoint Presentation</vt:lpstr>
      <vt:lpstr>PowerPoint Presentation</vt:lpstr>
      <vt:lpstr>PowerPoint Presentation</vt:lpstr>
      <vt:lpstr>PowerPoint Presentation</vt:lpstr>
      <vt:lpstr>PowerPoint Presentation</vt:lpstr>
      <vt:lpstr>PowerPoint Presentation</vt:lpstr>
      <vt:lpstr>Jane McConnell after the move to Stanford</vt:lpstr>
      <vt:lpstr>Jane R. McConnell 2018</vt:lpstr>
      <vt:lpstr>PowerPoint Presentation</vt:lpstr>
      <vt:lpstr>Celebration following the Caltech Inaugural Harden M. McConnell Lecture by Professor W. E. Moerner, Harry S. Mosher Professor of Chemistry at Stanford, Nobel Laureate.  April 24, 2018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Harden &amp; Sophia McConnell</dc:title>
  <dc:creator>Hayes Griffith</dc:creator>
  <cp:lastModifiedBy>Hayes Griffith</cp:lastModifiedBy>
  <cp:revision>221</cp:revision>
  <cp:lastPrinted>2018-04-29T15:05:00Z</cp:lastPrinted>
  <dcterms:created xsi:type="dcterms:W3CDTF">2018-03-28T02:22:58Z</dcterms:created>
  <dcterms:modified xsi:type="dcterms:W3CDTF">2018-05-14T23:01:05Z</dcterms:modified>
</cp:coreProperties>
</file>