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0"/>
  </p:notesMasterIdLst>
  <p:handoutMasterIdLst>
    <p:handoutMasterId r:id="rId11"/>
  </p:handoutMasterIdLst>
  <p:sldIdLst>
    <p:sldId id="421" r:id="rId2"/>
    <p:sldId id="432" r:id="rId3"/>
    <p:sldId id="472" r:id="rId4"/>
    <p:sldId id="441" r:id="rId5"/>
    <p:sldId id="446" r:id="rId6"/>
    <p:sldId id="448" r:id="rId7"/>
    <p:sldId id="463" r:id="rId8"/>
    <p:sldId id="443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 snapToGrid="0">
      <p:cViewPr varScale="1">
        <p:scale>
          <a:sx n="66" d="100"/>
          <a:sy n="66" d="100"/>
        </p:scale>
        <p:origin x="53" y="235"/>
      </p:cViewPr>
      <p:guideLst/>
    </p:cSldViewPr>
  </p:slideViewPr>
  <p:outlineViewPr>
    <p:cViewPr>
      <p:scale>
        <a:sx n="33" d="100"/>
        <a:sy n="33" d="100"/>
      </p:scale>
      <p:origin x="0" y="-504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xson\Documents\Library_assessment\final%20faculty\FAU%20Libraries%20Faculty%20Satisfaction%20Survey%20Fall%202017_all_no_commen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xson\Documents\Library_assessment\final%20faculty\FAU%20Libraries%20Faculty%20Satisfaction%20Survey%20Fall%202017_all_no_comme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r>
              <a:rPr lang="en-US" sz="1400"/>
              <a:t>In general, how often do you use the library's electronic services or resources from your office, home or other off-campus location?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1340988520387954E-2"/>
          <c:y val="0.17781308151808473"/>
          <c:w val="0.81302871011999256"/>
          <c:h val="0.754188396221989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'Question 5'!$B$3</c:f>
              <c:strCache>
                <c:ptCount val="1"/>
                <c:pt idx="0">
                  <c:v>Responses</c:v>
                </c:pt>
              </c:strCache>
            </c:strRef>
          </c:tx>
          <c:spPr>
            <a:solidFill>
              <a:srgbClr val="00BF6F"/>
            </a:solidFill>
            <a:ln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'Question 5'!$A$4:$A$9</c:f>
              <c:strCache>
                <c:ptCount val="6"/>
                <c:pt idx="0">
                  <c:v>Daily</c:v>
                </c:pt>
                <c:pt idx="1">
                  <c:v>Weekly</c:v>
                </c:pt>
                <c:pt idx="2">
                  <c:v>Monthly</c:v>
                </c:pt>
                <c:pt idx="3">
                  <c:v>Each Semester</c:v>
                </c:pt>
                <c:pt idx="4">
                  <c:v>Yearly</c:v>
                </c:pt>
                <c:pt idx="5">
                  <c:v>Never</c:v>
                </c:pt>
              </c:strCache>
            </c:strRef>
          </c:cat>
          <c:val>
            <c:numRef>
              <c:f>'Question 5'!$B$4:$B$9</c:f>
              <c:numCache>
                <c:formatCode>0.00%</c:formatCode>
                <c:ptCount val="6"/>
                <c:pt idx="0">
                  <c:v>0.2487</c:v>
                </c:pt>
                <c:pt idx="1">
                  <c:v>0.46560000000000001</c:v>
                </c:pt>
                <c:pt idx="2">
                  <c:v>0.1164</c:v>
                </c:pt>
                <c:pt idx="3">
                  <c:v>8.199999999999999E-2</c:v>
                </c:pt>
                <c:pt idx="4">
                  <c:v>4.7600000000000003E-2</c:v>
                </c:pt>
                <c:pt idx="5">
                  <c:v>3.9699999999999999E-2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664320"/>
        <c:axId val="164663760"/>
      </c:barChart>
      <c:valAx>
        <c:axId val="1646637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164664320"/>
        <c:crosses val="autoZero"/>
        <c:crossBetween val="between"/>
      </c:valAx>
      <c:catAx>
        <c:axId val="16466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64663760"/>
        <c:crosses val="autoZero"/>
        <c:auto val="0"/>
        <c:lblAlgn val="ctr"/>
        <c:lblOffset val="100"/>
        <c:noMultiLvlLbl val="0"/>
      </c:catAx>
    </c:plotArea>
    <c:legend>
      <c:legendPos val="r"/>
      <c:layout/>
      <c:overlay val="0"/>
    </c:legend>
    <c:plotVisOnly val="0"/>
    <c:dispBlanksAs val="gap"/>
    <c:showDLblsOverMax val="0"/>
  </c:chart>
  <c:spPr>
    <a:ln w="57150">
      <a:solidFill>
        <a:srgbClr val="00B050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r>
              <a:rPr lang="en-US" sz="1600"/>
              <a:t>In general, how often do you use the library's print resources (books, journals, etc.)?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'Question 9'!$B$3</c:f>
              <c:strCache>
                <c:ptCount val="1"/>
                <c:pt idx="0">
                  <c:v>Responses</c:v>
                </c:pt>
              </c:strCache>
            </c:strRef>
          </c:tx>
          <c:spPr>
            <a:solidFill>
              <a:srgbClr val="00BF6F"/>
            </a:solidFill>
            <a:ln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prstDash val="solid"/>
              </a:ln>
            </c:spPr>
          </c:dPt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'Question 9'!$A$4:$A$9</c:f>
              <c:strCache>
                <c:ptCount val="6"/>
                <c:pt idx="0">
                  <c:v>Daily</c:v>
                </c:pt>
                <c:pt idx="1">
                  <c:v>Weekly</c:v>
                </c:pt>
                <c:pt idx="2">
                  <c:v>Monthly</c:v>
                </c:pt>
                <c:pt idx="3">
                  <c:v>Each Semester</c:v>
                </c:pt>
                <c:pt idx="4">
                  <c:v>Yearly</c:v>
                </c:pt>
                <c:pt idx="5">
                  <c:v>Never</c:v>
                </c:pt>
              </c:strCache>
            </c:strRef>
          </c:cat>
          <c:val>
            <c:numRef>
              <c:f>'Question 9'!$B$4:$B$9</c:f>
              <c:numCache>
                <c:formatCode>0.00%</c:formatCode>
                <c:ptCount val="6"/>
                <c:pt idx="0">
                  <c:v>6.59E-2</c:v>
                </c:pt>
                <c:pt idx="1">
                  <c:v>0.15110000000000001</c:v>
                </c:pt>
                <c:pt idx="2">
                  <c:v>0.1731</c:v>
                </c:pt>
                <c:pt idx="3">
                  <c:v>0.28570000000000001</c:v>
                </c:pt>
                <c:pt idx="4">
                  <c:v>0.16209999999999999</c:v>
                </c:pt>
                <c:pt idx="5">
                  <c:v>0.16209999999999999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667120"/>
        <c:axId val="164666560"/>
      </c:barChart>
      <c:valAx>
        <c:axId val="1646665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164667120"/>
        <c:crosses val="autoZero"/>
        <c:crossBetween val="between"/>
      </c:valAx>
      <c:catAx>
        <c:axId val="164667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64666560"/>
        <c:crosses val="autoZero"/>
        <c:auto val="0"/>
        <c:lblAlgn val="ctr"/>
        <c:lblOffset val="100"/>
        <c:noMultiLvlLbl val="0"/>
      </c:catAx>
    </c:plotArea>
    <c:legend>
      <c:legendPos val="r"/>
      <c:layout/>
      <c:overlay val="0"/>
    </c:legend>
    <c:plotVisOnly val="0"/>
    <c:dispBlanksAs val="gap"/>
    <c:showDLblsOverMax val="0"/>
  </c:chart>
  <c:spPr>
    <a:ln w="73025">
      <a:solidFill>
        <a:schemeClr val="accent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0DAF-1EBE-403F-805C-8AD2F780BC72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7798-D47E-473C-9ABD-8E8F71C2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6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04052D-B18C-4618-88F1-A466138EFF8F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8312CA-A418-4C46-BAAA-6BD20F95D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381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0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93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22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2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5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1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73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ck Artist Name Med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540000" y="2819407"/>
            <a:ext cx="6502400" cy="1676400"/>
          </a:xfrm>
        </p:spPr>
        <p:txBody>
          <a:bodyPr/>
          <a:lstStyle>
            <a:lvl1pPr>
              <a:buNone/>
              <a:defRPr sz="166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7914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694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1215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86730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4425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5781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1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1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5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15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2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608320"/>
            <a:ext cx="12192000" cy="1261873"/>
            <a:chOff x="0" y="5608320"/>
            <a:chExt cx="12192000" cy="1261873"/>
          </a:xfrm>
        </p:grpSpPr>
        <p:sp>
          <p:nvSpPr>
            <p:cNvPr id="8" name="Rectangle 7"/>
            <p:cNvSpPr/>
            <p:nvPr/>
          </p:nvSpPr>
          <p:spPr>
            <a:xfrm>
              <a:off x="0" y="5608320"/>
              <a:ext cx="12192000" cy="1261873"/>
            </a:xfrm>
            <a:prstGeom prst="rect">
              <a:avLst/>
            </a:prstGeom>
            <a:solidFill>
              <a:srgbClr val="002D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468" y="5900928"/>
              <a:ext cx="1210127" cy="622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291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62" r:id="rId13"/>
    <p:sldLayoutId id="2147483666" r:id="rId14"/>
    <p:sldLayoutId id="2147483669" r:id="rId15"/>
    <p:sldLayoutId id="2147483670" r:id="rId16"/>
    <p:sldLayoutId id="2147483671" r:id="rId17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919" y="1151596"/>
            <a:ext cx="11678857" cy="5316834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</a:t>
            </a:r>
            <a:r>
              <a:rPr lang="en-US" sz="4000" dirty="0" smtClean="0">
                <a:cs typeface="Arial" pitchFamily="34" charset="0"/>
              </a:rPr>
              <a:t>Libraries</a:t>
            </a:r>
          </a:p>
          <a:p>
            <a:pPr algn="ctr"/>
            <a:r>
              <a:rPr lang="en-US" sz="4000" dirty="0" smtClean="0">
                <a:cs typeface="Arial" pitchFamily="34" charset="0"/>
              </a:rPr>
              <a:t>State of the Collections Budget</a:t>
            </a:r>
          </a:p>
          <a:p>
            <a:pPr algn="ctr"/>
            <a:r>
              <a:rPr lang="en-US" sz="4000" i="1" dirty="0" smtClean="0">
                <a:cs typeface="Arial" pitchFamily="34" charset="0"/>
              </a:rPr>
              <a:t>and </a:t>
            </a:r>
          </a:p>
          <a:p>
            <a:pPr algn="ctr"/>
            <a:r>
              <a:rPr lang="en-US" sz="4000" dirty="0" smtClean="0">
                <a:cs typeface="Arial" pitchFamily="34" charset="0"/>
              </a:rPr>
              <a:t>Faculty Perceptions</a:t>
            </a:r>
          </a:p>
          <a:p>
            <a:pPr algn="ctr"/>
            <a:r>
              <a:rPr lang="en-US" sz="2000" i="1" dirty="0" smtClean="0">
                <a:cs typeface="Arial" pitchFamily="34" charset="0"/>
              </a:rPr>
              <a:t>Presentation of</a:t>
            </a:r>
          </a:p>
          <a:p>
            <a:pPr algn="ctr"/>
            <a:r>
              <a:rPr lang="en-US" sz="2000" i="1" dirty="0">
                <a:cs typeface="Arial" pitchFamily="34" charset="0"/>
              </a:rPr>
              <a:t>Carol Hixson, Dean of University </a:t>
            </a:r>
            <a:r>
              <a:rPr lang="en-US" sz="2000" i="1" dirty="0" smtClean="0">
                <a:cs typeface="Arial" pitchFamily="34" charset="0"/>
              </a:rPr>
              <a:t>Libraries</a:t>
            </a:r>
          </a:p>
          <a:p>
            <a:pPr algn="ctr"/>
            <a:r>
              <a:rPr lang="en-US" sz="2000" i="1" dirty="0" smtClean="0">
                <a:cs typeface="Arial" pitchFamily="34" charset="0"/>
              </a:rPr>
              <a:t>hixson@fau.edu</a:t>
            </a:r>
          </a:p>
          <a:p>
            <a:pPr algn="ctr"/>
            <a:endParaRPr lang="en-US" sz="2000" i="1" dirty="0">
              <a:cs typeface="Arial" pitchFamily="34" charset="0"/>
            </a:endParaRPr>
          </a:p>
          <a:p>
            <a:pPr algn="ctr"/>
            <a:r>
              <a:rPr lang="en-US" sz="2000" dirty="0" smtClean="0"/>
              <a:t>February 16, 2018</a:t>
            </a:r>
            <a:endParaRPr lang="en-US" sz="2000" dirty="0"/>
          </a:p>
          <a:p>
            <a:pPr algn="ctr"/>
            <a:r>
              <a:rPr lang="en-US" sz="4000" dirty="0" smtClean="0">
                <a:cs typeface="Arial" pitchFamily="34" charset="0"/>
              </a:rPr>
              <a:t> </a:t>
            </a:r>
          </a:p>
          <a:p>
            <a:pPr algn="ctr"/>
            <a:endParaRPr lang="en-US" sz="4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1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dirty="0" smtClean="0"/>
              <a:t>Budget for Collections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Rate of Inflation for Library Collections (Print &amp; Electronic)</a:t>
            </a:r>
          </a:p>
          <a:p>
            <a:pPr lvl="1"/>
            <a:r>
              <a:rPr lang="en-US" sz="3600" dirty="0" smtClean="0"/>
              <a:t>7-10% annually</a:t>
            </a:r>
          </a:p>
          <a:p>
            <a:pPr lvl="1"/>
            <a:r>
              <a:rPr lang="en-US" sz="3600" dirty="0" smtClean="0"/>
              <a:t>83.8% over last ten years</a:t>
            </a:r>
          </a:p>
          <a:p>
            <a:pPr marL="0" indent="0">
              <a:buNone/>
            </a:pPr>
            <a:r>
              <a:rPr lang="en-US" sz="3600" dirty="0" smtClean="0"/>
              <a:t>FAU Libraries Budget for Collections</a:t>
            </a:r>
          </a:p>
          <a:p>
            <a:pPr lvl="1"/>
            <a:r>
              <a:rPr lang="en-US" sz="3600" dirty="0" smtClean="0"/>
              <a:t>2008  $ 3 million</a:t>
            </a:r>
          </a:p>
          <a:p>
            <a:pPr lvl="1"/>
            <a:r>
              <a:rPr lang="en-US" sz="3600" dirty="0" smtClean="0"/>
              <a:t>2017  $3 million</a:t>
            </a:r>
          </a:p>
          <a:p>
            <a:pPr marL="0" indent="0">
              <a:buNone/>
            </a:pPr>
            <a:r>
              <a:rPr lang="en-US" sz="4000" dirty="0" smtClean="0"/>
              <a:t>To Keep Pace with Inflation: $5.5 million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4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711" y="0"/>
            <a:ext cx="10856089" cy="1325563"/>
          </a:xfrm>
        </p:spPr>
        <p:txBody>
          <a:bodyPr/>
          <a:lstStyle/>
          <a:p>
            <a:r>
              <a:rPr lang="en-US" dirty="0" smtClean="0"/>
              <a:t>How Have the Libraries Been Coping?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82" y="1466809"/>
            <a:ext cx="950281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Reducing the amount </a:t>
            </a:r>
            <a:r>
              <a:rPr lang="en-US" dirty="0"/>
              <a:t>s</a:t>
            </a:r>
            <a:r>
              <a:rPr lang="en-US" dirty="0" smtClean="0"/>
              <a:t>pent on monographs</a:t>
            </a:r>
          </a:p>
          <a:p>
            <a:pPr lvl="1"/>
            <a:r>
              <a:rPr lang="en-US" dirty="0" smtClean="0"/>
              <a:t>Since FY 13/14: 47% less spent on print books, 86% less spent on e-books, 69% less spent on books overall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salary savings</a:t>
            </a:r>
          </a:p>
          <a:p>
            <a:pPr lvl="1"/>
            <a:r>
              <a:rPr lang="en-US" dirty="0" smtClean="0"/>
              <a:t>Already used $144,000 to keep T&amp;F going this year</a:t>
            </a:r>
          </a:p>
          <a:p>
            <a:pPr lvl="1"/>
            <a:r>
              <a:rPr lang="en-US" dirty="0" smtClean="0"/>
              <a:t>Allocated $150,000 before the end of this fiscal year for print books</a:t>
            </a:r>
          </a:p>
          <a:p>
            <a:pPr lvl="1"/>
            <a:r>
              <a:rPr lang="en-US" dirty="0" smtClean="0"/>
              <a:t>Asked to keep aside $300,000 to put into collections next year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Technology Fee </a:t>
            </a:r>
            <a:r>
              <a:rPr lang="en-US" dirty="0" smtClean="0"/>
              <a:t>proposals</a:t>
            </a:r>
          </a:p>
          <a:p>
            <a:pPr lvl="1"/>
            <a:r>
              <a:rPr lang="en-US" dirty="0" smtClean="0"/>
              <a:t>This year, 10 of 19 Tech Fee proposals were requests to purchase scholarly content, for a total of $715,859</a:t>
            </a:r>
          </a:p>
          <a:p>
            <a:pPr lvl="1"/>
            <a:r>
              <a:rPr lang="en-US" dirty="0" smtClean="0"/>
              <a:t>Last year, we were awarded $159,889 for four proposals to purchase scholarly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8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In general, how often do you use the library's electronic services or resources from your office, home or other off-campus location?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84400"/>
              </p:ext>
            </p:extLst>
          </p:nvPr>
        </p:nvGraphicFramePr>
        <p:xfrm>
          <a:off x="1504709" y="1840374"/>
          <a:ext cx="8403220" cy="431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10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687228" cy="1268803"/>
          </a:xfrm>
        </p:spPr>
        <p:txBody>
          <a:bodyPr>
            <a:normAutofit/>
          </a:bodyPr>
          <a:lstStyle/>
          <a:p>
            <a:r>
              <a:rPr lang="en-US" sz="3600" b="1" dirty="0"/>
              <a:t>If the library’s electronic resources were to be significantly reduced, how much would this affect your: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pPr marL="457200" lvl="1" indent="0">
              <a:buNone/>
            </a:pPr>
            <a:r>
              <a:rPr lang="en-US" sz="4000" dirty="0" smtClean="0"/>
              <a:t>Very Significant or Significant Impact on:</a:t>
            </a:r>
          </a:p>
          <a:p>
            <a:pPr lvl="2"/>
            <a:r>
              <a:rPr lang="en-US" sz="4000" dirty="0" smtClean="0"/>
              <a:t>Teaching 80.34%</a:t>
            </a:r>
            <a:endParaRPr lang="en-US" sz="4000" dirty="0"/>
          </a:p>
          <a:p>
            <a:pPr lvl="2"/>
            <a:r>
              <a:rPr lang="en-US" sz="4000" dirty="0" smtClean="0"/>
              <a:t>Research 90.86%</a:t>
            </a:r>
            <a:endParaRPr lang="en-US" sz="4000" dirty="0"/>
          </a:p>
          <a:p>
            <a:pPr lvl="2"/>
            <a:r>
              <a:rPr lang="en-US" sz="4000" dirty="0" smtClean="0"/>
              <a:t>Remaining at FAU 63.08%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8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b="1" dirty="0"/>
              <a:t>In general, how often do you use the library's print resources (books, journals, etc.)?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214898"/>
              </p:ext>
            </p:extLst>
          </p:nvPr>
        </p:nvGraphicFramePr>
        <p:xfrm>
          <a:off x="1597305" y="1808999"/>
          <a:ext cx="8495819" cy="4477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833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6"/>
            <a:ext cx="10313043" cy="942814"/>
          </a:xfrm>
        </p:spPr>
        <p:txBody>
          <a:bodyPr>
            <a:normAutofit/>
          </a:bodyPr>
          <a:lstStyle/>
          <a:p>
            <a:r>
              <a:rPr lang="en-US" b="1" dirty="0" smtClean="0"/>
              <a:t>Use print at least weekly by College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0641" t="13129" r="8591" b="4512"/>
          <a:stretch/>
        </p:blipFill>
        <p:spPr bwMode="auto">
          <a:xfrm>
            <a:off x="1481558" y="1458410"/>
            <a:ext cx="8762037" cy="4718553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67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If the library’s physical collections were to be significantly reduced, how much would this affect your: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4000" dirty="0" smtClean="0"/>
          </a:p>
          <a:p>
            <a:pPr marL="457200" lvl="1" indent="0">
              <a:buNone/>
            </a:pPr>
            <a:r>
              <a:rPr lang="en-US" sz="4000" dirty="0" smtClean="0"/>
              <a:t>Very Significant or Significant Impact on:</a:t>
            </a:r>
          </a:p>
          <a:p>
            <a:pPr lvl="2"/>
            <a:r>
              <a:rPr lang="en-US" sz="4000" dirty="0" smtClean="0"/>
              <a:t>Teaching 61%</a:t>
            </a:r>
            <a:endParaRPr lang="en-US" sz="4000" dirty="0"/>
          </a:p>
          <a:p>
            <a:pPr lvl="2"/>
            <a:r>
              <a:rPr lang="en-US" sz="4000" dirty="0" smtClean="0"/>
              <a:t>Research 67%</a:t>
            </a:r>
            <a:endParaRPr lang="en-US" sz="4000" dirty="0"/>
          </a:p>
          <a:p>
            <a:pPr lvl="2"/>
            <a:r>
              <a:rPr lang="en-US" sz="4000" dirty="0"/>
              <a:t>Remaining at </a:t>
            </a:r>
            <a:r>
              <a:rPr lang="en-US" sz="4000" dirty="0" smtClean="0"/>
              <a:t>FAU 46%</a:t>
            </a:r>
            <a:endParaRPr lang="en-US" sz="4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3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6596</TotalTime>
  <Words>337</Words>
  <Application>Microsoft Office PowerPoint</Application>
  <PresentationFormat>Widescreen</PresentationFormat>
  <Paragraphs>48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Budget for Collections </vt:lpstr>
      <vt:lpstr>How Have the Libraries Been Coping?</vt:lpstr>
      <vt:lpstr>In general, how often do you use the library's electronic services or resources from your office, home or other off-campus location?</vt:lpstr>
      <vt:lpstr>If the library’s electronic resources were to be significantly reduced, how much would this affect your:</vt:lpstr>
      <vt:lpstr>In general, how often do you use the library's print resources (books, journals, etc.)?</vt:lpstr>
      <vt:lpstr>Use print at least weekly by College </vt:lpstr>
      <vt:lpstr>If the library’s physical collections were to be significantly reduced, how much would this affect your: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Koppisch</dc:creator>
  <cp:lastModifiedBy>Carol Hixson</cp:lastModifiedBy>
  <cp:revision>366</cp:revision>
  <cp:lastPrinted>2018-02-16T12:11:40Z</cp:lastPrinted>
  <dcterms:created xsi:type="dcterms:W3CDTF">2015-09-10T16:49:29Z</dcterms:created>
  <dcterms:modified xsi:type="dcterms:W3CDTF">2018-02-16T13:01:56Z</dcterms:modified>
</cp:coreProperties>
</file>