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9"/>
  </p:notesMasterIdLst>
  <p:handoutMasterIdLst>
    <p:handoutMasterId r:id="rId60"/>
  </p:handoutMasterIdLst>
  <p:sldIdLst>
    <p:sldId id="417" r:id="rId2"/>
    <p:sldId id="472" r:id="rId3"/>
    <p:sldId id="473" r:id="rId4"/>
    <p:sldId id="432" r:id="rId5"/>
    <p:sldId id="431" r:id="rId6"/>
    <p:sldId id="430" r:id="rId7"/>
    <p:sldId id="429" r:id="rId8"/>
    <p:sldId id="428" r:id="rId9"/>
    <p:sldId id="427" r:id="rId10"/>
    <p:sldId id="426" r:id="rId11"/>
    <p:sldId id="425" r:id="rId12"/>
    <p:sldId id="424" r:id="rId13"/>
    <p:sldId id="423" r:id="rId14"/>
    <p:sldId id="422" r:id="rId15"/>
    <p:sldId id="421" r:id="rId16"/>
    <p:sldId id="420" r:id="rId17"/>
    <p:sldId id="418" r:id="rId18"/>
    <p:sldId id="433" r:id="rId19"/>
    <p:sldId id="434" r:id="rId20"/>
    <p:sldId id="435" r:id="rId21"/>
    <p:sldId id="436" r:id="rId22"/>
    <p:sldId id="437" r:id="rId23"/>
    <p:sldId id="438" r:id="rId24"/>
    <p:sldId id="439" r:id="rId25"/>
    <p:sldId id="440" r:id="rId26"/>
    <p:sldId id="441" r:id="rId27"/>
    <p:sldId id="442" r:id="rId28"/>
    <p:sldId id="443" r:id="rId29"/>
    <p:sldId id="444" r:id="rId30"/>
    <p:sldId id="445" r:id="rId31"/>
    <p:sldId id="446" r:id="rId32"/>
    <p:sldId id="447" r:id="rId33"/>
    <p:sldId id="448" r:id="rId34"/>
    <p:sldId id="419" r:id="rId35"/>
    <p:sldId id="449" r:id="rId36"/>
    <p:sldId id="450" r:id="rId37"/>
    <p:sldId id="451" r:id="rId38"/>
    <p:sldId id="452" r:id="rId39"/>
    <p:sldId id="453" r:id="rId40"/>
    <p:sldId id="454" r:id="rId41"/>
    <p:sldId id="455" r:id="rId42"/>
    <p:sldId id="456" r:id="rId43"/>
    <p:sldId id="457" r:id="rId44"/>
    <p:sldId id="458" r:id="rId45"/>
    <p:sldId id="459" r:id="rId46"/>
    <p:sldId id="460" r:id="rId47"/>
    <p:sldId id="461" r:id="rId48"/>
    <p:sldId id="462" r:id="rId49"/>
    <p:sldId id="463" r:id="rId50"/>
    <p:sldId id="464" r:id="rId51"/>
    <p:sldId id="465" r:id="rId52"/>
    <p:sldId id="466" r:id="rId53"/>
    <p:sldId id="467" r:id="rId54"/>
    <p:sldId id="468" r:id="rId55"/>
    <p:sldId id="469" r:id="rId56"/>
    <p:sldId id="470" r:id="rId57"/>
    <p:sldId id="471" r:id="rId58"/>
  </p:sldIdLst>
  <p:sldSz cx="9144000" cy="6858000" type="screen4x3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603B5D0-8D13-4AB4-8307-D22B6A2C81AE}">
          <p14:sldIdLst>
            <p14:sldId id="417"/>
            <p14:sldId id="472"/>
            <p14:sldId id="473"/>
            <p14:sldId id="432"/>
            <p14:sldId id="431"/>
            <p14:sldId id="430"/>
            <p14:sldId id="429"/>
            <p14:sldId id="428"/>
            <p14:sldId id="427"/>
            <p14:sldId id="426"/>
            <p14:sldId id="425"/>
            <p14:sldId id="424"/>
            <p14:sldId id="423"/>
            <p14:sldId id="422"/>
            <p14:sldId id="421"/>
            <p14:sldId id="420"/>
            <p14:sldId id="418"/>
            <p14:sldId id="433"/>
            <p14:sldId id="434"/>
            <p14:sldId id="435"/>
            <p14:sldId id="436"/>
            <p14:sldId id="437"/>
            <p14:sldId id="438"/>
            <p14:sldId id="439"/>
            <p14:sldId id="440"/>
            <p14:sldId id="441"/>
            <p14:sldId id="442"/>
            <p14:sldId id="443"/>
            <p14:sldId id="444"/>
            <p14:sldId id="445"/>
            <p14:sldId id="446"/>
            <p14:sldId id="447"/>
            <p14:sldId id="448"/>
            <p14:sldId id="419"/>
            <p14:sldId id="449"/>
            <p14:sldId id="450"/>
            <p14:sldId id="451"/>
            <p14:sldId id="452"/>
            <p14:sldId id="453"/>
            <p14:sldId id="454"/>
            <p14:sldId id="455"/>
            <p14:sldId id="456"/>
            <p14:sldId id="457"/>
            <p14:sldId id="458"/>
            <p14:sldId id="459"/>
            <p14:sldId id="460"/>
            <p14:sldId id="461"/>
            <p14:sldId id="462"/>
            <p14:sldId id="463"/>
            <p14:sldId id="464"/>
            <p14:sldId id="465"/>
            <p14:sldId id="466"/>
            <p14:sldId id="467"/>
            <p14:sldId id="468"/>
            <p14:sldId id="469"/>
            <p14:sldId id="470"/>
            <p14:sldId id="471"/>
          </p14:sldIdLst>
        </p14:section>
        <p14:section name="Untitled Section" id="{5A886E77-7A16-4891-8BFC-1B935BAEB3F3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E2C"/>
    <a:srgbClr val="B9A7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0" autoAdjust="0"/>
    <p:restoredTop sz="59568" autoAdjust="0"/>
  </p:normalViewPr>
  <p:slideViewPr>
    <p:cSldViewPr snapToGrid="0" snapToObjects="1">
      <p:cViewPr varScale="1">
        <p:scale>
          <a:sx n="51" d="100"/>
          <a:sy n="51" d="100"/>
        </p:scale>
        <p:origin x="1872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936"/>
    </p:cViewPr>
  </p:sorterViewPr>
  <p:notesViewPr>
    <p:cSldViewPr snapToGrid="0" snapToObjects="1">
      <p:cViewPr varScale="1">
        <p:scale>
          <a:sx n="70" d="100"/>
          <a:sy n="70" d="100"/>
        </p:scale>
        <p:origin x="-2766" y="-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r>
              <a:rPr lang="en-US" dirty="0" smtClean="0"/>
              <a:t>10/25/2013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r>
              <a:rPr lang="en-US" dirty="0" smtClean="0"/>
              <a:t>http://dspace.nelson.usf.edu/xmlui/handle/10806/7729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FF3B8E7-88EF-4E62-9284-46005DBAE4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20859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 smtClean="0"/>
            </a:lvl1pPr>
          </a:lstStyle>
          <a:p>
            <a:pPr>
              <a:defRPr/>
            </a:pPr>
            <a:r>
              <a:rPr lang="en-US" dirty="0" smtClean="0"/>
              <a:t>10/25/2013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 smtClean="0"/>
            </a:lvl1pPr>
          </a:lstStyle>
          <a:p>
            <a:pPr>
              <a:defRPr/>
            </a:pPr>
            <a:r>
              <a:rPr lang="en-US" dirty="0" smtClean="0"/>
              <a:t>http://dspace.nelson.usf.edu/xmlui/handle/10806/7729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 smtClean="0"/>
            </a:lvl1pPr>
          </a:lstStyle>
          <a:p>
            <a:pPr>
              <a:defRPr/>
            </a:pPr>
            <a:fld id="{C1E71EA3-6AAE-495E-A93D-8BF81C31FD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57048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E71EA3-6AAE-495E-A93D-8BF81C31FD0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99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E8FDA-F730-4312-B8F3-EE4039078E6F}" type="datetimeFigureOut">
              <a:rPr lang="en-US"/>
              <a:pPr>
                <a:defRPr/>
              </a:pPr>
              <a:t>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6D071-7EFC-448F-8DED-6A0232B808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59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DC6FE-8444-4985-A6A2-49E4B8CDD394}" type="datetimeFigureOut">
              <a:rPr lang="en-US"/>
              <a:pPr>
                <a:defRPr/>
              </a:pPr>
              <a:t>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B6B0A-499F-4D77-A355-258981E443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22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BE369-D057-411F-A041-C44F4198D97B}" type="datetimeFigureOut">
              <a:rPr lang="en-US"/>
              <a:pPr>
                <a:defRPr/>
              </a:pPr>
              <a:t>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508AA-42A2-4567-ABD1-A827C85E36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976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AB3EF-D1FE-4F06-AD1C-F87634E96102}" type="datetimeFigureOut">
              <a:rPr lang="en-US"/>
              <a:pPr>
                <a:defRPr/>
              </a:pPr>
              <a:t>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B5F0B-1A1C-4D18-831A-ADA12288B4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865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A757C-FA3E-4004-BF25-601390F87B05}" type="datetimeFigureOut">
              <a:rPr lang="en-US"/>
              <a:pPr>
                <a:defRPr/>
              </a:pPr>
              <a:t>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9E409-55AA-4A7E-84D6-D8D8062A36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392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0E092-6D4C-4F80-90BA-F83D1F57C4BE}" type="datetimeFigureOut">
              <a:rPr lang="en-US"/>
              <a:pPr>
                <a:defRPr/>
              </a:pPr>
              <a:t>2/9/2019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4CD1F-E383-4897-A120-A8587F2E62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449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9F38F-D2B2-40E6-9E6E-645DAB8A71F0}" type="datetimeFigureOut">
              <a:rPr lang="en-US"/>
              <a:pPr>
                <a:defRPr/>
              </a:pPr>
              <a:t>2/9/2019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16AAF-4659-479A-9746-2507C1EC6C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067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414E0-2721-4D0C-91E6-51DA01787EDC}" type="datetimeFigureOut">
              <a:rPr lang="en-US"/>
              <a:pPr>
                <a:defRPr/>
              </a:pPr>
              <a:t>2/9/2019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99B6A-37CD-459C-8CFC-A26138527C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986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C14BD-6EA0-434C-A4DE-136F42CD36DE}" type="datetimeFigureOut">
              <a:rPr lang="en-US"/>
              <a:pPr>
                <a:defRPr/>
              </a:pPr>
              <a:t>2/9/2019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F1EA6-45BF-469B-8877-09C98049E5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330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62271-3932-4497-93F9-F54083CB09FC}" type="datetimeFigureOut">
              <a:rPr lang="en-US"/>
              <a:pPr>
                <a:defRPr/>
              </a:pPr>
              <a:t>2/9/2019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2AE28-EF20-4E02-8DFE-8461D50CAC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328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9F1DA-973B-437F-84C6-E49A830E0C14}" type="datetimeFigureOut">
              <a:rPr lang="en-US"/>
              <a:pPr>
                <a:defRPr/>
              </a:pPr>
              <a:t>2/9/2019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EF0C5-582D-4E84-A4E6-3508A02577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42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85A5776-C104-4CD5-84B0-F82022D2698A}" type="datetimeFigureOut">
              <a:rPr lang="en-US"/>
              <a:pPr>
                <a:defRPr/>
              </a:pPr>
              <a:t>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E6E4C6D-83E2-4C32-B53D-4693786B6B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Organizing the Peacock Parade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  <a:defRPr/>
            </a:pPr>
            <a:r>
              <a:rPr lang="en-US" sz="2800" dirty="0">
                <a:solidFill>
                  <a:srgbClr val="003E2C"/>
                </a:solidFill>
              </a:rPr>
              <a:t>Faculty Buy-In for the Institutional Repository and </a:t>
            </a:r>
            <a:endParaRPr lang="en-US" sz="2800" dirty="0" smtClean="0">
              <a:solidFill>
                <a:srgbClr val="003E2C"/>
              </a:solidFill>
            </a:endParaRPr>
          </a:p>
          <a:p>
            <a:pPr marL="0" indent="0" algn="ctr">
              <a:buNone/>
              <a:defRPr/>
            </a:pPr>
            <a:r>
              <a:rPr lang="en-US" sz="2800" dirty="0" smtClean="0">
                <a:solidFill>
                  <a:srgbClr val="003E2C"/>
                </a:solidFill>
              </a:rPr>
              <a:t>Open </a:t>
            </a:r>
            <a:r>
              <a:rPr lang="en-US" sz="2800" dirty="0">
                <a:solidFill>
                  <a:srgbClr val="003E2C"/>
                </a:solidFill>
              </a:rPr>
              <a:t>Access Publishing</a:t>
            </a:r>
          </a:p>
          <a:p>
            <a:pPr marL="0" indent="0" algn="ctr">
              <a:buNone/>
              <a:defRPr/>
            </a:pPr>
            <a:r>
              <a:rPr lang="en-US" sz="1400" i="1" dirty="0">
                <a:solidFill>
                  <a:srgbClr val="003E2C"/>
                </a:solidFill>
              </a:rPr>
              <a:t>by Carol Hixson, Deborah Henry, and Tina Neville</a:t>
            </a:r>
          </a:p>
          <a:p>
            <a:pPr marL="0" indent="0" algn="ctr">
              <a:buNone/>
              <a:defRPr/>
            </a:pPr>
            <a:r>
              <a:rPr lang="en-US" sz="1400" i="1" dirty="0">
                <a:solidFill>
                  <a:srgbClr val="003E2C"/>
                </a:solidFill>
              </a:rPr>
              <a:t>Nelson Poynter Memorial Library</a:t>
            </a:r>
          </a:p>
          <a:p>
            <a:pPr marL="0" indent="0" algn="ctr">
              <a:buNone/>
              <a:defRPr/>
            </a:pPr>
            <a:r>
              <a:rPr lang="en-US" sz="1400" i="1" dirty="0">
                <a:solidFill>
                  <a:srgbClr val="003E2C"/>
                </a:solidFill>
              </a:rPr>
              <a:t>University of South Florida St. Petersburg</a:t>
            </a:r>
          </a:p>
          <a:p>
            <a:pPr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07183" y="4052047"/>
            <a:ext cx="6355779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hangingPunct="1"/>
            <a:r>
              <a:rPr lang="en-US" dirty="0">
                <a:solidFill>
                  <a:srgbClr val="003E2C"/>
                </a:solidFill>
              </a:rPr>
              <a:t>A Webinar hosted by ALCTS, </a:t>
            </a:r>
          </a:p>
          <a:p>
            <a:pPr algn="ctr" eaLnBrk="1" hangingPunct="1"/>
            <a:r>
              <a:rPr lang="en-US" dirty="0">
                <a:solidFill>
                  <a:srgbClr val="003E2C"/>
                </a:solidFill>
              </a:rPr>
              <a:t>Association for Library Collections &amp; Technical Services</a:t>
            </a:r>
          </a:p>
          <a:p>
            <a:pPr algn="ctr" eaLnBrk="1" hangingPunct="1"/>
            <a:r>
              <a:rPr lang="en-US" dirty="0">
                <a:solidFill>
                  <a:srgbClr val="003E2C"/>
                </a:solidFill>
              </a:rPr>
              <a:t>September 24, 2014</a:t>
            </a:r>
          </a:p>
          <a:p>
            <a:pPr algn="ctr" eaLnBrk="1" hangingPunct="1"/>
            <a:r>
              <a:rPr lang="en-US" sz="2000" b="1" u="sng" dirty="0">
                <a:solidFill>
                  <a:srgbClr val="003E2C"/>
                </a:solidFill>
              </a:rPr>
              <a:t>http://dspace.nelson.usf.edu/xmlui/handle/10806/11969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58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3E2C"/>
                </a:solidFill>
              </a:rPr>
              <a:t/>
            </a:r>
            <a:br>
              <a:rPr lang="en-US" sz="4000" dirty="0" smtClean="0">
                <a:solidFill>
                  <a:srgbClr val="003E2C"/>
                </a:solidFill>
              </a:rPr>
            </a:br>
            <a:r>
              <a:rPr lang="en-US" sz="4000" dirty="0" smtClean="0">
                <a:solidFill>
                  <a:srgbClr val="003E2C"/>
                </a:solidFill>
              </a:rPr>
              <a:t>Policies</a:t>
            </a:r>
            <a:r>
              <a:rPr lang="en-US" sz="4000" dirty="0">
                <a:solidFill>
                  <a:srgbClr val="003E2C"/>
                </a:solidFill>
                <a:latin typeface="Adobe Garamond Pro" pitchFamily="18" charset="0"/>
              </a:rPr>
              <a:t/>
            </a:r>
            <a:br>
              <a:rPr lang="en-US" sz="4000" dirty="0">
                <a:solidFill>
                  <a:srgbClr val="003E2C"/>
                </a:solidFill>
                <a:latin typeface="Adobe Garamond Pro" pitchFamily="18" charset="0"/>
              </a:rPr>
            </a:b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rgbClr val="003E2C"/>
                </a:solidFill>
              </a:rPr>
              <a:t>WHO IS ELIGIBLE TO ESTABLISH A PERSONAL COLLECTION OF PROFESSIONAL MATERIALS?</a:t>
            </a:r>
          </a:p>
          <a:p>
            <a:r>
              <a:rPr lang="en-US" sz="2400" dirty="0" smtClean="0">
                <a:solidFill>
                  <a:srgbClr val="003E2C"/>
                </a:solidFill>
              </a:rPr>
              <a:t>Any </a:t>
            </a:r>
            <a:r>
              <a:rPr lang="en-US" sz="2400" dirty="0">
                <a:solidFill>
                  <a:srgbClr val="003E2C"/>
                </a:solidFill>
              </a:rPr>
              <a:t>currently employed permanent member of the USFSP faculty </a:t>
            </a:r>
          </a:p>
          <a:p>
            <a:r>
              <a:rPr lang="en-US" sz="2400" dirty="0">
                <a:solidFill>
                  <a:srgbClr val="003E2C"/>
                </a:solidFill>
              </a:rPr>
              <a:t>Any retired or emeritus member of the USFSP faculty </a:t>
            </a:r>
          </a:p>
          <a:p>
            <a:r>
              <a:rPr lang="en-US" sz="2400" dirty="0">
                <a:solidFill>
                  <a:srgbClr val="003E2C"/>
                </a:solidFill>
              </a:rPr>
              <a:t>Adjunct or visiting faculty must have the agreement </a:t>
            </a:r>
            <a:endParaRPr lang="en-US" sz="2400" dirty="0" smtClean="0">
              <a:solidFill>
                <a:srgbClr val="003E2C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3E2C"/>
                </a:solidFill>
              </a:rPr>
              <a:t>	</a:t>
            </a:r>
            <a:r>
              <a:rPr lang="en-US" sz="2400" dirty="0" smtClean="0">
                <a:solidFill>
                  <a:srgbClr val="003E2C"/>
                </a:solidFill>
              </a:rPr>
              <a:t>of </a:t>
            </a:r>
            <a:r>
              <a:rPr lang="en-US" sz="2400" dirty="0">
                <a:solidFill>
                  <a:srgbClr val="003E2C"/>
                </a:solidFill>
              </a:rPr>
              <a:t>their department head or College Dean </a:t>
            </a:r>
          </a:p>
          <a:p>
            <a:r>
              <a:rPr lang="en-US" sz="2400" dirty="0">
                <a:solidFill>
                  <a:srgbClr val="003E2C"/>
                </a:solidFill>
              </a:rPr>
              <a:t>Library staff will create the collection home page and </a:t>
            </a:r>
            <a:endParaRPr lang="en-US" sz="2400" dirty="0" smtClean="0">
              <a:solidFill>
                <a:srgbClr val="003E2C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3E2C"/>
                </a:solidFill>
              </a:rPr>
              <a:t>	</a:t>
            </a:r>
            <a:r>
              <a:rPr lang="en-US" sz="2400" dirty="0" smtClean="0">
                <a:solidFill>
                  <a:srgbClr val="003E2C"/>
                </a:solidFill>
              </a:rPr>
              <a:t>keep </a:t>
            </a:r>
            <a:r>
              <a:rPr lang="en-US" sz="2400" dirty="0">
                <a:solidFill>
                  <a:srgbClr val="003E2C"/>
                </a:solidFill>
              </a:rPr>
              <a:t>it updated with appropriate contact and other </a:t>
            </a:r>
            <a:r>
              <a:rPr lang="en-US" sz="2400" dirty="0" smtClean="0">
                <a:solidFill>
                  <a:srgbClr val="003E2C"/>
                </a:solidFill>
              </a:rPr>
              <a:t>	information</a:t>
            </a:r>
            <a:endParaRPr lang="en-US" sz="2400" dirty="0">
              <a:solidFill>
                <a:srgbClr val="003E2C"/>
              </a:solidFill>
            </a:endParaRP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60613" y="3675529"/>
            <a:ext cx="7530352" cy="89647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38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Policies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70965" y="1417638"/>
            <a:ext cx="6795247" cy="4534927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rgbClr val="003E2C"/>
                </a:solidFill>
              </a:rPr>
              <a:t>INSTITUTIONAL COMMITMENT TO AUTHORS </a:t>
            </a:r>
            <a:endParaRPr lang="en-US" sz="2400" dirty="0">
              <a:solidFill>
                <a:srgbClr val="003E2C"/>
              </a:solidFill>
            </a:endParaRPr>
          </a:p>
          <a:p>
            <a:r>
              <a:rPr lang="en-US" sz="2400" dirty="0">
                <a:solidFill>
                  <a:srgbClr val="003E2C"/>
                </a:solidFill>
              </a:rPr>
              <a:t>The </a:t>
            </a:r>
            <a:r>
              <a:rPr lang="en-US" sz="2400" dirty="0" smtClean="0">
                <a:solidFill>
                  <a:srgbClr val="003E2C"/>
                </a:solidFill>
              </a:rPr>
              <a:t>Library </a:t>
            </a:r>
            <a:r>
              <a:rPr lang="en-US" sz="2400" dirty="0">
                <a:solidFill>
                  <a:srgbClr val="003E2C"/>
                </a:solidFill>
              </a:rPr>
              <a:t>commits to preserving and </a:t>
            </a:r>
            <a:r>
              <a:rPr lang="en-US" sz="2400" dirty="0" smtClean="0">
                <a:solidFill>
                  <a:srgbClr val="003E2C"/>
                </a:solidFill>
              </a:rPr>
              <a:t>making </a:t>
            </a:r>
            <a:r>
              <a:rPr lang="en-US" sz="2400" dirty="0">
                <a:solidFill>
                  <a:srgbClr val="003E2C"/>
                </a:solidFill>
              </a:rPr>
              <a:t>available the materials submitted to the USFSP Digital </a:t>
            </a:r>
            <a:r>
              <a:rPr lang="en-US" sz="2400" dirty="0" smtClean="0">
                <a:solidFill>
                  <a:srgbClr val="003E2C"/>
                </a:solidFill>
              </a:rPr>
              <a:t>Archive</a:t>
            </a:r>
            <a:endParaRPr lang="en-US" sz="2400" dirty="0">
              <a:solidFill>
                <a:srgbClr val="003E2C"/>
              </a:solidFill>
            </a:endParaRPr>
          </a:p>
          <a:p>
            <a:r>
              <a:rPr lang="en-US" sz="2400" dirty="0">
                <a:solidFill>
                  <a:srgbClr val="003E2C"/>
                </a:solidFill>
              </a:rPr>
              <a:t>The </a:t>
            </a:r>
            <a:r>
              <a:rPr lang="en-US" sz="2400" dirty="0" smtClean="0">
                <a:solidFill>
                  <a:srgbClr val="003E2C"/>
                </a:solidFill>
              </a:rPr>
              <a:t>Archive retains all </a:t>
            </a:r>
            <a:r>
              <a:rPr lang="en-US" sz="2400" dirty="0">
                <a:solidFill>
                  <a:srgbClr val="003E2C"/>
                </a:solidFill>
              </a:rPr>
              <a:t>materials </a:t>
            </a:r>
            <a:r>
              <a:rPr lang="en-US" sz="2400" dirty="0" smtClean="0">
                <a:solidFill>
                  <a:srgbClr val="003E2C"/>
                </a:solidFill>
              </a:rPr>
              <a:t>whether </a:t>
            </a:r>
            <a:r>
              <a:rPr lang="en-US" sz="2400" dirty="0">
                <a:solidFill>
                  <a:srgbClr val="003E2C"/>
                </a:solidFill>
              </a:rPr>
              <a:t>the </a:t>
            </a:r>
            <a:r>
              <a:rPr lang="en-US" sz="2400" dirty="0" smtClean="0">
                <a:solidFill>
                  <a:srgbClr val="003E2C"/>
                </a:solidFill>
              </a:rPr>
              <a:t>authors continue </a:t>
            </a:r>
            <a:r>
              <a:rPr lang="en-US" sz="2400" dirty="0">
                <a:solidFill>
                  <a:srgbClr val="003E2C"/>
                </a:solidFill>
              </a:rPr>
              <a:t>their affiliation </a:t>
            </a:r>
            <a:r>
              <a:rPr lang="en-US" sz="2400" dirty="0" smtClean="0">
                <a:solidFill>
                  <a:srgbClr val="003E2C"/>
                </a:solidFill>
              </a:rPr>
              <a:t>with USFSP or not</a:t>
            </a:r>
            <a:endParaRPr lang="en-US" sz="2400" dirty="0">
              <a:solidFill>
                <a:srgbClr val="003E2C"/>
              </a:solidFill>
            </a:endParaRPr>
          </a:p>
          <a:p>
            <a:r>
              <a:rPr lang="en-US" sz="2400" dirty="0">
                <a:solidFill>
                  <a:srgbClr val="003E2C"/>
                </a:solidFill>
              </a:rPr>
              <a:t>Materials will not be withdrawn </a:t>
            </a:r>
            <a:r>
              <a:rPr lang="en-US" sz="2400" dirty="0" smtClean="0">
                <a:solidFill>
                  <a:srgbClr val="003E2C"/>
                </a:solidFill>
              </a:rPr>
              <a:t>because </a:t>
            </a:r>
            <a:r>
              <a:rPr lang="en-US" sz="2400" dirty="0">
                <a:solidFill>
                  <a:srgbClr val="003E2C"/>
                </a:solidFill>
              </a:rPr>
              <a:t>an </a:t>
            </a:r>
            <a:r>
              <a:rPr lang="en-US" sz="2400" dirty="0" smtClean="0">
                <a:solidFill>
                  <a:srgbClr val="003E2C"/>
                </a:solidFill>
              </a:rPr>
              <a:t>author </a:t>
            </a:r>
            <a:r>
              <a:rPr lang="en-US" sz="2400" dirty="0">
                <a:solidFill>
                  <a:srgbClr val="003E2C"/>
                </a:solidFill>
              </a:rPr>
              <a:t>is no longer affiliated with the </a:t>
            </a:r>
            <a:r>
              <a:rPr lang="en-US" sz="2400" dirty="0" smtClean="0">
                <a:solidFill>
                  <a:srgbClr val="003E2C"/>
                </a:solidFill>
              </a:rPr>
              <a:t>University</a:t>
            </a:r>
            <a:endParaRPr lang="en-US" sz="2400" dirty="0">
              <a:solidFill>
                <a:srgbClr val="003E2C"/>
              </a:solidFill>
            </a:endParaRPr>
          </a:p>
          <a:p>
            <a:r>
              <a:rPr lang="en-US" sz="2400" dirty="0">
                <a:solidFill>
                  <a:srgbClr val="003E2C"/>
                </a:solidFill>
              </a:rPr>
              <a:t>All </a:t>
            </a:r>
            <a:r>
              <a:rPr lang="en-US" sz="2400" dirty="0" smtClean="0">
                <a:solidFill>
                  <a:srgbClr val="003E2C"/>
                </a:solidFill>
              </a:rPr>
              <a:t>USFSP authors </a:t>
            </a:r>
            <a:r>
              <a:rPr lang="en-US" sz="2400" dirty="0">
                <a:solidFill>
                  <a:srgbClr val="003E2C"/>
                </a:solidFill>
              </a:rPr>
              <a:t>who </a:t>
            </a:r>
            <a:r>
              <a:rPr lang="en-US" sz="2400" dirty="0" smtClean="0">
                <a:solidFill>
                  <a:srgbClr val="003E2C"/>
                </a:solidFill>
              </a:rPr>
              <a:t>subsequently </a:t>
            </a:r>
            <a:r>
              <a:rPr lang="en-US" sz="2400" dirty="0">
                <a:solidFill>
                  <a:srgbClr val="003E2C"/>
                </a:solidFill>
              </a:rPr>
              <a:t>leave </a:t>
            </a:r>
            <a:r>
              <a:rPr lang="en-US" sz="2400" dirty="0" smtClean="0">
                <a:solidFill>
                  <a:srgbClr val="003E2C"/>
                </a:solidFill>
              </a:rPr>
              <a:t>USFSP will </a:t>
            </a:r>
            <a:r>
              <a:rPr lang="en-US" sz="2400" dirty="0">
                <a:solidFill>
                  <a:srgbClr val="003E2C"/>
                </a:solidFill>
              </a:rPr>
              <a:t>still be able to access and add to their </a:t>
            </a:r>
            <a:r>
              <a:rPr lang="en-US" sz="2400" dirty="0" smtClean="0">
                <a:solidFill>
                  <a:srgbClr val="003E2C"/>
                </a:solidFill>
              </a:rPr>
              <a:t>work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585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Policies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4"/>
          <a:srcRect l="1" t="2051" r="1282" b="5385"/>
          <a:stretch/>
        </p:blipFill>
        <p:spPr bwMode="auto">
          <a:xfrm>
            <a:off x="710546" y="1255060"/>
            <a:ext cx="7722907" cy="46795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9755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3E2C"/>
                </a:solidFill>
              </a:rPr>
              <a:t>Models</a:t>
            </a:r>
          </a:p>
        </p:txBody>
      </p:sp>
      <p:pic>
        <p:nvPicPr>
          <p:cNvPr id="4" name="Content Placeholder 5"/>
          <p:cNvPicPr>
            <a:picLocks noGrp="1"/>
          </p:cNvPicPr>
          <p:nvPr>
            <p:ph idx="1"/>
          </p:nvPr>
        </p:nvPicPr>
        <p:blipFill rotWithShape="1">
          <a:blip r:embed="rId4"/>
          <a:srcRect l="7413" r="21015" b="7815"/>
          <a:stretch/>
        </p:blipFill>
        <p:spPr>
          <a:xfrm>
            <a:off x="1308846" y="1600201"/>
            <a:ext cx="6490447" cy="4280646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5" name="Right Arrow 4"/>
          <p:cNvSpPr/>
          <p:nvPr/>
        </p:nvSpPr>
        <p:spPr>
          <a:xfrm flipH="1">
            <a:off x="3155575" y="4840941"/>
            <a:ext cx="1757080" cy="681317"/>
          </a:xfrm>
          <a:prstGeom prst="rightArrow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01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3E2C"/>
                </a:solidFill>
              </a:rPr>
              <a:t>Models</a:t>
            </a:r>
          </a:p>
        </p:txBody>
      </p:sp>
      <p:pic>
        <p:nvPicPr>
          <p:cNvPr id="4" name="Content Placeholder 5"/>
          <p:cNvPicPr>
            <a:picLocks noGrp="1"/>
          </p:cNvPicPr>
          <p:nvPr>
            <p:ph idx="1"/>
          </p:nvPr>
        </p:nvPicPr>
        <p:blipFill rotWithShape="1">
          <a:blip r:embed="rId4"/>
          <a:srcRect l="6890" r="8014" b="6666"/>
          <a:stretch/>
        </p:blipFill>
        <p:spPr bwMode="auto">
          <a:xfrm>
            <a:off x="1270812" y="1600200"/>
            <a:ext cx="6602375" cy="42806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9244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Models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4"/>
          <p:cNvPicPr>
            <a:picLocks noGrp="1"/>
          </p:cNvPicPr>
          <p:nvPr>
            <p:ph idx="1"/>
          </p:nvPr>
        </p:nvPicPr>
        <p:blipFill rotWithShape="1">
          <a:blip r:embed="rId4"/>
          <a:srcRect l="4615" r="4798" b="2892"/>
          <a:stretch/>
        </p:blipFill>
        <p:spPr bwMode="auto">
          <a:xfrm>
            <a:off x="1194372" y="1417638"/>
            <a:ext cx="6755256" cy="4525963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48580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No Change: </a:t>
            </a:r>
            <a:br>
              <a:rPr lang="en-US" sz="4000" dirty="0">
                <a:solidFill>
                  <a:srgbClr val="003E2C"/>
                </a:solidFill>
              </a:rPr>
            </a:br>
            <a:r>
              <a:rPr lang="en-US" sz="4000" dirty="0">
                <a:solidFill>
                  <a:srgbClr val="003E2C"/>
                </a:solidFill>
              </a:rPr>
              <a:t>Build on What They Know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 descr="C:\Users\hixson\Pictures\2014-06-03\007.JPG"/>
          <p:cNvPicPr>
            <a:picLocks noGrp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1" t="19444" r="2885" b="22863"/>
          <a:stretch/>
        </p:blipFill>
        <p:spPr bwMode="auto">
          <a:xfrm>
            <a:off x="457200" y="1770832"/>
            <a:ext cx="8229600" cy="38948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9671" y="5970494"/>
            <a:ext cx="2240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Photo by Carol Hixson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26130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3E2C"/>
                </a:solidFill>
              </a:rPr>
              <a:t/>
            </a:r>
            <a:br>
              <a:rPr lang="en-US" sz="4000" dirty="0" smtClean="0">
                <a:solidFill>
                  <a:srgbClr val="003E2C"/>
                </a:solidFill>
              </a:rPr>
            </a:br>
            <a:r>
              <a:rPr lang="en-US" dirty="0" smtClean="0">
                <a:solidFill>
                  <a:srgbClr val="003E2C"/>
                </a:solidFill>
              </a:rPr>
              <a:t>Build </a:t>
            </a:r>
            <a:r>
              <a:rPr lang="en-US" dirty="0">
                <a:solidFill>
                  <a:srgbClr val="003E2C"/>
                </a:solidFill>
              </a:rPr>
              <a:t>on What They Know</a:t>
            </a:r>
            <a:r>
              <a:rPr lang="en-US" sz="4000" dirty="0">
                <a:solidFill>
                  <a:srgbClr val="003E2C"/>
                </a:solidFill>
                <a:latin typeface="Adobe Garamond Pro" pitchFamily="18" charset="0"/>
              </a:rPr>
              <a:t/>
            </a:r>
            <a:br>
              <a:rPr lang="en-US" sz="4000" dirty="0">
                <a:solidFill>
                  <a:srgbClr val="003E2C"/>
                </a:solidFill>
                <a:latin typeface="Adobe Garamond Pro" pitchFamily="18" charset="0"/>
              </a:rPr>
            </a:b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9"/>
          <p:cNvPicPr>
            <a:picLocks noGrp="1"/>
          </p:cNvPicPr>
          <p:nvPr>
            <p:ph idx="1"/>
          </p:nvPr>
        </p:nvPicPr>
        <p:blipFill rotWithShape="1">
          <a:blip r:embed="rId4"/>
          <a:srcRect l="4616" r="4981" b="14039"/>
          <a:stretch/>
        </p:blipFill>
        <p:spPr bwMode="auto">
          <a:xfrm>
            <a:off x="764128" y="1600200"/>
            <a:ext cx="7615743" cy="4525963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26688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3E2C"/>
                </a:solidFill>
              </a:rPr>
              <a:t/>
            </a:r>
            <a:br>
              <a:rPr lang="en-US" sz="4000" dirty="0" smtClean="0">
                <a:solidFill>
                  <a:srgbClr val="003E2C"/>
                </a:solidFill>
              </a:rPr>
            </a:br>
            <a:r>
              <a:rPr lang="en-US" dirty="0" smtClean="0">
                <a:solidFill>
                  <a:srgbClr val="003E2C"/>
                </a:solidFill>
              </a:rPr>
              <a:t>Build </a:t>
            </a:r>
            <a:r>
              <a:rPr lang="en-US" dirty="0">
                <a:solidFill>
                  <a:srgbClr val="003E2C"/>
                </a:solidFill>
              </a:rPr>
              <a:t>On What They Know</a:t>
            </a:r>
            <a:r>
              <a:rPr lang="en-US" sz="4000" dirty="0">
                <a:solidFill>
                  <a:srgbClr val="003E2C"/>
                </a:solidFill>
                <a:latin typeface="Adobe Garamond Pro" pitchFamily="18" charset="0"/>
              </a:rPr>
              <a:t/>
            </a:r>
            <a:br>
              <a:rPr lang="en-US" sz="4000" dirty="0">
                <a:solidFill>
                  <a:srgbClr val="003E2C"/>
                </a:solidFill>
                <a:latin typeface="Adobe Garamond Pro" pitchFamily="18" charset="0"/>
              </a:rPr>
            </a:b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5"/>
          <p:cNvPicPr>
            <a:picLocks noGrp="1"/>
          </p:cNvPicPr>
          <p:nvPr>
            <p:ph idx="1"/>
          </p:nvPr>
        </p:nvPicPr>
        <p:blipFill rotWithShape="1">
          <a:blip r:embed="rId4"/>
          <a:srcRect l="6262" t="1970" r="8093" b="8592"/>
          <a:stretch/>
        </p:blipFill>
        <p:spPr>
          <a:xfrm>
            <a:off x="1104784" y="1600200"/>
            <a:ext cx="6934431" cy="4525963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4783" y="3424518"/>
            <a:ext cx="4376361" cy="2701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435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3E2C"/>
                </a:solidFill>
              </a:rPr>
              <a:t/>
            </a:r>
            <a:br>
              <a:rPr lang="en-US" sz="4000" dirty="0" smtClean="0">
                <a:solidFill>
                  <a:srgbClr val="003E2C"/>
                </a:solidFill>
              </a:rPr>
            </a:br>
            <a:r>
              <a:rPr lang="en-US" dirty="0" smtClean="0">
                <a:solidFill>
                  <a:srgbClr val="003E2C"/>
                </a:solidFill>
              </a:rPr>
              <a:t>Build </a:t>
            </a:r>
            <a:r>
              <a:rPr lang="en-US" dirty="0">
                <a:solidFill>
                  <a:srgbClr val="003E2C"/>
                </a:solidFill>
              </a:rPr>
              <a:t>On What They Know</a:t>
            </a:r>
            <a:r>
              <a:rPr lang="en-US" sz="3600" dirty="0">
                <a:solidFill>
                  <a:srgbClr val="003E2C"/>
                </a:solidFill>
                <a:latin typeface="Adobe Garamond Pro" pitchFamily="18" charset="0"/>
              </a:rPr>
              <a:t/>
            </a:r>
            <a:br>
              <a:rPr lang="en-US" sz="3600" dirty="0">
                <a:solidFill>
                  <a:srgbClr val="003E2C"/>
                </a:solidFill>
                <a:latin typeface="Adobe Garamond Pro" pitchFamily="18" charset="0"/>
              </a:rPr>
            </a:b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4"/>
          <a:srcRect l="1670" t="18295" r="21753" b="25828"/>
          <a:stretch/>
        </p:blipFill>
        <p:spPr>
          <a:xfrm>
            <a:off x="457200" y="1613647"/>
            <a:ext cx="8229600" cy="4126099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5" name="Right Arrow 4"/>
          <p:cNvSpPr/>
          <p:nvPr/>
        </p:nvSpPr>
        <p:spPr>
          <a:xfrm>
            <a:off x="457200" y="4322618"/>
            <a:ext cx="1267691" cy="519546"/>
          </a:xfrm>
          <a:prstGeom prst="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 rot="1928923">
            <a:off x="7052478" y="1781039"/>
            <a:ext cx="671342" cy="126203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724890" y="5002306"/>
            <a:ext cx="6283237" cy="400967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981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Your presenters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5"/>
          <p:cNvPicPr>
            <a:picLocks noGrp="1"/>
          </p:cNvPicPr>
          <p:nvPr>
            <p:ph idx="1"/>
          </p:nvPr>
        </p:nvPicPr>
        <p:blipFill rotWithShape="1">
          <a:blip r:embed="rId4"/>
          <a:srcRect l="33173" t="24616" r="27725" b="45384"/>
          <a:stretch/>
        </p:blipFill>
        <p:spPr bwMode="auto">
          <a:xfrm>
            <a:off x="1890385" y="2577306"/>
            <a:ext cx="5363230" cy="2571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1890385" y="5450541"/>
            <a:ext cx="5363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3E2C"/>
                </a:solidFill>
              </a:rPr>
              <a:t>Tina Neville               Carol Hixson             Deb Henry</a:t>
            </a:r>
            <a:endParaRPr lang="en-US" dirty="0">
              <a:solidFill>
                <a:srgbClr val="003E2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82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Personalized Support 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4"/>
          <a:srcRect l="4967" r="5080" b="16956"/>
          <a:stretch/>
        </p:blipFill>
        <p:spPr bwMode="auto">
          <a:xfrm>
            <a:off x="649993" y="1600200"/>
            <a:ext cx="7844013" cy="4525963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99183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Personalized Support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4"/>
          <a:srcRect t="2500" r="961" b="1250"/>
          <a:stretch/>
        </p:blipFill>
        <p:spPr bwMode="auto">
          <a:xfrm>
            <a:off x="846312" y="1600200"/>
            <a:ext cx="7451376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846312" y="4953000"/>
            <a:ext cx="6338259" cy="117316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432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Personalized Support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5"/>
          <p:cNvPicPr>
            <a:picLocks noGrp="1"/>
          </p:cNvPicPr>
          <p:nvPr>
            <p:ph idx="1"/>
          </p:nvPr>
        </p:nvPicPr>
        <p:blipFill rotWithShape="1">
          <a:blip r:embed="rId4"/>
          <a:srcRect t="1795" r="1122" b="4359"/>
          <a:stretch/>
        </p:blipFill>
        <p:spPr bwMode="auto">
          <a:xfrm>
            <a:off x="757085" y="1600200"/>
            <a:ext cx="7629830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367" y="5647766"/>
            <a:ext cx="7597861" cy="478397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7304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Comprehensive Digital Portfolios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4"/>
          <a:srcRect l="4354" r="4789" b="28244"/>
          <a:stretch/>
        </p:blipFill>
        <p:spPr bwMode="auto">
          <a:xfrm>
            <a:off x="457200" y="1417638"/>
            <a:ext cx="8229600" cy="44766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2832847" y="3998259"/>
            <a:ext cx="1972235" cy="41237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825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Comprehensive Digital Portfolios and Copyright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5"/>
          <p:cNvPicPr>
            <a:picLocks noGrp="1"/>
          </p:cNvPicPr>
          <p:nvPr>
            <p:ph idx="1"/>
          </p:nvPr>
        </p:nvPicPr>
        <p:blipFill rotWithShape="1">
          <a:blip r:embed="rId4"/>
          <a:srcRect l="4648" t="2051" r="4166" b="8462"/>
          <a:stretch/>
        </p:blipFill>
        <p:spPr bwMode="auto">
          <a:xfrm>
            <a:off x="882486" y="1600200"/>
            <a:ext cx="7379028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882486" y="5504329"/>
            <a:ext cx="6002408" cy="62183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19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Comprehensive Digital Portfolios:</a:t>
            </a:r>
            <a:br>
              <a:rPr lang="en-US" sz="4000" dirty="0">
                <a:solidFill>
                  <a:srgbClr val="003E2C"/>
                </a:solidFill>
              </a:rPr>
            </a:br>
            <a:r>
              <a:rPr lang="en-US" sz="4000" dirty="0">
                <a:solidFill>
                  <a:srgbClr val="003E2C"/>
                </a:solidFill>
              </a:rPr>
              <a:t>At Least An Abstract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4"/>
          <p:cNvPicPr>
            <a:picLocks noGrp="1"/>
          </p:cNvPicPr>
          <p:nvPr>
            <p:ph idx="1"/>
          </p:nvPr>
        </p:nvPicPr>
        <p:blipFill rotWithShape="1">
          <a:blip r:embed="rId4"/>
          <a:srcRect l="6811" r="7727" b="21163"/>
          <a:stretch/>
        </p:blipFill>
        <p:spPr>
          <a:xfrm>
            <a:off x="646961" y="1600200"/>
            <a:ext cx="7850077" cy="4525963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5" name="Right Arrow 4"/>
          <p:cNvSpPr/>
          <p:nvPr/>
        </p:nvSpPr>
        <p:spPr>
          <a:xfrm>
            <a:off x="646961" y="4410635"/>
            <a:ext cx="1057148" cy="659921"/>
          </a:xfrm>
          <a:prstGeom prst="rightArrow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410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Comprehensive Digital Portfolios:</a:t>
            </a:r>
            <a:br>
              <a:rPr lang="en-US" sz="4000" dirty="0">
                <a:solidFill>
                  <a:srgbClr val="003E2C"/>
                </a:solidFill>
              </a:rPr>
            </a:br>
            <a:r>
              <a:rPr lang="en-US" sz="4000" dirty="0">
                <a:solidFill>
                  <a:srgbClr val="003E2C"/>
                </a:solidFill>
              </a:rPr>
              <a:t>Monographs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4"/>
          <a:srcRect l="56270" t="10437" r="6269" b="48065"/>
          <a:stretch/>
        </p:blipFill>
        <p:spPr bwMode="auto">
          <a:xfrm>
            <a:off x="457200" y="1649506"/>
            <a:ext cx="8229600" cy="40369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1290918" y="4410636"/>
            <a:ext cx="5952564" cy="62753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26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Comprehensive Digital Portfolios: Track Embargo Periods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4"/>
          <p:cNvPicPr>
            <a:picLocks noGrp="1"/>
          </p:cNvPicPr>
          <p:nvPr>
            <p:ph idx="1"/>
          </p:nvPr>
        </p:nvPicPr>
        <p:blipFill rotWithShape="1">
          <a:blip r:embed="rId4"/>
          <a:srcRect l="8275" t="19557" r="9008" b="12671"/>
          <a:stretch/>
        </p:blipFill>
        <p:spPr>
          <a:xfrm>
            <a:off x="457200" y="1756086"/>
            <a:ext cx="8229600" cy="4214191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5" name="Oval 4"/>
          <p:cNvSpPr/>
          <p:nvPr/>
        </p:nvSpPr>
        <p:spPr>
          <a:xfrm>
            <a:off x="1139687" y="4022038"/>
            <a:ext cx="5019066" cy="747186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268942" y="5450541"/>
            <a:ext cx="735105" cy="519736"/>
          </a:xfrm>
          <a:prstGeom prst="rightArrow">
            <a:avLst>
              <a:gd name="adj1" fmla="val 50000"/>
              <a:gd name="adj2" fmla="val 61115"/>
            </a:avLst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011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Comprehensive Digital Portfolios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3E2C"/>
                </a:solidFill>
              </a:rPr>
              <a:t>In compliance with copyright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3E2C"/>
                </a:solidFill>
              </a:rPr>
              <a:t>Full-text if possible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3E2C"/>
                </a:solidFill>
              </a:rPr>
              <a:t>Abstract or excerpts if possible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3E2C"/>
                </a:solidFill>
              </a:rPr>
              <a:t>Full and corrected citations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3E2C"/>
                </a:solidFill>
              </a:rPr>
              <a:t>Proxied links to licensed content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3E2C"/>
                </a:solidFill>
              </a:rPr>
              <a:t>Scanned print materials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06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How It Meets Their Needs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3E2C"/>
                </a:solidFill>
              </a:rPr>
              <a:t>Statistics showing use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3E2C"/>
                </a:solidFill>
              </a:rPr>
              <a:t>Full-text searching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3E2C"/>
                </a:solidFill>
              </a:rPr>
              <a:t>Stable URL that can be linked anywhere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3E2C"/>
                </a:solidFill>
              </a:rPr>
              <a:t>Discoverability through open Web searches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25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University of South Florida St. Petersburg (USFSP)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043" y="1600201"/>
            <a:ext cx="6789914" cy="4011706"/>
          </a:xfrm>
        </p:spPr>
      </p:pic>
      <p:sp>
        <p:nvSpPr>
          <p:cNvPr id="2" name="TextBox 1"/>
          <p:cNvSpPr txBox="1"/>
          <p:nvPr/>
        </p:nvSpPr>
        <p:spPr>
          <a:xfrm>
            <a:off x="3281082" y="5611907"/>
            <a:ext cx="2671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Photo by Lisa Ferrante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27182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We Do It All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400" dirty="0">
                <a:solidFill>
                  <a:srgbClr val="003E2C"/>
                </a:solidFill>
              </a:rPr>
              <a:t>We collect their CVs and work from them</a:t>
            </a:r>
          </a:p>
          <a:p>
            <a:pPr eaLnBrk="1" hangingPunct="1"/>
            <a:r>
              <a:rPr lang="en-US" sz="4400" dirty="0">
                <a:solidFill>
                  <a:srgbClr val="003E2C"/>
                </a:solidFill>
              </a:rPr>
              <a:t>We verify and correct citations from  their CV</a:t>
            </a:r>
          </a:p>
          <a:p>
            <a:pPr eaLnBrk="1" hangingPunct="1"/>
            <a:r>
              <a:rPr lang="en-US" sz="4400" dirty="0">
                <a:solidFill>
                  <a:srgbClr val="003E2C"/>
                </a:solidFill>
              </a:rPr>
              <a:t>We add in items for them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64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We Do It All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dirty="0">
                <a:solidFill>
                  <a:srgbClr val="003E2C"/>
                </a:solidFill>
              </a:rPr>
              <a:t>We run citation alerts</a:t>
            </a:r>
          </a:p>
          <a:p>
            <a:pPr eaLnBrk="1" hangingPunct="1"/>
            <a:r>
              <a:rPr lang="en-US" sz="3600" dirty="0">
                <a:solidFill>
                  <a:srgbClr val="003E2C"/>
                </a:solidFill>
              </a:rPr>
              <a:t>We send statistical reports</a:t>
            </a:r>
          </a:p>
          <a:p>
            <a:r>
              <a:rPr lang="en-US" sz="3600" dirty="0">
                <a:solidFill>
                  <a:srgbClr val="003E2C"/>
                </a:solidFill>
              </a:rPr>
              <a:t>We investigate copyright using Sherpa and publishers’ websites</a:t>
            </a:r>
          </a:p>
          <a:p>
            <a:r>
              <a:rPr lang="en-US" sz="3600" dirty="0">
                <a:solidFill>
                  <a:srgbClr val="003E2C"/>
                </a:solidFill>
              </a:rPr>
              <a:t>Sometimes we contact publishers on their behalf and ask for permission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90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Educate Over Time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3E2C"/>
                </a:solidFill>
              </a:rPr>
              <a:t>We inform about OA but we don’t require it</a:t>
            </a:r>
          </a:p>
          <a:p>
            <a:r>
              <a:rPr lang="en-US" dirty="0">
                <a:solidFill>
                  <a:srgbClr val="003E2C"/>
                </a:solidFill>
              </a:rPr>
              <a:t>We use every opportunity to inform them </a:t>
            </a:r>
            <a:r>
              <a:rPr lang="en-US" dirty="0" smtClean="0">
                <a:solidFill>
                  <a:srgbClr val="003E2C"/>
                </a:solidFill>
              </a:rPr>
              <a:t>  and </a:t>
            </a:r>
            <a:r>
              <a:rPr lang="en-US" dirty="0">
                <a:solidFill>
                  <a:srgbClr val="003E2C"/>
                </a:solidFill>
              </a:rPr>
              <a:t>get them to reconsider their approach</a:t>
            </a:r>
          </a:p>
          <a:p>
            <a:r>
              <a:rPr lang="en-US" dirty="0">
                <a:solidFill>
                  <a:srgbClr val="003E2C"/>
                </a:solidFill>
              </a:rPr>
              <a:t>We provide access to SPARC and other resources</a:t>
            </a:r>
          </a:p>
          <a:p>
            <a:r>
              <a:rPr lang="en-US" dirty="0">
                <a:solidFill>
                  <a:srgbClr val="003E2C"/>
                </a:solidFill>
              </a:rPr>
              <a:t>We introduced an Open Access Resolution from Library faculty to  Faculty Senate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43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Educate About Publishers’ Agreements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Be willing to look over publishers’ agreements</a:t>
            </a:r>
          </a:p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Offer options to consider</a:t>
            </a:r>
          </a:p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Refer them to resources</a:t>
            </a:r>
          </a:p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Stress their personal responsibility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3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Informational Materials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dirty="0">
                <a:solidFill>
                  <a:srgbClr val="003E2C"/>
                </a:solidFill>
              </a:rPr>
              <a:t>SPARC Authors’ Addendum</a:t>
            </a:r>
          </a:p>
          <a:p>
            <a:pPr eaLnBrk="1" hangingPunct="1"/>
            <a:r>
              <a:rPr lang="en-US" sz="3600" dirty="0">
                <a:solidFill>
                  <a:srgbClr val="003E2C"/>
                </a:solidFill>
              </a:rPr>
              <a:t>Predatory publishers lists</a:t>
            </a:r>
          </a:p>
          <a:p>
            <a:pPr eaLnBrk="1" hangingPunct="1"/>
            <a:r>
              <a:rPr lang="en-US" sz="3600" dirty="0">
                <a:solidFill>
                  <a:srgbClr val="003E2C"/>
                </a:solidFill>
              </a:rPr>
              <a:t>What’s In It For You </a:t>
            </a:r>
          </a:p>
          <a:p>
            <a:pPr eaLnBrk="1" hangingPunct="1"/>
            <a:r>
              <a:rPr lang="en-US" sz="3600" dirty="0">
                <a:solidFill>
                  <a:srgbClr val="003E2C"/>
                </a:solidFill>
              </a:rPr>
              <a:t>Step-by-Step Guide on Submission</a:t>
            </a:r>
          </a:p>
          <a:p>
            <a:pPr eaLnBrk="1" hangingPunct="1"/>
            <a:r>
              <a:rPr lang="en-US" sz="3600" dirty="0">
                <a:solidFill>
                  <a:srgbClr val="003E2C"/>
                </a:solidFill>
              </a:rPr>
              <a:t>Links to presentations about the archive</a:t>
            </a:r>
          </a:p>
          <a:p>
            <a:pPr eaLnBrk="1" hangingPunct="1"/>
            <a:r>
              <a:rPr lang="en-US" sz="3600" dirty="0">
                <a:solidFill>
                  <a:srgbClr val="003E2C"/>
                </a:solidFill>
              </a:rPr>
              <a:t>Searching guide to the archive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83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Marketing</a:t>
            </a:r>
            <a:r>
              <a:rPr lang="en-US" baseline="30000" dirty="0">
                <a:solidFill>
                  <a:srgbClr val="003E2C"/>
                </a:solidFill>
              </a:rPr>
              <a:t>3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4" descr="C:\Users\hixson\Pictures\2014-05-03\016.JPG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1551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524251" y="5791748"/>
            <a:ext cx="242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3E2C"/>
                </a:solidFill>
              </a:rPr>
              <a:t>Photo by Carol Hixson</a:t>
            </a:r>
            <a:endParaRPr lang="en-US" i="1" dirty="0">
              <a:solidFill>
                <a:srgbClr val="003E2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21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Marketing Strategies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4"/>
          <a:srcRect l="12763" t="2820" r="12116" b="6923"/>
          <a:stretch/>
        </p:blipFill>
        <p:spPr bwMode="auto">
          <a:xfrm>
            <a:off x="1558429" y="1600200"/>
            <a:ext cx="6027142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6793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Marketing: Reaching Out to </a:t>
            </a:r>
            <a:r>
              <a:rPr lang="en-US" sz="4000" dirty="0" smtClean="0">
                <a:solidFill>
                  <a:srgbClr val="003E2C"/>
                </a:solidFill>
              </a:rPr>
              <a:t/>
            </a:r>
            <a:br>
              <a:rPr lang="en-US" sz="4000" dirty="0" smtClean="0">
                <a:solidFill>
                  <a:srgbClr val="003E2C"/>
                </a:solidFill>
              </a:rPr>
            </a:br>
            <a:r>
              <a:rPr lang="en-US" sz="4000" dirty="0" smtClean="0">
                <a:solidFill>
                  <a:srgbClr val="003E2C"/>
                </a:solidFill>
              </a:rPr>
              <a:t>Individual </a:t>
            </a:r>
            <a:r>
              <a:rPr lang="en-US" sz="4000" dirty="0">
                <a:solidFill>
                  <a:srgbClr val="003E2C"/>
                </a:solidFill>
              </a:rPr>
              <a:t>Faculty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Following announcements of presentations, or new publications</a:t>
            </a:r>
          </a:p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When new faculty are introduced </a:t>
            </a:r>
          </a:p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To collect course-specific student 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36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Marketing : Presentations &amp; Events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4"/>
          <p:cNvPicPr>
            <a:picLocks noGrp="1"/>
          </p:cNvPicPr>
          <p:nvPr>
            <p:ph idx="1"/>
          </p:nvPr>
        </p:nvPicPr>
        <p:blipFill rotWithShape="1">
          <a:blip r:embed="rId4"/>
          <a:srcRect l="7479" r="8761" b="20342"/>
          <a:stretch/>
        </p:blipFill>
        <p:spPr bwMode="auto">
          <a:xfrm>
            <a:off x="764777" y="1600200"/>
            <a:ext cx="7614445" cy="4525963"/>
          </a:xfrm>
          <a:prstGeom prst="rect">
            <a:avLst/>
          </a:prstGeom>
          <a:ln w="19050"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8745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Marketing: Administrative Support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4"/>
          <p:cNvPicPr>
            <a:picLocks noGrp="1"/>
          </p:cNvPicPr>
          <p:nvPr>
            <p:ph idx="1"/>
          </p:nvPr>
        </p:nvPicPr>
        <p:blipFill rotWithShape="1">
          <a:blip r:embed="rId4"/>
          <a:srcRect l="1122" t="1538" r="961" b="4872"/>
          <a:stretch/>
        </p:blipFill>
        <p:spPr bwMode="auto">
          <a:xfrm>
            <a:off x="783828" y="1600200"/>
            <a:ext cx="7576343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2318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Nelson Poynter Memorial Library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96" y="1686909"/>
            <a:ext cx="7607808" cy="4352544"/>
          </a:xfrm>
        </p:spPr>
      </p:pic>
    </p:spTree>
    <p:extLst>
      <p:ext uri="{BB962C8B-B14F-4D97-AF65-F5344CB8AC3E}">
        <p14:creationId xmlns:p14="http://schemas.microsoft.com/office/powerpoint/2010/main" val="84759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Marketing: High Profile Collections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5"/>
          <p:cNvPicPr>
            <a:picLocks noGrp="1"/>
          </p:cNvPicPr>
          <p:nvPr>
            <p:ph idx="1"/>
          </p:nvPr>
        </p:nvPicPr>
        <p:blipFill rotWithShape="1">
          <a:blip r:embed="rId4"/>
          <a:srcRect l="1122" r="961" b="2820"/>
          <a:stretch/>
        </p:blipFill>
        <p:spPr bwMode="auto">
          <a:xfrm>
            <a:off x="923770" y="1600200"/>
            <a:ext cx="7296459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1595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Marketing : Faculty Testimonials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5"/>
          <p:cNvPicPr>
            <a:picLocks noGrp="1"/>
          </p:cNvPicPr>
          <p:nvPr>
            <p:ph idx="1"/>
          </p:nvPr>
        </p:nvPicPr>
        <p:blipFill rotWithShape="1">
          <a:blip r:embed="rId4"/>
          <a:srcRect l="3365" r="4648" b="21795"/>
          <a:stretch/>
        </p:blipFill>
        <p:spPr bwMode="auto">
          <a:xfrm>
            <a:off x="457200" y="1676745"/>
            <a:ext cx="8229600" cy="43728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200" y="5505450"/>
            <a:ext cx="3449781" cy="39658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667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Marketing: Featured Collections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5"/>
          <p:cNvPicPr>
            <a:picLocks noGrp="1"/>
          </p:cNvPicPr>
          <p:nvPr>
            <p:ph idx="1"/>
          </p:nvPr>
        </p:nvPicPr>
        <p:blipFill rotWithShape="1">
          <a:blip r:embed="rId4"/>
          <a:srcRect l="6891" r="7371" b="24616"/>
          <a:stretch/>
        </p:blipFill>
        <p:spPr bwMode="auto">
          <a:xfrm>
            <a:off x="457200" y="1602005"/>
            <a:ext cx="8229600" cy="45223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ight Arrow 4"/>
          <p:cNvSpPr/>
          <p:nvPr/>
        </p:nvSpPr>
        <p:spPr>
          <a:xfrm rot="10800000" flipV="1">
            <a:off x="2796986" y="3765177"/>
            <a:ext cx="1506072" cy="453532"/>
          </a:xfrm>
          <a:prstGeom prst="rightArrow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9600" y="5056094"/>
            <a:ext cx="2403764" cy="41237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421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Marketing: Use of Social Media &amp; Blogging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4"/>
          <a:srcRect l="6090" t="4434" r="6890" b="18473"/>
          <a:stretch/>
        </p:blipFill>
        <p:spPr bwMode="auto">
          <a:xfrm>
            <a:off x="484995" y="1600200"/>
            <a:ext cx="8174009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1212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Marketing: Web Sites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6"/>
          <p:cNvPicPr>
            <a:picLocks noGrp="1"/>
          </p:cNvPicPr>
          <p:nvPr>
            <p:ph idx="1"/>
          </p:nvPr>
        </p:nvPicPr>
        <p:blipFill rotWithShape="1">
          <a:blip r:embed="rId4"/>
          <a:srcRect l="2466" r="3339" b="5022"/>
          <a:stretch/>
        </p:blipFill>
        <p:spPr bwMode="auto">
          <a:xfrm>
            <a:off x="981079" y="1600200"/>
            <a:ext cx="7181841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Oval 4"/>
          <p:cNvSpPr/>
          <p:nvPr/>
        </p:nvSpPr>
        <p:spPr>
          <a:xfrm>
            <a:off x="3143250" y="3733800"/>
            <a:ext cx="1676400" cy="150495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57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Be Reliable and Innovative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Deliver what you say you will</a:t>
            </a:r>
          </a:p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Be responsive</a:t>
            </a:r>
          </a:p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Listen to suggestions </a:t>
            </a:r>
          </a:p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Implement what you can</a:t>
            </a:r>
          </a:p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Develop new features and </a:t>
            </a:r>
            <a:r>
              <a:rPr lang="en-US" sz="4000" dirty="0" smtClean="0">
                <a:solidFill>
                  <a:srgbClr val="003E2C"/>
                </a:solidFill>
              </a:rPr>
              <a:t>      services</a:t>
            </a:r>
            <a:endParaRPr lang="en-US" sz="4000" dirty="0">
              <a:solidFill>
                <a:srgbClr val="003E2C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46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Be Responsive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4"/>
          <a:srcRect l="962" t="1827" r="1122" b="6266"/>
          <a:stretch/>
        </p:blipFill>
        <p:spPr bwMode="auto">
          <a:xfrm>
            <a:off x="714499" y="1600200"/>
            <a:ext cx="7715002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Oval 4"/>
          <p:cNvSpPr/>
          <p:nvPr/>
        </p:nvSpPr>
        <p:spPr>
          <a:xfrm>
            <a:off x="714499" y="3387436"/>
            <a:ext cx="2340428" cy="9144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42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Services : Lightning Talks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4"/>
          <a:srcRect l="3686" t="1795" r="4007" b="11026"/>
          <a:stretch/>
        </p:blipFill>
        <p:spPr bwMode="auto">
          <a:xfrm>
            <a:off x="738251" y="1600200"/>
            <a:ext cx="7667498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2327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Services : Faculty Experts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4"/>
          <p:cNvPicPr>
            <a:picLocks noGrp="1"/>
          </p:cNvPicPr>
          <p:nvPr>
            <p:ph idx="1"/>
          </p:nvPr>
        </p:nvPicPr>
        <p:blipFill rotWithShape="1">
          <a:blip r:embed="rId4"/>
          <a:srcRect l="-146" t="2322" r="1740" b="4557"/>
          <a:stretch/>
        </p:blipFill>
        <p:spPr bwMode="auto">
          <a:xfrm>
            <a:off x="745736" y="1600200"/>
            <a:ext cx="7652527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8056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532094" y="466166"/>
            <a:ext cx="4625788" cy="565999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91671" y="1595716"/>
            <a:ext cx="236668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003E2C"/>
                </a:solidFill>
                <a:latin typeface="+mj-lt"/>
              </a:rPr>
              <a:t>Services: Statistical Updates</a:t>
            </a:r>
            <a:endParaRPr lang="en-US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0666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USFSP Digital Archive</a:t>
            </a:r>
            <a:br>
              <a:rPr lang="en-US" sz="4000" dirty="0">
                <a:solidFill>
                  <a:srgbClr val="003E2C"/>
                </a:solidFill>
              </a:rPr>
            </a:br>
            <a:r>
              <a:rPr lang="en-US" sz="4000" dirty="0">
                <a:solidFill>
                  <a:srgbClr val="003E2C"/>
                </a:solidFill>
              </a:rPr>
              <a:t>http://dspace.nelson.usf.edu/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7" r="5322" b="13358"/>
          <a:stretch>
            <a:fillRect/>
          </a:stretch>
        </p:blipFill>
        <p:spPr>
          <a:xfrm>
            <a:off x="805424" y="1600200"/>
            <a:ext cx="7533151" cy="4525963"/>
          </a:xfr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02082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Services : LibGuide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2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904924" y="1600200"/>
            <a:ext cx="7334151" cy="4525963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0782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Services: Collect Students’ Work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4"/>
          <a:srcRect l="12080" t="6228" r="23940" b="8193"/>
          <a:stretch/>
        </p:blipFill>
        <p:spPr>
          <a:xfrm>
            <a:off x="1129553" y="1417638"/>
            <a:ext cx="6938682" cy="4230127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58200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Business Plan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r>
              <a:rPr lang="en-US" dirty="0">
                <a:solidFill>
                  <a:srgbClr val="003E2C"/>
                </a:solidFill>
              </a:rPr>
              <a:t>Know your limitations and be realistic</a:t>
            </a:r>
          </a:p>
          <a:p>
            <a:r>
              <a:rPr lang="en-US" dirty="0">
                <a:solidFill>
                  <a:srgbClr val="003E2C"/>
                </a:solidFill>
              </a:rPr>
              <a:t>Tie to institutional strategic plans</a:t>
            </a:r>
          </a:p>
          <a:p>
            <a:r>
              <a:rPr lang="en-US" dirty="0">
                <a:solidFill>
                  <a:srgbClr val="003E2C"/>
                </a:solidFill>
              </a:rPr>
              <a:t>Do pilot studies with different models</a:t>
            </a:r>
          </a:p>
          <a:p>
            <a:r>
              <a:rPr lang="en-US" dirty="0">
                <a:solidFill>
                  <a:srgbClr val="003E2C"/>
                </a:solidFill>
              </a:rPr>
              <a:t>Outline the operational, technical, policy, marketing, management and staffing costs</a:t>
            </a:r>
          </a:p>
          <a:p>
            <a:r>
              <a:rPr lang="en-US" dirty="0">
                <a:solidFill>
                  <a:srgbClr val="003E2C"/>
                </a:solidFill>
              </a:rPr>
              <a:t>Consider the costs of in-house versus hosted</a:t>
            </a:r>
          </a:p>
          <a:p>
            <a:r>
              <a:rPr lang="en-US" dirty="0">
                <a:solidFill>
                  <a:srgbClr val="003E2C"/>
                </a:solidFill>
              </a:rPr>
              <a:t>Don’t market beyond your capacity</a:t>
            </a:r>
          </a:p>
          <a:p>
            <a:r>
              <a:rPr lang="en-US" dirty="0">
                <a:solidFill>
                  <a:srgbClr val="003E2C"/>
                </a:solidFill>
              </a:rPr>
              <a:t>Add new services gradually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47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Workflows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003E2C"/>
                </a:solidFill>
              </a:rPr>
              <a:t>Specifics depend on software, staffing, services provided</a:t>
            </a:r>
          </a:p>
          <a:p>
            <a:r>
              <a:rPr lang="en-US" sz="3600" dirty="0">
                <a:solidFill>
                  <a:srgbClr val="003E2C"/>
                </a:solidFill>
              </a:rPr>
              <a:t>Delegate work to lowest level</a:t>
            </a:r>
          </a:p>
          <a:p>
            <a:r>
              <a:rPr lang="en-US" sz="3600" dirty="0">
                <a:solidFill>
                  <a:srgbClr val="003E2C"/>
                </a:solidFill>
              </a:rPr>
              <a:t>Share responsibilities</a:t>
            </a:r>
          </a:p>
          <a:p>
            <a:r>
              <a:rPr lang="en-US" sz="3600" dirty="0">
                <a:solidFill>
                  <a:srgbClr val="003E2C"/>
                </a:solidFill>
              </a:rPr>
              <a:t>Share project information </a:t>
            </a:r>
          </a:p>
          <a:p>
            <a:r>
              <a:rPr lang="en-US" sz="3600" dirty="0">
                <a:solidFill>
                  <a:srgbClr val="003E2C"/>
                </a:solidFill>
              </a:rPr>
              <a:t>Document processes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36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Challenges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Software  limitations and no </a:t>
            </a:r>
            <a:r>
              <a:rPr lang="en-US" sz="4000" dirty="0" smtClean="0">
                <a:solidFill>
                  <a:srgbClr val="003E2C"/>
                </a:solidFill>
              </a:rPr>
              <a:t>           in-house  </a:t>
            </a:r>
            <a:r>
              <a:rPr lang="en-US" sz="4000" dirty="0">
                <a:solidFill>
                  <a:srgbClr val="003E2C"/>
                </a:solidFill>
              </a:rPr>
              <a:t>expertise to modify </a:t>
            </a:r>
          </a:p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Selling senior faculty on the </a:t>
            </a:r>
            <a:r>
              <a:rPr lang="en-US" sz="4000" dirty="0" smtClean="0">
                <a:solidFill>
                  <a:srgbClr val="003E2C"/>
                </a:solidFill>
              </a:rPr>
              <a:t>     “</a:t>
            </a:r>
            <a:r>
              <a:rPr lang="en-US" sz="4000" dirty="0">
                <a:solidFill>
                  <a:srgbClr val="003E2C"/>
                </a:solidFill>
              </a:rPr>
              <a:t>legacy” aspect</a:t>
            </a:r>
          </a:p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Time, time, time!</a:t>
            </a:r>
          </a:p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Self-submission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24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Next Steps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88894" y="1600200"/>
            <a:ext cx="7655859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3E2C"/>
                </a:solidFill>
              </a:rPr>
              <a:t>Continue </a:t>
            </a:r>
            <a:r>
              <a:rPr lang="en-US" dirty="0">
                <a:solidFill>
                  <a:srgbClr val="003E2C"/>
                </a:solidFill>
              </a:rPr>
              <a:t>to develop innovative services &amp; marketing</a:t>
            </a:r>
          </a:p>
          <a:p>
            <a:pPr eaLnBrk="1" hangingPunct="1"/>
            <a:r>
              <a:rPr lang="en-US" dirty="0">
                <a:solidFill>
                  <a:srgbClr val="003E2C"/>
                </a:solidFill>
              </a:rPr>
              <a:t>Improve  software and technical infrastructure</a:t>
            </a:r>
          </a:p>
          <a:p>
            <a:pPr eaLnBrk="1" hangingPunct="1"/>
            <a:r>
              <a:rPr lang="en-US" dirty="0">
                <a:solidFill>
                  <a:srgbClr val="003E2C"/>
                </a:solidFill>
              </a:rPr>
              <a:t>Obtain funding  for dedicated staffing </a:t>
            </a:r>
          </a:p>
          <a:p>
            <a:pPr eaLnBrk="1" hangingPunct="1"/>
            <a:r>
              <a:rPr lang="en-US" dirty="0">
                <a:solidFill>
                  <a:srgbClr val="003E2C"/>
                </a:solidFill>
              </a:rPr>
              <a:t>Coordinate with state or national archival initiatives </a:t>
            </a:r>
          </a:p>
          <a:p>
            <a:pPr eaLnBrk="1" hangingPunct="1"/>
            <a:r>
              <a:rPr lang="en-US" dirty="0">
                <a:solidFill>
                  <a:srgbClr val="003E2C"/>
                </a:solidFill>
              </a:rPr>
              <a:t>Develop support for research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17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How  to Achieve Faculty Buy-In</a:t>
            </a:r>
            <a:endParaRPr lang="en-US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3E2C"/>
                </a:solidFill>
              </a:rPr>
              <a:t>Talk to them</a:t>
            </a:r>
          </a:p>
          <a:p>
            <a:pPr eaLnBrk="1" hangingPunct="1"/>
            <a:r>
              <a:rPr lang="en-US" dirty="0">
                <a:solidFill>
                  <a:srgbClr val="003E2C"/>
                </a:solidFill>
              </a:rPr>
              <a:t>Present models</a:t>
            </a:r>
          </a:p>
          <a:p>
            <a:pPr eaLnBrk="1" hangingPunct="1"/>
            <a:r>
              <a:rPr lang="en-US" dirty="0">
                <a:solidFill>
                  <a:srgbClr val="003E2C"/>
                </a:solidFill>
              </a:rPr>
              <a:t>Don’t ask them to change </a:t>
            </a:r>
          </a:p>
          <a:p>
            <a:pPr eaLnBrk="1" hangingPunct="1"/>
            <a:r>
              <a:rPr lang="en-US" dirty="0">
                <a:solidFill>
                  <a:srgbClr val="003E2C"/>
                </a:solidFill>
              </a:rPr>
              <a:t>Personalize</a:t>
            </a:r>
          </a:p>
          <a:p>
            <a:pPr eaLnBrk="1" hangingPunct="1"/>
            <a:r>
              <a:rPr lang="en-US" dirty="0">
                <a:solidFill>
                  <a:srgbClr val="003E2C"/>
                </a:solidFill>
              </a:rPr>
              <a:t>Don’t expect them to do anything</a:t>
            </a:r>
          </a:p>
          <a:p>
            <a:pPr eaLnBrk="1" hangingPunct="1"/>
            <a:r>
              <a:rPr lang="en-US" dirty="0">
                <a:solidFill>
                  <a:srgbClr val="003E2C"/>
                </a:solidFill>
              </a:rPr>
              <a:t>Educate them over time</a:t>
            </a:r>
          </a:p>
          <a:p>
            <a:pPr eaLnBrk="1" hangingPunct="1"/>
            <a:r>
              <a:rPr lang="en-US" dirty="0">
                <a:solidFill>
                  <a:srgbClr val="003E2C"/>
                </a:solidFill>
              </a:rPr>
              <a:t>Market , market, market</a:t>
            </a:r>
          </a:p>
          <a:p>
            <a:pPr eaLnBrk="1" hangingPunct="1"/>
            <a:r>
              <a:rPr lang="en-US" dirty="0">
                <a:solidFill>
                  <a:srgbClr val="003E2C"/>
                </a:solidFill>
              </a:rPr>
              <a:t>Be reliable and innovative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04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3E2C"/>
                </a:solidFill>
              </a:rPr>
              <a:t/>
            </a:r>
            <a:br>
              <a:rPr lang="en-US" sz="4000" dirty="0" smtClean="0">
                <a:solidFill>
                  <a:srgbClr val="003E2C"/>
                </a:solidFill>
              </a:rPr>
            </a:br>
            <a:r>
              <a:rPr lang="en-US" sz="4000" dirty="0">
                <a:solidFill>
                  <a:srgbClr val="003E2C"/>
                </a:solidFill>
              </a:rPr>
              <a:t/>
            </a:r>
            <a:br>
              <a:rPr lang="en-US" sz="4000" dirty="0">
                <a:solidFill>
                  <a:srgbClr val="003E2C"/>
                </a:solidFill>
              </a:rPr>
            </a:br>
            <a:r>
              <a:rPr lang="en-US" dirty="0" smtClean="0">
                <a:solidFill>
                  <a:srgbClr val="003E2C"/>
                </a:solidFill>
              </a:rPr>
              <a:t>Thank </a:t>
            </a:r>
            <a:r>
              <a:rPr lang="en-US" dirty="0">
                <a:solidFill>
                  <a:srgbClr val="003E2C"/>
                </a:solidFill>
              </a:rPr>
              <a:t>you!</a:t>
            </a:r>
            <a:r>
              <a:rPr lang="en-US" sz="2800" dirty="0">
                <a:solidFill>
                  <a:srgbClr val="003E2C"/>
                </a:solidFill>
                <a:latin typeface="Adobe Garamond Pro" pitchFamily="18" charset="0"/>
              </a:rPr>
              <a:t/>
            </a:r>
            <a:br>
              <a:rPr lang="en-US" sz="2800" dirty="0">
                <a:solidFill>
                  <a:srgbClr val="003E2C"/>
                </a:solidFill>
                <a:latin typeface="Adobe Garamond Pro" pitchFamily="18" charset="0"/>
              </a:rPr>
            </a:b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dirty="0" smtClean="0"/>
              <a:t>Handouts and slides available at:</a:t>
            </a:r>
            <a:br>
              <a:rPr lang="en-US" sz="2800" dirty="0" smtClean="0"/>
            </a:br>
            <a:r>
              <a:rPr lang="en-US" sz="2400" b="1" u="sng" dirty="0" smtClean="0">
                <a:solidFill>
                  <a:srgbClr val="003E2C"/>
                </a:solidFill>
              </a:rPr>
              <a:t>http</a:t>
            </a:r>
            <a:r>
              <a:rPr lang="en-US" sz="2400" b="1" u="sng" dirty="0">
                <a:solidFill>
                  <a:srgbClr val="003E2C"/>
                </a:solidFill>
              </a:rPr>
              <a:t>://dspace.nelson.usf.edu/xmlui/handle/10806/11969</a:t>
            </a:r>
            <a:r>
              <a:rPr lang="en-US" sz="4000" b="1" u="sng" dirty="0">
                <a:solidFill>
                  <a:srgbClr val="003E2C"/>
                </a:solidFill>
              </a:rPr>
              <a:t/>
            </a:r>
            <a:br>
              <a:rPr lang="en-US" sz="4000" b="1" u="sng" dirty="0">
                <a:solidFill>
                  <a:srgbClr val="003E2C"/>
                </a:solidFill>
              </a:rPr>
            </a:b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5"/>
          <p:cNvPicPr>
            <a:picLocks noGrp="1"/>
          </p:cNvPicPr>
          <p:nvPr>
            <p:ph idx="1"/>
          </p:nvPr>
        </p:nvPicPr>
        <p:blipFill rotWithShape="1">
          <a:blip r:embed="rId4"/>
          <a:srcRect l="33173" t="24616" r="27725" b="45384"/>
          <a:stretch/>
        </p:blipFill>
        <p:spPr bwMode="auto">
          <a:xfrm>
            <a:off x="1890385" y="2577306"/>
            <a:ext cx="5363230" cy="2571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88319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Faculty </a:t>
            </a:r>
            <a:r>
              <a:rPr lang="en-US" sz="4000" dirty="0" smtClean="0">
                <a:solidFill>
                  <a:srgbClr val="003E2C"/>
                </a:solidFill>
              </a:rPr>
              <a:t>Participation Rates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7"/>
          <p:cNvPicPr>
            <a:picLocks noGrp="1"/>
          </p:cNvPicPr>
          <p:nvPr>
            <p:ph idx="1"/>
          </p:nvPr>
        </p:nvPicPr>
        <p:blipFill rotWithShape="1">
          <a:blip r:embed="rId4"/>
          <a:srcRect l="4487" t="2308" r="5769" b="9231"/>
          <a:stretch/>
        </p:blipFill>
        <p:spPr bwMode="auto">
          <a:xfrm>
            <a:off x="898715" y="1600200"/>
            <a:ext cx="7346569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54071" y="2599766"/>
            <a:ext cx="20439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C00000"/>
                </a:solidFill>
              </a:rPr>
              <a:t>76 %</a:t>
            </a:r>
            <a:endParaRPr lang="en-US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10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Why Peacocks?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247" y="1417638"/>
            <a:ext cx="7465505" cy="4283915"/>
          </a:xfrm>
        </p:spPr>
      </p:pic>
      <p:sp>
        <p:nvSpPr>
          <p:cNvPr id="3" name="TextBox 2"/>
          <p:cNvSpPr txBox="1"/>
          <p:nvPr/>
        </p:nvSpPr>
        <p:spPr>
          <a:xfrm>
            <a:off x="3083859" y="5988424"/>
            <a:ext cx="3316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Photo by Carol Hixson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55122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How  to Achieve Faculty Buy-In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>
                <a:solidFill>
                  <a:srgbClr val="003E2C"/>
                </a:solidFill>
              </a:rPr>
              <a:t>Talk to them</a:t>
            </a:r>
          </a:p>
          <a:p>
            <a:pPr eaLnBrk="1" hangingPunct="1"/>
            <a:r>
              <a:rPr lang="en-US" sz="2800" dirty="0">
                <a:solidFill>
                  <a:srgbClr val="003E2C"/>
                </a:solidFill>
              </a:rPr>
              <a:t>Present models</a:t>
            </a:r>
          </a:p>
          <a:p>
            <a:pPr eaLnBrk="1" hangingPunct="1"/>
            <a:r>
              <a:rPr lang="en-US" sz="2800" dirty="0">
                <a:solidFill>
                  <a:srgbClr val="003E2C"/>
                </a:solidFill>
              </a:rPr>
              <a:t>Don’t ask them to change </a:t>
            </a:r>
          </a:p>
          <a:p>
            <a:pPr eaLnBrk="1" hangingPunct="1"/>
            <a:r>
              <a:rPr lang="en-US" sz="2800" dirty="0">
                <a:solidFill>
                  <a:srgbClr val="003E2C"/>
                </a:solidFill>
              </a:rPr>
              <a:t>Personalize</a:t>
            </a:r>
          </a:p>
          <a:p>
            <a:pPr eaLnBrk="1" hangingPunct="1"/>
            <a:r>
              <a:rPr lang="en-US" sz="2800" dirty="0">
                <a:solidFill>
                  <a:srgbClr val="003E2C"/>
                </a:solidFill>
              </a:rPr>
              <a:t>Don’t expect them to do anything</a:t>
            </a:r>
          </a:p>
          <a:p>
            <a:pPr eaLnBrk="1" hangingPunct="1"/>
            <a:r>
              <a:rPr lang="en-US" sz="2800" dirty="0">
                <a:solidFill>
                  <a:srgbClr val="003E2C"/>
                </a:solidFill>
              </a:rPr>
              <a:t>Educate them over time</a:t>
            </a:r>
          </a:p>
          <a:p>
            <a:pPr eaLnBrk="1" hangingPunct="1"/>
            <a:r>
              <a:rPr lang="en-US" sz="2800" dirty="0">
                <a:solidFill>
                  <a:srgbClr val="003E2C"/>
                </a:solidFill>
              </a:rPr>
              <a:t>Market , market, market</a:t>
            </a:r>
          </a:p>
          <a:p>
            <a:pPr eaLnBrk="1" hangingPunct="1"/>
            <a:r>
              <a:rPr lang="en-US" sz="2800" dirty="0">
                <a:solidFill>
                  <a:srgbClr val="003E2C"/>
                </a:solidFill>
              </a:rPr>
              <a:t>Be reliable and innovative </a:t>
            </a:r>
          </a:p>
          <a:p>
            <a:pPr marL="457200" lvl="1" indent="0" eaLnBrk="1" hangingPunct="1">
              <a:buNone/>
            </a:pPr>
            <a:endParaRPr lang="en-US" sz="2400" dirty="0">
              <a:solidFill>
                <a:srgbClr val="003E2C"/>
              </a:solidFill>
              <a:latin typeface="Adobe Garamond Pro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60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003E2C"/>
                </a:solidFill>
              </a:rPr>
              <a:t>Talk to Faculty</a:t>
            </a:r>
            <a:endParaRPr lang="en-US" sz="4000" dirty="0" smtClean="0">
              <a:solidFill>
                <a:srgbClr val="003E2C"/>
              </a:solidFill>
              <a:latin typeface="Adobe Garamond Pro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003E2C"/>
                </a:solidFill>
              </a:rPr>
              <a:t>Faculty  at USFSP</a:t>
            </a:r>
          </a:p>
          <a:p>
            <a:r>
              <a:rPr lang="en-US" sz="2400" dirty="0">
                <a:solidFill>
                  <a:srgbClr val="003E2C"/>
                </a:solidFill>
              </a:rPr>
              <a:t>Want to have their work better known and more widely </a:t>
            </a:r>
            <a:endParaRPr lang="en-US" sz="2400" dirty="0" smtClean="0">
              <a:solidFill>
                <a:srgbClr val="003E2C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3E2C"/>
                </a:solidFill>
              </a:rPr>
              <a:t>	</a:t>
            </a:r>
            <a:r>
              <a:rPr lang="en-US" sz="2400" dirty="0" smtClean="0">
                <a:solidFill>
                  <a:srgbClr val="003E2C"/>
                </a:solidFill>
              </a:rPr>
              <a:t>cited</a:t>
            </a:r>
            <a:endParaRPr lang="en-US" sz="2400" dirty="0">
              <a:solidFill>
                <a:srgbClr val="003E2C"/>
              </a:solidFill>
            </a:endParaRPr>
          </a:p>
          <a:p>
            <a:r>
              <a:rPr lang="en-US" sz="2400" dirty="0">
                <a:solidFill>
                  <a:srgbClr val="003E2C"/>
                </a:solidFill>
              </a:rPr>
              <a:t>Are risk-averse </a:t>
            </a:r>
          </a:p>
          <a:p>
            <a:r>
              <a:rPr lang="en-US" sz="2400" dirty="0">
                <a:solidFill>
                  <a:srgbClr val="003E2C"/>
                </a:solidFill>
              </a:rPr>
              <a:t>Do not want to disrupt the scholarly publishing model</a:t>
            </a:r>
          </a:p>
          <a:p>
            <a:r>
              <a:rPr lang="en-US" sz="2400" dirty="0">
                <a:solidFill>
                  <a:srgbClr val="003E2C"/>
                </a:solidFill>
              </a:rPr>
              <a:t>Know very little about open access </a:t>
            </a:r>
          </a:p>
          <a:p>
            <a:r>
              <a:rPr lang="en-US" sz="2400" dirty="0">
                <a:solidFill>
                  <a:srgbClr val="003E2C"/>
                </a:solidFill>
              </a:rPr>
              <a:t>Generally do not understand copyright</a:t>
            </a:r>
          </a:p>
          <a:p>
            <a:r>
              <a:rPr lang="en-US" sz="2400" dirty="0">
                <a:solidFill>
                  <a:srgbClr val="003E2C"/>
                </a:solidFill>
              </a:rPr>
              <a:t>Have no spare time</a:t>
            </a:r>
          </a:p>
          <a:p>
            <a:r>
              <a:rPr lang="en-US" sz="2400" dirty="0">
                <a:solidFill>
                  <a:srgbClr val="003E2C"/>
                </a:solidFill>
              </a:rPr>
              <a:t>Often lose track of their own 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44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5321</TotalTime>
  <Words>832</Words>
  <Application>Microsoft Office PowerPoint</Application>
  <PresentationFormat>On-screen Show (4:3)</PresentationFormat>
  <Paragraphs>227</Paragraphs>
  <Slides>57</Slides>
  <Notes>57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2" baseType="lpstr">
      <vt:lpstr>MS PGothic</vt:lpstr>
      <vt:lpstr>Adobe Garamond Pro</vt:lpstr>
      <vt:lpstr>Arial</vt:lpstr>
      <vt:lpstr>Calibri</vt:lpstr>
      <vt:lpstr>Office Theme</vt:lpstr>
      <vt:lpstr>Organizing the Peacock Parade</vt:lpstr>
      <vt:lpstr>Your presenters</vt:lpstr>
      <vt:lpstr>University of South Florida St. Petersburg (USFSP)</vt:lpstr>
      <vt:lpstr>Nelson Poynter Memorial Library</vt:lpstr>
      <vt:lpstr>USFSP Digital Archive http://dspace.nelson.usf.edu/</vt:lpstr>
      <vt:lpstr>Faculty Participation Rates</vt:lpstr>
      <vt:lpstr>Why Peacocks?</vt:lpstr>
      <vt:lpstr>How  to Achieve Faculty Buy-In</vt:lpstr>
      <vt:lpstr>Talk to Faculty</vt:lpstr>
      <vt:lpstr> Policies </vt:lpstr>
      <vt:lpstr>Policies</vt:lpstr>
      <vt:lpstr>Policies</vt:lpstr>
      <vt:lpstr>Models</vt:lpstr>
      <vt:lpstr>Models</vt:lpstr>
      <vt:lpstr>Models</vt:lpstr>
      <vt:lpstr>No Change:  Build on What They Know</vt:lpstr>
      <vt:lpstr> Build on What They Know </vt:lpstr>
      <vt:lpstr> Build On What They Know </vt:lpstr>
      <vt:lpstr> Build On What They Know </vt:lpstr>
      <vt:lpstr>Personalized Support </vt:lpstr>
      <vt:lpstr>Personalized Support</vt:lpstr>
      <vt:lpstr>Personalized Support</vt:lpstr>
      <vt:lpstr>Comprehensive Digital Portfolios</vt:lpstr>
      <vt:lpstr>Comprehensive Digital Portfolios and Copyright</vt:lpstr>
      <vt:lpstr>Comprehensive Digital Portfolios: At Least An Abstract</vt:lpstr>
      <vt:lpstr>Comprehensive Digital Portfolios: Monographs</vt:lpstr>
      <vt:lpstr>Comprehensive Digital Portfolios: Track Embargo Periods</vt:lpstr>
      <vt:lpstr>Comprehensive Digital Portfolios</vt:lpstr>
      <vt:lpstr>How It Meets Their Needs</vt:lpstr>
      <vt:lpstr>We Do It All</vt:lpstr>
      <vt:lpstr>We Do It All</vt:lpstr>
      <vt:lpstr>Educate Over Time</vt:lpstr>
      <vt:lpstr>Educate About Publishers’ Agreements</vt:lpstr>
      <vt:lpstr>Informational Materials</vt:lpstr>
      <vt:lpstr>Marketing3</vt:lpstr>
      <vt:lpstr>Marketing Strategies</vt:lpstr>
      <vt:lpstr>Marketing: Reaching Out to  Individual Faculty</vt:lpstr>
      <vt:lpstr>Marketing : Presentations &amp; Events</vt:lpstr>
      <vt:lpstr>Marketing: Administrative Support</vt:lpstr>
      <vt:lpstr>Marketing: High Profile Collections</vt:lpstr>
      <vt:lpstr>Marketing : Faculty Testimonials</vt:lpstr>
      <vt:lpstr>Marketing: Featured Collections</vt:lpstr>
      <vt:lpstr>Marketing: Use of Social Media &amp; Blogging</vt:lpstr>
      <vt:lpstr>Marketing: Web Sites</vt:lpstr>
      <vt:lpstr>Be Reliable and Innovative</vt:lpstr>
      <vt:lpstr>Be Responsive</vt:lpstr>
      <vt:lpstr>Services : Lightning Talks</vt:lpstr>
      <vt:lpstr>Services : Faculty Experts</vt:lpstr>
      <vt:lpstr>PowerPoint Presentation</vt:lpstr>
      <vt:lpstr>Services : LibGuide</vt:lpstr>
      <vt:lpstr>Services: Collect Students’ Work</vt:lpstr>
      <vt:lpstr>Business Plan</vt:lpstr>
      <vt:lpstr>Workflows</vt:lpstr>
      <vt:lpstr>Challenges</vt:lpstr>
      <vt:lpstr>Next Steps</vt:lpstr>
      <vt:lpstr>How  to Achieve Faculty Buy-In</vt:lpstr>
      <vt:lpstr>  Thank you!  Handouts and slides available at: http://dspace.nelson.usf.edu/xmlui/handle/10806/11969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Nicholas Trobiano</dc:creator>
  <cp:lastModifiedBy>Carol Hixson</cp:lastModifiedBy>
  <cp:revision>567</cp:revision>
  <cp:lastPrinted>2014-09-16T17:46:28Z</cp:lastPrinted>
  <dcterms:created xsi:type="dcterms:W3CDTF">2011-05-31T14:53:18Z</dcterms:created>
  <dcterms:modified xsi:type="dcterms:W3CDTF">2019-02-09T16:51:39Z</dcterms:modified>
</cp:coreProperties>
</file>