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3" r:id="rId7"/>
    <p:sldId id="265" r:id="rId8"/>
    <p:sldId id="272" r:id="rId9"/>
    <p:sldId id="273" r:id="rId10"/>
    <p:sldId id="274" r:id="rId11"/>
    <p:sldId id="268" r:id="rId12"/>
    <p:sldId id="267" r:id="rId13"/>
    <p:sldId id="270" r:id="rId14"/>
    <p:sldId id="271" r:id="rId15"/>
    <p:sldId id="266" r:id="rId16"/>
    <p:sldId id="275" r:id="rId17"/>
    <p:sldId id="269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 varScale="1">
        <p:scale>
          <a:sx n="107" d="100"/>
          <a:sy n="107" d="100"/>
        </p:scale>
        <p:origin x="-84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1E39D0-F9B7-40EA-B0B8-2DEBD4C64D9B}" type="datetimeFigureOut">
              <a:rPr lang="en-US" smtClean="0"/>
              <a:t>2/26/2013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6D1561-BC86-462B-BAD0-76167AAE7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7190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6D1561-BC86-462B-BAD0-76167AAE71B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2268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A9CA4-36D2-4D90-91D2-F7D924822A05}" type="datetimeFigureOut">
              <a:rPr lang="en-US" smtClean="0"/>
              <a:t>2/26/2013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1DBF1-B654-455B-A143-EC266979E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506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A9CA4-36D2-4D90-91D2-F7D924822A05}" type="datetimeFigureOut">
              <a:rPr lang="en-US" smtClean="0"/>
              <a:t>2/26/2013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1DBF1-B654-455B-A143-EC266979E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500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A9CA4-36D2-4D90-91D2-F7D924822A05}" type="datetimeFigureOut">
              <a:rPr lang="en-US" smtClean="0"/>
              <a:t>2/26/2013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1DBF1-B654-455B-A143-EC266979E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666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A9CA4-36D2-4D90-91D2-F7D924822A05}" type="datetimeFigureOut">
              <a:rPr lang="en-US" smtClean="0"/>
              <a:t>2/26/2013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1DBF1-B654-455B-A143-EC266979E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380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A9CA4-36D2-4D90-91D2-F7D924822A05}" type="datetimeFigureOut">
              <a:rPr lang="en-US" smtClean="0"/>
              <a:t>2/26/2013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1DBF1-B654-455B-A143-EC266979E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139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A9CA4-36D2-4D90-91D2-F7D924822A05}" type="datetimeFigureOut">
              <a:rPr lang="en-US" smtClean="0"/>
              <a:t>2/26/2013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1DBF1-B654-455B-A143-EC266979E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940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A9CA4-36D2-4D90-91D2-F7D924822A05}" type="datetimeFigureOut">
              <a:rPr lang="en-US" smtClean="0"/>
              <a:t>2/26/2013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1DBF1-B654-455B-A143-EC266979E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924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A9CA4-36D2-4D90-91D2-F7D924822A05}" type="datetimeFigureOut">
              <a:rPr lang="en-US" smtClean="0"/>
              <a:t>2/26/2013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1DBF1-B654-455B-A143-EC266979E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535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A9CA4-36D2-4D90-91D2-F7D924822A05}" type="datetimeFigureOut">
              <a:rPr lang="en-US" smtClean="0"/>
              <a:t>2/26/2013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1DBF1-B654-455B-A143-EC266979E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104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A9CA4-36D2-4D90-91D2-F7D924822A05}" type="datetimeFigureOut">
              <a:rPr lang="en-US" smtClean="0"/>
              <a:t>2/26/2013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1DBF1-B654-455B-A143-EC266979E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874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A9CA4-36D2-4D90-91D2-F7D924822A05}" type="datetimeFigureOut">
              <a:rPr lang="en-US" smtClean="0"/>
              <a:t>2/26/2013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1DBF1-B654-455B-A143-EC266979E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558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8A9CA4-36D2-4D90-91D2-F7D924822A05}" type="datetimeFigureOut">
              <a:rPr lang="en-US" smtClean="0"/>
              <a:t>2/26/2013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1DBF1-B654-455B-A143-EC266979E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979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University of Oregon’s use of </a:t>
            </a:r>
            <a:r>
              <a:rPr lang="en-US" b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WorldCat</a:t>
            </a:r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Analysis for Assessment</a:t>
            </a:r>
            <a:endParaRPr lang="en-US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Dave Fowler</a:t>
            </a:r>
          </a:p>
          <a:p>
            <a:r>
              <a:rPr lang="en-US" b="1" dirty="0" smtClean="0"/>
              <a:t>Head, Licensing, Grants Administration and Collection Analysis</a:t>
            </a:r>
          </a:p>
          <a:p>
            <a:r>
              <a:rPr lang="en-US" b="1" dirty="0" smtClean="0"/>
              <a:t>February 27, 2013</a:t>
            </a:r>
          </a:p>
        </p:txBody>
      </p:sp>
      <p:pic>
        <p:nvPicPr>
          <p:cNvPr id="4" name="Picture 6" descr="University of Oregon Librar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42125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prlog.org/11789902-worldshare-logo-colo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143000"/>
            <a:ext cx="3979301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best-masters.com/logo_ecole/67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465294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University of Oregon Librarie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9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827177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err="1" smtClean="0"/>
              <a:t>WorldCat</a:t>
            </a:r>
            <a:r>
              <a:rPr lang="en-US" b="1" dirty="0" smtClean="0"/>
              <a:t> Analysis </a:t>
            </a:r>
            <a:r>
              <a:rPr lang="en-US" b="1" dirty="0" smtClean="0"/>
              <a:t>use, pre-2012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Use was fairly light.</a:t>
            </a:r>
          </a:p>
          <a:p>
            <a:r>
              <a:rPr lang="en-US" dirty="0" smtClean="0"/>
              <a:t>3x year, for academic program reviews (Biology, Physics, Landscape Architecture, etc.)</a:t>
            </a:r>
          </a:p>
          <a:p>
            <a:r>
              <a:rPr lang="en-US" dirty="0" smtClean="0"/>
              <a:t>Occasional special requests from subject specialists (CJK analysis, Romance languages.</a:t>
            </a:r>
          </a:p>
          <a:p>
            <a:r>
              <a:rPr lang="en-US" dirty="0" smtClean="0"/>
              <a:t>Baseball analysis!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  <p:pic>
        <p:nvPicPr>
          <p:cNvPr id="1026" name="Picture 2" descr="http://www2.registerguard.com/mm/images/uploads/cache/spUObaseball020304-586x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626098"/>
            <a:ext cx="2582353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University of Oregon Librari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9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http://www.fecielo.com/wp-content/uploads/2009/03/illuminated-floating-torii-gate-of-itsukushima-shrine-miyajima-japan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57" t="17460" r="39169" b="35565"/>
          <a:stretch/>
        </p:blipFill>
        <p:spPr bwMode="auto">
          <a:xfrm>
            <a:off x="1371600" y="4953000"/>
            <a:ext cx="2002971" cy="164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96455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>Late 2012, Accreditation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Sudden need for a large amount of intensive data, in a fairly short time frame.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Needed to compare UO holdings to various comparators, in various configurations, including:</a:t>
            </a:r>
          </a:p>
        </p:txBody>
      </p:sp>
      <p:pic>
        <p:nvPicPr>
          <p:cNvPr id="4" name="Picture 6" descr="University of Oregon Librar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 descr="http://www.crismanschool.org/Content/20122/accreditation_stam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2743200"/>
            <a:ext cx="234461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622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>2013 Accreditation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err="1" smtClean="0"/>
              <a:t>Orbis</a:t>
            </a:r>
            <a:r>
              <a:rPr lang="en-US" dirty="0" smtClean="0"/>
              <a:t>-Cascade Alliance</a:t>
            </a:r>
          </a:p>
          <a:p>
            <a:r>
              <a:rPr lang="en-US" dirty="0" smtClean="0"/>
              <a:t>Greater Western Library Alliance</a:t>
            </a:r>
          </a:p>
          <a:p>
            <a:r>
              <a:rPr lang="en-US" dirty="0" smtClean="0"/>
              <a:t>Association of American Universities</a:t>
            </a:r>
          </a:p>
          <a:p>
            <a:r>
              <a:rPr lang="en-US" dirty="0" smtClean="0"/>
              <a:t>Association of Research Libraries</a:t>
            </a:r>
          </a:p>
          <a:p>
            <a:r>
              <a:rPr lang="en-US" dirty="0" smtClean="0"/>
              <a:t>Carnegie Very High Research Activity Institutions</a:t>
            </a:r>
            <a:endParaRPr lang="en-US" dirty="0"/>
          </a:p>
        </p:txBody>
      </p:sp>
      <p:pic>
        <p:nvPicPr>
          <p:cNvPr id="5" name="Picture 6" descr="University of Oregon Librar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http://www.lib.washington.edu/images2/graphics/orbis-cascade-alliance-logo/image_previe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5791200"/>
            <a:ext cx="2340864" cy="73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www.orbiscascade.org/Archive/consort/newlog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27" y="1066800"/>
            <a:ext cx="1723115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cloudfront4.bostinno.com/wp-content/uploads/2012/11/8122246351_f35f284d4e-300x300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152400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://upload.wikimedia.org/wikipedia/en/thumb/c/c0/Carnegie_Foundation_for_the_Advancement_of_Teaching_logo.png/320px-Carnegie_Foundation_for_the_Advancement_of_Teaching_log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43" y="5542597"/>
            <a:ext cx="2835347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4.bp.blogspot.com/-Zs-IA8WLdgw/TdFNNgCifXI/AAAAAAAADIk/-LF7tfw0jJg/s200/ARL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3657600"/>
            <a:ext cx="1543050" cy="1543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60865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b="1" dirty="0" smtClean="0"/>
              <a:t>2013 Accreditation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Questions:</a:t>
            </a:r>
          </a:p>
          <a:p>
            <a:endParaRPr lang="en-US" dirty="0" smtClean="0"/>
          </a:p>
          <a:p>
            <a:r>
              <a:rPr lang="en-US" dirty="0" smtClean="0"/>
              <a:t>How do UO collections rank overall with our comparators, on average?</a:t>
            </a:r>
          </a:p>
          <a:p>
            <a:endParaRPr lang="en-US" dirty="0" smtClean="0"/>
          </a:p>
          <a:p>
            <a:r>
              <a:rPr lang="en-US" dirty="0" smtClean="0"/>
              <a:t>How do selected, specific collections rank overall with our comparators (Arts, Political Science, Religion/Philosophy? </a:t>
            </a:r>
          </a:p>
          <a:p>
            <a:endParaRPr lang="en-US" dirty="0"/>
          </a:p>
        </p:txBody>
      </p:sp>
      <p:pic>
        <p:nvPicPr>
          <p:cNvPr id="6" name="Picture 6" descr="University of Oregon Librar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http://upload.wikimedia.org/wikipedia/commons/thumb/6/6c/Religious_syms.svg/250px-Religious_syms.svg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69" b="65390"/>
          <a:stretch/>
        </p:blipFill>
        <p:spPr bwMode="auto">
          <a:xfrm rot="19890732">
            <a:off x="4212355" y="5861252"/>
            <a:ext cx="719288" cy="73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blogs.dickinson.edu/hist-382pinsker/files/2011/10/political_parties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 rot="977102">
            <a:off x="7591161" y="3428632"/>
            <a:ext cx="1247863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upload.wikimedia.org/wikipedia/commons/thumb/6/6c/Religious_syms.svg/250px-Religious_syms.svg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72" t="423" r="34638" b="65390"/>
          <a:stretch/>
        </p:blipFill>
        <p:spPr bwMode="auto">
          <a:xfrm rot="18767612">
            <a:off x="370134" y="5856202"/>
            <a:ext cx="680234" cy="73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blogs.dickinson.edu/hist-382pinsker/files/2011/10/political_parties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372"/>
          <a:stretch/>
        </p:blipFill>
        <p:spPr bwMode="auto">
          <a:xfrm rot="20981690">
            <a:off x="7615667" y="5428871"/>
            <a:ext cx="1163715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www.world-blend.com/blog/wp-content/uploads/2011/10/Art-Palette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1600200"/>
            <a:ext cx="102483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8272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b="1" dirty="0" smtClean="0"/>
              <a:t>2013 Accreditation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Rationale:</a:t>
            </a:r>
          </a:p>
          <a:p>
            <a:r>
              <a:rPr lang="en-US" dirty="0" smtClean="0"/>
              <a:t>Needed </a:t>
            </a:r>
            <a:r>
              <a:rPr lang="en-US" dirty="0" smtClean="0"/>
              <a:t>normalized data to present to visiting accreditation team.</a:t>
            </a:r>
          </a:p>
          <a:p>
            <a:r>
              <a:rPr lang="en-US" dirty="0" smtClean="0"/>
              <a:t>Important to present </a:t>
            </a:r>
            <a:r>
              <a:rPr lang="en-US" dirty="0" smtClean="0"/>
              <a:t>all </a:t>
            </a:r>
            <a:r>
              <a:rPr lang="en-US" dirty="0" smtClean="0"/>
              <a:t>examined schools, adjust for FTEs, and see how UO holdings </a:t>
            </a:r>
            <a:r>
              <a:rPr lang="en-US" dirty="0" smtClean="0"/>
              <a:t>compared.</a:t>
            </a:r>
            <a:endParaRPr lang="en-US" dirty="0" smtClean="0"/>
          </a:p>
          <a:p>
            <a:r>
              <a:rPr lang="en-US" dirty="0" smtClean="0"/>
              <a:t>Looked </a:t>
            </a:r>
            <a:r>
              <a:rPr lang="en-US" dirty="0" smtClean="0"/>
              <a:t>for specific areas of strengths that we </a:t>
            </a:r>
            <a:r>
              <a:rPr lang="en-US" dirty="0" smtClean="0"/>
              <a:t>could </a:t>
            </a:r>
            <a:r>
              <a:rPr lang="en-US" dirty="0" smtClean="0"/>
              <a:t>pull out and highlight.</a:t>
            </a:r>
          </a:p>
          <a:p>
            <a:r>
              <a:rPr lang="en-US" dirty="0" smtClean="0"/>
              <a:t>Looked </a:t>
            </a:r>
            <a:r>
              <a:rPr lang="en-US" dirty="0" smtClean="0"/>
              <a:t>for areas of opportunity, where we </a:t>
            </a:r>
            <a:r>
              <a:rPr lang="en-US" dirty="0" smtClean="0"/>
              <a:t>fell </a:t>
            </a:r>
            <a:r>
              <a:rPr lang="en-US" dirty="0" smtClean="0"/>
              <a:t>short, and that </a:t>
            </a:r>
            <a:r>
              <a:rPr lang="en-US" dirty="0" smtClean="0"/>
              <a:t>aligned </a:t>
            </a:r>
            <a:r>
              <a:rPr lang="en-US" dirty="0" smtClean="0"/>
              <a:t>with strategic priorities.</a:t>
            </a:r>
          </a:p>
          <a:p>
            <a:endParaRPr lang="en-US" dirty="0"/>
          </a:p>
        </p:txBody>
      </p:sp>
      <p:pic>
        <p:nvPicPr>
          <p:cNvPr id="4" name="Picture 6" descr="University of Oregon Librar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http://fishduck.com/wp-content/uploads/2013/02/Fig.-6-Part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1143000"/>
            <a:ext cx="1076739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8777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1487980"/>
              </p:ext>
            </p:extLst>
          </p:nvPr>
        </p:nvGraphicFramePr>
        <p:xfrm>
          <a:off x="152402" y="1066802"/>
          <a:ext cx="8839200" cy="55625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13386"/>
                <a:gridCol w="1813386"/>
                <a:gridCol w="868738"/>
                <a:gridCol w="868738"/>
                <a:gridCol w="868738"/>
                <a:gridCol w="868738"/>
                <a:gridCol w="868738"/>
                <a:gridCol w="868738"/>
              </a:tblGrid>
              <a:tr h="410523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effectLst/>
                        </a:rPr>
                        <a:t>SCHOOL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effectLst/>
                        </a:rPr>
                        <a:t>CALL NUMBERS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University of California, Berkeley</a:t>
                      </a:r>
                      <a:endParaRPr lang="en-US" sz="600" b="1" i="0" u="none" strike="noStrike">
                        <a:solidFill>
                          <a:srgbClr val="FFC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University of Michigan</a:t>
                      </a:r>
                      <a:endParaRPr lang="en-US" sz="600" b="1" i="0" u="none" strike="noStrike">
                        <a:solidFill>
                          <a:srgbClr val="FFCC66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University of California, Los Angeles</a:t>
                      </a:r>
                      <a:endParaRPr lang="en-US" sz="600" b="1" i="0" u="none" strike="noStrike">
                        <a:solidFill>
                          <a:srgbClr val="FFC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University of Illinois, Urbana-Champaign</a:t>
                      </a:r>
                      <a:endParaRPr lang="en-US" sz="600" b="1" i="0" u="none" strike="noStrike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The University of Texas, Austin</a:t>
                      </a:r>
                      <a:endParaRPr lang="en-US" sz="600" b="1" i="0" u="none" strike="noStrike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University of Wisconsin, Madison</a:t>
                      </a:r>
                      <a:endParaRPr lang="en-US" sz="600" b="1" i="0" u="none" strike="noStrike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</a:tr>
              <a:tr h="136842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effectLst/>
                        </a:rPr>
                        <a:t>FTE ENROLLMENT (IPEDS DATA)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38,353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46,239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38,984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48,072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46,301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37,469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</a:tr>
              <a:tr h="136842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FTE GRADUATE STUDENTS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11,046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15,221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12,423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14,551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11,240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9,960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</a:tr>
              <a:tr h="273683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FTE UNDERGRADUATE STUDENTS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effectLst/>
                        </a:rPr>
                        <a:t> 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27,307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26,945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26,561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33,521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35,061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37,469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</a:tr>
              <a:tr h="136842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LIBRARY TOTAL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effectLst/>
                        </a:rPr>
                        <a:t> 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7,395,364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6,693,868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5,594,785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5,573,103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5,365,351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4,991,012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</a:tr>
              <a:tr h="314736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effectLst/>
                        </a:rPr>
                        <a:t>Agriculture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 dirty="0">
                          <a:effectLst/>
                        </a:rPr>
                        <a:t>S0-790, S900-972, SB0-9999, SD0-9999, SF0-294.09, SF311-315, SF360-597, SF600-1100, SH0-400, SK351-593</a:t>
                      </a:r>
                      <a:endParaRPr lang="en-US" sz="5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 dirty="0">
                          <a:effectLst/>
                        </a:rPr>
                        <a:t>91,591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36,254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33,471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174,222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41,688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64,353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</a:tr>
              <a:tr h="212104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Anthropology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500" u="none" strike="noStrike">
                          <a:effectLst/>
                        </a:rPr>
                        <a:t>GN0-298, GN301-699, GR0-999, PN6400-6699, GT0-9999, BJ1801-2195</a:t>
                      </a:r>
                      <a:endParaRPr lang="sv-SE" sz="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48,343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 dirty="0">
                          <a:effectLst/>
                        </a:rPr>
                        <a:t>36,598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39,981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32,819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31,195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30,238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</a:tr>
              <a:tr h="307892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Art &amp; Architecture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u="none" strike="noStrike">
                          <a:effectLst/>
                        </a:rPr>
                        <a:t>AM0-9999, CJ0-9999, N0-9999, NA0-9999, NB0-9999, NC0-9999, ND0-9999, NE0-9999, NK0-9999, NX0-9999, TR0-9999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236,287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 dirty="0">
                          <a:effectLst/>
                        </a:rPr>
                        <a:t>199,001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208,687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175,107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199,751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150,807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</a:tr>
              <a:tr h="827889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Biological Sciences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QH0-200, QH201-278, QH301-425, QH426-470, QH471-531, QH555-559, QH540-549, QH573-671, QH705-9999, QK0-474.5, QK474.8-638, QK640-707, QK710-899, QK900-989, QL0-355, SK601-605, SK650-664, QL360-599, QL605-613, QL614-639, QL640-669, QL671-699, QL700-749, QL750-999, QR0-354, QR355-502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107,819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75,198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 dirty="0">
                          <a:effectLst/>
                        </a:rPr>
                        <a:t>56,864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 dirty="0">
                          <a:effectLst/>
                        </a:rPr>
                        <a:t>80,753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71,057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67,557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</a:tr>
              <a:tr h="519996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Business &amp; Economics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HA0-9999, HB0-9999, HC0-9999, HD0-2320, HD2321-4800, HD4801-8999, HD9000-9999, HE0-9999, HF0-4998, HF4999-5547, HF5549-9999, Z40-102.4999, HG0-9999, HJ0-9999, HX0-9999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 dirty="0">
                          <a:effectLst/>
                        </a:rPr>
                        <a:t>666,431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461,358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459,122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460,293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399,070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437,056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</a:tr>
              <a:tr h="212104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Chemistry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QD0-70, QD71-142, QD146-240, QD241-449, QD450-899, QD901-999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29,745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21,132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13,938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22,986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20,323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18,934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</a:tr>
              <a:tr h="314736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Communicable Diseases &amp; Miscellaneous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WC0-950, WD100-175, WD200-226, WD300-375, WD400-430, WD500-530, WD600-670, WD700-758 (NLM numbers)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3,526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4,000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4,737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2,716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2,561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1,211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</a:tr>
              <a:tr h="51315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Computer Science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u="none" strike="noStrike">
                          <a:effectLst/>
                        </a:rPr>
                        <a:t>HF5548, Q300-390, QA75.5-76.36, QA76.38-76.545, QA76.58-76.59, QA76.55-76.57, QA76.6-76.73, QA76.75-.765, QA76.8, QA76.9, QA267-268.5, T57.62-.64, T58.6-58.62, TA1630-1650, TK5105.5-.9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49,202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33,767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40,789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39,533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49,591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27,557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</a:tr>
              <a:tr h="519996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Education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L0-9999, LA0-9999, LB0-1139.1, LB1139.2-1602.1, LB1602.2-1696, LB1705-2286, LB2300-2799, LB2801-9999, E97, LC0-9999, LD0-9999, LE0-9999, LF0-9999, LG0-9999, LH1-999, LJ1-999, LT1-4999 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113,218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93,510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127,827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112,189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113,675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100,159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</a:tr>
              <a:tr h="725258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effectLst/>
                        </a:rPr>
                        <a:t>Engineering &amp; Technology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T0-57.61, T57.65-58.5, T58.64-9999, TA0-220, TA1651-9999, TA328-1629, TC0-9999, UG0-620, VK0-9999, VM0-9999, TD0-9999, TE0-9999, TF0-9999, TG0-9999, TH0-9999, TJ0-9999, TK0-5105.4, TK5107-9999, TL0-9999, TN0-9999, TP0-9999, TS0-9999, TT0-9999, TX0-9999, Z116-277.9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315,841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177,756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174,022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228,216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180,042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 dirty="0">
                          <a:effectLst/>
                        </a:rPr>
                        <a:t>168,813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67" marR="5567" marT="5567" marB="0" anchor="b"/>
                </a:tc>
              </a:tr>
            </a:tbl>
          </a:graphicData>
        </a:graphic>
      </p:graphicFrame>
      <p:pic>
        <p:nvPicPr>
          <p:cNvPr id="3" name="Picture 6" descr="University of Oregon Librar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570242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6140028"/>
              </p:ext>
            </p:extLst>
          </p:nvPr>
        </p:nvGraphicFramePr>
        <p:xfrm>
          <a:off x="152400" y="1066800"/>
          <a:ext cx="8763002" cy="5562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02429"/>
                <a:gridCol w="1502429"/>
                <a:gridCol w="719768"/>
                <a:gridCol w="719768"/>
                <a:gridCol w="719768"/>
                <a:gridCol w="719768"/>
                <a:gridCol w="719768"/>
                <a:gridCol w="719768"/>
                <a:gridCol w="719768"/>
                <a:gridCol w="719768"/>
              </a:tblGrid>
              <a:tr h="385933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SCHOOL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CALL NUMBERS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AAU PUBLIC - TOTAL ALL SCHOOLS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AVERAGE OF 34 SCHOOLS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University of California, Berkeley</a:t>
                      </a:r>
                      <a:endParaRPr lang="en-US" sz="600" b="1" i="0" u="none" strike="noStrike">
                        <a:solidFill>
                          <a:srgbClr val="FFC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University of California, Los Angeles</a:t>
                      </a:r>
                      <a:endParaRPr lang="en-US" sz="600" b="1" i="0" u="none" strike="noStrike">
                        <a:solidFill>
                          <a:srgbClr val="FFC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The University of Texas, Austin</a:t>
                      </a:r>
                      <a:endParaRPr lang="en-US" sz="600" b="1" i="0" u="none" strike="noStrike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University of Michigan</a:t>
                      </a:r>
                      <a:endParaRPr lang="en-US" sz="600" b="1" i="0" u="none" strike="noStrike">
                        <a:solidFill>
                          <a:srgbClr val="FFCC66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University of Illinois, Urbana-Champaign</a:t>
                      </a:r>
                      <a:endParaRPr lang="en-US" sz="600" b="1" i="0" u="none" strike="noStrike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The Ohio State University</a:t>
                      </a:r>
                      <a:endParaRPr lang="en-US" sz="600" b="1" i="0" u="none" strike="noStrike">
                        <a:solidFill>
                          <a:srgbClr val="80808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FTE ENROLLMENT (IPEDS DATA)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1,278,001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37,588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38,353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38,984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46,301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46,239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48,072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60,287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FTE GRADUATE STUDENTS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80,619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2,371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11,046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12,423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11,240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15,221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14,551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16,138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257288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FTE UNDERGRADUATE STUDENTS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193,544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5,692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27,307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26,561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35,061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26,945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33,521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44,149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Art &amp; Architecture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1,175,788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34,582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236,287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208,687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199,751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199,001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175,107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156,955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Architecture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242,541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7,134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60,999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35,759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38,410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38,384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38,947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30,042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Ancient - Egyptian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NA215-216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311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Ancient - Greece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NA270-290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1,693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381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260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306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312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236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198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Ancient - Middle East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u="none" strike="noStrike">
                          <a:effectLst/>
                        </a:rPr>
                        <a:t>NA212; NA220-226; NA250-251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224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Ancient - Phoenicia, Cyprus, Judea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NA230-245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126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Ancient - Rome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NA310-340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1,820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439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275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315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348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256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187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Ancient - Western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NA260-267; NA295-301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382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Ancient, General Works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NA210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122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Architectural Design &amp; Drawing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u="none" strike="noStrike">
                          <a:effectLst/>
                        </a:rPr>
                        <a:t>NA2685-2793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8,734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257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1,916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1,202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1,463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1,438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1,431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1,284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232846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Architectural Details, Motives, Decorations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NA2835-2858; NA3310-4050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5,609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165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1,263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890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928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1,007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847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674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Architecture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NA0-9999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18,081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532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4,383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2,782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2,997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2,924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2,866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2,129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232846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Architecture as a Profession, Study &amp; Teaching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NA1995-2320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3,887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1,055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471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635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567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648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511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Architecture, General Works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NA2500-2540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5,794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170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1,395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719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1,230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777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769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904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Architecture, Special Subjects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NA2541-2599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8,005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235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1,999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1,115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1,319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1,229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1,264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1,079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Austria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NA1001-1011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1,567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367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229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273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229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234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235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Balkan States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NA1381-1453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566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143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107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103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Canada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NA740-749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701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168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105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135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Ceilings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NA2950-2960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China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NA1540-1549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2,173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654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437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137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533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232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180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City Planning &amp; Beautification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NA9000-9428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22,533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663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6,231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2,991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2,696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3,006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4,864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2,745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Classical, Egyptian, Gothic Revivals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NA600-610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174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232846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Columnar Constructions. Piers. Columns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NA2860-2875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263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232846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Curved Constructions. Apses. Arches. Vaults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effectLst/>
                        </a:rPr>
                        <a:t>NA2880-2890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249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Doors. Windows. Stairs. Fireplaces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NA3000-3070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704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196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106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120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107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Eighteenth Century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NA627-640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Floors. Tiles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NA2970-2985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France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NA1041-1053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4,842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142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1,240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830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727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776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756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513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Germany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u="none" strike="noStrike">
                          <a:effectLst/>
                        </a:rPr>
                        <a:t>NA1061-1089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6,121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180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1,532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890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1,111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1,029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856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703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Great Britain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u="none" strike="noStrike">
                          <a:effectLst/>
                        </a:rPr>
                        <a:t>NA961-997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7,482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220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1,451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1,131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1,365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1,248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1,212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1,075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Greece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NA1091-1103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273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India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NA1501-1510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1,766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440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228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366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336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261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135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Italy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NA1111-1123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7,864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231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2,001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1,419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1,085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1,383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1,159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 dirty="0">
                          <a:effectLst/>
                        </a:rPr>
                        <a:t>817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</a:tbl>
          </a:graphicData>
        </a:graphic>
      </p:graphicFrame>
      <p:pic>
        <p:nvPicPr>
          <p:cNvPr id="3" name="Picture 6" descr="University of Oregon Librar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176520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University of Oregon Librar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8454214"/>
              </p:ext>
            </p:extLst>
          </p:nvPr>
        </p:nvGraphicFramePr>
        <p:xfrm>
          <a:off x="228600" y="1066794"/>
          <a:ext cx="8686800" cy="55626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36740"/>
                <a:gridCol w="1936740"/>
                <a:gridCol w="927832"/>
                <a:gridCol w="927832"/>
                <a:gridCol w="927832"/>
                <a:gridCol w="1020917"/>
                <a:gridCol w="1008907"/>
              </a:tblGrid>
              <a:tr h="643224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effectLst/>
                        </a:rPr>
                        <a:t>SCHOOL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CALL NUMBERS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AAU PUBLIC - TOTAL ALL SCHOOLS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AVERAGE OF 34 SCHOOLS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University of Oregon</a:t>
                      </a:r>
                      <a:endParaRPr lang="en-US" sz="600" b="1" i="0" u="none" strike="noStrike">
                        <a:solidFill>
                          <a:srgbClr val="FFFF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UO percentages of averages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Above or below average student FTE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FTE ENROLLMENT (IPEDS DATA)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1,278,001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37,588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23,222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61.78%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FTE GRADUATE STUDENTS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303,704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8,932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4,057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45.42%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257288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FTE UNDERGRADUATE STUDENTS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949,836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27,936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19,165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68.60%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Art &amp; Architecture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3,965,370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116,629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80,497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69.02%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0.072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Architecture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745,625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21,930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22,075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100.66%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0.389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Ancient - Egyptian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NA215-216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981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62.39%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0.006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Ancient - Greece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NA270-290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5,966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 dirty="0">
                          <a:effectLst/>
                        </a:rPr>
                        <a:t>175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149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84.91%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0.231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Ancient - Middle East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u="none" strike="noStrike">
                          <a:effectLst/>
                        </a:rPr>
                        <a:t>NA212; NA220-226; NA250-251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751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40.75%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(0.210)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Ancient - Phoenicia, Cyprus, Judea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NA230-245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381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71.39%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0.096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Ancient - Rome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NA310-340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6,116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180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127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70.60%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0.088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Ancient - Western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NA260-267; NA295-301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1,496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79.55%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0.178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Ancient, General Works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NA210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397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59.95%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(0.018)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Architectural Design &amp; Drawing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u="none" strike="noStrike">
                          <a:effectLst/>
                        </a:rPr>
                        <a:t>NA2685-2793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29,328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863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1,018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118.02%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0.562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232847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Architectural Details, Motives, Decorations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NA2835-2858; NA3310-4050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17,837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525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454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86.54%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0.248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Architecture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NA0-9999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53,855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1,584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1,550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97.86%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0.361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232847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Architecture as a Profession, Study &amp; Teaching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NA1995-2320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12,354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363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409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112.56%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0.508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Architecture, General Works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NA2500-2540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18,713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550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509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92.48%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0.307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Architecture, Special Subjects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NA2541-2599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27,282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802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986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122.88%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0.611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Austria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NA1001-1011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4,542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134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147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110.04%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0.483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Balkan States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NA1381-1453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1,448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89.23%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0.274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Canada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NA740-749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2,551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130.62%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0.688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Ceilings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NA2950-2960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354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86.44%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0.247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China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NA1540-1549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5,762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169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70.22%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0.084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City Planning &amp; Beautification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NA9000-9428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60,947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1,793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1,757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98.02%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0.362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Classical, Egyptian, Gothic Revivals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NA600-610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729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83.95%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0.222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232847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Columnar Constructions. Piers. Columns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NA2860-2875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770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57.40%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(0.044)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232847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Curved Constructions. Apses. Arches. Vaults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NA2880-2890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657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82.80%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0.210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Doors. Windows. Stairs. Fireplaces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NA3000-3070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2,059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117.24%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0.555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Eighteenth Century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NA627-640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121.43%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0.596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Floors. Tiles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NA2970-2985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210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64.76%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0.030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France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NA1041-1053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14,857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437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460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105.27%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0.435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Germany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u="none" strike="noStrike">
                          <a:effectLst/>
                        </a:rPr>
                        <a:t>NA1061-1089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17,521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515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482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93.53%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0.318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Great Britain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600" u="none" strike="noStrike">
                          <a:effectLst/>
                        </a:rPr>
                        <a:t>NA961-997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28,493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838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902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107.63%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0.459 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  <a:tr h="12864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Greece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NA1091-1103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661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108.02%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 dirty="0">
                          <a:effectLst/>
                        </a:rPr>
                        <a:t>0.462 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4" marR="5234" marT="5234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44916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>Ways to Make </a:t>
            </a:r>
            <a:r>
              <a:rPr lang="en-US" b="1" dirty="0" smtClean="0"/>
              <a:t>it Easier</a:t>
            </a: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Ability to pull out in-depth silos of subject areas in one dip, rather than multiple dives for </a:t>
            </a:r>
            <a:r>
              <a:rPr lang="en-US" dirty="0" smtClean="0"/>
              <a:t>data in each </a:t>
            </a:r>
            <a:r>
              <a:rPr lang="en-US" dirty="0" smtClean="0"/>
              <a:t>sub-category.</a:t>
            </a:r>
          </a:p>
          <a:p>
            <a:r>
              <a:rPr lang="en-US" dirty="0" smtClean="0"/>
              <a:t>For institutions with multiple OCLC symbols, provide </a:t>
            </a:r>
            <a:r>
              <a:rPr lang="en-US" dirty="0" smtClean="0"/>
              <a:t>option </a:t>
            </a:r>
            <a:r>
              <a:rPr lang="en-US" dirty="0" smtClean="0"/>
              <a:t>to combine all associated symbols </a:t>
            </a:r>
            <a:r>
              <a:rPr lang="en-US" dirty="0" smtClean="0"/>
              <a:t>within </a:t>
            </a:r>
            <a:r>
              <a:rPr lang="en-US" dirty="0" smtClean="0"/>
              <a:t>a single institution.</a:t>
            </a:r>
          </a:p>
          <a:p>
            <a:r>
              <a:rPr lang="en-US" dirty="0" smtClean="0"/>
              <a:t>Improvements that will save time, reduce steps/clicks and time required to pull data.</a:t>
            </a:r>
          </a:p>
          <a:p>
            <a:endParaRPr lang="en-US" sz="1200" dirty="0" smtClean="0"/>
          </a:p>
          <a:p>
            <a:pPr marL="0" indent="0">
              <a:buNone/>
            </a:pPr>
            <a:r>
              <a:rPr lang="en-US" sz="1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ORU CUY AZS AZU CLU CRU CSL CUI CUT CUZ CUV CIT STF ORE WS7 HUH UBY UUS UUM COF COD KKU IXA TXA RCE IQU LDL OKU </a:t>
            </a:r>
            <a:endParaRPr lang="en-US" sz="1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1200" dirty="0"/>
          </a:p>
        </p:txBody>
      </p:sp>
      <p:pic>
        <p:nvPicPr>
          <p:cNvPr id="4" name="Picture 6" descr="University of Oregon Librar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79913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>The “Right” Kind of Data</a:t>
            </a: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Every library could be different</a:t>
            </a:r>
          </a:p>
          <a:p>
            <a:r>
              <a:rPr lang="en-US" dirty="0" smtClean="0"/>
              <a:t>UO finds that multiple “one on one” comparisons, aggregated, provide the most useful </a:t>
            </a:r>
            <a:r>
              <a:rPr lang="en-US" dirty="0" smtClean="0"/>
              <a:t>and flexible data</a:t>
            </a:r>
            <a:r>
              <a:rPr lang="en-US" dirty="0" smtClean="0"/>
              <a:t>.</a:t>
            </a:r>
          </a:p>
          <a:p>
            <a:r>
              <a:rPr lang="en-US" dirty="0" smtClean="0"/>
              <a:t>Need the ability to do both high-level scans of collections and in-depth “deep dives” of detailed subject collections with relatively short notice, and short </a:t>
            </a:r>
            <a:r>
              <a:rPr lang="en-US" dirty="0" smtClean="0"/>
              <a:t>turnarounds, “on demand.”</a:t>
            </a:r>
            <a:endParaRPr lang="en-US" dirty="0" smtClean="0"/>
          </a:p>
        </p:txBody>
      </p:sp>
      <p:pic>
        <p:nvPicPr>
          <p:cNvPr id="4" name="Picture 6" descr="University of Oregon Librar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ttp://www.itsolutions.conres.com/stuff/contentmgr/files/1/17e3ff1027aa80b1851bec4c971f10c8/files/120475psbigdatablogme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3153" y="68580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University of Oregon Librar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65" y="0"/>
            <a:ext cx="9144000" cy="9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379569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High Level v. Detailed</a:t>
            </a:r>
            <a:endParaRPr lang="en-US" b="1" dirty="0"/>
          </a:p>
        </p:txBody>
      </p:sp>
      <p:graphicFrame>
        <p:nvGraphicFramePr>
          <p:cNvPr id="11" name="Content Placeholder 10"/>
          <p:cNvGraphicFramePr>
            <a:graphicFrameLocks noGrp="1"/>
          </p:cNvGraphicFramePr>
          <p:nvPr>
            <p:ph sz="half" idx="1"/>
          </p:nvPr>
        </p:nvGraphicFramePr>
        <p:xfrm>
          <a:off x="457200" y="1653088"/>
          <a:ext cx="4038600" cy="44201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74965"/>
                <a:gridCol w="1174965"/>
                <a:gridCol w="562890"/>
                <a:gridCol w="562890"/>
                <a:gridCol w="562890"/>
              </a:tblGrid>
              <a:tr h="54773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effectLst/>
                        </a:rPr>
                        <a:t>AMERICAN ASSOCIATION OF UNIVERSITIES ANALYSIS WITH LAW SCHOOLS (WITHOUT UNIVERSITY OF OREGON)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600" u="none" strike="noStrike">
                          <a:effectLst/>
                        </a:rPr>
                        <a:t>Version 2.20.2013 (3Q 2012) DCF</a:t>
                      </a:r>
                      <a:endParaRPr lang="fr-FR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UCLA Law &amp; Medical Libraries cannot be separated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</a:tr>
              <a:tr h="328638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SCHOOL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CALL NUMBERS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University of California, Berkeley</a:t>
                      </a:r>
                      <a:endParaRPr lang="en-US" sz="600" b="1" i="0" u="none" strike="noStrike">
                        <a:solidFill>
                          <a:srgbClr val="FFC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University of Michigan</a:t>
                      </a:r>
                      <a:endParaRPr lang="en-US" sz="600" b="1" i="0" u="none" strike="noStrike">
                        <a:solidFill>
                          <a:srgbClr val="FFCC66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University of California, Los Angeles</a:t>
                      </a:r>
                      <a:endParaRPr lang="en-US" sz="600" b="1" i="0" u="none" strike="noStrike">
                        <a:solidFill>
                          <a:srgbClr val="FFC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</a:tr>
              <a:tr h="109546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FTE ENROLLMENT (IPEDS DATA)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38,353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46,239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38,984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</a:tr>
              <a:tr h="109546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FTE GRADUATE STUDENTS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11,046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15,221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12,423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</a:tr>
              <a:tr h="219092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FTE UNDERGRADUATE STUDENTS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effectLst/>
                        </a:rPr>
                        <a:t> 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27,307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26,945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26,561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</a:tr>
              <a:tr h="109546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LIBRARY TOTAL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7,395,364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6,693,868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5,594,785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</a:tr>
              <a:tr h="251956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Agriculture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S0-790, S900-972, SB0-9999, SD0-9999, SF0-294.09, SF311-315, SF360-597, SF600-1100, SH0-400, SK351-593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91,591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36,254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33,471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</a:tr>
              <a:tr h="16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Anthropology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500" u="none" strike="noStrike">
                          <a:effectLst/>
                        </a:rPr>
                        <a:t>GN0-298, GN301-699, GR0-999, PN6400-6699, GT0-9999, BJ1801-2195</a:t>
                      </a:r>
                      <a:endParaRPr lang="sv-SE" sz="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48,343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36,598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39,981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</a:tr>
              <a:tr h="246479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Art &amp; Architecture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u="none" strike="noStrike">
                          <a:effectLst/>
                        </a:rPr>
                        <a:t>AM0-9999, CJ0-9999, N0-9999, NA0-9999, NB0-9999, NC0-9999, ND0-9999, NE0-9999, NK0-9999, NX0-9999, TR0-9999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236,287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199,001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208,687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</a:tr>
              <a:tr h="662754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Biological Sciences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QH0-200, QH201-278, QH301-425, QH426-470, QH471-531, QH555-559, QH540-549, QH573-671, QH705-9999, QK0-474.5, QK474.8-638, QK640-707, QK710-899, QK900-989, QL0-355, SK601-605, SK650-664, QL360-599, QL605-613, QL614-639, QL640-669, QL671-699, QL700-749, QL750-999, QR0-354, QR355-502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107,819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 dirty="0">
                          <a:effectLst/>
                        </a:rPr>
                        <a:t>75,198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56,864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</a:tr>
              <a:tr h="41627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Business &amp; Economics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HA0-9999, HB0-9999, HC0-9999, HD0-2320, HD2321-4800, HD4801-8999, HD9000-9999, HE0-9999, HF0-4998, HF4999-5547, HF5549-9999, Z40-102.4999, HG0-9999, HJ0-9999, HX0-9999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666,431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461,358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459,122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</a:tr>
              <a:tr h="16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Chemistry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QD0-70, QD71-142, QD146-240, QD241-449, QD450-899, QD901-999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29,745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21,132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13,938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</a:tr>
              <a:tr h="251956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Communicable Diseases &amp; Miscellaneous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WC0-950, WD100-175, WD200-226, WD300-375, WD400-430, WD500-530, WD600-670, WD700-758 (NLM numbers)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3,526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4,000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4,737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</a:tr>
              <a:tr h="410798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Computer Science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500" u="none" strike="noStrike">
                          <a:effectLst/>
                        </a:rPr>
                        <a:t>HF5548, Q300-390, QA75.5-76.36, QA76.38-76.545, QA76.58-76.59, QA76.55-76.57, QA76.6-76.73, QA76.75-.765, QA76.8, QA76.9, QA267-268.5, T57.62-.64, T58.6-58.62, TA1630-1650, TK5105.5-.9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49,202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33,767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40,789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</a:tr>
              <a:tr h="41627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Education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L0-9999, LA0-9999, LB0-1139.1, LB1139.2-1602.1, LB1602.2-1696, LB1705-2286, LB2300-2799, LB2801-9999, E97, LC0-9999, LD0-9999, LE0-9999, LF0-9999, LG0-9999, LH1-999, LJ1-999, LT1-4999 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113,218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93,510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 dirty="0">
                          <a:effectLst/>
                        </a:rPr>
                        <a:t>127,827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477" marR="5477" marT="5477" marB="0" anchor="b"/>
                </a:tc>
              </a:tr>
            </a:tbl>
          </a:graphicData>
        </a:graphic>
      </p:graphicFrame>
      <p:graphicFrame>
        <p:nvGraphicFramePr>
          <p:cNvPr id="13" name="Content Placeholder 12"/>
          <p:cNvGraphicFramePr>
            <a:graphicFrameLocks noGrp="1"/>
          </p:cNvGraphicFramePr>
          <p:nvPr>
            <p:ph sz="half" idx="2"/>
          </p:nvPr>
        </p:nvGraphicFramePr>
        <p:xfrm>
          <a:off x="4807695" y="1526225"/>
          <a:ext cx="3719609" cy="467391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27753"/>
                <a:gridCol w="1063452"/>
                <a:gridCol w="509468"/>
                <a:gridCol w="509468"/>
                <a:gridCol w="509468"/>
              </a:tblGrid>
              <a:tr h="198203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AAU ANALYSIS - PHILOSOPHY AND RELIGION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600" u="none" strike="noStrike">
                          <a:effectLst/>
                        </a:rPr>
                        <a:t>Version 2.20.2013 (3Q 2012) DCF</a:t>
                      </a:r>
                      <a:endParaRPr lang="fr-FR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297304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SCHOOL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CALL NUMBERS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University of California, Berkeley</a:t>
                      </a:r>
                      <a:endParaRPr lang="en-US" sz="600" b="1" i="0" u="none" strike="noStrike">
                        <a:solidFill>
                          <a:srgbClr val="FFC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University of Michigan</a:t>
                      </a:r>
                      <a:endParaRPr lang="en-US" sz="600" b="1" i="0" u="none" strike="noStrike">
                        <a:solidFill>
                          <a:srgbClr val="FFCC66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University of California, Los Angeles</a:t>
                      </a:r>
                      <a:endParaRPr lang="en-US" sz="600" b="1" i="0" u="none" strike="noStrike">
                        <a:solidFill>
                          <a:srgbClr val="FFC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FTE ENROLLMENT (IPEDS DATA)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38,353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46,239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38,984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FTE GRADUATE STUDENTS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11,046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15,221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12,423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FTE UNDERGRADUATE STUDENTS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27,307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26,945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26,561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Philosophy &amp; Religion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351,689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301,112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288,655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Aesthetics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3,467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2,534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2,487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Aesthetics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BH0-9999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986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674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645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History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BH81-221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1,441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1,126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1,022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179374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Periodicals. Societies. Collected Works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BH1-28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Philosophy. Methodology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BH39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894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627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679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Study &amp; Teaching. Research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BH61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Bible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19,003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21,668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21,342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Apocryphal Books, N.T. &amp; O.T.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BS1691-1830; BS2831-2970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727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790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776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Bible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BS0-9999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547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508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610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179374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Bible - Archaeology. Geography. History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BS620-646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446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455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476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Bible - Biography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BS569-580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564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612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687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Bible - Commentaries, Criticism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BS482-534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743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814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741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Bible - Early Versions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BS11-115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246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260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208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179374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Bible - General Works About the Bible, Concordance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BS410-473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1,095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1,230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1,273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179374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Bible - Hermeneutics, Exegetics, Introductions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BS474-478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258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251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243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179374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Bible - Modern Texts &amp; Versions, English &amp; Europea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BS125-313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653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991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637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179374">
                <a:tc>
                  <a:txBody>
                    <a:bodyPr/>
                    <a:lstStyle/>
                    <a:p>
                      <a:pPr algn="l" fontAlgn="b"/>
                      <a:r>
                        <a:rPr lang="fr-FR" sz="600" u="none" strike="noStrike">
                          <a:effectLst/>
                        </a:rPr>
                        <a:t>Bible - Modern Texts &amp; Versions, Non-European Lang</a:t>
                      </a:r>
                      <a:endParaRPr lang="fr-FR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BS315-355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429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474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418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Bible - New Testament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BS1901-2827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4,714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6,515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5,321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Bible - Old Testament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BS701-1690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7,606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7,642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8,765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179374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Bible - Selections, abridgments, parodies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BS389-409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Bible - Study &amp; Teaching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BS585-619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100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124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Bible - Texts &amp; Versions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BS1-10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Bible as Literature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BS535-537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121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89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Bible stories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BS546-560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133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240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Inspiration. Authority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No LC Number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Inspiration. Authority. Harmony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BS480-481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100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117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103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Prophecy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BS647-649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99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134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132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Theology of the Bible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BS543-544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76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44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63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Topics (Not Otherwise Provided For)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BS680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286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351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335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Buddhism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 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21,538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18,803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13,465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  <a:tr h="9910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Buddhism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effectLst/>
                        </a:rPr>
                        <a:t>BQ0-9999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19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>
                          <a:effectLst/>
                        </a:rPr>
                        <a:t>33</a:t>
                      </a:r>
                      <a:endParaRPr lang="en-US" sz="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600" u="none" strike="noStrike" dirty="0">
                          <a:effectLst/>
                        </a:rPr>
                        <a:t>20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955" marR="4955" marT="4955" marB="0" anchor="b"/>
                </a:tc>
              </a:tr>
            </a:tbl>
          </a:graphicData>
        </a:graphic>
      </p:graphicFrame>
      <p:pic>
        <p:nvPicPr>
          <p:cNvPr id="7" name="Picture 6" descr="University of Oregon Librar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65" y="0"/>
            <a:ext cx="9144000" cy="9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818322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The </a:t>
            </a:r>
            <a:r>
              <a:rPr lang="en-US" b="1" dirty="0"/>
              <a:t>“Right” Kind of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Work with members and vendors to i</a:t>
            </a:r>
            <a:r>
              <a:rPr lang="en-US" dirty="0" smtClean="0"/>
              <a:t>mprove </a:t>
            </a:r>
            <a:r>
              <a:rPr lang="en-US" dirty="0"/>
              <a:t>OCLC holdings….</a:t>
            </a:r>
            <a:r>
              <a:rPr lang="en-US" dirty="0" smtClean="0"/>
              <a:t>more </a:t>
            </a:r>
            <a:r>
              <a:rPr lang="en-US" dirty="0"/>
              <a:t>electronic holdings </a:t>
            </a:r>
            <a:r>
              <a:rPr lang="en-US" dirty="0" smtClean="0"/>
              <a:t>make the analyses both more accurate…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…and more relevant in a virtual </a:t>
            </a:r>
          </a:p>
          <a:p>
            <a:pPr marL="0" indent="0">
              <a:buNone/>
            </a:pPr>
            <a:r>
              <a:rPr lang="en-US" dirty="0" smtClean="0"/>
              <a:t>environment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Comprehensive title lists nice, but </a:t>
            </a:r>
          </a:p>
          <a:p>
            <a:pPr marL="0" indent="0">
              <a:buNone/>
            </a:pPr>
            <a:r>
              <a:rPr lang="en-US" dirty="0" smtClean="0"/>
              <a:t>Not essential in most cases.</a:t>
            </a:r>
            <a:endParaRPr lang="en-US" dirty="0"/>
          </a:p>
        </p:txBody>
      </p:sp>
      <p:pic>
        <p:nvPicPr>
          <p:cNvPr id="4" name="Picture 3" descr="University of Oregon Librari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65" y="0"/>
            <a:ext cx="9144000" cy="9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 descr="http://www.libraryjournal.com/articles/images/LJ/20081115/ereflanding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352800"/>
            <a:ext cx="2157133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43243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>Future </a:t>
            </a:r>
            <a:r>
              <a:rPr lang="en-US" b="1" dirty="0" smtClean="0"/>
              <a:t>Possibilities at UO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UO </a:t>
            </a:r>
            <a:r>
              <a:rPr lang="en-US" dirty="0" smtClean="0"/>
              <a:t>created a library intranet page with existing comparisons for future reference.</a:t>
            </a:r>
          </a:p>
          <a:p>
            <a:r>
              <a:rPr lang="en-US" dirty="0" smtClean="0"/>
              <a:t>Would like the ability to re-run “canned” comparisons at will, at intervals.</a:t>
            </a:r>
          </a:p>
          <a:p>
            <a:r>
              <a:rPr lang="en-US" dirty="0" smtClean="0"/>
              <a:t>Library Administration and subject specialists have taken note of the data that has been harvested so far, and requests for data have been gradually increasing.</a:t>
            </a:r>
            <a:endParaRPr lang="en-US" dirty="0"/>
          </a:p>
        </p:txBody>
      </p:sp>
      <p:pic>
        <p:nvPicPr>
          <p:cNvPr id="4" name="Picture 6" descr="University of Oregon Librar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693574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Future </a:t>
            </a:r>
            <a:r>
              <a:rPr lang="en-US" b="1" dirty="0"/>
              <a:t>Possibilities at UO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 audience becomes accustomed to large amounts of data being retrieved and summarized for them, the demand for even more data will grow.</a:t>
            </a:r>
          </a:p>
          <a:p>
            <a:endParaRPr lang="en-US" dirty="0" smtClean="0"/>
          </a:p>
          <a:p>
            <a:r>
              <a:rPr lang="en-US" dirty="0" smtClean="0"/>
              <a:t>Essentially becomes a “data mining” operation for libraries.</a:t>
            </a:r>
          </a:p>
          <a:p>
            <a:endParaRPr lang="en-US" dirty="0"/>
          </a:p>
        </p:txBody>
      </p:sp>
      <p:pic>
        <p:nvPicPr>
          <p:cNvPr id="5" name="Picture 6" descr="University of Oregon Librar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105972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191000"/>
            <a:ext cx="6400800" cy="1447800"/>
          </a:xfrm>
        </p:spPr>
        <p:txBody>
          <a:bodyPr>
            <a:normAutofit fontScale="47500" lnSpcReduction="20000"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b="1" dirty="0" smtClean="0"/>
              <a:t>Dave Fowler</a:t>
            </a:r>
          </a:p>
          <a:p>
            <a:r>
              <a:rPr lang="en-US" b="1" dirty="0" smtClean="0"/>
              <a:t>dcfowler@uoregon.edu</a:t>
            </a:r>
            <a:endParaRPr lang="en-US" b="1" dirty="0"/>
          </a:p>
        </p:txBody>
      </p:sp>
      <p:pic>
        <p:nvPicPr>
          <p:cNvPr id="6146" name="Picture 2" descr="http://uoalumni.com/s/1202/images/editor/enews/1008/zknightlibrary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77" y="925513"/>
            <a:ext cx="8061645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University of Oregon Librari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9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145362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</TotalTime>
  <Words>2457</Words>
  <Application>Microsoft Office PowerPoint</Application>
  <PresentationFormat>On-screen Show (4:3)</PresentationFormat>
  <Paragraphs>1064</Paragraphs>
  <Slides>17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University of Oregon’s use of WorldCat Analysis for Assessment</vt:lpstr>
      <vt:lpstr>PowerPoint Presentation</vt:lpstr>
      <vt:lpstr> WorldCat Analysis use, pre-2012</vt:lpstr>
      <vt:lpstr> Late 2012, Accreditation</vt:lpstr>
      <vt:lpstr>  2013 Accreditation </vt:lpstr>
      <vt:lpstr> 2013 Accreditation</vt:lpstr>
      <vt:lpstr> 2013 Accreditation</vt:lpstr>
      <vt:lpstr>PowerPoint Presentation</vt:lpstr>
      <vt:lpstr>PowerPoint Presentation</vt:lpstr>
      <vt:lpstr>PowerPoint Presentation</vt:lpstr>
      <vt:lpstr> Ways to Make it Easier </vt:lpstr>
      <vt:lpstr> The “Right” Kind of Data </vt:lpstr>
      <vt:lpstr> High Level v. Detailed</vt:lpstr>
      <vt:lpstr> The “Right” Kind of Data</vt:lpstr>
      <vt:lpstr> Future Possibilities at UO</vt:lpstr>
      <vt:lpstr> Future Possibilities at UO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Owner</dc:creator>
  <cp:lastModifiedBy>Knight Library</cp:lastModifiedBy>
  <cp:revision>26</cp:revision>
  <dcterms:created xsi:type="dcterms:W3CDTF">2013-02-25T03:19:50Z</dcterms:created>
  <dcterms:modified xsi:type="dcterms:W3CDTF">2013-02-26T23:59:50Z</dcterms:modified>
</cp:coreProperties>
</file>