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Roboto" panose="02000000000000000000" pitchFamily="2"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guide id="3" orient="horz" pos="7740">
          <p15:clr>
            <a:srgbClr val="9AA0A6"/>
          </p15:clr>
        </p15:guide>
        <p15:guide id="4" orient="horz" pos="3132">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756FBF-E7B0-4042-A7EF-234991CFB6B6}" v="81" dt="2020-07-09T20:18:45.810"/>
  </p1510:revLst>
</p1510:revInfo>
</file>

<file path=ppt/tableStyles.xml><?xml version="1.0" encoding="utf-8"?>
<a:tblStyleLst xmlns:a="http://schemas.openxmlformats.org/drawingml/2006/main" def="{692428CA-FFEA-40F7-853B-C71186273C77}">
  <a:tblStyle styleId="{692428CA-FFEA-40F7-853B-C71186273C77}"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311" autoAdjust="0"/>
    <p:restoredTop sz="94660"/>
  </p:normalViewPr>
  <p:slideViewPr>
    <p:cSldViewPr snapToGrid="0">
      <p:cViewPr varScale="1">
        <p:scale>
          <a:sx n="15" d="100"/>
          <a:sy n="15" d="100"/>
        </p:scale>
        <p:origin x="1056" y="114"/>
      </p:cViewPr>
      <p:guideLst>
        <p:guide orient="horz" pos="10368"/>
        <p:guide pos="13824"/>
        <p:guide orient="horz" pos="7740"/>
        <p:guide orient="horz" pos="313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496200" y="4765280"/>
            <a:ext cx="40899000" cy="13136700"/>
          </a:xfrm>
          <a:prstGeom prst="rect">
            <a:avLst/>
          </a:prstGeom>
        </p:spPr>
        <p:txBody>
          <a:bodyPr spcFirstLastPara="1" wrap="square" lIns="487600" tIns="487600" rIns="487600" bIns="487600" anchor="b" anchorCtr="0"/>
          <a:lstStyle>
            <a:lvl1pPr lvl="0" algn="ctr">
              <a:spcBef>
                <a:spcPts val="0"/>
              </a:spcBef>
              <a:spcAft>
                <a:spcPts val="0"/>
              </a:spcAft>
              <a:buSzPts val="27700"/>
              <a:buNone/>
              <a:defRPr sz="27700"/>
            </a:lvl1pPr>
            <a:lvl2pPr lvl="1" algn="ctr">
              <a:spcBef>
                <a:spcPts val="0"/>
              </a:spcBef>
              <a:spcAft>
                <a:spcPts val="0"/>
              </a:spcAft>
              <a:buSzPts val="27700"/>
              <a:buNone/>
              <a:defRPr sz="27700"/>
            </a:lvl2pPr>
            <a:lvl3pPr lvl="2" algn="ctr">
              <a:spcBef>
                <a:spcPts val="0"/>
              </a:spcBef>
              <a:spcAft>
                <a:spcPts val="0"/>
              </a:spcAft>
              <a:buSzPts val="27700"/>
              <a:buNone/>
              <a:defRPr sz="27700"/>
            </a:lvl3pPr>
            <a:lvl4pPr lvl="3" algn="ctr">
              <a:spcBef>
                <a:spcPts val="0"/>
              </a:spcBef>
              <a:spcAft>
                <a:spcPts val="0"/>
              </a:spcAft>
              <a:buSzPts val="27700"/>
              <a:buNone/>
              <a:defRPr sz="27700"/>
            </a:lvl4pPr>
            <a:lvl5pPr lvl="4" algn="ctr">
              <a:spcBef>
                <a:spcPts val="0"/>
              </a:spcBef>
              <a:spcAft>
                <a:spcPts val="0"/>
              </a:spcAft>
              <a:buSzPts val="27700"/>
              <a:buNone/>
              <a:defRPr sz="27700"/>
            </a:lvl5pPr>
            <a:lvl6pPr lvl="5" algn="ctr">
              <a:spcBef>
                <a:spcPts val="0"/>
              </a:spcBef>
              <a:spcAft>
                <a:spcPts val="0"/>
              </a:spcAft>
              <a:buSzPts val="27700"/>
              <a:buNone/>
              <a:defRPr sz="27700"/>
            </a:lvl6pPr>
            <a:lvl7pPr lvl="6" algn="ctr">
              <a:spcBef>
                <a:spcPts val="0"/>
              </a:spcBef>
              <a:spcAft>
                <a:spcPts val="0"/>
              </a:spcAft>
              <a:buSzPts val="27700"/>
              <a:buNone/>
              <a:defRPr sz="27700"/>
            </a:lvl7pPr>
            <a:lvl8pPr lvl="7" algn="ctr">
              <a:spcBef>
                <a:spcPts val="0"/>
              </a:spcBef>
              <a:spcAft>
                <a:spcPts val="0"/>
              </a:spcAft>
              <a:buSzPts val="27700"/>
              <a:buNone/>
              <a:defRPr sz="27700"/>
            </a:lvl8pPr>
            <a:lvl9pPr lvl="8" algn="ctr">
              <a:spcBef>
                <a:spcPts val="0"/>
              </a:spcBef>
              <a:spcAft>
                <a:spcPts val="0"/>
              </a:spcAft>
              <a:buSzPts val="27700"/>
              <a:buNone/>
              <a:defRPr sz="27700"/>
            </a:lvl9pPr>
          </a:lstStyle>
          <a:p>
            <a:endParaRPr/>
          </a:p>
        </p:txBody>
      </p:sp>
      <p:sp>
        <p:nvSpPr>
          <p:cNvPr id="11" name="Google Shape;11;p2"/>
          <p:cNvSpPr txBox="1">
            <a:spLocks noGrp="1"/>
          </p:cNvSpPr>
          <p:nvPr>
            <p:ph type="subTitle" idx="1"/>
          </p:nvPr>
        </p:nvSpPr>
        <p:spPr>
          <a:xfrm>
            <a:off x="1496160" y="18138400"/>
            <a:ext cx="40899000" cy="5072700"/>
          </a:xfrm>
          <a:prstGeom prst="rect">
            <a:avLst/>
          </a:prstGeom>
        </p:spPr>
        <p:txBody>
          <a:bodyPr spcFirstLastPara="1" wrap="square" lIns="487600" tIns="487600" rIns="487600" bIns="487600" anchor="t" anchorCtr="0"/>
          <a:lstStyle>
            <a:lvl1pPr lvl="0" algn="ctr">
              <a:lnSpc>
                <a:spcPct val="100000"/>
              </a:lnSpc>
              <a:spcBef>
                <a:spcPts val="0"/>
              </a:spcBef>
              <a:spcAft>
                <a:spcPts val="0"/>
              </a:spcAft>
              <a:buSzPts val="14900"/>
              <a:buNone/>
              <a:defRPr sz="14900"/>
            </a:lvl1pPr>
            <a:lvl2pPr lvl="1" algn="ctr">
              <a:lnSpc>
                <a:spcPct val="100000"/>
              </a:lnSpc>
              <a:spcBef>
                <a:spcPts val="0"/>
              </a:spcBef>
              <a:spcAft>
                <a:spcPts val="0"/>
              </a:spcAft>
              <a:buSzPts val="14900"/>
              <a:buNone/>
              <a:defRPr sz="14900"/>
            </a:lvl2pPr>
            <a:lvl3pPr lvl="2" algn="ctr">
              <a:lnSpc>
                <a:spcPct val="100000"/>
              </a:lnSpc>
              <a:spcBef>
                <a:spcPts val="0"/>
              </a:spcBef>
              <a:spcAft>
                <a:spcPts val="0"/>
              </a:spcAft>
              <a:buSzPts val="14900"/>
              <a:buNone/>
              <a:defRPr sz="14900"/>
            </a:lvl3pPr>
            <a:lvl4pPr lvl="3" algn="ctr">
              <a:lnSpc>
                <a:spcPct val="100000"/>
              </a:lnSpc>
              <a:spcBef>
                <a:spcPts val="0"/>
              </a:spcBef>
              <a:spcAft>
                <a:spcPts val="0"/>
              </a:spcAft>
              <a:buSzPts val="14900"/>
              <a:buNone/>
              <a:defRPr sz="14900"/>
            </a:lvl4pPr>
            <a:lvl5pPr lvl="4" algn="ctr">
              <a:lnSpc>
                <a:spcPct val="100000"/>
              </a:lnSpc>
              <a:spcBef>
                <a:spcPts val="0"/>
              </a:spcBef>
              <a:spcAft>
                <a:spcPts val="0"/>
              </a:spcAft>
              <a:buSzPts val="14900"/>
              <a:buNone/>
              <a:defRPr sz="14900"/>
            </a:lvl5pPr>
            <a:lvl6pPr lvl="5" algn="ctr">
              <a:lnSpc>
                <a:spcPct val="100000"/>
              </a:lnSpc>
              <a:spcBef>
                <a:spcPts val="0"/>
              </a:spcBef>
              <a:spcAft>
                <a:spcPts val="0"/>
              </a:spcAft>
              <a:buSzPts val="14900"/>
              <a:buNone/>
              <a:defRPr sz="14900"/>
            </a:lvl6pPr>
            <a:lvl7pPr lvl="6" algn="ctr">
              <a:lnSpc>
                <a:spcPct val="100000"/>
              </a:lnSpc>
              <a:spcBef>
                <a:spcPts val="0"/>
              </a:spcBef>
              <a:spcAft>
                <a:spcPts val="0"/>
              </a:spcAft>
              <a:buSzPts val="14900"/>
              <a:buNone/>
              <a:defRPr sz="14900"/>
            </a:lvl7pPr>
            <a:lvl8pPr lvl="7" algn="ctr">
              <a:lnSpc>
                <a:spcPct val="100000"/>
              </a:lnSpc>
              <a:spcBef>
                <a:spcPts val="0"/>
              </a:spcBef>
              <a:spcAft>
                <a:spcPts val="0"/>
              </a:spcAft>
              <a:buSzPts val="14900"/>
              <a:buNone/>
              <a:defRPr sz="14900"/>
            </a:lvl8pPr>
            <a:lvl9pPr lvl="8" algn="ctr">
              <a:lnSpc>
                <a:spcPct val="100000"/>
              </a:lnSpc>
              <a:spcBef>
                <a:spcPts val="0"/>
              </a:spcBef>
              <a:spcAft>
                <a:spcPts val="0"/>
              </a:spcAft>
              <a:buSzPts val="14900"/>
              <a:buNone/>
              <a:defRPr sz="14900"/>
            </a:lvl9pPr>
          </a:lstStyle>
          <a:p>
            <a:endParaRPr/>
          </a:p>
        </p:txBody>
      </p:sp>
      <p:sp>
        <p:nvSpPr>
          <p:cNvPr id="12" name="Google Shape;12;p2"/>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496160" y="2848160"/>
            <a:ext cx="40899000" cy="3665400"/>
          </a:xfrm>
          <a:prstGeom prst="rect">
            <a:avLst/>
          </a:prstGeom>
        </p:spPr>
        <p:txBody>
          <a:bodyPr spcFirstLastPara="1" wrap="square" lIns="487600" tIns="487600" rIns="487600" bIns="487600" anchor="t" anchorCtr="0"/>
          <a:lstStyle>
            <a:lvl1pPr lvl="0">
              <a:spcBef>
                <a:spcPts val="0"/>
              </a:spcBef>
              <a:spcAft>
                <a:spcPts val="0"/>
              </a:spcAft>
              <a:buSzPts val="14900"/>
              <a:buNone/>
              <a:defRPr/>
            </a:lvl1pPr>
            <a:lvl2pPr lvl="1">
              <a:spcBef>
                <a:spcPts val="0"/>
              </a:spcBef>
              <a:spcAft>
                <a:spcPts val="0"/>
              </a:spcAft>
              <a:buSzPts val="14900"/>
              <a:buNone/>
              <a:defRPr/>
            </a:lvl2pPr>
            <a:lvl3pPr lvl="2">
              <a:spcBef>
                <a:spcPts val="0"/>
              </a:spcBef>
              <a:spcAft>
                <a:spcPts val="0"/>
              </a:spcAft>
              <a:buSzPts val="14900"/>
              <a:buNone/>
              <a:defRPr/>
            </a:lvl3pPr>
            <a:lvl4pPr lvl="3">
              <a:spcBef>
                <a:spcPts val="0"/>
              </a:spcBef>
              <a:spcAft>
                <a:spcPts val="0"/>
              </a:spcAft>
              <a:buSzPts val="14900"/>
              <a:buNone/>
              <a:defRPr/>
            </a:lvl4pPr>
            <a:lvl5pPr lvl="4">
              <a:spcBef>
                <a:spcPts val="0"/>
              </a:spcBef>
              <a:spcAft>
                <a:spcPts val="0"/>
              </a:spcAft>
              <a:buSzPts val="14900"/>
              <a:buNone/>
              <a:defRPr/>
            </a:lvl5pPr>
            <a:lvl6pPr lvl="5">
              <a:spcBef>
                <a:spcPts val="0"/>
              </a:spcBef>
              <a:spcAft>
                <a:spcPts val="0"/>
              </a:spcAft>
              <a:buSzPts val="14900"/>
              <a:buNone/>
              <a:defRPr/>
            </a:lvl6pPr>
            <a:lvl7pPr lvl="6">
              <a:spcBef>
                <a:spcPts val="0"/>
              </a:spcBef>
              <a:spcAft>
                <a:spcPts val="0"/>
              </a:spcAft>
              <a:buSzPts val="14900"/>
              <a:buNone/>
              <a:defRPr/>
            </a:lvl7pPr>
            <a:lvl8pPr lvl="7">
              <a:spcBef>
                <a:spcPts val="0"/>
              </a:spcBef>
              <a:spcAft>
                <a:spcPts val="0"/>
              </a:spcAft>
              <a:buSzPts val="14900"/>
              <a:buNone/>
              <a:defRPr/>
            </a:lvl8pPr>
            <a:lvl9pPr lvl="8">
              <a:spcBef>
                <a:spcPts val="0"/>
              </a:spcBef>
              <a:spcAft>
                <a:spcPts val="0"/>
              </a:spcAft>
              <a:buSzPts val="14900"/>
              <a:buNone/>
              <a:defRPr/>
            </a:lvl9pPr>
          </a:lstStyle>
          <a:p>
            <a:endParaRPr/>
          </a:p>
        </p:txBody>
      </p:sp>
      <p:sp>
        <p:nvSpPr>
          <p:cNvPr id="22" name="Google Shape;22;p5"/>
          <p:cNvSpPr txBox="1">
            <a:spLocks noGrp="1"/>
          </p:cNvSpPr>
          <p:nvPr>
            <p:ph type="body" idx="1"/>
          </p:nvPr>
        </p:nvSpPr>
        <p:spPr>
          <a:xfrm>
            <a:off x="1496160" y="7375840"/>
            <a:ext cx="19199400" cy="21864900"/>
          </a:xfrm>
          <a:prstGeom prst="rect">
            <a:avLst/>
          </a:prstGeom>
        </p:spPr>
        <p:txBody>
          <a:bodyPr spcFirstLastPara="1" wrap="square" lIns="487600" tIns="487600" rIns="487600" bIns="487600" anchor="t" anchorCtr="0"/>
          <a:lstStyle>
            <a:lvl1pPr marL="457200" lvl="0" indent="-704850">
              <a:spcBef>
                <a:spcPts val="0"/>
              </a:spcBef>
              <a:spcAft>
                <a:spcPts val="0"/>
              </a:spcAft>
              <a:buSzPts val="7500"/>
              <a:buChar char="●"/>
              <a:defRPr sz="75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23" name="Google Shape;23;p5"/>
          <p:cNvSpPr txBox="1">
            <a:spLocks noGrp="1"/>
          </p:cNvSpPr>
          <p:nvPr>
            <p:ph type="body" idx="2"/>
          </p:nvPr>
        </p:nvSpPr>
        <p:spPr>
          <a:xfrm>
            <a:off x="23195520" y="7375840"/>
            <a:ext cx="19199400" cy="21864900"/>
          </a:xfrm>
          <a:prstGeom prst="rect">
            <a:avLst/>
          </a:prstGeom>
        </p:spPr>
        <p:txBody>
          <a:bodyPr spcFirstLastPara="1" wrap="square" lIns="487600" tIns="487600" rIns="487600" bIns="487600" anchor="t" anchorCtr="0"/>
          <a:lstStyle>
            <a:lvl1pPr marL="457200" lvl="0" indent="-704850">
              <a:spcBef>
                <a:spcPts val="0"/>
              </a:spcBef>
              <a:spcAft>
                <a:spcPts val="0"/>
              </a:spcAft>
              <a:buSzPts val="7500"/>
              <a:buChar char="●"/>
              <a:defRPr sz="75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24" name="Google Shape;24;p5"/>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496160" y="2848160"/>
            <a:ext cx="40899000" cy="3665400"/>
          </a:xfrm>
          <a:prstGeom prst="rect">
            <a:avLst/>
          </a:prstGeom>
        </p:spPr>
        <p:txBody>
          <a:bodyPr spcFirstLastPara="1" wrap="square" lIns="487600" tIns="487600" rIns="487600" bIns="487600" anchor="t" anchorCtr="0"/>
          <a:lstStyle>
            <a:lvl1pPr lvl="0">
              <a:spcBef>
                <a:spcPts val="0"/>
              </a:spcBef>
              <a:spcAft>
                <a:spcPts val="0"/>
              </a:spcAft>
              <a:buSzPts val="14900"/>
              <a:buNone/>
              <a:defRPr/>
            </a:lvl1pPr>
            <a:lvl2pPr lvl="1">
              <a:spcBef>
                <a:spcPts val="0"/>
              </a:spcBef>
              <a:spcAft>
                <a:spcPts val="0"/>
              </a:spcAft>
              <a:buSzPts val="14900"/>
              <a:buNone/>
              <a:defRPr/>
            </a:lvl2pPr>
            <a:lvl3pPr lvl="2">
              <a:spcBef>
                <a:spcPts val="0"/>
              </a:spcBef>
              <a:spcAft>
                <a:spcPts val="0"/>
              </a:spcAft>
              <a:buSzPts val="14900"/>
              <a:buNone/>
              <a:defRPr/>
            </a:lvl3pPr>
            <a:lvl4pPr lvl="3">
              <a:spcBef>
                <a:spcPts val="0"/>
              </a:spcBef>
              <a:spcAft>
                <a:spcPts val="0"/>
              </a:spcAft>
              <a:buSzPts val="14900"/>
              <a:buNone/>
              <a:defRPr/>
            </a:lvl4pPr>
            <a:lvl5pPr lvl="4">
              <a:spcBef>
                <a:spcPts val="0"/>
              </a:spcBef>
              <a:spcAft>
                <a:spcPts val="0"/>
              </a:spcAft>
              <a:buSzPts val="14900"/>
              <a:buNone/>
              <a:defRPr/>
            </a:lvl5pPr>
            <a:lvl6pPr lvl="5">
              <a:spcBef>
                <a:spcPts val="0"/>
              </a:spcBef>
              <a:spcAft>
                <a:spcPts val="0"/>
              </a:spcAft>
              <a:buSzPts val="14900"/>
              <a:buNone/>
              <a:defRPr/>
            </a:lvl6pPr>
            <a:lvl7pPr lvl="6">
              <a:spcBef>
                <a:spcPts val="0"/>
              </a:spcBef>
              <a:spcAft>
                <a:spcPts val="0"/>
              </a:spcAft>
              <a:buSzPts val="14900"/>
              <a:buNone/>
              <a:defRPr/>
            </a:lvl7pPr>
            <a:lvl8pPr lvl="7">
              <a:spcBef>
                <a:spcPts val="0"/>
              </a:spcBef>
              <a:spcAft>
                <a:spcPts val="0"/>
              </a:spcAft>
              <a:buSzPts val="14900"/>
              <a:buNone/>
              <a:defRPr/>
            </a:lvl8pPr>
            <a:lvl9pPr lvl="8">
              <a:spcBef>
                <a:spcPts val="0"/>
              </a:spcBef>
              <a:spcAft>
                <a:spcPts val="0"/>
              </a:spcAft>
              <a:buSzPts val="14900"/>
              <a:buNone/>
              <a:defRPr/>
            </a:lvl9pPr>
          </a:lstStyle>
          <a:p>
            <a:endParaRPr/>
          </a:p>
        </p:txBody>
      </p:sp>
      <p:sp>
        <p:nvSpPr>
          <p:cNvPr id="27" name="Google Shape;27;p6"/>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496160" y="3555840"/>
            <a:ext cx="13478400" cy="4836600"/>
          </a:xfrm>
          <a:prstGeom prst="rect">
            <a:avLst/>
          </a:prstGeom>
        </p:spPr>
        <p:txBody>
          <a:bodyPr spcFirstLastPara="1" wrap="square" lIns="487600" tIns="487600" rIns="487600" bIns="487600" anchor="b" anchorCtr="0"/>
          <a:lstStyle>
            <a:lvl1pPr lvl="0">
              <a:spcBef>
                <a:spcPts val="0"/>
              </a:spcBef>
              <a:spcAft>
                <a:spcPts val="0"/>
              </a:spcAft>
              <a:buSzPts val="12800"/>
              <a:buNone/>
              <a:defRPr sz="12800"/>
            </a:lvl1pPr>
            <a:lvl2pPr lvl="1">
              <a:spcBef>
                <a:spcPts val="0"/>
              </a:spcBef>
              <a:spcAft>
                <a:spcPts val="0"/>
              </a:spcAft>
              <a:buSzPts val="12800"/>
              <a:buNone/>
              <a:defRPr sz="12800"/>
            </a:lvl2pPr>
            <a:lvl3pPr lvl="2">
              <a:spcBef>
                <a:spcPts val="0"/>
              </a:spcBef>
              <a:spcAft>
                <a:spcPts val="0"/>
              </a:spcAft>
              <a:buSzPts val="12800"/>
              <a:buNone/>
              <a:defRPr sz="12800"/>
            </a:lvl3pPr>
            <a:lvl4pPr lvl="3">
              <a:spcBef>
                <a:spcPts val="0"/>
              </a:spcBef>
              <a:spcAft>
                <a:spcPts val="0"/>
              </a:spcAft>
              <a:buSzPts val="12800"/>
              <a:buNone/>
              <a:defRPr sz="12800"/>
            </a:lvl4pPr>
            <a:lvl5pPr lvl="4">
              <a:spcBef>
                <a:spcPts val="0"/>
              </a:spcBef>
              <a:spcAft>
                <a:spcPts val="0"/>
              </a:spcAft>
              <a:buSzPts val="12800"/>
              <a:buNone/>
              <a:defRPr sz="12800"/>
            </a:lvl5pPr>
            <a:lvl6pPr lvl="5">
              <a:spcBef>
                <a:spcPts val="0"/>
              </a:spcBef>
              <a:spcAft>
                <a:spcPts val="0"/>
              </a:spcAft>
              <a:buSzPts val="12800"/>
              <a:buNone/>
              <a:defRPr sz="12800"/>
            </a:lvl6pPr>
            <a:lvl7pPr lvl="6">
              <a:spcBef>
                <a:spcPts val="0"/>
              </a:spcBef>
              <a:spcAft>
                <a:spcPts val="0"/>
              </a:spcAft>
              <a:buSzPts val="12800"/>
              <a:buNone/>
              <a:defRPr sz="12800"/>
            </a:lvl7pPr>
            <a:lvl8pPr lvl="7">
              <a:spcBef>
                <a:spcPts val="0"/>
              </a:spcBef>
              <a:spcAft>
                <a:spcPts val="0"/>
              </a:spcAft>
              <a:buSzPts val="12800"/>
              <a:buNone/>
              <a:defRPr sz="12800"/>
            </a:lvl8pPr>
            <a:lvl9pPr lvl="8">
              <a:spcBef>
                <a:spcPts val="0"/>
              </a:spcBef>
              <a:spcAft>
                <a:spcPts val="0"/>
              </a:spcAft>
              <a:buSzPts val="12800"/>
              <a:buNone/>
              <a:defRPr sz="12800"/>
            </a:lvl9pPr>
          </a:lstStyle>
          <a:p>
            <a:endParaRPr/>
          </a:p>
        </p:txBody>
      </p:sp>
      <p:sp>
        <p:nvSpPr>
          <p:cNvPr id="30" name="Google Shape;30;p7"/>
          <p:cNvSpPr txBox="1">
            <a:spLocks noGrp="1"/>
          </p:cNvSpPr>
          <p:nvPr>
            <p:ph type="body" idx="1"/>
          </p:nvPr>
        </p:nvSpPr>
        <p:spPr>
          <a:xfrm>
            <a:off x="1496160" y="8893440"/>
            <a:ext cx="13478400" cy="20348100"/>
          </a:xfrm>
          <a:prstGeom prst="rect">
            <a:avLst/>
          </a:prstGeom>
        </p:spPr>
        <p:txBody>
          <a:bodyPr spcFirstLastPara="1" wrap="square" lIns="487600" tIns="487600" rIns="487600" bIns="487600" anchor="t" anchorCtr="0"/>
          <a:lstStyle>
            <a:lvl1pPr marL="457200" lvl="0" indent="-635000">
              <a:spcBef>
                <a:spcPts val="0"/>
              </a:spcBef>
              <a:spcAft>
                <a:spcPts val="0"/>
              </a:spcAft>
              <a:buSzPts val="6400"/>
              <a:buChar char="●"/>
              <a:defRPr sz="64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31" name="Google Shape;31;p7"/>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2353200" y="2880960"/>
            <a:ext cx="30565500" cy="26181000"/>
          </a:xfrm>
          <a:prstGeom prst="rect">
            <a:avLst/>
          </a:prstGeom>
        </p:spPr>
        <p:txBody>
          <a:bodyPr spcFirstLastPara="1" wrap="square" lIns="487600" tIns="487600" rIns="487600" bIns="487600" anchor="ctr" anchorCtr="0"/>
          <a:lstStyle>
            <a:lvl1pPr lvl="0">
              <a:spcBef>
                <a:spcPts val="0"/>
              </a:spcBef>
              <a:spcAft>
                <a:spcPts val="0"/>
              </a:spcAft>
              <a:buSzPts val="25600"/>
              <a:buNone/>
              <a:defRPr sz="25600"/>
            </a:lvl1pPr>
            <a:lvl2pPr lvl="1">
              <a:spcBef>
                <a:spcPts val="0"/>
              </a:spcBef>
              <a:spcAft>
                <a:spcPts val="0"/>
              </a:spcAft>
              <a:buSzPts val="25600"/>
              <a:buNone/>
              <a:defRPr sz="25600"/>
            </a:lvl2pPr>
            <a:lvl3pPr lvl="2">
              <a:spcBef>
                <a:spcPts val="0"/>
              </a:spcBef>
              <a:spcAft>
                <a:spcPts val="0"/>
              </a:spcAft>
              <a:buSzPts val="25600"/>
              <a:buNone/>
              <a:defRPr sz="25600"/>
            </a:lvl3pPr>
            <a:lvl4pPr lvl="3">
              <a:spcBef>
                <a:spcPts val="0"/>
              </a:spcBef>
              <a:spcAft>
                <a:spcPts val="0"/>
              </a:spcAft>
              <a:buSzPts val="25600"/>
              <a:buNone/>
              <a:defRPr sz="25600"/>
            </a:lvl4pPr>
            <a:lvl5pPr lvl="4">
              <a:spcBef>
                <a:spcPts val="0"/>
              </a:spcBef>
              <a:spcAft>
                <a:spcPts val="0"/>
              </a:spcAft>
              <a:buSzPts val="25600"/>
              <a:buNone/>
              <a:defRPr sz="25600"/>
            </a:lvl5pPr>
            <a:lvl6pPr lvl="5">
              <a:spcBef>
                <a:spcPts val="0"/>
              </a:spcBef>
              <a:spcAft>
                <a:spcPts val="0"/>
              </a:spcAft>
              <a:buSzPts val="25600"/>
              <a:buNone/>
              <a:defRPr sz="25600"/>
            </a:lvl6pPr>
            <a:lvl7pPr lvl="6">
              <a:spcBef>
                <a:spcPts val="0"/>
              </a:spcBef>
              <a:spcAft>
                <a:spcPts val="0"/>
              </a:spcAft>
              <a:buSzPts val="25600"/>
              <a:buNone/>
              <a:defRPr sz="25600"/>
            </a:lvl7pPr>
            <a:lvl8pPr lvl="7">
              <a:spcBef>
                <a:spcPts val="0"/>
              </a:spcBef>
              <a:spcAft>
                <a:spcPts val="0"/>
              </a:spcAft>
              <a:buSzPts val="25600"/>
              <a:buNone/>
              <a:defRPr sz="25600"/>
            </a:lvl8pPr>
            <a:lvl9pPr lvl="8">
              <a:spcBef>
                <a:spcPts val="0"/>
              </a:spcBef>
              <a:spcAft>
                <a:spcPts val="0"/>
              </a:spcAft>
              <a:buSzPts val="25600"/>
              <a:buNone/>
              <a:defRPr sz="25600"/>
            </a:lvl9pPr>
          </a:lstStyle>
          <a:p>
            <a:endParaRPr/>
          </a:p>
        </p:txBody>
      </p:sp>
      <p:sp>
        <p:nvSpPr>
          <p:cNvPr id="34" name="Google Shape;34;p8"/>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21945600" y="-800"/>
            <a:ext cx="21945600" cy="32918400"/>
          </a:xfrm>
          <a:prstGeom prst="rect">
            <a:avLst/>
          </a:prstGeom>
          <a:solidFill>
            <a:schemeClr val="lt2"/>
          </a:solidFill>
          <a:ln>
            <a:noFill/>
          </a:ln>
        </p:spPr>
        <p:txBody>
          <a:bodyPr spcFirstLastPara="1" wrap="square" lIns="487600" tIns="487600" rIns="487600" bIns="487600"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1274400" y="7892320"/>
            <a:ext cx="19416900" cy="9486600"/>
          </a:xfrm>
          <a:prstGeom prst="rect">
            <a:avLst/>
          </a:prstGeom>
        </p:spPr>
        <p:txBody>
          <a:bodyPr spcFirstLastPara="1" wrap="square" lIns="487600" tIns="487600" rIns="487600" bIns="487600" anchor="b" anchorCtr="0"/>
          <a:lstStyle>
            <a:lvl1pPr lvl="0" algn="ctr">
              <a:spcBef>
                <a:spcPts val="0"/>
              </a:spcBef>
              <a:spcAft>
                <a:spcPts val="0"/>
              </a:spcAft>
              <a:buSzPts val="22400"/>
              <a:buNone/>
              <a:defRPr sz="22400"/>
            </a:lvl1pPr>
            <a:lvl2pPr lvl="1" algn="ctr">
              <a:spcBef>
                <a:spcPts val="0"/>
              </a:spcBef>
              <a:spcAft>
                <a:spcPts val="0"/>
              </a:spcAft>
              <a:buSzPts val="22400"/>
              <a:buNone/>
              <a:defRPr sz="22400"/>
            </a:lvl2pPr>
            <a:lvl3pPr lvl="2" algn="ctr">
              <a:spcBef>
                <a:spcPts val="0"/>
              </a:spcBef>
              <a:spcAft>
                <a:spcPts val="0"/>
              </a:spcAft>
              <a:buSzPts val="22400"/>
              <a:buNone/>
              <a:defRPr sz="22400"/>
            </a:lvl3pPr>
            <a:lvl4pPr lvl="3" algn="ctr">
              <a:spcBef>
                <a:spcPts val="0"/>
              </a:spcBef>
              <a:spcAft>
                <a:spcPts val="0"/>
              </a:spcAft>
              <a:buSzPts val="22400"/>
              <a:buNone/>
              <a:defRPr sz="22400"/>
            </a:lvl4pPr>
            <a:lvl5pPr lvl="4" algn="ctr">
              <a:spcBef>
                <a:spcPts val="0"/>
              </a:spcBef>
              <a:spcAft>
                <a:spcPts val="0"/>
              </a:spcAft>
              <a:buSzPts val="22400"/>
              <a:buNone/>
              <a:defRPr sz="22400"/>
            </a:lvl5pPr>
            <a:lvl6pPr lvl="5" algn="ctr">
              <a:spcBef>
                <a:spcPts val="0"/>
              </a:spcBef>
              <a:spcAft>
                <a:spcPts val="0"/>
              </a:spcAft>
              <a:buSzPts val="22400"/>
              <a:buNone/>
              <a:defRPr sz="22400"/>
            </a:lvl6pPr>
            <a:lvl7pPr lvl="6" algn="ctr">
              <a:spcBef>
                <a:spcPts val="0"/>
              </a:spcBef>
              <a:spcAft>
                <a:spcPts val="0"/>
              </a:spcAft>
              <a:buSzPts val="22400"/>
              <a:buNone/>
              <a:defRPr sz="22400"/>
            </a:lvl7pPr>
            <a:lvl8pPr lvl="7" algn="ctr">
              <a:spcBef>
                <a:spcPts val="0"/>
              </a:spcBef>
              <a:spcAft>
                <a:spcPts val="0"/>
              </a:spcAft>
              <a:buSzPts val="22400"/>
              <a:buNone/>
              <a:defRPr sz="22400"/>
            </a:lvl8pPr>
            <a:lvl9pPr lvl="8" algn="ctr">
              <a:spcBef>
                <a:spcPts val="0"/>
              </a:spcBef>
              <a:spcAft>
                <a:spcPts val="0"/>
              </a:spcAft>
              <a:buSzPts val="22400"/>
              <a:buNone/>
              <a:defRPr sz="22400"/>
            </a:lvl9pPr>
          </a:lstStyle>
          <a:p>
            <a:endParaRPr/>
          </a:p>
        </p:txBody>
      </p:sp>
      <p:sp>
        <p:nvSpPr>
          <p:cNvPr id="38" name="Google Shape;38;p9"/>
          <p:cNvSpPr txBox="1">
            <a:spLocks noGrp="1"/>
          </p:cNvSpPr>
          <p:nvPr>
            <p:ph type="subTitle" idx="1"/>
          </p:nvPr>
        </p:nvSpPr>
        <p:spPr>
          <a:xfrm>
            <a:off x="1274400" y="17939680"/>
            <a:ext cx="19416900" cy="7904700"/>
          </a:xfrm>
          <a:prstGeom prst="rect">
            <a:avLst/>
          </a:prstGeom>
        </p:spPr>
        <p:txBody>
          <a:bodyPr spcFirstLastPara="1" wrap="square" lIns="487600" tIns="487600" rIns="487600" bIns="487600" anchor="t" anchorCtr="0"/>
          <a:lstStyle>
            <a:lvl1pPr lvl="0" algn="ctr">
              <a:lnSpc>
                <a:spcPct val="100000"/>
              </a:lnSpc>
              <a:spcBef>
                <a:spcPts val="0"/>
              </a:spcBef>
              <a:spcAft>
                <a:spcPts val="0"/>
              </a:spcAft>
              <a:buSzPts val="11200"/>
              <a:buNone/>
              <a:defRPr sz="11200"/>
            </a:lvl1pPr>
            <a:lvl2pPr lvl="1" algn="ctr">
              <a:lnSpc>
                <a:spcPct val="100000"/>
              </a:lnSpc>
              <a:spcBef>
                <a:spcPts val="0"/>
              </a:spcBef>
              <a:spcAft>
                <a:spcPts val="0"/>
              </a:spcAft>
              <a:buSzPts val="11200"/>
              <a:buNone/>
              <a:defRPr sz="11200"/>
            </a:lvl2pPr>
            <a:lvl3pPr lvl="2" algn="ctr">
              <a:lnSpc>
                <a:spcPct val="100000"/>
              </a:lnSpc>
              <a:spcBef>
                <a:spcPts val="0"/>
              </a:spcBef>
              <a:spcAft>
                <a:spcPts val="0"/>
              </a:spcAft>
              <a:buSzPts val="11200"/>
              <a:buNone/>
              <a:defRPr sz="11200"/>
            </a:lvl3pPr>
            <a:lvl4pPr lvl="3" algn="ctr">
              <a:lnSpc>
                <a:spcPct val="100000"/>
              </a:lnSpc>
              <a:spcBef>
                <a:spcPts val="0"/>
              </a:spcBef>
              <a:spcAft>
                <a:spcPts val="0"/>
              </a:spcAft>
              <a:buSzPts val="11200"/>
              <a:buNone/>
              <a:defRPr sz="11200"/>
            </a:lvl4pPr>
            <a:lvl5pPr lvl="4" algn="ctr">
              <a:lnSpc>
                <a:spcPct val="100000"/>
              </a:lnSpc>
              <a:spcBef>
                <a:spcPts val="0"/>
              </a:spcBef>
              <a:spcAft>
                <a:spcPts val="0"/>
              </a:spcAft>
              <a:buSzPts val="11200"/>
              <a:buNone/>
              <a:defRPr sz="11200"/>
            </a:lvl5pPr>
            <a:lvl6pPr lvl="5" algn="ctr">
              <a:lnSpc>
                <a:spcPct val="100000"/>
              </a:lnSpc>
              <a:spcBef>
                <a:spcPts val="0"/>
              </a:spcBef>
              <a:spcAft>
                <a:spcPts val="0"/>
              </a:spcAft>
              <a:buSzPts val="11200"/>
              <a:buNone/>
              <a:defRPr sz="11200"/>
            </a:lvl6pPr>
            <a:lvl7pPr lvl="6" algn="ctr">
              <a:lnSpc>
                <a:spcPct val="100000"/>
              </a:lnSpc>
              <a:spcBef>
                <a:spcPts val="0"/>
              </a:spcBef>
              <a:spcAft>
                <a:spcPts val="0"/>
              </a:spcAft>
              <a:buSzPts val="11200"/>
              <a:buNone/>
              <a:defRPr sz="11200"/>
            </a:lvl7pPr>
            <a:lvl8pPr lvl="7" algn="ctr">
              <a:lnSpc>
                <a:spcPct val="100000"/>
              </a:lnSpc>
              <a:spcBef>
                <a:spcPts val="0"/>
              </a:spcBef>
              <a:spcAft>
                <a:spcPts val="0"/>
              </a:spcAft>
              <a:buSzPts val="11200"/>
              <a:buNone/>
              <a:defRPr sz="11200"/>
            </a:lvl8pPr>
            <a:lvl9pPr lvl="8" algn="ctr">
              <a:lnSpc>
                <a:spcPct val="100000"/>
              </a:lnSpc>
              <a:spcBef>
                <a:spcPts val="0"/>
              </a:spcBef>
              <a:spcAft>
                <a:spcPts val="0"/>
              </a:spcAft>
              <a:buSzPts val="11200"/>
              <a:buNone/>
              <a:defRPr sz="11200"/>
            </a:lvl9pPr>
          </a:lstStyle>
          <a:p>
            <a:endParaRPr/>
          </a:p>
        </p:txBody>
      </p:sp>
      <p:sp>
        <p:nvSpPr>
          <p:cNvPr id="39" name="Google Shape;39;p9"/>
          <p:cNvSpPr txBox="1">
            <a:spLocks noGrp="1"/>
          </p:cNvSpPr>
          <p:nvPr>
            <p:ph type="body" idx="2"/>
          </p:nvPr>
        </p:nvSpPr>
        <p:spPr>
          <a:xfrm>
            <a:off x="23709600" y="4634080"/>
            <a:ext cx="18417600" cy="23648700"/>
          </a:xfrm>
          <a:prstGeom prst="rect">
            <a:avLst/>
          </a:prstGeom>
        </p:spPr>
        <p:txBody>
          <a:bodyPr spcFirstLastPara="1" wrap="square" lIns="487600" tIns="487600" rIns="487600" bIns="487600" anchor="ctr" anchorCtr="0"/>
          <a:lstStyle>
            <a:lvl1pPr marL="457200" lvl="0" indent="-838200">
              <a:spcBef>
                <a:spcPts val="0"/>
              </a:spcBef>
              <a:spcAft>
                <a:spcPts val="0"/>
              </a:spcAft>
              <a:buSzPts val="9600"/>
              <a:buChar char="●"/>
              <a:defRPr/>
            </a:lvl1pPr>
            <a:lvl2pPr marL="914400" lvl="1" indent="-704850">
              <a:spcBef>
                <a:spcPts val="8500"/>
              </a:spcBef>
              <a:spcAft>
                <a:spcPts val="0"/>
              </a:spcAft>
              <a:buSzPts val="7500"/>
              <a:buChar char="○"/>
              <a:defRPr/>
            </a:lvl2pPr>
            <a:lvl3pPr marL="1371600" lvl="2" indent="-704850">
              <a:spcBef>
                <a:spcPts val="8500"/>
              </a:spcBef>
              <a:spcAft>
                <a:spcPts val="0"/>
              </a:spcAft>
              <a:buSzPts val="7500"/>
              <a:buChar char="■"/>
              <a:defRPr/>
            </a:lvl3pPr>
            <a:lvl4pPr marL="1828800" lvl="3" indent="-704850">
              <a:spcBef>
                <a:spcPts val="8500"/>
              </a:spcBef>
              <a:spcAft>
                <a:spcPts val="0"/>
              </a:spcAft>
              <a:buSzPts val="7500"/>
              <a:buChar char="●"/>
              <a:defRPr/>
            </a:lvl4pPr>
            <a:lvl5pPr marL="2286000" lvl="4" indent="-704850">
              <a:spcBef>
                <a:spcPts val="8500"/>
              </a:spcBef>
              <a:spcAft>
                <a:spcPts val="0"/>
              </a:spcAft>
              <a:buSzPts val="7500"/>
              <a:buChar char="○"/>
              <a:defRPr/>
            </a:lvl5pPr>
            <a:lvl6pPr marL="2743200" lvl="5" indent="-704850">
              <a:spcBef>
                <a:spcPts val="8500"/>
              </a:spcBef>
              <a:spcAft>
                <a:spcPts val="0"/>
              </a:spcAft>
              <a:buSzPts val="7500"/>
              <a:buChar char="■"/>
              <a:defRPr/>
            </a:lvl6pPr>
            <a:lvl7pPr marL="3200400" lvl="6" indent="-704850">
              <a:spcBef>
                <a:spcPts val="8500"/>
              </a:spcBef>
              <a:spcAft>
                <a:spcPts val="0"/>
              </a:spcAft>
              <a:buSzPts val="7500"/>
              <a:buChar char="●"/>
              <a:defRPr/>
            </a:lvl7pPr>
            <a:lvl8pPr marL="3657600" lvl="7" indent="-704850">
              <a:spcBef>
                <a:spcPts val="8500"/>
              </a:spcBef>
              <a:spcAft>
                <a:spcPts val="0"/>
              </a:spcAft>
              <a:buSzPts val="7500"/>
              <a:buChar char="○"/>
              <a:defRPr/>
            </a:lvl8pPr>
            <a:lvl9pPr marL="4114800" lvl="8" indent="-704850">
              <a:spcBef>
                <a:spcPts val="8500"/>
              </a:spcBef>
              <a:spcAft>
                <a:spcPts val="8500"/>
              </a:spcAft>
              <a:buSzPts val="7500"/>
              <a:buChar char="■"/>
              <a:defRPr/>
            </a:lvl9pPr>
          </a:lstStyle>
          <a:p>
            <a:endParaRPr/>
          </a:p>
        </p:txBody>
      </p:sp>
      <p:sp>
        <p:nvSpPr>
          <p:cNvPr id="40" name="Google Shape;40;p9"/>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496160" y="27075680"/>
            <a:ext cx="28794300" cy="3872700"/>
          </a:xfrm>
          <a:prstGeom prst="rect">
            <a:avLst/>
          </a:prstGeom>
        </p:spPr>
        <p:txBody>
          <a:bodyPr spcFirstLastPara="1" wrap="square" lIns="487600" tIns="487600" rIns="487600" bIns="487600" anchor="ctr" anchorCtr="0"/>
          <a:lstStyle>
            <a:lvl1pPr marL="457200" lvl="0" indent="-228600">
              <a:lnSpc>
                <a:spcPct val="100000"/>
              </a:lnSpc>
              <a:spcBef>
                <a:spcPts val="0"/>
              </a:spcBef>
              <a:spcAft>
                <a:spcPts val="0"/>
              </a:spcAft>
              <a:buSzPts val="9600"/>
              <a:buNone/>
              <a:defRPr/>
            </a:lvl1pPr>
          </a:lstStyle>
          <a:p>
            <a:endParaRPr/>
          </a:p>
        </p:txBody>
      </p:sp>
      <p:sp>
        <p:nvSpPr>
          <p:cNvPr id="43" name="Google Shape;43;p10"/>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496160" y="7079200"/>
            <a:ext cx="40899000" cy="12566400"/>
          </a:xfrm>
          <a:prstGeom prst="rect">
            <a:avLst/>
          </a:prstGeom>
        </p:spPr>
        <p:txBody>
          <a:bodyPr spcFirstLastPara="1" wrap="square" lIns="487600" tIns="487600" rIns="487600" bIns="487600" anchor="b" anchorCtr="0"/>
          <a:lstStyle>
            <a:lvl1pPr lvl="0" algn="ctr">
              <a:spcBef>
                <a:spcPts val="0"/>
              </a:spcBef>
              <a:spcAft>
                <a:spcPts val="0"/>
              </a:spcAft>
              <a:buSzPts val="64000"/>
              <a:buNone/>
              <a:defRPr sz="64000"/>
            </a:lvl1pPr>
            <a:lvl2pPr lvl="1" algn="ctr">
              <a:spcBef>
                <a:spcPts val="0"/>
              </a:spcBef>
              <a:spcAft>
                <a:spcPts val="0"/>
              </a:spcAft>
              <a:buSzPts val="64000"/>
              <a:buNone/>
              <a:defRPr sz="64000"/>
            </a:lvl2pPr>
            <a:lvl3pPr lvl="2" algn="ctr">
              <a:spcBef>
                <a:spcPts val="0"/>
              </a:spcBef>
              <a:spcAft>
                <a:spcPts val="0"/>
              </a:spcAft>
              <a:buSzPts val="64000"/>
              <a:buNone/>
              <a:defRPr sz="64000"/>
            </a:lvl3pPr>
            <a:lvl4pPr lvl="3" algn="ctr">
              <a:spcBef>
                <a:spcPts val="0"/>
              </a:spcBef>
              <a:spcAft>
                <a:spcPts val="0"/>
              </a:spcAft>
              <a:buSzPts val="64000"/>
              <a:buNone/>
              <a:defRPr sz="64000"/>
            </a:lvl4pPr>
            <a:lvl5pPr lvl="4" algn="ctr">
              <a:spcBef>
                <a:spcPts val="0"/>
              </a:spcBef>
              <a:spcAft>
                <a:spcPts val="0"/>
              </a:spcAft>
              <a:buSzPts val="64000"/>
              <a:buNone/>
              <a:defRPr sz="64000"/>
            </a:lvl5pPr>
            <a:lvl6pPr lvl="5" algn="ctr">
              <a:spcBef>
                <a:spcPts val="0"/>
              </a:spcBef>
              <a:spcAft>
                <a:spcPts val="0"/>
              </a:spcAft>
              <a:buSzPts val="64000"/>
              <a:buNone/>
              <a:defRPr sz="64000"/>
            </a:lvl6pPr>
            <a:lvl7pPr lvl="6" algn="ctr">
              <a:spcBef>
                <a:spcPts val="0"/>
              </a:spcBef>
              <a:spcAft>
                <a:spcPts val="0"/>
              </a:spcAft>
              <a:buSzPts val="64000"/>
              <a:buNone/>
              <a:defRPr sz="64000"/>
            </a:lvl7pPr>
            <a:lvl8pPr lvl="7" algn="ctr">
              <a:spcBef>
                <a:spcPts val="0"/>
              </a:spcBef>
              <a:spcAft>
                <a:spcPts val="0"/>
              </a:spcAft>
              <a:buSzPts val="64000"/>
              <a:buNone/>
              <a:defRPr sz="64000"/>
            </a:lvl8pPr>
            <a:lvl9pPr lvl="8" algn="ctr">
              <a:spcBef>
                <a:spcPts val="0"/>
              </a:spcBef>
              <a:spcAft>
                <a:spcPts val="0"/>
              </a:spcAft>
              <a:buSzPts val="64000"/>
              <a:buNone/>
              <a:defRPr sz="64000"/>
            </a:lvl9pPr>
          </a:lstStyle>
          <a:p>
            <a:r>
              <a:t>xx%</a:t>
            </a:r>
          </a:p>
        </p:txBody>
      </p:sp>
      <p:sp>
        <p:nvSpPr>
          <p:cNvPr id="46" name="Google Shape;46;p11"/>
          <p:cNvSpPr txBox="1">
            <a:spLocks noGrp="1"/>
          </p:cNvSpPr>
          <p:nvPr>
            <p:ph type="body" idx="1"/>
          </p:nvPr>
        </p:nvSpPr>
        <p:spPr>
          <a:xfrm>
            <a:off x="1496160" y="20174240"/>
            <a:ext cx="40899000" cy="8325000"/>
          </a:xfrm>
          <a:prstGeom prst="rect">
            <a:avLst/>
          </a:prstGeom>
        </p:spPr>
        <p:txBody>
          <a:bodyPr spcFirstLastPara="1" wrap="square" lIns="487600" tIns="487600" rIns="487600" bIns="487600" anchor="t" anchorCtr="0"/>
          <a:lstStyle>
            <a:lvl1pPr marL="457200" lvl="0" indent="-838200" algn="ctr">
              <a:spcBef>
                <a:spcPts val="0"/>
              </a:spcBef>
              <a:spcAft>
                <a:spcPts val="0"/>
              </a:spcAft>
              <a:buSzPts val="9600"/>
              <a:buChar char="●"/>
              <a:defRPr/>
            </a:lvl1pPr>
            <a:lvl2pPr marL="914400" lvl="1" indent="-704850" algn="ctr">
              <a:spcBef>
                <a:spcPts val="8500"/>
              </a:spcBef>
              <a:spcAft>
                <a:spcPts val="0"/>
              </a:spcAft>
              <a:buSzPts val="7500"/>
              <a:buChar char="○"/>
              <a:defRPr/>
            </a:lvl2pPr>
            <a:lvl3pPr marL="1371600" lvl="2" indent="-704850" algn="ctr">
              <a:spcBef>
                <a:spcPts val="8500"/>
              </a:spcBef>
              <a:spcAft>
                <a:spcPts val="0"/>
              </a:spcAft>
              <a:buSzPts val="7500"/>
              <a:buChar char="■"/>
              <a:defRPr/>
            </a:lvl3pPr>
            <a:lvl4pPr marL="1828800" lvl="3" indent="-704850" algn="ctr">
              <a:spcBef>
                <a:spcPts val="8500"/>
              </a:spcBef>
              <a:spcAft>
                <a:spcPts val="0"/>
              </a:spcAft>
              <a:buSzPts val="7500"/>
              <a:buChar char="●"/>
              <a:defRPr/>
            </a:lvl4pPr>
            <a:lvl5pPr marL="2286000" lvl="4" indent="-704850" algn="ctr">
              <a:spcBef>
                <a:spcPts val="8500"/>
              </a:spcBef>
              <a:spcAft>
                <a:spcPts val="0"/>
              </a:spcAft>
              <a:buSzPts val="7500"/>
              <a:buChar char="○"/>
              <a:defRPr/>
            </a:lvl5pPr>
            <a:lvl6pPr marL="2743200" lvl="5" indent="-704850" algn="ctr">
              <a:spcBef>
                <a:spcPts val="8500"/>
              </a:spcBef>
              <a:spcAft>
                <a:spcPts val="0"/>
              </a:spcAft>
              <a:buSzPts val="7500"/>
              <a:buChar char="■"/>
              <a:defRPr/>
            </a:lvl6pPr>
            <a:lvl7pPr marL="3200400" lvl="6" indent="-704850" algn="ctr">
              <a:spcBef>
                <a:spcPts val="8500"/>
              </a:spcBef>
              <a:spcAft>
                <a:spcPts val="0"/>
              </a:spcAft>
              <a:buSzPts val="7500"/>
              <a:buChar char="●"/>
              <a:defRPr/>
            </a:lvl7pPr>
            <a:lvl8pPr marL="3657600" lvl="7" indent="-704850" algn="ctr">
              <a:spcBef>
                <a:spcPts val="8500"/>
              </a:spcBef>
              <a:spcAft>
                <a:spcPts val="0"/>
              </a:spcAft>
              <a:buSzPts val="7500"/>
              <a:buChar char="○"/>
              <a:defRPr/>
            </a:lvl8pPr>
            <a:lvl9pPr marL="4114800" lvl="8" indent="-704850" algn="ctr">
              <a:spcBef>
                <a:spcPts val="8500"/>
              </a:spcBef>
              <a:spcAft>
                <a:spcPts val="8500"/>
              </a:spcAft>
              <a:buSzPts val="7500"/>
              <a:buChar char="■"/>
              <a:defRPr/>
            </a:lvl9pPr>
          </a:lstStyle>
          <a:p>
            <a:endParaRPr/>
          </a:p>
        </p:txBody>
      </p:sp>
      <p:sp>
        <p:nvSpPr>
          <p:cNvPr id="47" name="Google Shape;47;p11"/>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96160" y="2848160"/>
            <a:ext cx="40899000" cy="3665400"/>
          </a:xfrm>
          <a:prstGeom prst="rect">
            <a:avLst/>
          </a:prstGeom>
          <a:noFill/>
          <a:ln>
            <a:noFill/>
          </a:ln>
        </p:spPr>
        <p:txBody>
          <a:bodyPr spcFirstLastPara="1" wrap="square" lIns="487600" tIns="487600" rIns="487600" bIns="487600" anchor="t" anchorCtr="0"/>
          <a:lstStyle>
            <a:lvl1pPr lvl="0">
              <a:spcBef>
                <a:spcPts val="0"/>
              </a:spcBef>
              <a:spcAft>
                <a:spcPts val="0"/>
              </a:spcAft>
              <a:buClr>
                <a:schemeClr val="dk1"/>
              </a:buClr>
              <a:buSzPts val="14900"/>
              <a:buNone/>
              <a:defRPr sz="14900">
                <a:solidFill>
                  <a:schemeClr val="dk1"/>
                </a:solidFill>
              </a:defRPr>
            </a:lvl1pPr>
            <a:lvl2pPr lvl="1">
              <a:spcBef>
                <a:spcPts val="0"/>
              </a:spcBef>
              <a:spcAft>
                <a:spcPts val="0"/>
              </a:spcAft>
              <a:buClr>
                <a:schemeClr val="dk1"/>
              </a:buClr>
              <a:buSzPts val="14900"/>
              <a:buNone/>
              <a:defRPr sz="14900">
                <a:solidFill>
                  <a:schemeClr val="dk1"/>
                </a:solidFill>
              </a:defRPr>
            </a:lvl2pPr>
            <a:lvl3pPr lvl="2">
              <a:spcBef>
                <a:spcPts val="0"/>
              </a:spcBef>
              <a:spcAft>
                <a:spcPts val="0"/>
              </a:spcAft>
              <a:buClr>
                <a:schemeClr val="dk1"/>
              </a:buClr>
              <a:buSzPts val="14900"/>
              <a:buNone/>
              <a:defRPr sz="14900">
                <a:solidFill>
                  <a:schemeClr val="dk1"/>
                </a:solidFill>
              </a:defRPr>
            </a:lvl3pPr>
            <a:lvl4pPr lvl="3">
              <a:spcBef>
                <a:spcPts val="0"/>
              </a:spcBef>
              <a:spcAft>
                <a:spcPts val="0"/>
              </a:spcAft>
              <a:buClr>
                <a:schemeClr val="dk1"/>
              </a:buClr>
              <a:buSzPts val="14900"/>
              <a:buNone/>
              <a:defRPr sz="14900">
                <a:solidFill>
                  <a:schemeClr val="dk1"/>
                </a:solidFill>
              </a:defRPr>
            </a:lvl4pPr>
            <a:lvl5pPr lvl="4">
              <a:spcBef>
                <a:spcPts val="0"/>
              </a:spcBef>
              <a:spcAft>
                <a:spcPts val="0"/>
              </a:spcAft>
              <a:buClr>
                <a:schemeClr val="dk1"/>
              </a:buClr>
              <a:buSzPts val="14900"/>
              <a:buNone/>
              <a:defRPr sz="14900">
                <a:solidFill>
                  <a:schemeClr val="dk1"/>
                </a:solidFill>
              </a:defRPr>
            </a:lvl5pPr>
            <a:lvl6pPr lvl="5">
              <a:spcBef>
                <a:spcPts val="0"/>
              </a:spcBef>
              <a:spcAft>
                <a:spcPts val="0"/>
              </a:spcAft>
              <a:buClr>
                <a:schemeClr val="dk1"/>
              </a:buClr>
              <a:buSzPts val="14900"/>
              <a:buNone/>
              <a:defRPr sz="14900">
                <a:solidFill>
                  <a:schemeClr val="dk1"/>
                </a:solidFill>
              </a:defRPr>
            </a:lvl6pPr>
            <a:lvl7pPr lvl="6">
              <a:spcBef>
                <a:spcPts val="0"/>
              </a:spcBef>
              <a:spcAft>
                <a:spcPts val="0"/>
              </a:spcAft>
              <a:buClr>
                <a:schemeClr val="dk1"/>
              </a:buClr>
              <a:buSzPts val="14900"/>
              <a:buNone/>
              <a:defRPr sz="14900">
                <a:solidFill>
                  <a:schemeClr val="dk1"/>
                </a:solidFill>
              </a:defRPr>
            </a:lvl7pPr>
            <a:lvl8pPr lvl="7">
              <a:spcBef>
                <a:spcPts val="0"/>
              </a:spcBef>
              <a:spcAft>
                <a:spcPts val="0"/>
              </a:spcAft>
              <a:buClr>
                <a:schemeClr val="dk1"/>
              </a:buClr>
              <a:buSzPts val="14900"/>
              <a:buNone/>
              <a:defRPr sz="14900">
                <a:solidFill>
                  <a:schemeClr val="dk1"/>
                </a:solidFill>
              </a:defRPr>
            </a:lvl8pPr>
            <a:lvl9pPr lvl="8">
              <a:spcBef>
                <a:spcPts val="0"/>
              </a:spcBef>
              <a:spcAft>
                <a:spcPts val="0"/>
              </a:spcAft>
              <a:buClr>
                <a:schemeClr val="dk1"/>
              </a:buClr>
              <a:buSzPts val="14900"/>
              <a:buNone/>
              <a:defRPr sz="14900">
                <a:solidFill>
                  <a:schemeClr val="dk1"/>
                </a:solidFill>
              </a:defRPr>
            </a:lvl9pPr>
          </a:lstStyle>
          <a:p>
            <a:endParaRPr/>
          </a:p>
        </p:txBody>
      </p:sp>
      <p:sp>
        <p:nvSpPr>
          <p:cNvPr id="7" name="Google Shape;7;p1"/>
          <p:cNvSpPr txBox="1">
            <a:spLocks noGrp="1"/>
          </p:cNvSpPr>
          <p:nvPr>
            <p:ph type="body" idx="1"/>
          </p:nvPr>
        </p:nvSpPr>
        <p:spPr>
          <a:xfrm>
            <a:off x="1496160" y="7375840"/>
            <a:ext cx="40899000" cy="21864900"/>
          </a:xfrm>
          <a:prstGeom prst="rect">
            <a:avLst/>
          </a:prstGeom>
          <a:noFill/>
          <a:ln>
            <a:noFill/>
          </a:ln>
        </p:spPr>
        <p:txBody>
          <a:bodyPr spcFirstLastPara="1" wrap="square" lIns="487600" tIns="487600" rIns="487600" bIns="487600" anchor="t" anchorCtr="0"/>
          <a:lstStyle>
            <a:lvl1pPr marL="457200" lvl="0" indent="-838200">
              <a:lnSpc>
                <a:spcPct val="115000"/>
              </a:lnSpc>
              <a:spcBef>
                <a:spcPts val="0"/>
              </a:spcBef>
              <a:spcAft>
                <a:spcPts val="0"/>
              </a:spcAft>
              <a:buClr>
                <a:schemeClr val="dk2"/>
              </a:buClr>
              <a:buSzPts val="9600"/>
              <a:buChar char="●"/>
              <a:defRPr sz="9600">
                <a:solidFill>
                  <a:schemeClr val="dk2"/>
                </a:solidFill>
              </a:defRPr>
            </a:lvl1pPr>
            <a:lvl2pPr marL="914400" lvl="1" indent="-704850">
              <a:lnSpc>
                <a:spcPct val="115000"/>
              </a:lnSpc>
              <a:spcBef>
                <a:spcPts val="8500"/>
              </a:spcBef>
              <a:spcAft>
                <a:spcPts val="0"/>
              </a:spcAft>
              <a:buClr>
                <a:schemeClr val="dk2"/>
              </a:buClr>
              <a:buSzPts val="7500"/>
              <a:buChar char="○"/>
              <a:defRPr sz="7500">
                <a:solidFill>
                  <a:schemeClr val="dk2"/>
                </a:solidFill>
              </a:defRPr>
            </a:lvl2pPr>
            <a:lvl3pPr marL="1371600" lvl="2" indent="-704850">
              <a:lnSpc>
                <a:spcPct val="115000"/>
              </a:lnSpc>
              <a:spcBef>
                <a:spcPts val="8500"/>
              </a:spcBef>
              <a:spcAft>
                <a:spcPts val="0"/>
              </a:spcAft>
              <a:buClr>
                <a:schemeClr val="dk2"/>
              </a:buClr>
              <a:buSzPts val="7500"/>
              <a:buChar char="■"/>
              <a:defRPr sz="7500">
                <a:solidFill>
                  <a:schemeClr val="dk2"/>
                </a:solidFill>
              </a:defRPr>
            </a:lvl3pPr>
            <a:lvl4pPr marL="1828800" lvl="3" indent="-704850">
              <a:lnSpc>
                <a:spcPct val="115000"/>
              </a:lnSpc>
              <a:spcBef>
                <a:spcPts val="8500"/>
              </a:spcBef>
              <a:spcAft>
                <a:spcPts val="0"/>
              </a:spcAft>
              <a:buClr>
                <a:schemeClr val="dk2"/>
              </a:buClr>
              <a:buSzPts val="7500"/>
              <a:buChar char="●"/>
              <a:defRPr sz="7500">
                <a:solidFill>
                  <a:schemeClr val="dk2"/>
                </a:solidFill>
              </a:defRPr>
            </a:lvl4pPr>
            <a:lvl5pPr marL="2286000" lvl="4" indent="-704850">
              <a:lnSpc>
                <a:spcPct val="115000"/>
              </a:lnSpc>
              <a:spcBef>
                <a:spcPts val="8500"/>
              </a:spcBef>
              <a:spcAft>
                <a:spcPts val="0"/>
              </a:spcAft>
              <a:buClr>
                <a:schemeClr val="dk2"/>
              </a:buClr>
              <a:buSzPts val="7500"/>
              <a:buChar char="○"/>
              <a:defRPr sz="7500">
                <a:solidFill>
                  <a:schemeClr val="dk2"/>
                </a:solidFill>
              </a:defRPr>
            </a:lvl5pPr>
            <a:lvl6pPr marL="2743200" lvl="5" indent="-704850">
              <a:lnSpc>
                <a:spcPct val="115000"/>
              </a:lnSpc>
              <a:spcBef>
                <a:spcPts val="8500"/>
              </a:spcBef>
              <a:spcAft>
                <a:spcPts val="0"/>
              </a:spcAft>
              <a:buClr>
                <a:schemeClr val="dk2"/>
              </a:buClr>
              <a:buSzPts val="7500"/>
              <a:buChar char="■"/>
              <a:defRPr sz="7500">
                <a:solidFill>
                  <a:schemeClr val="dk2"/>
                </a:solidFill>
              </a:defRPr>
            </a:lvl6pPr>
            <a:lvl7pPr marL="3200400" lvl="6" indent="-704850">
              <a:lnSpc>
                <a:spcPct val="115000"/>
              </a:lnSpc>
              <a:spcBef>
                <a:spcPts val="8500"/>
              </a:spcBef>
              <a:spcAft>
                <a:spcPts val="0"/>
              </a:spcAft>
              <a:buClr>
                <a:schemeClr val="dk2"/>
              </a:buClr>
              <a:buSzPts val="7500"/>
              <a:buChar char="●"/>
              <a:defRPr sz="7500">
                <a:solidFill>
                  <a:schemeClr val="dk2"/>
                </a:solidFill>
              </a:defRPr>
            </a:lvl7pPr>
            <a:lvl8pPr marL="3657600" lvl="7" indent="-704850">
              <a:lnSpc>
                <a:spcPct val="115000"/>
              </a:lnSpc>
              <a:spcBef>
                <a:spcPts val="8500"/>
              </a:spcBef>
              <a:spcAft>
                <a:spcPts val="0"/>
              </a:spcAft>
              <a:buClr>
                <a:schemeClr val="dk2"/>
              </a:buClr>
              <a:buSzPts val="7500"/>
              <a:buChar char="○"/>
              <a:defRPr sz="7500">
                <a:solidFill>
                  <a:schemeClr val="dk2"/>
                </a:solidFill>
              </a:defRPr>
            </a:lvl8pPr>
            <a:lvl9pPr marL="4114800" lvl="8" indent="-704850">
              <a:lnSpc>
                <a:spcPct val="115000"/>
              </a:lnSpc>
              <a:spcBef>
                <a:spcPts val="8500"/>
              </a:spcBef>
              <a:spcAft>
                <a:spcPts val="8500"/>
              </a:spcAft>
              <a:buClr>
                <a:schemeClr val="dk2"/>
              </a:buClr>
              <a:buSzPts val="7500"/>
              <a:buChar char="■"/>
              <a:defRPr sz="7500">
                <a:solidFill>
                  <a:schemeClr val="dk2"/>
                </a:solidFill>
              </a:defRPr>
            </a:lvl9pPr>
          </a:lstStyle>
          <a:p>
            <a:endParaRPr/>
          </a:p>
        </p:txBody>
      </p:sp>
      <p:sp>
        <p:nvSpPr>
          <p:cNvPr id="8" name="Google Shape;8;p1"/>
          <p:cNvSpPr txBox="1">
            <a:spLocks noGrp="1"/>
          </p:cNvSpPr>
          <p:nvPr>
            <p:ph type="sldNum" idx="12"/>
          </p:nvPr>
        </p:nvSpPr>
        <p:spPr>
          <a:xfrm>
            <a:off x="40667798" y="29844588"/>
            <a:ext cx="2633700" cy="2519100"/>
          </a:xfrm>
          <a:prstGeom prst="rect">
            <a:avLst/>
          </a:prstGeom>
          <a:noFill/>
          <a:ln>
            <a:noFill/>
          </a:ln>
        </p:spPr>
        <p:txBody>
          <a:bodyPr spcFirstLastPara="1" wrap="square" lIns="487600" tIns="487600" rIns="487600" bIns="487600" anchor="ctr" anchorCtr="0">
            <a:noAutofit/>
          </a:bodyPr>
          <a:lstStyle>
            <a:lvl1pPr lvl="0" algn="r">
              <a:buNone/>
              <a:defRPr sz="5300">
                <a:solidFill>
                  <a:schemeClr val="dk2"/>
                </a:solidFill>
              </a:defRPr>
            </a:lvl1pPr>
            <a:lvl2pPr lvl="1" algn="r">
              <a:buNone/>
              <a:defRPr sz="5300">
                <a:solidFill>
                  <a:schemeClr val="dk2"/>
                </a:solidFill>
              </a:defRPr>
            </a:lvl2pPr>
            <a:lvl3pPr lvl="2" algn="r">
              <a:buNone/>
              <a:defRPr sz="5300">
                <a:solidFill>
                  <a:schemeClr val="dk2"/>
                </a:solidFill>
              </a:defRPr>
            </a:lvl3pPr>
            <a:lvl4pPr lvl="3" algn="r">
              <a:buNone/>
              <a:defRPr sz="5300">
                <a:solidFill>
                  <a:schemeClr val="dk2"/>
                </a:solidFill>
              </a:defRPr>
            </a:lvl4pPr>
            <a:lvl5pPr lvl="4" algn="r">
              <a:buNone/>
              <a:defRPr sz="5300">
                <a:solidFill>
                  <a:schemeClr val="dk2"/>
                </a:solidFill>
              </a:defRPr>
            </a:lvl5pPr>
            <a:lvl6pPr lvl="5" algn="r">
              <a:buNone/>
              <a:defRPr sz="5300">
                <a:solidFill>
                  <a:schemeClr val="dk2"/>
                </a:solidFill>
              </a:defRPr>
            </a:lvl6pPr>
            <a:lvl7pPr lvl="6" algn="r">
              <a:buNone/>
              <a:defRPr sz="5300">
                <a:solidFill>
                  <a:schemeClr val="dk2"/>
                </a:solidFill>
              </a:defRPr>
            </a:lvl7pPr>
            <a:lvl8pPr lvl="7" algn="r">
              <a:buNone/>
              <a:defRPr sz="5300">
                <a:solidFill>
                  <a:schemeClr val="dk2"/>
                </a:solidFill>
              </a:defRPr>
            </a:lvl8pPr>
            <a:lvl9pPr lvl="8" algn="r">
              <a:buNone/>
              <a:defRPr sz="53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x.doi.org/10.5944/openpraxis.9.2.57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3"/>
        <p:cNvGrpSpPr/>
        <p:nvPr/>
      </p:nvGrpSpPr>
      <p:grpSpPr>
        <a:xfrm>
          <a:off x="0" y="0"/>
          <a:ext cx="0" cy="0"/>
          <a:chOff x="0" y="0"/>
          <a:chExt cx="0" cy="0"/>
        </a:xfrm>
      </p:grpSpPr>
      <p:sp>
        <p:nvSpPr>
          <p:cNvPr id="54" name="Google Shape;54;p13"/>
          <p:cNvSpPr txBox="1"/>
          <p:nvPr/>
        </p:nvSpPr>
        <p:spPr>
          <a:xfrm>
            <a:off x="956450" y="2919800"/>
            <a:ext cx="42227400" cy="3855938"/>
          </a:xfrm>
          <a:prstGeom prst="rect">
            <a:avLst/>
          </a:prstGeom>
          <a:solidFill>
            <a:srgbClr val="FFFFFF"/>
          </a:solidFill>
          <a:ln w="19050" cap="flat" cmpd="sng">
            <a:solidFill>
              <a:srgbClr val="00B0F0"/>
            </a:solidFill>
            <a:prstDash val="solid"/>
            <a:round/>
            <a:headEnd type="none" w="sm" len="sm"/>
            <a:tailEnd type="none" w="sm" len="sm"/>
          </a:ln>
        </p:spPr>
        <p:txBody>
          <a:bodyPr spcFirstLastPara="1" wrap="square" lIns="487600" tIns="487600" rIns="487600" bIns="487600" anchor="ctr" anchorCtr="0">
            <a:noAutofit/>
          </a:bodyPr>
          <a:lstStyle/>
          <a:p>
            <a:pPr marL="0" lvl="0" indent="0" algn="l" rtl="0">
              <a:lnSpc>
                <a:spcPct val="115000"/>
              </a:lnSpc>
              <a:spcBef>
                <a:spcPts val="0"/>
              </a:spcBef>
              <a:spcAft>
                <a:spcPts val="0"/>
              </a:spcAft>
              <a:buClr>
                <a:schemeClr val="dk1"/>
              </a:buClr>
              <a:buSzPts val="1100"/>
              <a:buFont typeface="Arial"/>
              <a:buNone/>
            </a:pPr>
            <a:r>
              <a:rPr lang="en" sz="3600" b="1" dirty="0">
                <a:solidFill>
                  <a:schemeClr val="dk1"/>
                </a:solidFill>
                <a:latin typeface="Roboto"/>
                <a:ea typeface="Roboto"/>
                <a:cs typeface="Roboto"/>
                <a:sym typeface="Roboto"/>
              </a:rPr>
              <a:t>ABSTRACT</a:t>
            </a:r>
            <a:endParaRPr sz="3600"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3000" dirty="0">
                <a:solidFill>
                  <a:schemeClr val="dk1"/>
                </a:solidFill>
                <a:latin typeface="Roboto"/>
                <a:ea typeface="Roboto"/>
                <a:cs typeface="Roboto"/>
                <a:sym typeface="Roboto"/>
              </a:rPr>
              <a:t>Previous research has demonstrated the positive impacts that Open Educational Resources (OER) can have on student retention and learning, but these connections may not be compelling enough to persuade faculty to adopt OER resources in lieu of traditional textbooks and materials. What are OER advocates missing? What could OER advocates do better or differently? To be successful with OER, it is important to understand not only what OER are replicating or replacing in the classroom, but also understand the whole faculty experience, </a:t>
            </a:r>
            <a:r>
              <a:rPr lang="en-US" sz="3000" dirty="0">
                <a:solidFill>
                  <a:schemeClr val="dk1"/>
                </a:solidFill>
                <a:latin typeface="Roboto"/>
                <a:ea typeface="Roboto"/>
                <a:cs typeface="Roboto"/>
                <a:sym typeface="Roboto"/>
              </a:rPr>
              <a:t>including the social aspects of textbook adoption</a:t>
            </a:r>
            <a:r>
              <a:rPr lang="en" sz="3000" dirty="0">
                <a:solidFill>
                  <a:schemeClr val="dk1"/>
                </a:solidFill>
                <a:latin typeface="Roboto"/>
                <a:ea typeface="Roboto"/>
                <a:cs typeface="Roboto"/>
                <a:sym typeface="Roboto"/>
              </a:rPr>
              <a:t>. How do faculty hear about textbooks? </a:t>
            </a:r>
            <a:r>
              <a:rPr lang="en-US" sz="3000" dirty="0">
                <a:solidFill>
                  <a:schemeClr val="dk1"/>
                </a:solidFill>
                <a:latin typeface="Roboto"/>
                <a:ea typeface="Roboto"/>
                <a:cs typeface="Roboto"/>
                <a:sym typeface="Roboto"/>
              </a:rPr>
              <a:t>Who do faculty speak with about textbook adoption? </a:t>
            </a:r>
            <a:r>
              <a:rPr lang="en" sz="3000" dirty="0">
                <a:solidFill>
                  <a:schemeClr val="dk1"/>
                </a:solidFill>
                <a:latin typeface="Roboto"/>
                <a:ea typeface="Roboto"/>
                <a:cs typeface="Roboto"/>
                <a:sym typeface="Roboto"/>
              </a:rPr>
              <a:t>What are faculty expectations when interacting with new textbooks? This poster reports on a campus survey of faculty and their experiences and expectations regarding textbook</a:t>
            </a:r>
            <a:r>
              <a:rPr lang="en-US" sz="3000" dirty="0">
                <a:solidFill>
                  <a:schemeClr val="dk1"/>
                </a:solidFill>
                <a:latin typeface="Roboto"/>
                <a:ea typeface="Roboto"/>
                <a:cs typeface="Roboto"/>
                <a:sym typeface="Roboto"/>
              </a:rPr>
              <a:t> </a:t>
            </a:r>
            <a:r>
              <a:rPr lang="en" sz="3000" dirty="0">
                <a:solidFill>
                  <a:schemeClr val="dk1"/>
                </a:solidFill>
                <a:latin typeface="Roboto"/>
                <a:ea typeface="Roboto"/>
                <a:cs typeface="Roboto"/>
                <a:sym typeface="Roboto"/>
              </a:rPr>
              <a:t>adoption </a:t>
            </a:r>
            <a:r>
              <a:rPr lang="en-US" sz="3000" dirty="0">
                <a:solidFill>
                  <a:schemeClr val="dk1"/>
                </a:solidFill>
                <a:latin typeface="Roboto"/>
                <a:ea typeface="Roboto"/>
                <a:cs typeface="Roboto"/>
                <a:sym typeface="Roboto"/>
              </a:rPr>
              <a:t>and shares</a:t>
            </a:r>
            <a:r>
              <a:rPr lang="en" sz="3000" dirty="0">
                <a:solidFill>
                  <a:schemeClr val="dk1"/>
                </a:solidFill>
                <a:latin typeface="Roboto"/>
                <a:ea typeface="Roboto"/>
                <a:cs typeface="Roboto"/>
                <a:sym typeface="Roboto"/>
              </a:rPr>
              <a:t> </a:t>
            </a:r>
            <a:r>
              <a:rPr lang="en-US" sz="3000" dirty="0">
                <a:solidFill>
                  <a:schemeClr val="dk1"/>
                </a:solidFill>
                <a:latin typeface="Roboto"/>
                <a:ea typeface="Roboto"/>
                <a:cs typeface="Roboto"/>
                <a:sym typeface="Roboto"/>
              </a:rPr>
              <a:t>opportunities for </a:t>
            </a:r>
            <a:r>
              <a:rPr lang="en" sz="3000" dirty="0">
                <a:solidFill>
                  <a:schemeClr val="dk1"/>
                </a:solidFill>
                <a:latin typeface="Roboto"/>
                <a:ea typeface="Roboto"/>
                <a:cs typeface="Roboto"/>
                <a:sym typeface="Roboto"/>
              </a:rPr>
              <a:t>OER advocates </a:t>
            </a:r>
            <a:r>
              <a:rPr lang="en-US" sz="3000" dirty="0">
                <a:solidFill>
                  <a:schemeClr val="dk1"/>
                </a:solidFill>
                <a:latin typeface="Roboto"/>
                <a:ea typeface="Roboto"/>
                <a:cs typeface="Roboto"/>
                <a:sym typeface="Roboto"/>
              </a:rPr>
              <a:t>to</a:t>
            </a:r>
            <a:r>
              <a:rPr lang="en" sz="3000" dirty="0">
                <a:solidFill>
                  <a:schemeClr val="dk1"/>
                </a:solidFill>
                <a:latin typeface="Roboto"/>
                <a:ea typeface="Roboto"/>
                <a:cs typeface="Roboto"/>
                <a:sym typeface="Roboto"/>
              </a:rPr>
              <a:t> </a:t>
            </a:r>
            <a:r>
              <a:rPr lang="en-US" sz="3000" dirty="0">
                <a:solidFill>
                  <a:schemeClr val="dk1"/>
                </a:solidFill>
                <a:latin typeface="Roboto"/>
                <a:ea typeface="Roboto"/>
                <a:cs typeface="Roboto"/>
                <a:sym typeface="Roboto"/>
              </a:rPr>
              <a:t>build upon this knowledge and create peer relationships, collaborations, and communities around OER.</a:t>
            </a:r>
            <a:endParaRPr sz="3000" dirty="0">
              <a:latin typeface="Roboto"/>
              <a:ea typeface="Roboto"/>
              <a:cs typeface="Roboto"/>
              <a:sym typeface="Roboto"/>
            </a:endParaRPr>
          </a:p>
        </p:txBody>
      </p:sp>
      <p:sp>
        <p:nvSpPr>
          <p:cNvPr id="55" name="Google Shape;55;p13"/>
          <p:cNvSpPr txBox="1"/>
          <p:nvPr/>
        </p:nvSpPr>
        <p:spPr>
          <a:xfrm>
            <a:off x="956450" y="741050"/>
            <a:ext cx="42227400" cy="1919700"/>
          </a:xfrm>
          <a:prstGeom prst="rect">
            <a:avLst/>
          </a:prstGeom>
          <a:solidFill>
            <a:srgbClr val="00B0F0"/>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n" sz="7500" b="1" dirty="0">
                <a:solidFill>
                  <a:srgbClr val="FFFFFF"/>
                </a:solidFill>
                <a:latin typeface="Roboto"/>
                <a:ea typeface="Roboto"/>
                <a:cs typeface="Roboto"/>
                <a:sym typeface="Roboto"/>
              </a:rPr>
              <a:t>What </a:t>
            </a:r>
            <a:r>
              <a:rPr lang="en-US" sz="7500" b="1" dirty="0">
                <a:solidFill>
                  <a:srgbClr val="FFFFFF"/>
                </a:solidFill>
                <a:latin typeface="Roboto"/>
                <a:ea typeface="Roboto"/>
                <a:cs typeface="Roboto"/>
                <a:sym typeface="Roboto"/>
              </a:rPr>
              <a:t>C</a:t>
            </a:r>
            <a:r>
              <a:rPr lang="en" sz="7500" b="1" dirty="0">
                <a:solidFill>
                  <a:srgbClr val="FFFFFF"/>
                </a:solidFill>
                <a:latin typeface="Roboto"/>
                <a:ea typeface="Roboto"/>
                <a:cs typeface="Roboto"/>
                <a:sym typeface="Roboto"/>
              </a:rPr>
              <a:t>an OER </a:t>
            </a:r>
            <a:r>
              <a:rPr lang="en-US" sz="7500" b="1" dirty="0">
                <a:solidFill>
                  <a:srgbClr val="FFFFFF"/>
                </a:solidFill>
                <a:latin typeface="Roboto"/>
                <a:ea typeface="Roboto"/>
                <a:cs typeface="Roboto"/>
                <a:sym typeface="Roboto"/>
              </a:rPr>
              <a:t>A</a:t>
            </a:r>
            <a:r>
              <a:rPr lang="en" sz="7500" b="1" dirty="0">
                <a:solidFill>
                  <a:srgbClr val="FFFFFF"/>
                </a:solidFill>
                <a:latin typeface="Roboto"/>
                <a:ea typeface="Roboto"/>
                <a:cs typeface="Roboto"/>
                <a:sym typeface="Roboto"/>
              </a:rPr>
              <a:t>dvocates Learn From The </a:t>
            </a:r>
            <a:r>
              <a:rPr lang="en-US" sz="7500" b="1" dirty="0">
                <a:solidFill>
                  <a:srgbClr val="FFFFFF"/>
                </a:solidFill>
                <a:latin typeface="Roboto"/>
                <a:ea typeface="Roboto"/>
                <a:cs typeface="Roboto"/>
                <a:sym typeface="Roboto"/>
              </a:rPr>
              <a:t>T</a:t>
            </a:r>
            <a:r>
              <a:rPr lang="en" sz="7500" b="1" dirty="0">
                <a:solidFill>
                  <a:srgbClr val="FFFFFF"/>
                </a:solidFill>
                <a:latin typeface="Roboto"/>
                <a:ea typeface="Roboto"/>
                <a:cs typeface="Roboto"/>
                <a:sym typeface="Roboto"/>
              </a:rPr>
              <a:t>raditional Faculty Textbook Adoption Experience?</a:t>
            </a:r>
            <a:endParaRPr sz="7500" dirty="0">
              <a:solidFill>
                <a:srgbClr val="FFFFFF"/>
              </a:solidFill>
            </a:endParaRPr>
          </a:p>
        </p:txBody>
      </p:sp>
      <p:sp>
        <p:nvSpPr>
          <p:cNvPr id="56" name="Google Shape;56;p13"/>
          <p:cNvSpPr txBox="1"/>
          <p:nvPr/>
        </p:nvSpPr>
        <p:spPr>
          <a:xfrm>
            <a:off x="965250" y="30920970"/>
            <a:ext cx="42227400" cy="1463040"/>
          </a:xfrm>
          <a:prstGeom prst="rect">
            <a:avLst/>
          </a:prstGeom>
          <a:solidFill>
            <a:srgbClr val="00B0F0"/>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n" sz="4800" b="1" dirty="0">
                <a:solidFill>
                  <a:srgbClr val="FFFFFF"/>
                </a:solidFill>
                <a:latin typeface="Roboto"/>
                <a:ea typeface="Roboto"/>
                <a:cs typeface="Roboto"/>
                <a:sym typeface="Roboto"/>
              </a:rPr>
              <a:t>Poster by: Jylisa Doney (University of Idaho), Jessica Martinez (University of Idaho), and Rick Stoddart (</a:t>
            </a:r>
            <a:r>
              <a:rPr lang="en-US" sz="4800" b="1" dirty="0">
                <a:solidFill>
                  <a:srgbClr val="FFFFFF"/>
                </a:solidFill>
                <a:latin typeface="Roboto"/>
                <a:ea typeface="Roboto"/>
                <a:cs typeface="Roboto"/>
                <a:sym typeface="Roboto"/>
              </a:rPr>
              <a:t>University of Oregon</a:t>
            </a:r>
            <a:r>
              <a:rPr lang="en" sz="4800" b="1" dirty="0">
                <a:solidFill>
                  <a:srgbClr val="FFFFFF"/>
                </a:solidFill>
                <a:latin typeface="Roboto"/>
                <a:ea typeface="Roboto"/>
                <a:cs typeface="Roboto"/>
                <a:sym typeface="Roboto"/>
              </a:rPr>
              <a:t>)</a:t>
            </a:r>
          </a:p>
        </p:txBody>
      </p:sp>
      <p:sp>
        <p:nvSpPr>
          <p:cNvPr id="60" name="Google Shape;60;p13"/>
          <p:cNvSpPr txBox="1"/>
          <p:nvPr/>
        </p:nvSpPr>
        <p:spPr>
          <a:xfrm>
            <a:off x="965250" y="7041413"/>
            <a:ext cx="42226992" cy="3855938"/>
          </a:xfrm>
          <a:prstGeom prst="rect">
            <a:avLst/>
          </a:prstGeom>
          <a:solidFill>
            <a:schemeClr val="bg1"/>
          </a:solidFill>
          <a:ln w="19050" cap="flat" cmpd="sng">
            <a:solidFill>
              <a:srgbClr val="00B0F0"/>
            </a:solidFill>
            <a:prstDash val="solid"/>
            <a:round/>
            <a:headEnd type="none" w="sm" len="sm"/>
            <a:tailEnd type="none" w="sm" len="sm"/>
          </a:ln>
        </p:spPr>
        <p:txBody>
          <a:bodyPr spcFirstLastPara="1" wrap="square" lIns="487600" tIns="487600" rIns="487600" bIns="487600" anchor="ctr" anchorCtr="0">
            <a:noAutofit/>
          </a:bodyPr>
          <a:lstStyle/>
          <a:p>
            <a:pPr marL="0" lvl="0" indent="0" algn="l" rtl="0">
              <a:lnSpc>
                <a:spcPct val="115000"/>
              </a:lnSpc>
              <a:spcBef>
                <a:spcPts val="0"/>
              </a:spcBef>
              <a:spcAft>
                <a:spcPts val="0"/>
              </a:spcAft>
              <a:buClr>
                <a:schemeClr val="dk1"/>
              </a:buClr>
              <a:buSzPts val="1100"/>
              <a:buFont typeface="Arial"/>
              <a:buNone/>
            </a:pPr>
            <a:r>
              <a:rPr lang="en" sz="3600" b="1" dirty="0">
                <a:solidFill>
                  <a:schemeClr val="dk1"/>
                </a:solidFill>
                <a:latin typeface="Roboto"/>
                <a:ea typeface="Roboto"/>
                <a:cs typeface="Roboto"/>
                <a:sym typeface="Roboto"/>
              </a:rPr>
              <a:t>METHODOLOGY</a:t>
            </a:r>
            <a:endParaRPr sz="3000" dirty="0">
              <a:solidFill>
                <a:schemeClr val="dk1"/>
              </a:solidFill>
              <a:latin typeface="Roboto"/>
              <a:ea typeface="Roboto"/>
              <a:cs typeface="Roboto"/>
              <a:sym typeface="Roboto"/>
            </a:endParaRPr>
          </a:p>
          <a:p>
            <a:pPr lvl="0">
              <a:lnSpc>
                <a:spcPct val="115000"/>
              </a:lnSpc>
              <a:buClr>
                <a:schemeClr val="dk1"/>
              </a:buClr>
              <a:buSzPts val="1100"/>
            </a:pPr>
            <a:r>
              <a:rPr lang="en-US" sz="3000" dirty="0">
                <a:solidFill>
                  <a:schemeClr val="dk1"/>
                </a:solidFill>
                <a:latin typeface="Roboto"/>
                <a:ea typeface="Roboto"/>
                <a:cs typeface="Roboto"/>
                <a:sym typeface="Roboto"/>
              </a:rPr>
              <a:t>To begin addressing these questions, a Qualtrics survey was created and distributed to faculty at an R2 “high research activity” doctoral university via direct email and within the daily faculty and staff newsletter between February and March 2018. The six elements of the OER Adoption Pyramid (Cox &amp; Trotter, 2017); </a:t>
            </a:r>
            <a:r>
              <a:rPr lang="en" sz="3000" b="1" i="1" dirty="0">
                <a:solidFill>
                  <a:schemeClr val="dk1"/>
                </a:solidFill>
                <a:latin typeface="Roboto"/>
                <a:ea typeface="Roboto"/>
                <a:cs typeface="Roboto"/>
                <a:sym typeface="Roboto"/>
              </a:rPr>
              <a:t>Access, Permission, Awareness, Capacity, Availability, and </a:t>
            </a:r>
            <a:r>
              <a:rPr lang="en-US" sz="3000" b="1" i="1" dirty="0">
                <a:solidFill>
                  <a:schemeClr val="dk1"/>
                </a:solidFill>
                <a:latin typeface="Roboto"/>
                <a:ea typeface="Roboto"/>
                <a:cs typeface="Roboto"/>
                <a:sym typeface="Roboto"/>
              </a:rPr>
              <a:t>Volition</a:t>
            </a:r>
            <a:r>
              <a:rPr lang="en-US" sz="3000" dirty="0">
                <a:solidFill>
                  <a:schemeClr val="dk1"/>
                </a:solidFill>
                <a:latin typeface="Roboto"/>
                <a:ea typeface="Roboto"/>
                <a:cs typeface="Roboto"/>
                <a:sym typeface="Roboto"/>
              </a:rPr>
              <a:t>;</a:t>
            </a:r>
            <a:r>
              <a:rPr lang="en" sz="3000" b="1" i="1" dirty="0">
                <a:solidFill>
                  <a:schemeClr val="dk1"/>
                </a:solidFill>
                <a:latin typeface="Roboto"/>
                <a:ea typeface="Roboto"/>
                <a:cs typeface="Roboto"/>
                <a:sym typeface="Roboto"/>
              </a:rPr>
              <a:t> </a:t>
            </a:r>
            <a:r>
              <a:rPr lang="en-US" sz="3000" dirty="0">
                <a:solidFill>
                  <a:schemeClr val="dk1"/>
                </a:solidFill>
                <a:latin typeface="Roboto"/>
                <a:ea typeface="Roboto"/>
                <a:cs typeface="Roboto"/>
                <a:sym typeface="Roboto"/>
              </a:rPr>
              <a:t>were </a:t>
            </a:r>
            <a:r>
              <a:rPr lang="en" sz="3000" dirty="0">
                <a:solidFill>
                  <a:schemeClr val="dk1"/>
                </a:solidFill>
                <a:latin typeface="Roboto"/>
                <a:ea typeface="Roboto"/>
                <a:cs typeface="Roboto"/>
                <a:sym typeface="Roboto"/>
              </a:rPr>
              <a:t>adapted </a:t>
            </a:r>
            <a:r>
              <a:rPr lang="en-US" sz="3000" dirty="0">
                <a:solidFill>
                  <a:schemeClr val="dk1"/>
                </a:solidFill>
                <a:latin typeface="Roboto"/>
                <a:ea typeface="Roboto"/>
                <a:cs typeface="Roboto"/>
                <a:sym typeface="Roboto"/>
              </a:rPr>
              <a:t>to </a:t>
            </a:r>
            <a:r>
              <a:rPr lang="en" sz="3000" dirty="0">
                <a:solidFill>
                  <a:schemeClr val="dk1"/>
                </a:solidFill>
                <a:latin typeface="Roboto"/>
                <a:ea typeface="Roboto"/>
                <a:cs typeface="Roboto"/>
                <a:sym typeface="Roboto"/>
              </a:rPr>
              <a:t>examine faculty textbook adoption </a:t>
            </a:r>
            <a:r>
              <a:rPr lang="en-US" sz="3000" dirty="0">
                <a:solidFill>
                  <a:schemeClr val="dk1"/>
                </a:solidFill>
                <a:latin typeface="Roboto"/>
                <a:ea typeface="Roboto"/>
                <a:cs typeface="Roboto"/>
                <a:sym typeface="Roboto"/>
              </a:rPr>
              <a:t>practices and guided the construction of survey questions.</a:t>
            </a:r>
          </a:p>
          <a:p>
            <a:pPr lvl="0">
              <a:lnSpc>
                <a:spcPct val="115000"/>
              </a:lnSpc>
              <a:buClr>
                <a:schemeClr val="dk1"/>
              </a:buClr>
              <a:buSzPts val="1100"/>
            </a:pPr>
            <a:endParaRPr lang="en" sz="2400" dirty="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2400" dirty="0">
                <a:solidFill>
                  <a:schemeClr val="dk1"/>
                </a:solidFill>
                <a:latin typeface="Roboto"/>
                <a:ea typeface="Roboto"/>
                <a:cs typeface="Roboto"/>
                <a:sym typeface="Roboto"/>
              </a:rPr>
              <a:t>Cox, </a:t>
            </a:r>
            <a:r>
              <a:rPr lang="en-US" sz="2400" dirty="0">
                <a:solidFill>
                  <a:schemeClr val="dk1"/>
                </a:solidFill>
                <a:latin typeface="Roboto"/>
                <a:ea typeface="Roboto"/>
                <a:cs typeface="Roboto"/>
                <a:sym typeface="Roboto"/>
              </a:rPr>
              <a:t>G., &amp; </a:t>
            </a:r>
            <a:r>
              <a:rPr lang="en" sz="2400" dirty="0">
                <a:solidFill>
                  <a:schemeClr val="dk1"/>
                </a:solidFill>
                <a:latin typeface="Roboto"/>
                <a:ea typeface="Roboto"/>
                <a:cs typeface="Roboto"/>
                <a:sym typeface="Roboto"/>
              </a:rPr>
              <a:t>Trotter, </a:t>
            </a:r>
            <a:r>
              <a:rPr lang="en-US" sz="2400" dirty="0">
                <a:solidFill>
                  <a:schemeClr val="dk1"/>
                </a:solidFill>
                <a:latin typeface="Roboto"/>
                <a:ea typeface="Roboto"/>
                <a:cs typeface="Roboto"/>
                <a:sym typeface="Roboto"/>
              </a:rPr>
              <a:t>H</a:t>
            </a:r>
            <a:r>
              <a:rPr lang="en" sz="2400" dirty="0">
                <a:solidFill>
                  <a:schemeClr val="dk1"/>
                </a:solidFill>
                <a:latin typeface="Roboto"/>
                <a:ea typeface="Roboto"/>
                <a:cs typeface="Roboto"/>
                <a:sym typeface="Roboto"/>
              </a:rPr>
              <a:t>. (2017). An OER </a:t>
            </a:r>
            <a:r>
              <a:rPr lang="en-US" sz="2400" dirty="0">
                <a:solidFill>
                  <a:schemeClr val="dk1"/>
                </a:solidFill>
                <a:latin typeface="Roboto"/>
                <a:ea typeface="Roboto"/>
                <a:cs typeface="Roboto"/>
                <a:sym typeface="Roboto"/>
              </a:rPr>
              <a:t>f</a:t>
            </a:r>
            <a:r>
              <a:rPr lang="en" sz="2400" dirty="0">
                <a:solidFill>
                  <a:schemeClr val="dk1"/>
                </a:solidFill>
                <a:latin typeface="Roboto"/>
                <a:ea typeface="Roboto"/>
                <a:cs typeface="Roboto"/>
                <a:sym typeface="Roboto"/>
              </a:rPr>
              <a:t>ramework, heuristic and lens: Tools for </a:t>
            </a:r>
            <a:r>
              <a:rPr lang="en-US" sz="2400" dirty="0">
                <a:solidFill>
                  <a:schemeClr val="dk1"/>
                </a:solidFill>
                <a:latin typeface="Roboto"/>
                <a:ea typeface="Roboto"/>
                <a:cs typeface="Roboto"/>
                <a:sym typeface="Roboto"/>
              </a:rPr>
              <a:t>u</a:t>
            </a:r>
            <a:r>
              <a:rPr lang="en" sz="2400" dirty="0">
                <a:solidFill>
                  <a:schemeClr val="dk1"/>
                </a:solidFill>
                <a:latin typeface="Roboto"/>
                <a:ea typeface="Roboto"/>
                <a:cs typeface="Roboto"/>
                <a:sym typeface="Roboto"/>
              </a:rPr>
              <a:t>nderstanding lecturers’ </a:t>
            </a:r>
            <a:r>
              <a:rPr lang="en-US" sz="2400" dirty="0">
                <a:solidFill>
                  <a:schemeClr val="dk1"/>
                </a:solidFill>
                <a:latin typeface="Roboto"/>
                <a:ea typeface="Roboto"/>
                <a:cs typeface="Roboto"/>
                <a:sym typeface="Roboto"/>
              </a:rPr>
              <a:t>a</a:t>
            </a:r>
            <a:r>
              <a:rPr lang="en" sz="2400" dirty="0">
                <a:solidFill>
                  <a:schemeClr val="dk1"/>
                </a:solidFill>
                <a:latin typeface="Roboto"/>
                <a:ea typeface="Roboto"/>
                <a:cs typeface="Roboto"/>
                <a:sym typeface="Roboto"/>
              </a:rPr>
              <a:t>doption of OER. </a:t>
            </a:r>
            <a:r>
              <a:rPr lang="en" sz="2400" i="1" dirty="0">
                <a:solidFill>
                  <a:schemeClr val="dk1"/>
                </a:solidFill>
                <a:latin typeface="Roboto"/>
                <a:ea typeface="Roboto"/>
                <a:cs typeface="Roboto"/>
                <a:sym typeface="Roboto"/>
              </a:rPr>
              <a:t>Open Praxis, 9</a:t>
            </a:r>
            <a:r>
              <a:rPr lang="en" sz="2400" dirty="0">
                <a:solidFill>
                  <a:schemeClr val="dk1"/>
                </a:solidFill>
                <a:latin typeface="Roboto"/>
                <a:ea typeface="Roboto"/>
                <a:cs typeface="Roboto"/>
                <a:sym typeface="Roboto"/>
              </a:rPr>
              <a:t>(2), 151-171. </a:t>
            </a:r>
            <a:r>
              <a:rPr lang="en" sz="2400" u="sng" dirty="0">
                <a:solidFill>
                  <a:schemeClr val="hlink"/>
                </a:solidFill>
                <a:latin typeface="Roboto"/>
                <a:ea typeface="Roboto"/>
                <a:cs typeface="Roboto"/>
                <a:sym typeface="Roboto"/>
                <a:hlinkClick r:id="rId3"/>
              </a:rPr>
              <a:t>https://dx.doi.org/10.5944/openpraxis.9.2.571</a:t>
            </a:r>
            <a:r>
              <a:rPr lang="en" sz="2400" dirty="0">
                <a:solidFill>
                  <a:schemeClr val="dk1"/>
                </a:solidFill>
                <a:latin typeface="Roboto"/>
                <a:ea typeface="Roboto"/>
                <a:cs typeface="Roboto"/>
                <a:sym typeface="Roboto"/>
              </a:rPr>
              <a:t> </a:t>
            </a:r>
            <a:endParaRPr sz="3000" dirty="0">
              <a:latin typeface="Roboto"/>
              <a:ea typeface="Roboto"/>
              <a:cs typeface="Roboto"/>
              <a:sym typeface="Roboto"/>
            </a:endParaRPr>
          </a:p>
        </p:txBody>
      </p:sp>
      <p:sp>
        <p:nvSpPr>
          <p:cNvPr id="16" name="Google Shape;58;p13">
            <a:extLst>
              <a:ext uri="{FF2B5EF4-FFF2-40B4-BE49-F238E27FC236}">
                <a16:creationId xmlns:a16="http://schemas.microsoft.com/office/drawing/2014/main" id="{24B479E6-B4FA-4563-B0BE-16A4C3982ADF}"/>
              </a:ext>
            </a:extLst>
          </p:cNvPr>
          <p:cNvSpPr txBox="1"/>
          <p:nvPr/>
        </p:nvSpPr>
        <p:spPr>
          <a:xfrm>
            <a:off x="956450" y="15035487"/>
            <a:ext cx="15087600" cy="10698480"/>
          </a:xfrm>
          <a:prstGeom prst="rect">
            <a:avLst/>
          </a:prstGeom>
          <a:solidFill>
            <a:schemeClr val="bg1"/>
          </a:solidFill>
          <a:ln>
            <a:solidFill>
              <a:srgbClr val="00B0F0"/>
            </a:solidFill>
          </a:ln>
        </p:spPr>
        <p:txBody>
          <a:bodyPr spcFirstLastPara="1" wrap="square" lIns="484632" tIns="484632" rIns="484632" bIns="484632" anchor="ctr" anchorCtr="0">
            <a:noAutofit/>
          </a:bodyPr>
          <a:lstStyle/>
          <a:p>
            <a:pPr marL="0" lvl="0" indent="0" algn="ctr" rtl="0">
              <a:spcBef>
                <a:spcPts val="0"/>
              </a:spcBef>
              <a:spcAft>
                <a:spcPts val="0"/>
              </a:spcAft>
              <a:buNone/>
            </a:pPr>
            <a:r>
              <a:rPr lang="en-US" sz="3600" b="1" dirty="0">
                <a:latin typeface="Roboto" panose="020B0604020202020204" charset="0"/>
                <a:ea typeface="Roboto" panose="020B0604020202020204" charset="0"/>
              </a:rPr>
              <a:t>WHERE DO FACULTY FIND TEXTBOOKS?</a:t>
            </a:r>
            <a:endParaRPr sz="3600" b="1" dirty="0">
              <a:latin typeface="Roboto" panose="020B0604020202020204" charset="0"/>
              <a:ea typeface="Roboto" panose="020B0604020202020204" charset="0"/>
            </a:endParaRPr>
          </a:p>
          <a:p>
            <a:pPr marL="0" lvl="0" indent="0" algn="l" rtl="0">
              <a:spcBef>
                <a:spcPts val="0"/>
              </a:spcBef>
              <a:spcAft>
                <a:spcPts val="0"/>
              </a:spcAft>
              <a:buNone/>
            </a:pPr>
            <a:endParaRPr lang="en" sz="3000" dirty="0">
              <a:latin typeface="Roboto" panose="020B0604020202020204" charset="0"/>
              <a:ea typeface="Roboto" panose="020B0604020202020204" charset="0"/>
            </a:endParaRPr>
          </a:p>
          <a:p>
            <a:pPr lvl="0" algn="l" rtl="0">
              <a:spcBef>
                <a:spcPts val="0"/>
              </a:spcBef>
              <a:spcAft>
                <a:spcPts val="0"/>
              </a:spcAft>
              <a:buNone/>
            </a:pPr>
            <a:r>
              <a:rPr lang="en-US" sz="3000" dirty="0">
                <a:latin typeface="Roboto" panose="020B0604020202020204" charset="0"/>
                <a:ea typeface="Roboto" panose="020B0604020202020204" charset="0"/>
              </a:rPr>
              <a:t>Faculty leveraged </a:t>
            </a:r>
            <a:r>
              <a:rPr lang="en-US" sz="3000" u="sng" dirty="0">
                <a:latin typeface="Roboto" panose="020B0604020202020204" charset="0"/>
                <a:ea typeface="Roboto" panose="020B0604020202020204" charset="0"/>
              </a:rPr>
              <a:t>various connections and methods</a:t>
            </a:r>
            <a:r>
              <a:rPr lang="en-US" sz="3000" dirty="0">
                <a:latin typeface="Roboto" panose="020B0604020202020204" charset="0"/>
                <a:ea typeface="Roboto" panose="020B0604020202020204" charset="0"/>
              </a:rPr>
              <a:t> to find textbooks, including academic colleagues, the internet, textbook manufacturers, bookstores, professional conferences, or a combination of multiple methods.</a:t>
            </a:r>
          </a:p>
          <a:p>
            <a:pPr lvl="0" algn="l" rtl="0">
              <a:spcBef>
                <a:spcPts val="0"/>
              </a:spcBef>
              <a:spcAft>
                <a:spcPts val="0"/>
              </a:spcAft>
              <a:buNone/>
            </a:pPr>
            <a:endParaRPr lang="en-US" sz="3000" dirty="0">
              <a:latin typeface="Roboto" panose="020B0604020202020204" charset="0"/>
              <a:ea typeface="Roboto" panose="020B0604020202020204" charset="0"/>
            </a:endParaRPr>
          </a:p>
          <a:p>
            <a:pPr lvl="0" algn="l" rtl="0">
              <a:spcBef>
                <a:spcPts val="0"/>
              </a:spcBef>
              <a:spcAft>
                <a:spcPts val="0"/>
              </a:spcAft>
              <a:buNone/>
            </a:pPr>
            <a:r>
              <a:rPr lang="en-US" sz="3000" dirty="0">
                <a:latin typeface="Roboto" panose="020B0604020202020204" charset="0"/>
                <a:ea typeface="Roboto" panose="020B0604020202020204" charset="0"/>
              </a:rPr>
              <a:t>When only a </a:t>
            </a:r>
            <a:r>
              <a:rPr lang="en-US" sz="3000" u="sng" dirty="0">
                <a:latin typeface="Roboto" panose="020B0604020202020204" charset="0"/>
                <a:ea typeface="Roboto" panose="020B0604020202020204" charset="0"/>
              </a:rPr>
              <a:t>single method</a:t>
            </a:r>
            <a:r>
              <a:rPr lang="en-US" sz="3000" dirty="0">
                <a:latin typeface="Roboto" panose="020B0604020202020204" charset="0"/>
                <a:ea typeface="Roboto" panose="020B0604020202020204" charset="0"/>
              </a:rPr>
              <a:t> was used, differences were seen based on responses to other survey questions.</a:t>
            </a:r>
            <a:endParaRPr lang="en" sz="3000" dirty="0">
              <a:latin typeface="Roboto" panose="020B0604020202020204" charset="0"/>
              <a:ea typeface="Roboto" panose="020B0604020202020204" charset="0"/>
            </a:endParaRPr>
          </a:p>
          <a:p>
            <a:pPr lvl="0" algn="l" rtl="0">
              <a:spcBef>
                <a:spcPts val="0"/>
              </a:spcBef>
              <a:spcAft>
                <a:spcPts val="0"/>
              </a:spcAft>
              <a:buNone/>
            </a:pPr>
            <a:endParaRPr lang="en" sz="3000" dirty="0">
              <a:latin typeface="Roboto" panose="020B0604020202020204" charset="0"/>
              <a:ea typeface="Roboto" panose="020B0604020202020204" charset="0"/>
            </a:endParaRPr>
          </a:p>
          <a:p>
            <a:pPr lvl="0"/>
            <a:r>
              <a:rPr lang="en" sz="3000" b="1" i="1" dirty="0">
                <a:latin typeface="Roboto" panose="020B0604020202020204" charset="0"/>
                <a:ea typeface="Roboto" panose="020B0604020202020204" charset="0"/>
              </a:rPr>
              <a:t>Internet as the sole method to obtain resources</a:t>
            </a:r>
          </a:p>
          <a:p>
            <a:pPr marL="914400" lvl="0" indent="-457200" algn="l" rtl="0">
              <a:spcBef>
                <a:spcPts val="0"/>
              </a:spcBef>
              <a:spcAft>
                <a:spcPts val="0"/>
              </a:spcAft>
              <a:buFont typeface="Arial" panose="020B0604020202020204" pitchFamily="34" charset="0"/>
              <a:buChar char="•"/>
            </a:pPr>
            <a:r>
              <a:rPr lang="en-US" sz="3000" dirty="0">
                <a:latin typeface="Roboto" panose="020B0604020202020204" charset="0"/>
                <a:ea typeface="Roboto" panose="020B0604020202020204" charset="0"/>
              </a:rPr>
              <a:t>33% of f</a:t>
            </a:r>
            <a:r>
              <a:rPr lang="en" sz="3000" dirty="0">
                <a:latin typeface="Roboto" panose="020B0604020202020204" charset="0"/>
                <a:ea typeface="Roboto" panose="020B0604020202020204" charset="0"/>
              </a:rPr>
              <a:t>aculty </a:t>
            </a:r>
            <a:r>
              <a:rPr lang="en" sz="3000" u="sng" dirty="0">
                <a:latin typeface="Roboto" panose="020B0604020202020204" charset="0"/>
                <a:ea typeface="Roboto" panose="020B0604020202020204" charset="0"/>
              </a:rPr>
              <a:t>under 44 years old</a:t>
            </a:r>
            <a:r>
              <a:rPr lang="en" sz="3000" dirty="0">
                <a:latin typeface="Roboto" panose="020B0604020202020204" charset="0"/>
                <a:ea typeface="Roboto" panose="020B0604020202020204" charset="0"/>
              </a:rPr>
              <a:t> </a:t>
            </a:r>
            <a:r>
              <a:rPr lang="en-US" sz="3000" dirty="0">
                <a:latin typeface="Roboto" panose="020B0604020202020204" charset="0"/>
                <a:ea typeface="Roboto" panose="020B0604020202020204" charset="0"/>
              </a:rPr>
              <a:t>reported using this method compared to 6% of faculty </a:t>
            </a:r>
            <a:r>
              <a:rPr lang="en" sz="3000" u="sng" dirty="0">
                <a:latin typeface="Roboto" panose="020B0604020202020204" charset="0"/>
                <a:ea typeface="Roboto" panose="020B0604020202020204" charset="0"/>
              </a:rPr>
              <a:t>over 45 </a:t>
            </a:r>
            <a:r>
              <a:rPr lang="en-US" sz="3000" u="sng" dirty="0">
                <a:latin typeface="Roboto" panose="020B0604020202020204" charset="0"/>
                <a:ea typeface="Roboto" panose="020B0604020202020204" charset="0"/>
              </a:rPr>
              <a:t>years old</a:t>
            </a:r>
            <a:endParaRPr lang="en" sz="3000" dirty="0">
              <a:latin typeface="Roboto" panose="020B0604020202020204" charset="0"/>
              <a:ea typeface="Roboto" panose="020B0604020202020204" charset="0"/>
            </a:endParaRP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31% of faculty who found </a:t>
            </a:r>
            <a:r>
              <a:rPr lang="en" sz="3000" u="sng" dirty="0">
                <a:latin typeface="Roboto" panose="020B0604020202020204" charset="0"/>
                <a:ea typeface="Roboto" panose="020B0604020202020204" charset="0"/>
              </a:rPr>
              <a:t>searching for </a:t>
            </a:r>
            <a:r>
              <a:rPr lang="en-US" sz="3000" u="sng" dirty="0">
                <a:latin typeface="Roboto" panose="020B0604020202020204" charset="0"/>
                <a:ea typeface="Roboto" panose="020B0604020202020204" charset="0"/>
              </a:rPr>
              <a:t>educational </a:t>
            </a:r>
            <a:r>
              <a:rPr lang="en" sz="3000" u="sng" dirty="0">
                <a:latin typeface="Roboto" panose="020B0604020202020204" charset="0"/>
                <a:ea typeface="Roboto" panose="020B0604020202020204" charset="0"/>
              </a:rPr>
              <a:t>resources </a:t>
            </a:r>
            <a:r>
              <a:rPr lang="en-US" sz="3000" u="sng" dirty="0">
                <a:latin typeface="Roboto" panose="020B0604020202020204" charset="0"/>
                <a:ea typeface="Roboto" panose="020B0604020202020204" charset="0"/>
              </a:rPr>
              <a:t>easy</a:t>
            </a:r>
            <a:r>
              <a:rPr lang="en-US" sz="3000" dirty="0">
                <a:latin typeface="Roboto" panose="020B0604020202020204" charset="0"/>
                <a:ea typeface="Roboto" panose="020B0604020202020204" charset="0"/>
              </a:rPr>
              <a:t> reported using this method compared to 0% f</a:t>
            </a:r>
            <a:r>
              <a:rPr lang="en" sz="3000" dirty="0">
                <a:latin typeface="Roboto" panose="020B0604020202020204" charset="0"/>
                <a:ea typeface="Roboto" panose="020B0604020202020204" charset="0"/>
              </a:rPr>
              <a:t>aculty who found </a:t>
            </a:r>
            <a:r>
              <a:rPr lang="en" sz="3000" u="sng" dirty="0">
                <a:latin typeface="Roboto" panose="020B0604020202020204" charset="0"/>
                <a:ea typeface="Roboto" panose="020B0604020202020204" charset="0"/>
              </a:rPr>
              <a:t>searching for </a:t>
            </a:r>
            <a:r>
              <a:rPr lang="en-US" sz="3000" u="sng" dirty="0">
                <a:latin typeface="Roboto" panose="020B0604020202020204" charset="0"/>
                <a:ea typeface="Roboto" panose="020B0604020202020204" charset="0"/>
              </a:rPr>
              <a:t>educational </a:t>
            </a:r>
            <a:r>
              <a:rPr lang="en" sz="3000" u="sng" dirty="0">
                <a:latin typeface="Roboto" panose="020B0604020202020204" charset="0"/>
                <a:ea typeface="Roboto" panose="020B0604020202020204" charset="0"/>
              </a:rPr>
              <a:t>resources difficult</a:t>
            </a:r>
            <a:r>
              <a:rPr lang="en" sz="3000" dirty="0">
                <a:latin typeface="Roboto" panose="020B0604020202020204" charset="0"/>
                <a:ea typeface="Roboto" panose="020B0604020202020204" charset="0"/>
              </a:rPr>
              <a:t> </a:t>
            </a:r>
            <a:endParaRPr lang="en-US" sz="3000" dirty="0">
              <a:latin typeface="Roboto" panose="020B0604020202020204" charset="0"/>
              <a:ea typeface="Roboto" panose="020B0604020202020204" charset="0"/>
            </a:endParaRPr>
          </a:p>
          <a:p>
            <a:pPr marL="457200" lvl="0" algn="l" rtl="0">
              <a:spcBef>
                <a:spcPts val="0"/>
              </a:spcBef>
              <a:spcAft>
                <a:spcPts val="0"/>
              </a:spcAft>
            </a:pPr>
            <a:endParaRPr lang="en" sz="3000" dirty="0">
              <a:latin typeface="Roboto" panose="020B0604020202020204" charset="0"/>
              <a:ea typeface="Roboto" panose="020B0604020202020204" charset="0"/>
            </a:endParaRPr>
          </a:p>
          <a:p>
            <a:pPr lvl="0"/>
            <a:r>
              <a:rPr lang="en-US" sz="3000" b="1" i="1" dirty="0">
                <a:latin typeface="Roboto" panose="020B0604020202020204" charset="0"/>
                <a:ea typeface="Roboto" panose="020B0604020202020204" charset="0"/>
              </a:rPr>
              <a:t>T</a:t>
            </a:r>
            <a:r>
              <a:rPr lang="en" sz="3000" b="1" i="1" dirty="0">
                <a:latin typeface="Roboto" panose="020B0604020202020204" charset="0"/>
                <a:ea typeface="Roboto" panose="020B0604020202020204" charset="0"/>
              </a:rPr>
              <a:t>extbook manufacturers as the sole method </a:t>
            </a:r>
            <a:r>
              <a:rPr lang="en-US" sz="3000" b="1" i="1" dirty="0">
                <a:latin typeface="Roboto" panose="020B0604020202020204" charset="0"/>
                <a:ea typeface="Roboto" panose="020B0604020202020204" charset="0"/>
              </a:rPr>
              <a:t>to obtain resources</a:t>
            </a:r>
            <a:endParaRPr lang="en" sz="3000" b="1" dirty="0">
              <a:latin typeface="Roboto" panose="020B0604020202020204" charset="0"/>
              <a:ea typeface="Roboto" panose="020B0604020202020204" charset="0"/>
            </a:endParaRP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38% of faculty </a:t>
            </a:r>
            <a:r>
              <a:rPr lang="en-US" sz="3000" u="sng" dirty="0">
                <a:latin typeface="Roboto" panose="020B0604020202020204" charset="0"/>
                <a:ea typeface="Roboto" panose="020B0604020202020204" charset="0"/>
              </a:rPr>
              <a:t>over 45 years old</a:t>
            </a:r>
            <a:r>
              <a:rPr lang="en-US" sz="3000" dirty="0">
                <a:latin typeface="Roboto" panose="020B0604020202020204" charset="0"/>
                <a:ea typeface="Roboto" panose="020B0604020202020204" charset="0"/>
              </a:rPr>
              <a:t> reported using this method compared to 27% of faculty </a:t>
            </a:r>
            <a:r>
              <a:rPr lang="en-US" sz="3000" u="sng" dirty="0">
                <a:latin typeface="Roboto" panose="020B0604020202020204" charset="0"/>
                <a:ea typeface="Roboto" panose="020B0604020202020204" charset="0"/>
              </a:rPr>
              <a:t>under 44 years old</a:t>
            </a: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55% of f</a:t>
            </a:r>
            <a:r>
              <a:rPr lang="en" sz="3000" dirty="0">
                <a:latin typeface="Roboto" panose="020B0604020202020204" charset="0"/>
                <a:ea typeface="Roboto" panose="020B0604020202020204" charset="0"/>
              </a:rPr>
              <a:t>aculty who found </a:t>
            </a:r>
            <a:r>
              <a:rPr lang="en" sz="3000" u="sng" dirty="0">
                <a:latin typeface="Roboto" panose="020B0604020202020204" charset="0"/>
                <a:ea typeface="Roboto" panose="020B0604020202020204" charset="0"/>
              </a:rPr>
              <a:t>searching for </a:t>
            </a:r>
            <a:r>
              <a:rPr lang="en-US" sz="3000" u="sng" dirty="0">
                <a:latin typeface="Roboto" panose="020B0604020202020204" charset="0"/>
                <a:ea typeface="Roboto" panose="020B0604020202020204" charset="0"/>
              </a:rPr>
              <a:t>educational </a:t>
            </a:r>
            <a:r>
              <a:rPr lang="en" sz="3000" u="sng" dirty="0">
                <a:latin typeface="Roboto" panose="020B0604020202020204" charset="0"/>
                <a:ea typeface="Roboto" panose="020B0604020202020204" charset="0"/>
              </a:rPr>
              <a:t>resources difficult</a:t>
            </a:r>
            <a:r>
              <a:rPr lang="en" sz="3000" dirty="0">
                <a:latin typeface="Roboto" panose="020B0604020202020204" charset="0"/>
                <a:ea typeface="Roboto" panose="020B0604020202020204" charset="0"/>
              </a:rPr>
              <a:t> </a:t>
            </a:r>
            <a:r>
              <a:rPr lang="en-US" sz="3000" dirty="0">
                <a:latin typeface="Roboto" panose="020B0604020202020204" charset="0"/>
                <a:ea typeface="Roboto" panose="020B0604020202020204" charset="0"/>
              </a:rPr>
              <a:t>reported using this method compared to 23% of faculty who found </a:t>
            </a:r>
            <a:r>
              <a:rPr lang="en" sz="3000" u="sng" dirty="0">
                <a:latin typeface="Roboto" panose="020B0604020202020204" charset="0"/>
                <a:ea typeface="Roboto" panose="020B0604020202020204" charset="0"/>
              </a:rPr>
              <a:t>searching for </a:t>
            </a:r>
            <a:r>
              <a:rPr lang="en-US" sz="3000" u="sng" dirty="0">
                <a:latin typeface="Roboto" panose="020B0604020202020204" charset="0"/>
                <a:ea typeface="Roboto" panose="020B0604020202020204" charset="0"/>
              </a:rPr>
              <a:t>educational </a:t>
            </a:r>
            <a:r>
              <a:rPr lang="en" sz="3000" u="sng" dirty="0">
                <a:latin typeface="Roboto" panose="020B0604020202020204" charset="0"/>
                <a:ea typeface="Roboto" panose="020B0604020202020204" charset="0"/>
              </a:rPr>
              <a:t>resources </a:t>
            </a:r>
            <a:r>
              <a:rPr lang="en-US" sz="3000" u="sng" dirty="0">
                <a:latin typeface="Roboto" panose="020B0604020202020204" charset="0"/>
                <a:ea typeface="Roboto" panose="020B0604020202020204" charset="0"/>
              </a:rPr>
              <a:t>easy</a:t>
            </a:r>
            <a:endParaRPr sz="3000" dirty="0">
              <a:latin typeface="Roboto" panose="020B0604020202020204" charset="0"/>
              <a:ea typeface="Roboto" panose="020B0604020202020204" charset="0"/>
            </a:endParaRPr>
          </a:p>
        </p:txBody>
      </p:sp>
      <p:sp>
        <p:nvSpPr>
          <p:cNvPr id="26" name="Google Shape;58;p13">
            <a:extLst>
              <a:ext uri="{FF2B5EF4-FFF2-40B4-BE49-F238E27FC236}">
                <a16:creationId xmlns:a16="http://schemas.microsoft.com/office/drawing/2014/main" id="{C2DB4211-B0BF-4963-B670-A4AEB720DAA7}"/>
              </a:ext>
            </a:extLst>
          </p:cNvPr>
          <p:cNvSpPr txBox="1"/>
          <p:nvPr/>
        </p:nvSpPr>
        <p:spPr>
          <a:xfrm>
            <a:off x="956450" y="11184628"/>
            <a:ext cx="15087600" cy="3657600"/>
          </a:xfrm>
          <a:prstGeom prst="rect">
            <a:avLst/>
          </a:prstGeom>
          <a:solidFill>
            <a:schemeClr val="bg1"/>
          </a:solidFill>
          <a:ln>
            <a:solidFill>
              <a:srgbClr val="00B0F0"/>
            </a:solidFill>
          </a:ln>
        </p:spPr>
        <p:txBody>
          <a:bodyPr spcFirstLastPara="1" wrap="square" lIns="484632" tIns="484632" rIns="484632" bIns="484632" anchor="ctr" anchorCtr="0">
            <a:noAutofit/>
          </a:bodyPr>
          <a:lstStyle/>
          <a:p>
            <a:pPr marL="0" lvl="0" indent="0" algn="ctr" rtl="0">
              <a:spcBef>
                <a:spcPts val="0"/>
              </a:spcBef>
              <a:spcAft>
                <a:spcPts val="0"/>
              </a:spcAft>
              <a:buNone/>
            </a:pPr>
            <a:r>
              <a:rPr lang="en-US" sz="3600" b="1" dirty="0">
                <a:latin typeface="Roboto" panose="020B0604020202020204" charset="0"/>
                <a:ea typeface="Roboto" panose="020B0604020202020204" charset="0"/>
              </a:rPr>
              <a:t>MOST IMPORTANT FACTORS WHEN SELECTING TEXTBOOKS</a:t>
            </a:r>
            <a:endParaRPr sz="3600" b="1" dirty="0">
              <a:latin typeface="Roboto" panose="020B0604020202020204" charset="0"/>
              <a:ea typeface="Roboto" panose="020B0604020202020204" charset="0"/>
            </a:endParaRPr>
          </a:p>
          <a:p>
            <a:pPr marL="0" lvl="0" indent="0" algn="l" rtl="0">
              <a:spcBef>
                <a:spcPts val="0"/>
              </a:spcBef>
              <a:spcAft>
                <a:spcPts val="0"/>
              </a:spcAft>
              <a:buNone/>
            </a:pPr>
            <a:endParaRPr lang="en-US" sz="3000" dirty="0">
              <a:latin typeface="Roboto" panose="020B0604020202020204" charset="0"/>
              <a:ea typeface="Roboto" panose="020B0604020202020204" charset="0"/>
            </a:endParaRPr>
          </a:p>
          <a:p>
            <a:pPr marL="914400" lvl="0" indent="-514350">
              <a:buFont typeface="+mj-lt"/>
              <a:buAutoNum type="arabicPeriod"/>
            </a:pPr>
            <a:r>
              <a:rPr lang="en-US" sz="3000" dirty="0">
                <a:latin typeface="Roboto" panose="020B0604020202020204" charset="0"/>
                <a:ea typeface="Roboto" panose="020B0604020202020204" charset="0"/>
              </a:rPr>
              <a:t>Quality of the content and activities</a:t>
            </a:r>
          </a:p>
          <a:p>
            <a:pPr marL="914400" lvl="0" indent="-514350">
              <a:buFont typeface="+mj-lt"/>
              <a:buAutoNum type="arabicPeriod"/>
            </a:pPr>
            <a:r>
              <a:rPr lang="en-US" sz="3000" dirty="0">
                <a:latin typeface="Roboto" panose="020B0604020202020204" charset="0"/>
                <a:ea typeface="Roboto" panose="020B0604020202020204" charset="0"/>
              </a:rPr>
              <a:t>Cost for the students</a:t>
            </a:r>
          </a:p>
          <a:p>
            <a:pPr marL="914400" lvl="0" indent="-514350">
              <a:buFont typeface="+mj-lt"/>
              <a:buAutoNum type="arabicPeriod"/>
            </a:pPr>
            <a:r>
              <a:rPr lang="en-US" sz="3000" dirty="0">
                <a:latin typeface="Roboto" panose="020B0604020202020204" charset="0"/>
                <a:ea typeface="Roboto" panose="020B0604020202020204" charset="0"/>
              </a:rPr>
              <a:t>Easy to find or use </a:t>
            </a:r>
          </a:p>
          <a:p>
            <a:pPr marL="914400" lvl="0" indent="-514350">
              <a:buFont typeface="+mj-lt"/>
              <a:buAutoNum type="arabicPeriod"/>
            </a:pPr>
            <a:r>
              <a:rPr lang="en-US" sz="3000" dirty="0">
                <a:latin typeface="Roboto" panose="020B0604020202020204" charset="0"/>
                <a:ea typeface="Roboto" panose="020B0604020202020204" charset="0"/>
              </a:rPr>
              <a:t>Works with Learning Management System (LMS) / recommended by other faculty</a:t>
            </a:r>
          </a:p>
        </p:txBody>
      </p:sp>
      <p:sp>
        <p:nvSpPr>
          <p:cNvPr id="27" name="TextBox 26">
            <a:extLst>
              <a:ext uri="{FF2B5EF4-FFF2-40B4-BE49-F238E27FC236}">
                <a16:creationId xmlns:a16="http://schemas.microsoft.com/office/drawing/2014/main" id="{EE95C73E-6A97-4C15-874E-CF0C026BD1C8}"/>
              </a:ext>
            </a:extLst>
          </p:cNvPr>
          <p:cNvSpPr txBox="1"/>
          <p:nvPr/>
        </p:nvSpPr>
        <p:spPr>
          <a:xfrm>
            <a:off x="16812350" y="18857014"/>
            <a:ext cx="14173200" cy="3383280"/>
          </a:xfrm>
          <a:prstGeom prst="rect">
            <a:avLst/>
          </a:prstGeom>
          <a:solidFill>
            <a:schemeClr val="bg1"/>
          </a:solidFill>
          <a:ln>
            <a:solidFill>
              <a:srgbClr val="00B0F0"/>
            </a:solidFill>
          </a:ln>
        </p:spPr>
        <p:txBody>
          <a:bodyPr wrap="square" lIns="484632" tIns="484632" rIns="484632" bIns="484632" rtlCol="0" anchor="ctr">
            <a:noAutofit/>
          </a:bodyPr>
          <a:lstStyle/>
          <a:p>
            <a:pPr algn="ctr"/>
            <a:r>
              <a:rPr lang="en" sz="3600" b="1" dirty="0">
                <a:solidFill>
                  <a:schemeClr val="dk1"/>
                </a:solidFill>
                <a:latin typeface="Roboto" panose="020B0604020202020204" charset="0"/>
                <a:ea typeface="Roboto" panose="020B0604020202020204" charset="0"/>
                <a:cs typeface="Times New Roman"/>
                <a:sym typeface="Times New Roman"/>
              </a:rPr>
              <a:t>TOP CHALLENGES </a:t>
            </a:r>
            <a:r>
              <a:rPr lang="en-US" sz="3600" b="1" dirty="0">
                <a:solidFill>
                  <a:schemeClr val="dk1"/>
                </a:solidFill>
                <a:latin typeface="Roboto" panose="020B0604020202020204" charset="0"/>
                <a:ea typeface="Roboto" panose="020B0604020202020204" charset="0"/>
                <a:cs typeface="Times New Roman"/>
                <a:sym typeface="Times New Roman"/>
              </a:rPr>
              <a:t>WHEN ADOPTING TEXTBOOKS</a:t>
            </a:r>
          </a:p>
          <a:p>
            <a:endParaRPr lang="en" sz="3600" b="1" dirty="0">
              <a:solidFill>
                <a:schemeClr val="dk1"/>
              </a:solidFill>
              <a:latin typeface="Roboto" panose="020B0604020202020204" charset="0"/>
              <a:ea typeface="Roboto" panose="020B0604020202020204" charset="0"/>
              <a:cs typeface="Times New Roman"/>
              <a:sym typeface="Times New Roman"/>
            </a:endParaRPr>
          </a:p>
          <a:p>
            <a:pPr marL="914400" indent="-514350">
              <a:buAutoNum type="arabicPeriod"/>
            </a:pPr>
            <a:r>
              <a:rPr lang="en-US" sz="3000" dirty="0">
                <a:solidFill>
                  <a:schemeClr val="dk1"/>
                </a:solidFill>
                <a:latin typeface="Roboto" panose="020B0604020202020204" charset="0"/>
                <a:ea typeface="Roboto" panose="020B0604020202020204" charset="0"/>
                <a:cs typeface="Times New Roman"/>
                <a:sym typeface="Times New Roman"/>
              </a:rPr>
              <a:t>T</a:t>
            </a:r>
            <a:r>
              <a:rPr lang="en" sz="3000" dirty="0">
                <a:solidFill>
                  <a:schemeClr val="dk1"/>
                </a:solidFill>
                <a:latin typeface="Roboto" panose="020B0604020202020204" charset="0"/>
                <a:ea typeface="Roboto" panose="020B0604020202020204" charset="0"/>
                <a:cs typeface="Times New Roman"/>
                <a:sym typeface="Times New Roman"/>
              </a:rPr>
              <a:t>oo hard / time consuming</a:t>
            </a:r>
          </a:p>
          <a:p>
            <a:pPr marL="914400" indent="-514350">
              <a:buAutoNum type="arabicPeriod"/>
            </a:pPr>
            <a:r>
              <a:rPr lang="en-US" sz="3000" dirty="0">
                <a:solidFill>
                  <a:schemeClr val="dk1"/>
                </a:solidFill>
                <a:latin typeface="Roboto" panose="020B0604020202020204" charset="0"/>
                <a:ea typeface="Roboto" panose="020B0604020202020204" charset="0"/>
                <a:cs typeface="Times New Roman"/>
                <a:sym typeface="Times New Roman"/>
              </a:rPr>
              <a:t>N</a:t>
            </a:r>
            <a:r>
              <a:rPr lang="en" sz="3000" dirty="0">
                <a:solidFill>
                  <a:schemeClr val="dk1"/>
                </a:solidFill>
                <a:latin typeface="Roboto" panose="020B0604020202020204" charset="0"/>
                <a:ea typeface="Roboto" panose="020B0604020202020204" charset="0"/>
                <a:cs typeface="Times New Roman"/>
                <a:sym typeface="Times New Roman"/>
              </a:rPr>
              <a:t>ot high quality</a:t>
            </a:r>
          </a:p>
          <a:p>
            <a:pPr marL="914400" indent="-514350">
              <a:buAutoNum type="arabicPeriod"/>
            </a:pPr>
            <a:r>
              <a:rPr lang="en-US" sz="3000" dirty="0">
                <a:solidFill>
                  <a:schemeClr val="dk1"/>
                </a:solidFill>
                <a:latin typeface="Roboto" panose="020B0604020202020204" charset="0"/>
                <a:ea typeface="Roboto" panose="020B0604020202020204" charset="0"/>
                <a:cs typeface="Times New Roman"/>
                <a:sym typeface="Times New Roman"/>
              </a:rPr>
              <a:t>N</a:t>
            </a:r>
            <a:r>
              <a:rPr lang="en" sz="3000" dirty="0">
                <a:solidFill>
                  <a:schemeClr val="dk1"/>
                </a:solidFill>
                <a:latin typeface="Roboto" panose="020B0604020202020204" charset="0"/>
                <a:ea typeface="Roboto" panose="020B0604020202020204" charset="0"/>
                <a:cs typeface="Times New Roman"/>
                <a:sym typeface="Times New Roman"/>
              </a:rPr>
              <a:t>ot enough resources for subject /</a:t>
            </a:r>
            <a:r>
              <a:rPr lang="en-US" sz="3000" dirty="0">
                <a:solidFill>
                  <a:schemeClr val="dk1"/>
                </a:solidFill>
                <a:latin typeface="Roboto" panose="020B0604020202020204" charset="0"/>
                <a:ea typeface="Roboto" panose="020B0604020202020204" charset="0"/>
                <a:cs typeface="Times New Roman"/>
                <a:sym typeface="Times New Roman"/>
              </a:rPr>
              <a:t>discipline</a:t>
            </a:r>
            <a:endParaRPr lang="en" sz="3000" dirty="0">
              <a:solidFill>
                <a:schemeClr val="dk1"/>
              </a:solidFill>
              <a:latin typeface="Roboto" panose="020B0604020202020204" charset="0"/>
              <a:ea typeface="Roboto" panose="020B0604020202020204" charset="0"/>
              <a:cs typeface="Times New Roman"/>
              <a:sym typeface="Times New Roman"/>
            </a:endParaRPr>
          </a:p>
          <a:p>
            <a:pPr marL="914400" indent="-514350">
              <a:buAutoNum type="arabicPeriod"/>
            </a:pPr>
            <a:r>
              <a:rPr lang="en" sz="3000" dirty="0">
                <a:solidFill>
                  <a:schemeClr val="dk1"/>
                </a:solidFill>
                <a:latin typeface="Roboto" panose="020B0604020202020204" charset="0"/>
                <a:ea typeface="Roboto" panose="020B0604020202020204" charset="0"/>
                <a:cs typeface="Times New Roman"/>
                <a:sym typeface="Times New Roman"/>
              </a:rPr>
              <a:t>No comprehensive catalog of resources</a:t>
            </a:r>
            <a:endParaRPr lang="en-US" sz="3000" dirty="0">
              <a:latin typeface="Roboto" panose="020B0604020202020204" charset="0"/>
              <a:ea typeface="Roboto" panose="020B0604020202020204" charset="0"/>
            </a:endParaRPr>
          </a:p>
        </p:txBody>
      </p:sp>
      <p:sp>
        <p:nvSpPr>
          <p:cNvPr id="31" name="TextBox 30">
            <a:extLst>
              <a:ext uri="{FF2B5EF4-FFF2-40B4-BE49-F238E27FC236}">
                <a16:creationId xmlns:a16="http://schemas.microsoft.com/office/drawing/2014/main" id="{A0C937CA-59CB-4937-906A-7AABCEF13E9B}"/>
              </a:ext>
            </a:extLst>
          </p:cNvPr>
          <p:cNvSpPr txBox="1"/>
          <p:nvPr/>
        </p:nvSpPr>
        <p:spPr>
          <a:xfrm>
            <a:off x="16812350" y="11180136"/>
            <a:ext cx="14173200" cy="6949440"/>
          </a:xfrm>
          <a:prstGeom prst="rect">
            <a:avLst/>
          </a:prstGeom>
          <a:solidFill>
            <a:schemeClr val="bg1"/>
          </a:solidFill>
          <a:ln>
            <a:solidFill>
              <a:srgbClr val="00B0F0"/>
            </a:solidFill>
          </a:ln>
        </p:spPr>
        <p:txBody>
          <a:bodyPr wrap="square" lIns="484632" tIns="484632" rIns="484632" bIns="484632" rtlCol="0" anchor="ctr">
            <a:noAutofit/>
          </a:bodyPr>
          <a:lstStyle/>
          <a:p>
            <a:pPr algn="ctr"/>
            <a:r>
              <a:rPr lang="en-US" sz="3600" b="1" dirty="0">
                <a:latin typeface="Roboto" panose="020B0604020202020204" charset="0"/>
                <a:ea typeface="Roboto" panose="020B0604020202020204" charset="0"/>
              </a:rPr>
              <a:t>S</a:t>
            </a:r>
            <a:r>
              <a:rPr lang="en" sz="3600" b="1" dirty="0">
                <a:latin typeface="Roboto" panose="020B0604020202020204" charset="0"/>
                <a:ea typeface="Roboto" panose="020B0604020202020204" charset="0"/>
              </a:rPr>
              <a:t>OCIAL INTERACTIONS </a:t>
            </a:r>
            <a:r>
              <a:rPr lang="en-US" sz="3600" b="1" dirty="0">
                <a:latin typeface="Roboto" panose="020B0604020202020204" charset="0"/>
                <a:ea typeface="Roboto" panose="020B0604020202020204" charset="0"/>
              </a:rPr>
              <a:t>AND</a:t>
            </a:r>
            <a:r>
              <a:rPr lang="en" sz="3600" b="1" dirty="0">
                <a:latin typeface="Roboto" panose="020B0604020202020204" charset="0"/>
                <a:ea typeface="Roboto" panose="020B0604020202020204" charset="0"/>
              </a:rPr>
              <a:t> TEXTBOOK ADOPTION</a:t>
            </a:r>
          </a:p>
          <a:p>
            <a:pPr algn="ctr"/>
            <a:endParaRPr lang="en" sz="3600" b="1" dirty="0">
              <a:latin typeface="Roboto" panose="020B0604020202020204" charset="0"/>
              <a:ea typeface="Roboto" panose="020B0604020202020204" charset="0"/>
            </a:endParaRPr>
          </a:p>
          <a:p>
            <a:r>
              <a:rPr lang="en" sz="3000" dirty="0">
                <a:latin typeface="Roboto" panose="020B0604020202020204" charset="0"/>
                <a:ea typeface="Roboto" panose="020B0604020202020204" charset="0"/>
              </a:rPr>
              <a:t>When </a:t>
            </a:r>
            <a:r>
              <a:rPr lang="en-US" sz="3000" dirty="0">
                <a:latin typeface="Roboto" panose="020B0604020202020204" charset="0"/>
                <a:ea typeface="Roboto" panose="020B0604020202020204" charset="0"/>
              </a:rPr>
              <a:t>attempting to learn about textbooks in their subject areas and </a:t>
            </a:r>
            <a:r>
              <a:rPr lang="en" sz="3000" dirty="0">
                <a:latin typeface="Roboto" panose="020B0604020202020204" charset="0"/>
                <a:ea typeface="Roboto" panose="020B0604020202020204" charset="0"/>
              </a:rPr>
              <a:t>deciding which to adopt, faculty </a:t>
            </a:r>
            <a:r>
              <a:rPr lang="en-US" sz="3000" dirty="0">
                <a:latin typeface="Roboto" panose="020B0604020202020204" charset="0"/>
                <a:ea typeface="Roboto" panose="020B0604020202020204" charset="0"/>
              </a:rPr>
              <a:t>often</a:t>
            </a:r>
            <a:r>
              <a:rPr lang="en" sz="3000" dirty="0">
                <a:latin typeface="Roboto" panose="020B0604020202020204" charset="0"/>
                <a:ea typeface="Roboto" panose="020B0604020202020204" charset="0"/>
              </a:rPr>
              <a:t> engaged in </a:t>
            </a:r>
            <a:r>
              <a:rPr lang="en" sz="3000" u="sng" dirty="0">
                <a:latin typeface="Roboto" panose="020B0604020202020204" charset="0"/>
                <a:ea typeface="Roboto" panose="020B0604020202020204" charset="0"/>
              </a:rPr>
              <a:t>social behaviors</a:t>
            </a:r>
            <a:r>
              <a:rPr lang="en" sz="3000" dirty="0">
                <a:latin typeface="Roboto" panose="020B0604020202020204" charset="0"/>
                <a:ea typeface="Roboto" panose="020B0604020202020204" charset="0"/>
              </a:rPr>
              <a:t>.</a:t>
            </a:r>
          </a:p>
          <a:p>
            <a:endParaRPr lang="en" sz="3000" dirty="0">
              <a:latin typeface="Roboto" panose="020B0604020202020204" charset="0"/>
              <a:ea typeface="Roboto" panose="020B0604020202020204" charset="0"/>
            </a:endParaRPr>
          </a:p>
          <a:p>
            <a:r>
              <a:rPr lang="en" sz="3000" b="1" i="1" dirty="0">
                <a:latin typeface="Roboto" panose="020B0604020202020204" charset="0"/>
                <a:ea typeface="Roboto" panose="020B0604020202020204" charset="0"/>
              </a:rPr>
              <a:t>How are faculty made aware of </a:t>
            </a:r>
            <a:r>
              <a:rPr lang="en-US" sz="3000" b="1" i="1" dirty="0">
                <a:latin typeface="Roboto" panose="020B0604020202020204" charset="0"/>
                <a:ea typeface="Roboto" panose="020B0604020202020204" charset="0"/>
              </a:rPr>
              <a:t>textbooks?</a:t>
            </a:r>
            <a:endParaRPr lang="en" sz="3000" b="1" i="1" dirty="0">
              <a:latin typeface="Roboto" panose="020B0604020202020204" charset="0"/>
              <a:ea typeface="Roboto" panose="020B0604020202020204" charset="0"/>
            </a:endParaRPr>
          </a:p>
          <a:p>
            <a:pPr marL="914400" indent="-457200">
              <a:buFont typeface="Arial" panose="020B0604020202020204" pitchFamily="34" charset="0"/>
              <a:buChar char="•"/>
            </a:pPr>
            <a:r>
              <a:rPr lang="en" sz="3000" dirty="0">
                <a:latin typeface="Roboto" panose="020B0604020202020204" charset="0"/>
                <a:ea typeface="Roboto" panose="020B0604020202020204" charset="0"/>
              </a:rPr>
              <a:t>32% </a:t>
            </a:r>
            <a:r>
              <a:rPr lang="en-US" sz="3000" dirty="0">
                <a:latin typeface="Roboto" panose="020B0604020202020204" charset="0"/>
                <a:ea typeface="Roboto" panose="020B0604020202020204" charset="0"/>
              </a:rPr>
              <a:t>of faculty reported that they learn about textbooks from </a:t>
            </a:r>
            <a:r>
              <a:rPr lang="en-US" sz="3000" u="sng" dirty="0">
                <a:latin typeface="Roboto" panose="020B0604020202020204" charset="0"/>
                <a:ea typeface="Roboto" panose="020B0604020202020204" charset="0"/>
              </a:rPr>
              <a:t>vendors</a:t>
            </a:r>
          </a:p>
          <a:p>
            <a:pPr marL="914400" indent="-457200">
              <a:buFont typeface="Arial" panose="020B0604020202020204" pitchFamily="34" charset="0"/>
              <a:buChar char="•"/>
            </a:pPr>
            <a:r>
              <a:rPr lang="en-US" sz="3000" dirty="0">
                <a:latin typeface="Roboto" panose="020B0604020202020204" charset="0"/>
                <a:ea typeface="Roboto" panose="020B0604020202020204" charset="0"/>
              </a:rPr>
              <a:t>27% of faculty reported that they learn about textbooks from </a:t>
            </a:r>
            <a:r>
              <a:rPr lang="en-US" sz="3000" u="sng" dirty="0">
                <a:latin typeface="Roboto" panose="020B0604020202020204" charset="0"/>
                <a:ea typeface="Roboto" panose="020B0604020202020204" charset="0"/>
              </a:rPr>
              <a:t>peers</a:t>
            </a:r>
            <a:endParaRPr lang="en" sz="3000" u="sng" dirty="0">
              <a:latin typeface="Roboto" panose="020B0604020202020204" charset="0"/>
              <a:ea typeface="Roboto" panose="020B0604020202020204" charset="0"/>
            </a:endParaRPr>
          </a:p>
          <a:p>
            <a:pPr marL="914400" indent="-457200">
              <a:buFont typeface="Arial" panose="020B0604020202020204" pitchFamily="34" charset="0"/>
              <a:buChar char="•"/>
            </a:pPr>
            <a:endParaRPr lang="en" sz="3000" dirty="0">
              <a:latin typeface="Roboto" panose="020B0604020202020204" charset="0"/>
              <a:ea typeface="Roboto" panose="020B0604020202020204" charset="0"/>
            </a:endParaRPr>
          </a:p>
          <a:p>
            <a:r>
              <a:rPr lang="en" sz="3000" b="1" i="1" dirty="0">
                <a:latin typeface="Roboto" panose="020B0604020202020204" charset="0"/>
                <a:ea typeface="Roboto" panose="020B0604020202020204" charset="0"/>
              </a:rPr>
              <a:t>Who d</a:t>
            </a:r>
            <a:r>
              <a:rPr lang="en-US" sz="3000" b="1" i="1" dirty="0">
                <a:latin typeface="Roboto" panose="020B0604020202020204" charset="0"/>
                <a:ea typeface="Roboto" panose="020B0604020202020204" charset="0"/>
              </a:rPr>
              <a:t>o faculty speak with about textbook adoption decisions?</a:t>
            </a:r>
            <a:endParaRPr lang="en-US" sz="3000" dirty="0">
              <a:latin typeface="Roboto" panose="020B0604020202020204" charset="0"/>
              <a:ea typeface="Roboto" panose="020B0604020202020204" charset="0"/>
            </a:endParaRPr>
          </a:p>
          <a:p>
            <a:pPr marL="914400" indent="-457200">
              <a:buFont typeface="Arial" panose="020B0604020202020204" pitchFamily="34" charset="0"/>
              <a:buChar char="•"/>
            </a:pPr>
            <a:r>
              <a:rPr lang="en" sz="3000" dirty="0">
                <a:latin typeface="Roboto" panose="020B0604020202020204" charset="0"/>
                <a:ea typeface="Roboto" panose="020B0604020202020204" charset="0"/>
              </a:rPr>
              <a:t>48% of faculty reported that they </a:t>
            </a:r>
            <a:r>
              <a:rPr lang="en-US" sz="3000" dirty="0">
                <a:latin typeface="Roboto" panose="020B0604020202020204" charset="0"/>
                <a:ea typeface="Roboto" panose="020B0604020202020204" charset="0"/>
              </a:rPr>
              <a:t>spoke</a:t>
            </a:r>
            <a:r>
              <a:rPr lang="en" sz="3000" dirty="0">
                <a:latin typeface="Roboto" panose="020B0604020202020204" charset="0"/>
                <a:ea typeface="Roboto" panose="020B0604020202020204" charset="0"/>
              </a:rPr>
              <a:t> with </a:t>
            </a:r>
            <a:r>
              <a:rPr lang="en" sz="3000" u="sng" dirty="0">
                <a:latin typeface="Roboto" panose="020B0604020202020204" charset="0"/>
                <a:ea typeface="Roboto" panose="020B0604020202020204" charset="0"/>
              </a:rPr>
              <a:t>their peers </a:t>
            </a:r>
            <a:r>
              <a:rPr lang="en-US" sz="3000" u="sng" dirty="0">
                <a:latin typeface="Roboto" panose="020B0604020202020204" charset="0"/>
                <a:ea typeface="Roboto" panose="020B0604020202020204" charset="0"/>
              </a:rPr>
              <a:t>or colleagues</a:t>
            </a:r>
            <a:endParaRPr lang="en" sz="3000" u="sng" dirty="0">
              <a:latin typeface="Roboto" panose="020B0604020202020204" charset="0"/>
              <a:ea typeface="Roboto" panose="020B0604020202020204" charset="0"/>
            </a:endParaRPr>
          </a:p>
          <a:p>
            <a:pPr marL="914400" indent="-457200">
              <a:buFont typeface="Arial" panose="020B0604020202020204" pitchFamily="34" charset="0"/>
              <a:buChar char="•"/>
            </a:pPr>
            <a:r>
              <a:rPr lang="en" sz="3000" dirty="0">
                <a:latin typeface="Roboto" panose="020B0604020202020204" charset="0"/>
                <a:ea typeface="Roboto" panose="020B0604020202020204" charset="0"/>
              </a:rPr>
              <a:t>23% </a:t>
            </a:r>
            <a:r>
              <a:rPr lang="en-US" sz="3000" dirty="0">
                <a:latin typeface="Roboto" panose="020B0604020202020204" charset="0"/>
                <a:ea typeface="Roboto" panose="020B0604020202020204" charset="0"/>
              </a:rPr>
              <a:t>of faculty </a:t>
            </a:r>
            <a:r>
              <a:rPr lang="en" sz="3000" dirty="0">
                <a:latin typeface="Roboto" panose="020B0604020202020204" charset="0"/>
                <a:ea typeface="Roboto" panose="020B0604020202020204" charset="0"/>
              </a:rPr>
              <a:t>reported that they </a:t>
            </a:r>
            <a:r>
              <a:rPr lang="en-US" sz="3000" dirty="0">
                <a:latin typeface="Roboto" panose="020B0604020202020204" charset="0"/>
                <a:ea typeface="Roboto" panose="020B0604020202020204" charset="0"/>
              </a:rPr>
              <a:t>spoke</a:t>
            </a:r>
            <a:r>
              <a:rPr lang="en" sz="3000" dirty="0">
                <a:latin typeface="Roboto" panose="020B0604020202020204" charset="0"/>
                <a:ea typeface="Roboto" panose="020B0604020202020204" charset="0"/>
              </a:rPr>
              <a:t> with </a:t>
            </a:r>
            <a:r>
              <a:rPr lang="en" sz="3000" u="sng" dirty="0">
                <a:latin typeface="Roboto" panose="020B0604020202020204" charset="0"/>
                <a:ea typeface="Roboto" panose="020B0604020202020204" charset="0"/>
              </a:rPr>
              <a:t>vendors</a:t>
            </a:r>
          </a:p>
          <a:p>
            <a:pPr marL="914400" indent="-457200">
              <a:buFont typeface="Arial" panose="020B0604020202020204" pitchFamily="34" charset="0"/>
              <a:buChar char="•"/>
            </a:pPr>
            <a:r>
              <a:rPr lang="en" sz="3000" dirty="0">
                <a:latin typeface="Roboto" panose="020B0604020202020204" charset="0"/>
                <a:ea typeface="Roboto" panose="020B0604020202020204" charset="0"/>
              </a:rPr>
              <a:t>9% of faculty reported that they </a:t>
            </a:r>
            <a:r>
              <a:rPr lang="en-US" sz="3000" dirty="0">
                <a:latin typeface="Roboto" panose="020B0604020202020204" charset="0"/>
                <a:ea typeface="Roboto" panose="020B0604020202020204" charset="0"/>
              </a:rPr>
              <a:t>spoke</a:t>
            </a:r>
            <a:r>
              <a:rPr lang="en" sz="3000" dirty="0">
                <a:latin typeface="Roboto" panose="020B0604020202020204" charset="0"/>
                <a:ea typeface="Roboto" panose="020B0604020202020204" charset="0"/>
              </a:rPr>
              <a:t> with </a:t>
            </a:r>
            <a:r>
              <a:rPr lang="en" sz="3000" u="sng" dirty="0">
                <a:latin typeface="Roboto" panose="020B0604020202020204" charset="0"/>
                <a:ea typeface="Roboto" panose="020B0604020202020204" charset="0"/>
              </a:rPr>
              <a:t>students</a:t>
            </a:r>
          </a:p>
          <a:p>
            <a:pPr marL="914400" indent="-457200">
              <a:buFont typeface="Arial" panose="020B0604020202020204" pitchFamily="34" charset="0"/>
              <a:buChar char="•"/>
            </a:pPr>
            <a:r>
              <a:rPr lang="en" sz="3000" dirty="0">
                <a:latin typeface="Roboto" panose="020B0604020202020204" charset="0"/>
                <a:ea typeface="Roboto" panose="020B0604020202020204" charset="0"/>
              </a:rPr>
              <a:t>3% </a:t>
            </a:r>
            <a:r>
              <a:rPr lang="en-US" sz="3000" dirty="0">
                <a:latin typeface="Roboto" panose="020B0604020202020204" charset="0"/>
                <a:ea typeface="Roboto" panose="020B0604020202020204" charset="0"/>
              </a:rPr>
              <a:t>of faculty </a:t>
            </a:r>
            <a:r>
              <a:rPr lang="en" sz="3000" dirty="0">
                <a:latin typeface="Roboto" panose="020B0604020202020204" charset="0"/>
                <a:ea typeface="Roboto" panose="020B0604020202020204" charset="0"/>
              </a:rPr>
              <a:t>reported that they </a:t>
            </a:r>
            <a:r>
              <a:rPr lang="en-US" sz="3000" dirty="0">
                <a:latin typeface="Roboto" panose="020B0604020202020204" charset="0"/>
                <a:ea typeface="Roboto" panose="020B0604020202020204" charset="0"/>
              </a:rPr>
              <a:t>spoke with </a:t>
            </a:r>
            <a:r>
              <a:rPr lang="en-US" sz="3000" u="sng" dirty="0">
                <a:latin typeface="Roboto" panose="020B0604020202020204" charset="0"/>
                <a:ea typeface="Roboto" panose="020B0604020202020204" charset="0"/>
              </a:rPr>
              <a:t>librarians / the bookstore</a:t>
            </a:r>
            <a:endParaRPr lang="en-US" sz="3000" dirty="0">
              <a:latin typeface="Roboto" panose="020B0604020202020204" charset="0"/>
              <a:ea typeface="Roboto" panose="020B0604020202020204" charset="0"/>
            </a:endParaRPr>
          </a:p>
        </p:txBody>
      </p:sp>
      <p:sp>
        <p:nvSpPr>
          <p:cNvPr id="33" name="Google Shape;70;p14">
            <a:extLst>
              <a:ext uri="{FF2B5EF4-FFF2-40B4-BE49-F238E27FC236}">
                <a16:creationId xmlns:a16="http://schemas.microsoft.com/office/drawing/2014/main" id="{83D3028F-18C4-472F-AFB5-C59A86D2AB19}"/>
              </a:ext>
            </a:extLst>
          </p:cNvPr>
          <p:cNvSpPr txBox="1"/>
          <p:nvPr/>
        </p:nvSpPr>
        <p:spPr>
          <a:xfrm>
            <a:off x="956450" y="25893812"/>
            <a:ext cx="15087600" cy="4754880"/>
          </a:xfrm>
          <a:prstGeom prst="rect">
            <a:avLst/>
          </a:prstGeom>
          <a:solidFill>
            <a:schemeClr val="bg1"/>
          </a:solidFill>
          <a:ln>
            <a:solidFill>
              <a:srgbClr val="00B0F0"/>
            </a:solidFill>
          </a:ln>
        </p:spPr>
        <p:txBody>
          <a:bodyPr spcFirstLastPara="1" wrap="square" lIns="484632" tIns="484632" rIns="484632" bIns="484632" anchor="ctr" anchorCtr="0">
            <a:noAutofit/>
          </a:bodyPr>
          <a:lstStyle/>
          <a:p>
            <a:pPr marL="0" lvl="0" indent="0" algn="ctr" rtl="0">
              <a:spcBef>
                <a:spcPts val="0"/>
              </a:spcBef>
              <a:spcAft>
                <a:spcPts val="0"/>
              </a:spcAft>
              <a:buNone/>
            </a:pPr>
            <a:r>
              <a:rPr lang="en-US" sz="3600" b="1" dirty="0">
                <a:latin typeface="Roboto" panose="020B0604020202020204" charset="0"/>
                <a:ea typeface="Roboto" panose="020B0604020202020204" charset="0"/>
              </a:rPr>
              <a:t>WHAT DO FACULTY THINK ABOUT SWITCHING TEXTBOOKS?</a:t>
            </a:r>
          </a:p>
          <a:p>
            <a:pPr marL="0" lvl="0" indent="0" algn="ctr" rtl="0">
              <a:spcBef>
                <a:spcPts val="0"/>
              </a:spcBef>
              <a:spcAft>
                <a:spcPts val="0"/>
              </a:spcAft>
              <a:buNone/>
            </a:pPr>
            <a:endParaRPr sz="3600" b="1" dirty="0">
              <a:latin typeface="Roboto" panose="020B0604020202020204" charset="0"/>
              <a:ea typeface="Roboto" panose="020B0604020202020204" charset="0"/>
            </a:endParaRP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“I use digital textbooks that offer robust teaching and learning tools. These digital tools are available at a very reasonable cost. I see </a:t>
            </a:r>
            <a:r>
              <a:rPr lang="en-US" sz="3000" u="sng" dirty="0">
                <a:latin typeface="Roboto" panose="020B0604020202020204" charset="0"/>
                <a:ea typeface="Roboto" panose="020B0604020202020204" charset="0"/>
              </a:rPr>
              <a:t>no reason</a:t>
            </a:r>
            <a:r>
              <a:rPr lang="en-US" sz="3000" dirty="0">
                <a:latin typeface="Roboto" panose="020B0604020202020204" charset="0"/>
                <a:ea typeface="Roboto" panose="020B0604020202020204" charset="0"/>
              </a:rPr>
              <a:t> to move to OER.”</a:t>
            </a: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“Changing textbooks has </a:t>
            </a:r>
            <a:r>
              <a:rPr lang="en-US" sz="3000" u="sng" dirty="0">
                <a:latin typeface="Roboto" panose="020B0604020202020204" charset="0"/>
                <a:ea typeface="Roboto" panose="020B0604020202020204" charset="0"/>
              </a:rPr>
              <a:t>little upside</a:t>
            </a:r>
            <a:r>
              <a:rPr lang="en-US" sz="3000" dirty="0">
                <a:latin typeface="Roboto" panose="020B0604020202020204" charset="0"/>
                <a:ea typeface="Roboto" panose="020B0604020202020204" charset="0"/>
              </a:rPr>
              <a:t> in my field as they are all pretty much the same”</a:t>
            </a:r>
          </a:p>
          <a:p>
            <a:pPr marL="914400" lvl="0" indent="-457200">
              <a:buFont typeface="Arial" panose="020B0604020202020204" pitchFamily="34" charset="0"/>
              <a:buChar char="•"/>
            </a:pPr>
            <a:r>
              <a:rPr lang="en-US" sz="3000" dirty="0">
                <a:latin typeface="Roboto" panose="020B0604020202020204" charset="0"/>
                <a:ea typeface="Roboto" panose="020B0604020202020204" charset="0"/>
              </a:rPr>
              <a:t>“Don't do [it] often because of </a:t>
            </a:r>
            <a:r>
              <a:rPr lang="en-US" sz="3000" u="sng" dirty="0">
                <a:latin typeface="Roboto" panose="020B0604020202020204" charset="0"/>
                <a:ea typeface="Roboto" panose="020B0604020202020204" charset="0"/>
              </a:rPr>
              <a:t>work</a:t>
            </a:r>
            <a:r>
              <a:rPr lang="en-US" sz="3000" dirty="0">
                <a:latin typeface="Roboto" panose="020B0604020202020204" charset="0"/>
                <a:ea typeface="Roboto" panose="020B0604020202020204" charset="0"/>
              </a:rPr>
              <a:t> changing [the] course to match new textbook.”</a:t>
            </a:r>
            <a:endParaRPr lang="en" sz="3000" dirty="0">
              <a:latin typeface="Roboto" panose="020B0604020202020204" charset="0"/>
              <a:ea typeface="Roboto" panose="020B0604020202020204" charset="0"/>
            </a:endParaRPr>
          </a:p>
        </p:txBody>
      </p:sp>
      <p:sp>
        <p:nvSpPr>
          <p:cNvPr id="21" name="TextBox 20">
            <a:extLst>
              <a:ext uri="{FF2B5EF4-FFF2-40B4-BE49-F238E27FC236}">
                <a16:creationId xmlns:a16="http://schemas.microsoft.com/office/drawing/2014/main" id="{EA4FB37B-EABD-4AC8-9B4C-906D23EE79B2}"/>
              </a:ext>
            </a:extLst>
          </p:cNvPr>
          <p:cNvSpPr txBox="1"/>
          <p:nvPr/>
        </p:nvSpPr>
        <p:spPr>
          <a:xfrm>
            <a:off x="16812350" y="22946467"/>
            <a:ext cx="14173200" cy="7680960"/>
          </a:xfrm>
          <a:prstGeom prst="rect">
            <a:avLst/>
          </a:prstGeom>
          <a:solidFill>
            <a:schemeClr val="bg1"/>
          </a:solidFill>
          <a:ln>
            <a:solidFill>
              <a:srgbClr val="00B0F0"/>
            </a:solidFill>
          </a:ln>
        </p:spPr>
        <p:txBody>
          <a:bodyPr wrap="square" lIns="484632" tIns="484632" rIns="484632" bIns="484632" rtlCol="0" anchor="ctr">
            <a:noAutofit/>
          </a:bodyPr>
          <a:lstStyle/>
          <a:p>
            <a:pPr algn="ctr"/>
            <a:r>
              <a:rPr lang="en-US" sz="3600" b="1" dirty="0">
                <a:solidFill>
                  <a:schemeClr val="dk1"/>
                </a:solidFill>
                <a:latin typeface="Roboto" panose="020B0604020202020204" charset="0"/>
                <a:ea typeface="Roboto" panose="020B0604020202020204" charset="0"/>
                <a:cs typeface="Times New Roman"/>
                <a:sym typeface="Times New Roman"/>
              </a:rPr>
              <a:t>WHAT ARE OER ADVOCATES MISSING?</a:t>
            </a:r>
          </a:p>
          <a:p>
            <a:pPr algn="ctr"/>
            <a:endParaRPr lang="en-US" sz="3600" dirty="0">
              <a:solidFill>
                <a:schemeClr val="dk1"/>
              </a:solidFill>
              <a:latin typeface="Roboto" panose="020B0604020202020204" charset="0"/>
              <a:ea typeface="Roboto" panose="020B0604020202020204" charset="0"/>
              <a:cs typeface="Times New Roman"/>
              <a:sym typeface="Times New Roman"/>
            </a:endParaRPr>
          </a:p>
          <a:p>
            <a:r>
              <a:rPr lang="en-US" sz="3000" dirty="0">
                <a:solidFill>
                  <a:schemeClr val="dk1"/>
                </a:solidFill>
                <a:latin typeface="Roboto" panose="020B0604020202020204" charset="0"/>
                <a:ea typeface="Roboto" panose="020B0604020202020204" charset="0"/>
                <a:cs typeface="Times New Roman"/>
                <a:sym typeface="Times New Roman"/>
              </a:rPr>
              <a:t>For the faculty who responded to this survey, textbook adoption importantly included </a:t>
            </a:r>
            <a:r>
              <a:rPr lang="en-US" sz="3000" u="sng" dirty="0">
                <a:solidFill>
                  <a:schemeClr val="dk1"/>
                </a:solidFill>
                <a:latin typeface="Roboto" panose="020B0604020202020204" charset="0"/>
                <a:ea typeface="Roboto" panose="020B0604020202020204" charset="0"/>
                <a:cs typeface="Times New Roman"/>
                <a:sym typeface="Times New Roman"/>
              </a:rPr>
              <a:t>social interactions</a:t>
            </a:r>
            <a:r>
              <a:rPr lang="en-US" sz="3000" dirty="0">
                <a:solidFill>
                  <a:schemeClr val="dk1"/>
                </a:solidFill>
                <a:latin typeface="Roboto" panose="020B0604020202020204" charset="0"/>
                <a:ea typeface="Roboto" panose="020B0604020202020204" charset="0"/>
                <a:cs typeface="Times New Roman"/>
                <a:sym typeface="Times New Roman"/>
              </a:rPr>
              <a:t> with peers, vendors, students, and others.</a:t>
            </a:r>
          </a:p>
          <a:p>
            <a:endParaRPr lang="en-US" sz="3000" dirty="0">
              <a:latin typeface="Roboto" panose="020B0604020202020204" charset="0"/>
              <a:ea typeface="Roboto" panose="020B0604020202020204" charset="0"/>
            </a:endParaRPr>
          </a:p>
          <a:p>
            <a:r>
              <a:rPr lang="en-US" sz="3000" dirty="0">
                <a:latin typeface="Roboto" panose="020B0604020202020204" charset="0"/>
                <a:ea typeface="Roboto" panose="020B0604020202020204" charset="0"/>
              </a:rPr>
              <a:t>To support and encourage OER use by faculty, especially in the current climate where open access to course materials is critical, libraries will need to: </a:t>
            </a:r>
          </a:p>
          <a:p>
            <a:endParaRPr lang="en-US" sz="3000" dirty="0">
              <a:latin typeface="Roboto" panose="020B0604020202020204" charset="0"/>
              <a:ea typeface="Roboto" panose="020B0604020202020204" charset="0"/>
            </a:endParaRPr>
          </a:p>
          <a:p>
            <a:pPr algn="ctr"/>
            <a:r>
              <a:rPr lang="en-US" sz="3000" i="1" dirty="0">
                <a:latin typeface="Roboto" panose="020B0604020202020204" charset="0"/>
                <a:ea typeface="Roboto" panose="020B0604020202020204" charset="0"/>
              </a:rPr>
              <a:t>“...[refocus] our efforts on relationship-building as a means to build a bridge </a:t>
            </a:r>
            <a:br>
              <a:rPr lang="en-US" sz="3000" i="1" dirty="0">
                <a:latin typeface="Roboto" panose="020B0604020202020204" charset="0"/>
                <a:ea typeface="Roboto" panose="020B0604020202020204" charset="0"/>
              </a:rPr>
            </a:br>
            <a:r>
              <a:rPr lang="en-US" sz="3000" i="1" dirty="0">
                <a:latin typeface="Roboto" panose="020B0604020202020204" charset="0"/>
                <a:ea typeface="Roboto" panose="020B0604020202020204" charset="0"/>
              </a:rPr>
              <a:t>for faculty between traditional textbooks and OER… [and] create stronger, sustainable, and more supportive OER communities on and across college campuses (Martinez et al., 2020, p.#).</a:t>
            </a:r>
          </a:p>
          <a:p>
            <a:endParaRPr lang="en-US" sz="3000" dirty="0">
              <a:latin typeface="Roboto" panose="020B0604020202020204" charset="0"/>
              <a:ea typeface="Roboto" panose="020B0604020202020204" charset="0"/>
            </a:endParaRPr>
          </a:p>
          <a:p>
            <a:r>
              <a:rPr lang="en-US" sz="2400" dirty="0">
                <a:latin typeface="Roboto" panose="020B0604020202020204" charset="0"/>
                <a:ea typeface="Roboto" panose="020B0604020202020204" charset="0"/>
              </a:rPr>
              <a:t>Martinez, J., Doney, J., &amp; Stoddart, R. (2020). Emphasizing the social aspect of open access textbook adoption. In D. Chase &amp; D. Haugh (Eds.), </a:t>
            </a:r>
            <a:r>
              <a:rPr lang="en-US" sz="2400" i="1" dirty="0">
                <a:latin typeface="Roboto" panose="020B0604020202020204" charset="0"/>
                <a:ea typeface="Roboto" panose="020B0604020202020204" charset="0"/>
              </a:rPr>
              <a:t>Open praxis, open access: Digital scholarship in action</a:t>
            </a:r>
            <a:r>
              <a:rPr lang="en-US" sz="2400" dirty="0">
                <a:latin typeface="Roboto" panose="020B0604020202020204" charset="0"/>
                <a:ea typeface="Roboto" panose="020B0604020202020204" charset="0"/>
              </a:rPr>
              <a:t> (page range). American Library Association.</a:t>
            </a:r>
            <a:endParaRPr lang="en-US" sz="3000" i="1" dirty="0">
              <a:latin typeface="Roboto" panose="020B0604020202020204" charset="0"/>
              <a:ea typeface="Roboto" panose="020B0604020202020204" charset="0"/>
            </a:endParaRPr>
          </a:p>
        </p:txBody>
      </p:sp>
      <p:sp>
        <p:nvSpPr>
          <p:cNvPr id="22" name="TextBox 21">
            <a:extLst>
              <a:ext uri="{FF2B5EF4-FFF2-40B4-BE49-F238E27FC236}">
                <a16:creationId xmlns:a16="http://schemas.microsoft.com/office/drawing/2014/main" id="{2189693D-B271-4F9A-9937-41B43D60BC08}"/>
              </a:ext>
            </a:extLst>
          </p:cNvPr>
          <p:cNvSpPr txBox="1"/>
          <p:nvPr/>
        </p:nvSpPr>
        <p:spPr>
          <a:xfrm>
            <a:off x="31753849" y="24105902"/>
            <a:ext cx="11430000" cy="6500781"/>
          </a:xfrm>
          <a:prstGeom prst="rect">
            <a:avLst/>
          </a:prstGeom>
          <a:solidFill>
            <a:schemeClr val="bg1"/>
          </a:solidFill>
          <a:ln>
            <a:solidFill>
              <a:srgbClr val="00B0F0"/>
            </a:solidFill>
          </a:ln>
        </p:spPr>
        <p:txBody>
          <a:bodyPr wrap="square" lIns="484632" tIns="484632" rIns="484632" bIns="484632" rtlCol="0" anchor="ctr">
            <a:noAutofit/>
          </a:bodyPr>
          <a:lstStyle/>
          <a:p>
            <a:pPr algn="ctr"/>
            <a:r>
              <a:rPr lang="en-US" sz="3600" b="1" dirty="0">
                <a:latin typeface="Roboto" panose="020B0604020202020204" charset="0"/>
                <a:ea typeface="Roboto" panose="020B0604020202020204" charset="0"/>
              </a:rPr>
              <a:t>ADDITIONAL RESOURCES</a:t>
            </a:r>
            <a:endParaRPr lang="en" sz="3600" b="1" dirty="0">
              <a:latin typeface="Roboto" panose="020B0604020202020204" charset="0"/>
              <a:ea typeface="Roboto" panose="020B0604020202020204" charset="0"/>
            </a:endParaRPr>
          </a:p>
          <a:p>
            <a:pPr algn="ctr"/>
            <a:endParaRPr lang="en" sz="3600" b="1" dirty="0">
              <a:latin typeface="Roboto" panose="020B0604020202020204" charset="0"/>
              <a:ea typeface="Roboto" panose="020B0604020202020204" charset="0"/>
            </a:endParaRPr>
          </a:p>
        </p:txBody>
      </p:sp>
      <p:sp>
        <p:nvSpPr>
          <p:cNvPr id="23" name="TextBox 22">
            <a:extLst>
              <a:ext uri="{FF2B5EF4-FFF2-40B4-BE49-F238E27FC236}">
                <a16:creationId xmlns:a16="http://schemas.microsoft.com/office/drawing/2014/main" id="{9C8131A9-E516-4D4D-AF4D-9DBFBBD065EC}"/>
              </a:ext>
            </a:extLst>
          </p:cNvPr>
          <p:cNvSpPr txBox="1"/>
          <p:nvPr/>
        </p:nvSpPr>
        <p:spPr>
          <a:xfrm>
            <a:off x="31753849" y="11194102"/>
            <a:ext cx="11430000" cy="12435840"/>
          </a:xfrm>
          <a:prstGeom prst="rect">
            <a:avLst/>
          </a:prstGeom>
          <a:solidFill>
            <a:schemeClr val="bg1"/>
          </a:solidFill>
          <a:ln>
            <a:solidFill>
              <a:srgbClr val="00B0F0"/>
            </a:solidFill>
          </a:ln>
        </p:spPr>
        <p:txBody>
          <a:bodyPr wrap="square" lIns="484632" tIns="484632" rIns="484632" bIns="484632" rtlCol="0" anchor="ctr">
            <a:noAutofit/>
          </a:bodyPr>
          <a:lstStyle/>
          <a:p>
            <a:pPr algn="ctr"/>
            <a:r>
              <a:rPr lang="en-US" sz="3600" b="1" dirty="0">
                <a:latin typeface="Roboto" panose="020B0604020202020204" charset="0"/>
                <a:ea typeface="Roboto" panose="020B0604020202020204" charset="0"/>
              </a:rPr>
              <a:t>LOOKING AHEAD: STRATEGIES FOR LIBRARIES</a:t>
            </a:r>
          </a:p>
          <a:p>
            <a:pPr algn="ctr"/>
            <a:endParaRPr lang="en-US" sz="3600" b="1" dirty="0">
              <a:latin typeface="Roboto" panose="020B0604020202020204" charset="0"/>
              <a:ea typeface="Roboto" panose="020B0604020202020204" charset="0"/>
            </a:endParaRPr>
          </a:p>
          <a:p>
            <a:r>
              <a:rPr lang="en-US" sz="3000" dirty="0">
                <a:latin typeface="Roboto" panose="020B0604020202020204" charset="0"/>
                <a:ea typeface="Roboto" panose="020B0604020202020204" charset="0"/>
              </a:rPr>
              <a:t>As libraries continue to support campus communities throughout and after the COVID-19 pandemic, </a:t>
            </a:r>
            <a:r>
              <a:rPr lang="en-US" sz="3000" u="sng" dirty="0">
                <a:latin typeface="Roboto" panose="020B0604020202020204" charset="0"/>
                <a:ea typeface="Roboto" panose="020B0604020202020204" charset="0"/>
              </a:rPr>
              <a:t>OER will continue to be relevant</a:t>
            </a:r>
            <a:r>
              <a:rPr lang="en-US" sz="3000" dirty="0">
                <a:latin typeface="Roboto" panose="020B0604020202020204" charset="0"/>
                <a:ea typeface="Roboto" panose="020B0604020202020204" charset="0"/>
              </a:rPr>
              <a:t>.</a:t>
            </a:r>
          </a:p>
          <a:p>
            <a:endParaRPr lang="en-US" sz="3000" dirty="0">
              <a:latin typeface="Roboto" panose="020B0604020202020204" charset="0"/>
              <a:ea typeface="Roboto" panose="020B0604020202020204" charset="0"/>
            </a:endParaRPr>
          </a:p>
          <a:p>
            <a:r>
              <a:rPr lang="en-US" sz="3000" dirty="0">
                <a:latin typeface="Roboto" panose="020B0604020202020204" charset="0"/>
                <a:ea typeface="Roboto" panose="020B0604020202020204" charset="0"/>
              </a:rPr>
              <a:t>In the last few months, many faculty have started to recognize the need to utilize textbooks and educational materials that are </a:t>
            </a:r>
            <a:r>
              <a:rPr lang="en-US" sz="3000" u="sng" dirty="0">
                <a:latin typeface="Roboto" panose="020B0604020202020204" charset="0"/>
                <a:ea typeface="Roboto" panose="020B0604020202020204" charset="0"/>
              </a:rPr>
              <a:t>accessible and affordable</a:t>
            </a:r>
            <a:r>
              <a:rPr lang="en-US" sz="3000" dirty="0">
                <a:latin typeface="Roboto" panose="020B0604020202020204" charset="0"/>
                <a:ea typeface="Roboto" panose="020B0604020202020204" charset="0"/>
              </a:rPr>
              <a:t>, regardless of student location or course delivery model.</a:t>
            </a:r>
          </a:p>
          <a:p>
            <a:endParaRPr lang="en-US" sz="3000" dirty="0">
              <a:latin typeface="Roboto" panose="020B0604020202020204" charset="0"/>
              <a:ea typeface="Roboto" panose="020B0604020202020204" charset="0"/>
            </a:endParaRPr>
          </a:p>
          <a:p>
            <a:r>
              <a:rPr lang="en-US" sz="3000" dirty="0">
                <a:latin typeface="Roboto" panose="020B0604020202020204" charset="0"/>
                <a:ea typeface="Roboto" panose="020B0604020202020204" charset="0"/>
              </a:rPr>
              <a:t>Libraries will have many opportunities to </a:t>
            </a:r>
            <a:r>
              <a:rPr lang="en-US" sz="3000" u="sng" dirty="0">
                <a:latin typeface="Roboto" panose="020B0604020202020204" charset="0"/>
                <a:ea typeface="Roboto" panose="020B0604020202020204" charset="0"/>
              </a:rPr>
              <a:t>support and sustain OER</a:t>
            </a:r>
            <a:r>
              <a:rPr lang="en-US" sz="3000" dirty="0">
                <a:latin typeface="Roboto" panose="020B0604020202020204" charset="0"/>
                <a:ea typeface="Roboto" panose="020B0604020202020204" charset="0"/>
              </a:rPr>
              <a:t> across their campuses as these resources become more attractive and viable options for faculty.</a:t>
            </a:r>
          </a:p>
          <a:p>
            <a:endParaRPr lang="en-US" sz="3000" dirty="0">
              <a:latin typeface="Roboto" panose="020B0604020202020204" charset="0"/>
              <a:ea typeface="Roboto" panose="020B0604020202020204" charset="0"/>
            </a:endParaRPr>
          </a:p>
          <a:p>
            <a:r>
              <a:rPr lang="en-US" sz="3000" b="1" i="1" dirty="0">
                <a:latin typeface="Roboto" panose="020B0604020202020204" charset="0"/>
                <a:ea typeface="Roboto" panose="020B0604020202020204" charset="0"/>
              </a:rPr>
              <a:t>These opportunities could include</a:t>
            </a:r>
            <a:r>
              <a:rPr lang="en-US" sz="3000" dirty="0">
                <a:latin typeface="Roboto" panose="020B0604020202020204" charset="0"/>
                <a:ea typeface="Roboto" panose="020B0604020202020204" charset="0"/>
              </a:rPr>
              <a:t>:</a:t>
            </a:r>
          </a:p>
          <a:p>
            <a:pPr marL="914400" indent="-571500">
              <a:buFont typeface="Arial" panose="020B0604020202020204" pitchFamily="34" charset="0"/>
              <a:buChar char="•"/>
            </a:pPr>
            <a:r>
              <a:rPr lang="en-US" sz="3000" dirty="0">
                <a:latin typeface="Roboto" panose="020B0604020202020204" charset="0"/>
                <a:ea typeface="Roboto" panose="020B0604020202020204" charset="0"/>
              </a:rPr>
              <a:t>Educating faculty about </a:t>
            </a:r>
            <a:r>
              <a:rPr lang="en-US" sz="3000" u="sng" dirty="0">
                <a:latin typeface="Roboto" panose="020B0604020202020204" charset="0"/>
                <a:ea typeface="Roboto" panose="020B0604020202020204" charset="0"/>
              </a:rPr>
              <a:t>free and low – cost</a:t>
            </a:r>
            <a:r>
              <a:rPr lang="en-US" sz="3000" dirty="0">
                <a:latin typeface="Roboto" panose="020B0604020202020204" charset="0"/>
                <a:ea typeface="Roboto" panose="020B0604020202020204" charset="0"/>
              </a:rPr>
              <a:t> course material options, including OER and electronic course reserves</a:t>
            </a:r>
          </a:p>
          <a:p>
            <a:pPr marL="914400" indent="-571500">
              <a:buFont typeface="Arial" panose="020B0604020202020204" pitchFamily="34" charset="0"/>
              <a:buChar char="•"/>
            </a:pPr>
            <a:r>
              <a:rPr lang="en-US" sz="3000" dirty="0">
                <a:latin typeface="Roboto" panose="020B0604020202020204" charset="0"/>
                <a:ea typeface="Roboto" panose="020B0604020202020204" charset="0"/>
              </a:rPr>
              <a:t>“Creating opportunities for teaching faculty to </a:t>
            </a:r>
            <a:r>
              <a:rPr lang="en-US" sz="3000" u="sng" dirty="0">
                <a:latin typeface="Roboto" panose="020B0604020202020204" charset="0"/>
                <a:ea typeface="Roboto" panose="020B0604020202020204" charset="0"/>
              </a:rPr>
              <a:t>collaborate</a:t>
            </a:r>
            <a:r>
              <a:rPr lang="en-US" sz="3000" dirty="0">
                <a:latin typeface="Roboto" panose="020B0604020202020204" charset="0"/>
                <a:ea typeface="Roboto" panose="020B0604020202020204" charset="0"/>
              </a:rPr>
              <a:t> and learn from each other about OER ”(Martinez et al., 2020, p. #) </a:t>
            </a:r>
          </a:p>
          <a:p>
            <a:pPr marL="914400" indent="-571500">
              <a:buFont typeface="Arial" panose="020B0604020202020204" pitchFamily="34" charset="0"/>
              <a:buChar char="•"/>
            </a:pPr>
            <a:r>
              <a:rPr lang="en-US" sz="3000" dirty="0">
                <a:latin typeface="Roboto" panose="020B0604020202020204" charset="0"/>
                <a:ea typeface="Roboto" panose="020B0604020202020204" charset="0"/>
              </a:rPr>
              <a:t>Encouraging librarians to continue building </a:t>
            </a:r>
            <a:r>
              <a:rPr lang="en-US" sz="3000" u="sng" dirty="0">
                <a:latin typeface="Roboto" panose="020B0604020202020204" charset="0"/>
                <a:ea typeface="Roboto" panose="020B0604020202020204" charset="0"/>
              </a:rPr>
              <a:t>peer relationships</a:t>
            </a:r>
            <a:r>
              <a:rPr lang="en-US" sz="3000" dirty="0">
                <a:latin typeface="Roboto" panose="020B0604020202020204" charset="0"/>
                <a:ea typeface="Roboto" panose="020B0604020202020204" charset="0"/>
              </a:rPr>
              <a:t> with faculty</a:t>
            </a:r>
          </a:p>
          <a:p>
            <a:pPr marL="914400" indent="-571500">
              <a:buFont typeface="Arial" panose="020B0604020202020204" pitchFamily="34" charset="0"/>
              <a:buChar char="•"/>
            </a:pPr>
            <a:r>
              <a:rPr lang="en-US" sz="3000" dirty="0">
                <a:latin typeface="Roboto" panose="020B0604020202020204" charset="0"/>
                <a:ea typeface="Roboto" panose="020B0604020202020204" charset="0"/>
              </a:rPr>
              <a:t>Developing </a:t>
            </a:r>
            <a:r>
              <a:rPr lang="en-US" sz="3000" u="sng" dirty="0">
                <a:latin typeface="Roboto" panose="020B0604020202020204" charset="0"/>
                <a:ea typeface="Roboto" panose="020B0604020202020204" charset="0"/>
              </a:rPr>
              <a:t>proactive OER outreach strategies</a:t>
            </a:r>
            <a:r>
              <a:rPr lang="en-US" sz="3000" dirty="0">
                <a:latin typeface="Roboto" panose="020B0604020202020204" charset="0"/>
                <a:ea typeface="Roboto" panose="020B0604020202020204" charset="0"/>
              </a:rPr>
              <a:t> that save faculty time</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TotalTime>
  <Words>1010</Words>
  <Application>Microsoft Office PowerPoint</Application>
  <PresentationFormat>Custom</PresentationFormat>
  <Paragraphs>74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Roboto</vt:lpstr>
      <vt:lpstr>Times New Roman</vt:lpstr>
      <vt:lpstr>Arial</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Rick Stoddart</dc:creator>
  <cp:lastModifiedBy>Catherine Flynn-Purvis</cp:lastModifiedBy>
  <cp:revision>14</cp:revision>
  <dcterms:modified xsi:type="dcterms:W3CDTF">2020-07-10T19:48:41Z</dcterms:modified>
</cp:coreProperties>
</file>