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421" r:id="rId2"/>
    <p:sldId id="486" r:id="rId3"/>
    <p:sldId id="485" r:id="rId4"/>
    <p:sldId id="432" r:id="rId5"/>
    <p:sldId id="472" r:id="rId6"/>
    <p:sldId id="475" r:id="rId7"/>
    <p:sldId id="484" r:id="rId8"/>
    <p:sldId id="479" r:id="rId9"/>
    <p:sldId id="474" r:id="rId10"/>
    <p:sldId id="483" r:id="rId11"/>
    <p:sldId id="473" r:id="rId12"/>
    <p:sldId id="461" r:id="rId1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B9EE677-1758-4CDA-B77F-C078C93516DC}">
          <p14:sldIdLst>
            <p14:sldId id="421"/>
            <p14:sldId id="486"/>
            <p14:sldId id="485"/>
            <p14:sldId id="432"/>
            <p14:sldId id="472"/>
            <p14:sldId id="475"/>
            <p14:sldId id="484"/>
            <p14:sldId id="479"/>
            <p14:sldId id="474"/>
          </p14:sldIdLst>
        </p14:section>
        <p14:section name="Untitled Section" id="{7053EC98-DF1E-4EDD-B4E8-F1778B563184}">
          <p14:sldIdLst>
            <p14:sldId id="483"/>
            <p14:sldId id="473"/>
            <p14:sldId id="46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p:normalViewPr>
  <p:slideViewPr>
    <p:cSldViewPr snapToGrid="0">
      <p:cViewPr varScale="1">
        <p:scale>
          <a:sx n="66" d="100"/>
          <a:sy n="66" d="100"/>
        </p:scale>
        <p:origin x="53" y="235"/>
      </p:cViewPr>
      <p:guideLst/>
    </p:cSldViewPr>
  </p:slideViewPr>
  <p:outlineViewPr>
    <p:cViewPr>
      <p:scale>
        <a:sx n="33" d="100"/>
        <a:sy n="33" d="100"/>
      </p:scale>
      <p:origin x="0" y="-5046"/>
    </p:cViewPr>
  </p:outlineViewPr>
  <p:notesTextViewPr>
    <p:cViewPr>
      <p:scale>
        <a:sx n="3" d="2"/>
        <a:sy n="3" d="2"/>
      </p:scale>
      <p:origin x="0" y="0"/>
    </p:cViewPr>
  </p:notesTextViewPr>
  <p:sorterViewPr>
    <p:cViewPr varScale="1">
      <p:scale>
        <a:sx n="1" d="1"/>
        <a:sy n="1" d="1"/>
      </p:scale>
      <p:origin x="0" y="-322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41C80DAF-1EBE-403F-805C-8AD2F780BC72}" type="datetimeFigureOut">
              <a:rPr lang="en-US" smtClean="0"/>
              <a:t>2/24/2019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35A57798-D47E-473C-9ABD-8E8F71C2908F}" type="slidenum">
              <a:rPr lang="en-US" smtClean="0"/>
              <a:t>‹#›</a:t>
            </a:fld>
            <a:endParaRPr lang="en-US" dirty="0"/>
          </a:p>
        </p:txBody>
      </p:sp>
    </p:spTree>
    <p:extLst>
      <p:ext uri="{BB962C8B-B14F-4D97-AF65-F5344CB8AC3E}">
        <p14:creationId xmlns:p14="http://schemas.microsoft.com/office/powerpoint/2010/main" val="10920460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E04052D-B18C-4618-88F1-A466138EFF8F}" type="datetimeFigureOut">
              <a:rPr lang="en-US" smtClean="0"/>
              <a:t>2/24/2019</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8312CA-A418-4C46-BAAA-6BD20F95D984}" type="slidenum">
              <a:rPr lang="en-US" smtClean="0"/>
              <a:t>‹#›</a:t>
            </a:fld>
            <a:endParaRPr lang="en-US" dirty="0"/>
          </a:p>
        </p:txBody>
      </p:sp>
    </p:spTree>
    <p:extLst>
      <p:ext uri="{BB962C8B-B14F-4D97-AF65-F5344CB8AC3E}">
        <p14:creationId xmlns:p14="http://schemas.microsoft.com/office/powerpoint/2010/main" val="13288419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2" name="Slide Number Placeholder 1"/>
          <p:cNvSpPr>
            <a:spLocks noGrp="1"/>
          </p:cNvSpPr>
          <p:nvPr>
            <p:ph type="sldNum" sz="quarter" idx="10"/>
          </p:nvPr>
        </p:nvSpPr>
        <p:spPr/>
        <p:txBody>
          <a:bodyPr/>
          <a:lstStyle/>
          <a:p>
            <a:fld id="{D48312CA-A418-4C46-BAAA-6BD20F95D984}" type="slidenum">
              <a:rPr lang="en-US" smtClean="0"/>
              <a:t>1</a:t>
            </a:fld>
            <a:endParaRPr lang="en-US" dirty="0"/>
          </a:p>
        </p:txBody>
      </p:sp>
    </p:spTree>
    <p:extLst>
      <p:ext uri="{BB962C8B-B14F-4D97-AF65-F5344CB8AC3E}">
        <p14:creationId xmlns:p14="http://schemas.microsoft.com/office/powerpoint/2010/main" val="3403818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12</a:t>
            </a:fld>
            <a:endParaRPr lang="en-US" dirty="0"/>
          </a:p>
        </p:txBody>
      </p:sp>
    </p:spTree>
    <p:extLst>
      <p:ext uri="{BB962C8B-B14F-4D97-AF65-F5344CB8AC3E}">
        <p14:creationId xmlns:p14="http://schemas.microsoft.com/office/powerpoint/2010/main" val="664326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4</a:t>
            </a:fld>
            <a:endParaRPr lang="en-US" dirty="0"/>
          </a:p>
        </p:txBody>
      </p:sp>
    </p:spTree>
    <p:extLst>
      <p:ext uri="{BB962C8B-B14F-4D97-AF65-F5344CB8AC3E}">
        <p14:creationId xmlns:p14="http://schemas.microsoft.com/office/powerpoint/2010/main" val="1366818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5</a:t>
            </a:fld>
            <a:endParaRPr lang="en-US" dirty="0"/>
          </a:p>
        </p:txBody>
      </p:sp>
    </p:spTree>
    <p:extLst>
      <p:ext uri="{BB962C8B-B14F-4D97-AF65-F5344CB8AC3E}">
        <p14:creationId xmlns:p14="http://schemas.microsoft.com/office/powerpoint/2010/main" val="3727900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6</a:t>
            </a:fld>
            <a:endParaRPr lang="en-US" dirty="0"/>
          </a:p>
        </p:txBody>
      </p:sp>
    </p:spTree>
    <p:extLst>
      <p:ext uri="{BB962C8B-B14F-4D97-AF65-F5344CB8AC3E}">
        <p14:creationId xmlns:p14="http://schemas.microsoft.com/office/powerpoint/2010/main" val="955821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7</a:t>
            </a:fld>
            <a:endParaRPr lang="en-US" dirty="0"/>
          </a:p>
        </p:txBody>
      </p:sp>
    </p:spTree>
    <p:extLst>
      <p:ext uri="{BB962C8B-B14F-4D97-AF65-F5344CB8AC3E}">
        <p14:creationId xmlns:p14="http://schemas.microsoft.com/office/powerpoint/2010/main" val="39038229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8</a:t>
            </a:fld>
            <a:endParaRPr lang="en-US" dirty="0"/>
          </a:p>
        </p:txBody>
      </p:sp>
    </p:spTree>
    <p:extLst>
      <p:ext uri="{BB962C8B-B14F-4D97-AF65-F5344CB8AC3E}">
        <p14:creationId xmlns:p14="http://schemas.microsoft.com/office/powerpoint/2010/main" val="1162176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9</a:t>
            </a:fld>
            <a:endParaRPr lang="en-US" dirty="0"/>
          </a:p>
        </p:txBody>
      </p:sp>
    </p:spTree>
    <p:extLst>
      <p:ext uri="{BB962C8B-B14F-4D97-AF65-F5344CB8AC3E}">
        <p14:creationId xmlns:p14="http://schemas.microsoft.com/office/powerpoint/2010/main" val="31178621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10</a:t>
            </a:fld>
            <a:endParaRPr lang="en-US" dirty="0"/>
          </a:p>
        </p:txBody>
      </p:sp>
    </p:spTree>
    <p:extLst>
      <p:ext uri="{BB962C8B-B14F-4D97-AF65-F5344CB8AC3E}">
        <p14:creationId xmlns:p14="http://schemas.microsoft.com/office/powerpoint/2010/main" val="18164814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11</a:t>
            </a:fld>
            <a:endParaRPr lang="en-US" dirty="0"/>
          </a:p>
        </p:txBody>
      </p:sp>
    </p:spTree>
    <p:extLst>
      <p:ext uri="{BB962C8B-B14F-4D97-AF65-F5344CB8AC3E}">
        <p14:creationId xmlns:p14="http://schemas.microsoft.com/office/powerpoint/2010/main" val="4143572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24380694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11451215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01318673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59750442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54875781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356012232"/>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lack Artist Name Medum">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2540000" y="2819407"/>
            <a:ext cx="6502400" cy="1676400"/>
          </a:xfrm>
        </p:spPr>
        <p:txBody>
          <a:bodyPr/>
          <a:lstStyle>
            <a:lvl1pPr>
              <a:buNone/>
              <a:defRPr sz="1667">
                <a:solidFill>
                  <a:schemeClr val="accent1"/>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9940541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ACAA8A-22F8-4B37-ACF7-4070BF532F7F}" type="datetimeFigureOut">
              <a:rPr lang="en-US" smtClean="0"/>
              <a:t>2/24/2019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8B712D-536F-4557-9045-422EDC8AE000}" type="slidenum">
              <a:rPr lang="en-US" smtClean="0"/>
              <a:t>‹#›</a:t>
            </a:fld>
            <a:endParaRPr lang="en-US" dirty="0"/>
          </a:p>
        </p:txBody>
      </p:sp>
    </p:spTree>
    <p:extLst>
      <p:ext uri="{BB962C8B-B14F-4D97-AF65-F5344CB8AC3E}">
        <p14:creationId xmlns:p14="http://schemas.microsoft.com/office/powerpoint/2010/main" val="63740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64086" y="365125"/>
            <a:ext cx="5489714"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64086" y="1825625"/>
            <a:ext cx="5489713"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71529-4DFE-4CC2-B392-70D08945909E}" type="datetimeFigureOut">
              <a:rPr lang="en-US" smtClean="0"/>
              <a:t>2/24/2019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8EC25-4E8D-4A03-ADD2-DFA926E01D3F}" type="slidenum">
              <a:rPr lang="en-US" smtClean="0"/>
              <a:t>‹#›</a:t>
            </a:fld>
            <a:endParaRPr lang="en-US" dirty="0"/>
          </a:p>
        </p:txBody>
      </p:sp>
      <p:grpSp>
        <p:nvGrpSpPr>
          <p:cNvPr id="7" name="Group 6"/>
          <p:cNvGrpSpPr/>
          <p:nvPr userDrawn="1"/>
        </p:nvGrpSpPr>
        <p:grpSpPr>
          <a:xfrm>
            <a:off x="0" y="5608320"/>
            <a:ext cx="12192000" cy="1261873"/>
            <a:chOff x="0" y="5608320"/>
            <a:chExt cx="12192000" cy="1261873"/>
          </a:xfrm>
        </p:grpSpPr>
        <p:sp>
          <p:nvSpPr>
            <p:cNvPr id="8" name="Rectangle 7"/>
            <p:cNvSpPr/>
            <p:nvPr/>
          </p:nvSpPr>
          <p:spPr>
            <a:xfrm>
              <a:off x="0" y="5608320"/>
              <a:ext cx="12192000" cy="1261873"/>
            </a:xfrm>
            <a:prstGeom prst="rect">
              <a:avLst/>
            </a:prstGeom>
            <a:solidFill>
              <a:srgbClr val="002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416468" y="5900928"/>
              <a:ext cx="1210127" cy="622744"/>
            </a:xfrm>
            <a:prstGeom prst="rect">
              <a:avLst/>
            </a:prstGeom>
          </p:spPr>
        </p:pic>
      </p:grpSp>
    </p:spTree>
    <p:extLst>
      <p:ext uri="{BB962C8B-B14F-4D97-AF65-F5344CB8AC3E}">
        <p14:creationId xmlns:p14="http://schemas.microsoft.com/office/powerpoint/2010/main" val="4055064963"/>
      </p:ext>
    </p:extLst>
  </p:cSld>
  <p:clrMap bg1="dk1" tx1="lt1" bg2="dk2" tx2="lt2" accent1="accent1" accent2="accent2" accent3="accent3" accent4="accent4" accent5="accent5" accent6="accent6" hlink="hlink" folHlink="folHlink"/>
  <p:sldLayoutIdLst>
    <p:sldLayoutId id="2147483662" r:id="rId1"/>
    <p:sldLayoutId id="2147483666" r:id="rId2"/>
    <p:sldLayoutId id="2147483669" r:id="rId3"/>
    <p:sldLayoutId id="2147483670" r:id="rId4"/>
    <p:sldLayoutId id="2147483671" r:id="rId5"/>
    <p:sldLayoutId id="2147483661" r:id="rId6"/>
    <p:sldLayoutId id="2147483672" r:id="rId7"/>
    <p:sldLayoutId id="2147483675" r:id="rId8"/>
  </p:sldLayoutIdLst>
  <p:transition spd="slow">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s://sites.google.com/a/faulibs.com/committees/" TargetMode="External"/><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9835" y="-45070"/>
            <a:ext cx="8497956" cy="5919096"/>
          </a:xfrm>
          <a:prstGeom prst="rect">
            <a:avLst/>
          </a:prstGeom>
        </p:spPr>
      </p:pic>
      <p:sp>
        <p:nvSpPr>
          <p:cNvPr id="7" name="TextBox 6"/>
          <p:cNvSpPr txBox="1"/>
          <p:nvPr/>
        </p:nvSpPr>
        <p:spPr>
          <a:xfrm>
            <a:off x="347241" y="150472"/>
            <a:ext cx="11551535" cy="6486385"/>
          </a:xfrm>
          <a:prstGeom prst="rect">
            <a:avLst/>
          </a:prstGeom>
          <a:noFill/>
        </p:spPr>
        <p:txBody>
          <a:bodyPr wrap="square" lIns="83814" tIns="41907" rIns="83814" bIns="41907" rtlCol="0">
            <a:spAutoFit/>
          </a:bodyPr>
          <a:lstStyle/>
          <a:p>
            <a:pPr algn="ctr"/>
            <a:r>
              <a:rPr lang="en-US" sz="4000" dirty="0">
                <a:cs typeface="Arial" pitchFamily="34" charset="0"/>
              </a:rPr>
              <a:t>Florida Atlantic University </a:t>
            </a:r>
            <a:r>
              <a:rPr lang="en-US" sz="4000" dirty="0" smtClean="0">
                <a:cs typeface="Arial" pitchFamily="34" charset="0"/>
              </a:rPr>
              <a:t>Libraries</a:t>
            </a:r>
          </a:p>
          <a:p>
            <a:pPr algn="ctr"/>
            <a:r>
              <a:rPr lang="en-US" sz="4000" dirty="0" smtClean="0">
                <a:cs typeface="Arial" pitchFamily="34" charset="0"/>
              </a:rPr>
              <a:t>Library Update</a:t>
            </a:r>
          </a:p>
          <a:p>
            <a:pPr algn="ctr"/>
            <a:endParaRPr lang="en-US" sz="4000" dirty="0">
              <a:cs typeface="Arial" pitchFamily="34" charset="0"/>
            </a:endParaRPr>
          </a:p>
          <a:p>
            <a:pPr algn="ctr"/>
            <a:r>
              <a:rPr lang="en-US" sz="2400" i="1" dirty="0" smtClean="0">
                <a:cs typeface="Arial" pitchFamily="34" charset="0"/>
              </a:rPr>
              <a:t>Presentation of</a:t>
            </a:r>
          </a:p>
          <a:p>
            <a:pPr algn="ctr"/>
            <a:r>
              <a:rPr lang="en-US" sz="2400" i="1" dirty="0">
                <a:cs typeface="Arial" pitchFamily="34" charset="0"/>
              </a:rPr>
              <a:t>Carol Hixson, Dean of University </a:t>
            </a:r>
            <a:r>
              <a:rPr lang="en-US" sz="2400" i="1" dirty="0" smtClean="0">
                <a:cs typeface="Arial" pitchFamily="34" charset="0"/>
              </a:rPr>
              <a:t>Libraries</a:t>
            </a:r>
          </a:p>
          <a:p>
            <a:pPr algn="ctr"/>
            <a:r>
              <a:rPr lang="en-US" sz="2400" i="1" dirty="0">
                <a:cs typeface="Arial" pitchFamily="34" charset="0"/>
              </a:rPr>
              <a:t>t</a:t>
            </a:r>
            <a:r>
              <a:rPr lang="en-US" sz="2400" i="1" dirty="0" smtClean="0">
                <a:cs typeface="Arial" pitchFamily="34" charset="0"/>
              </a:rPr>
              <a:t>o the University Faculty Senate</a:t>
            </a:r>
          </a:p>
          <a:p>
            <a:pPr algn="ctr"/>
            <a:endParaRPr lang="en-US" sz="2400" i="1" dirty="0" smtClean="0">
              <a:cs typeface="Arial" pitchFamily="34" charset="0"/>
            </a:endParaRPr>
          </a:p>
          <a:p>
            <a:pPr algn="ctr"/>
            <a:r>
              <a:rPr lang="en-US" sz="2000" i="1" dirty="0" smtClean="0">
                <a:cs typeface="Arial" pitchFamily="34" charset="0"/>
              </a:rPr>
              <a:t>With the assistance of</a:t>
            </a:r>
          </a:p>
          <a:p>
            <a:pPr algn="ctr"/>
            <a:r>
              <a:rPr lang="en-US" sz="2000" i="1" dirty="0" smtClean="0">
                <a:cs typeface="Arial" pitchFamily="34" charset="0"/>
              </a:rPr>
              <a:t>Jeff Sundquist, Assistant Dean for Research and Collections</a:t>
            </a:r>
          </a:p>
          <a:p>
            <a:pPr algn="ctr"/>
            <a:r>
              <a:rPr lang="en-US" sz="2000" i="1" dirty="0" smtClean="0">
                <a:cs typeface="Arial" pitchFamily="34" charset="0"/>
              </a:rPr>
              <a:t>Maris Hayashi, Head of Collection Management</a:t>
            </a:r>
          </a:p>
          <a:p>
            <a:pPr algn="ctr"/>
            <a:endParaRPr lang="en-US" sz="2000" i="1" dirty="0" smtClean="0">
              <a:cs typeface="Arial" pitchFamily="34" charset="0"/>
            </a:endParaRPr>
          </a:p>
          <a:p>
            <a:pPr algn="ctr"/>
            <a:endParaRPr lang="en-US" sz="2000" i="1" dirty="0">
              <a:cs typeface="Arial" pitchFamily="34" charset="0"/>
            </a:endParaRPr>
          </a:p>
          <a:p>
            <a:pPr algn="ctr"/>
            <a:r>
              <a:rPr lang="en-US" sz="2000" dirty="0" smtClean="0"/>
              <a:t>February 25, 2019</a:t>
            </a:r>
            <a:endParaRPr lang="en-US" sz="2000" dirty="0"/>
          </a:p>
          <a:p>
            <a:pPr algn="ctr"/>
            <a:r>
              <a:rPr lang="en-US" sz="4000" dirty="0" smtClean="0">
                <a:cs typeface="Arial" pitchFamily="34" charset="0"/>
              </a:rPr>
              <a:t> </a:t>
            </a:r>
          </a:p>
          <a:p>
            <a:pPr algn="ctr"/>
            <a:endParaRPr lang="en-US" sz="4000" dirty="0">
              <a:cs typeface="Arial" pitchFamily="34" charset="0"/>
            </a:endParaRPr>
          </a:p>
        </p:txBody>
      </p:sp>
    </p:spTree>
    <p:extLst>
      <p:ext uri="{BB962C8B-B14F-4D97-AF65-F5344CB8AC3E}">
        <p14:creationId xmlns:p14="http://schemas.microsoft.com/office/powerpoint/2010/main" val="118241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711" y="0"/>
            <a:ext cx="10856089" cy="1325563"/>
          </a:xfrm>
        </p:spPr>
        <p:txBody>
          <a:bodyPr/>
          <a:lstStyle/>
          <a:p>
            <a:r>
              <a:rPr lang="en-US" dirty="0" smtClean="0"/>
              <a:t>How Do We Move Forward?</a:t>
            </a:r>
            <a:endParaRPr lang="en-US" dirty="0"/>
          </a:p>
        </p:txBody>
      </p:sp>
      <p:sp>
        <p:nvSpPr>
          <p:cNvPr id="3" name="Content Placeholder 2"/>
          <p:cNvSpPr>
            <a:spLocks noGrp="1"/>
          </p:cNvSpPr>
          <p:nvPr>
            <p:ph idx="1"/>
          </p:nvPr>
        </p:nvSpPr>
        <p:spPr>
          <a:xfrm>
            <a:off x="648182" y="1226917"/>
            <a:ext cx="9502815" cy="4602805"/>
          </a:xfrm>
        </p:spPr>
        <p:txBody>
          <a:bodyPr>
            <a:normAutofit/>
          </a:bodyPr>
          <a:lstStyle/>
          <a:p>
            <a:r>
              <a:rPr lang="en-US" dirty="0"/>
              <a:t>Continue to utilize supplemental funding as possible to fill </a:t>
            </a:r>
            <a:r>
              <a:rPr lang="en-US" dirty="0" smtClean="0"/>
              <a:t>gaps </a:t>
            </a:r>
            <a:r>
              <a:rPr lang="en-US" dirty="0"/>
              <a:t>(not a long-term solution &amp;</a:t>
            </a:r>
            <a:r>
              <a:rPr lang="en-US" dirty="0" smtClean="0"/>
              <a:t> </a:t>
            </a:r>
            <a:r>
              <a:rPr lang="en-US" dirty="0"/>
              <a:t>limits ability to meet other needs)</a:t>
            </a:r>
          </a:p>
          <a:p>
            <a:r>
              <a:rPr lang="en-US" dirty="0" smtClean="0"/>
              <a:t>Continue </a:t>
            </a:r>
            <a:r>
              <a:rPr lang="en-US" dirty="0"/>
              <a:t>to meet with faculty </a:t>
            </a:r>
            <a:r>
              <a:rPr lang="en-US" dirty="0" smtClean="0"/>
              <a:t>to raise awareness and gather input (Forums</a:t>
            </a:r>
            <a:r>
              <a:rPr lang="en-US" dirty="0"/>
              <a:t>, College Councils, Graduate Council, UFS, Collections Advisory Committee) </a:t>
            </a:r>
            <a:endParaRPr lang="en-US" dirty="0" smtClean="0"/>
          </a:p>
          <a:p>
            <a:r>
              <a:rPr lang="en-US" dirty="0" smtClean="0"/>
              <a:t>The Collections </a:t>
            </a:r>
            <a:r>
              <a:rPr lang="en-US" dirty="0"/>
              <a:t>Advisory Committee recommends that FAU follow examples set nationally (including at other universities in Florida) and cancel one of our six most expensive journal package bundles for FY20, using a portion of the package’s price to subscribe to only the most essential journals à la carte. </a:t>
            </a:r>
          </a:p>
          <a:p>
            <a:endParaRPr lang="en-US" dirty="0"/>
          </a:p>
          <a:p>
            <a:pPr marL="457200" lvl="1" indent="0">
              <a:buNone/>
            </a:pPr>
            <a:endParaRPr lang="en-US" dirty="0" smtClean="0"/>
          </a:p>
          <a:p>
            <a:endParaRPr lang="en-US" dirty="0"/>
          </a:p>
        </p:txBody>
      </p:sp>
    </p:spTree>
    <p:extLst>
      <p:ext uri="{BB962C8B-B14F-4D97-AF65-F5344CB8AC3E}">
        <p14:creationId xmlns:p14="http://schemas.microsoft.com/office/powerpoint/2010/main" val="26516955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9124" y="365125"/>
            <a:ext cx="10404676" cy="1325563"/>
          </a:xfrm>
        </p:spPr>
        <p:txBody>
          <a:bodyPr>
            <a:normAutofit/>
          </a:bodyPr>
          <a:lstStyle/>
          <a:p>
            <a:r>
              <a:rPr lang="en-US" sz="3600" dirty="0"/>
              <a:t>https://</a:t>
            </a:r>
            <a:r>
              <a:rPr lang="en-US" sz="3600" dirty="0" smtClean="0"/>
              <a:t>sites.google.com/a/faulibs.com/committees/</a:t>
            </a:r>
            <a:r>
              <a:rPr lang="en-US" sz="3600" dirty="0" smtClean="0">
                <a:hlinkClick r:id="rId3"/>
              </a:rPr>
              <a:t>/</a:t>
            </a:r>
            <a:r>
              <a:rPr lang="en-US" sz="3600" dirty="0" smtClean="0"/>
              <a:t> university-committees/library-collections</a:t>
            </a:r>
            <a:endParaRPr lang="en-US" sz="3600" dirty="0"/>
          </a:p>
        </p:txBody>
      </p:sp>
      <p:pic>
        <p:nvPicPr>
          <p:cNvPr id="4" name="Content Placeholder 3"/>
          <p:cNvPicPr>
            <a:picLocks noGrp="1"/>
          </p:cNvPicPr>
          <p:nvPr>
            <p:ph idx="1"/>
          </p:nvPr>
        </p:nvPicPr>
        <p:blipFill rotWithShape="1">
          <a:blip r:embed="rId4"/>
          <a:srcRect l="8974" t="821" r="10641" b="19384"/>
          <a:stretch/>
        </p:blipFill>
        <p:spPr bwMode="auto">
          <a:xfrm>
            <a:off x="2789215" y="1825625"/>
            <a:ext cx="7013619" cy="435133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408143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543572" cy="699746"/>
          </a:xfrm>
        </p:spPr>
        <p:txBody>
          <a:bodyPr>
            <a:normAutofit/>
          </a:bodyPr>
          <a:lstStyle/>
          <a:p>
            <a:r>
              <a:rPr lang="en-US" sz="4000" b="1" dirty="0" smtClean="0"/>
              <a:t>Questions and Comments</a:t>
            </a:r>
            <a:endParaRPr lang="en-US" sz="4000" b="1" dirty="0"/>
          </a:p>
        </p:txBody>
      </p:sp>
      <p:sp>
        <p:nvSpPr>
          <p:cNvPr id="3" name="Content Placeholder 2"/>
          <p:cNvSpPr>
            <a:spLocks noGrp="1"/>
          </p:cNvSpPr>
          <p:nvPr>
            <p:ph idx="1"/>
          </p:nvPr>
        </p:nvSpPr>
        <p:spPr>
          <a:xfrm>
            <a:off x="891252" y="1250066"/>
            <a:ext cx="10462548" cy="4618299"/>
          </a:xfrm>
        </p:spPr>
        <p:txBody>
          <a:bodyPr>
            <a:normAutofit/>
          </a:bodyPr>
          <a:lstStyle/>
          <a:p>
            <a:pPr marL="0" indent="0">
              <a:buNone/>
            </a:pPr>
            <a:endParaRPr lang="en-US" sz="2400" dirty="0" smtClean="0"/>
          </a:p>
          <a:p>
            <a:pPr marL="0" indent="0">
              <a:buNone/>
            </a:pPr>
            <a:endParaRPr lang="en-US" sz="2400" dirty="0"/>
          </a:p>
          <a:p>
            <a:pPr marL="0" indent="0">
              <a:buNone/>
            </a:pPr>
            <a:r>
              <a:rPr lang="en-US" sz="5400" dirty="0" smtClean="0"/>
              <a:t>Contact information:	</a:t>
            </a:r>
            <a:endParaRPr lang="en-US" sz="5400" dirty="0"/>
          </a:p>
          <a:p>
            <a:pPr marL="0" indent="0">
              <a:buNone/>
            </a:pPr>
            <a:r>
              <a:rPr lang="en-US" sz="5400" dirty="0" smtClean="0"/>
              <a:t>	hixson@fau.edu</a:t>
            </a:r>
          </a:p>
          <a:p>
            <a:pPr marL="0" indent="0">
              <a:buNone/>
            </a:pPr>
            <a:r>
              <a:rPr lang="en-US" sz="5400" dirty="0" smtClean="0"/>
              <a:t>	7-3717</a:t>
            </a:r>
            <a:endParaRPr lang="en-US" sz="5400" dirty="0"/>
          </a:p>
        </p:txBody>
      </p:sp>
    </p:spTree>
    <p:extLst>
      <p:ext uri="{BB962C8B-B14F-4D97-AF65-F5344CB8AC3E}">
        <p14:creationId xmlns:p14="http://schemas.microsoft.com/office/powerpoint/2010/main" val="7049048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144" y="399849"/>
            <a:ext cx="7979236" cy="1325563"/>
          </a:xfrm>
        </p:spPr>
        <p:txBody>
          <a:bodyPr/>
          <a:lstStyle/>
          <a:p>
            <a:r>
              <a:rPr lang="en-US" b="1" dirty="0" smtClean="0"/>
              <a:t>Facilities: East side of </a:t>
            </a:r>
            <a:r>
              <a:rPr lang="en-US" b="1" dirty="0" err="1" smtClean="0"/>
              <a:t>Wimberly</a:t>
            </a:r>
            <a:endParaRPr lang="en-US" b="1" dirty="0"/>
          </a:p>
        </p:txBody>
      </p:sp>
      <p:sp>
        <p:nvSpPr>
          <p:cNvPr id="3" name="Content Placeholder 2"/>
          <p:cNvSpPr>
            <a:spLocks noGrp="1"/>
          </p:cNvSpPr>
          <p:nvPr>
            <p:ph idx="1"/>
          </p:nvPr>
        </p:nvSpPr>
        <p:spPr>
          <a:xfrm>
            <a:off x="991144" y="1825625"/>
            <a:ext cx="10362655" cy="4351338"/>
          </a:xfrm>
        </p:spPr>
        <p:txBody>
          <a:bodyPr/>
          <a:lstStyle/>
          <a:p>
            <a:r>
              <a:rPr lang="en-US" dirty="0" smtClean="0"/>
              <a:t>HVAC and plumbing in </a:t>
            </a:r>
            <a:r>
              <a:rPr lang="en-US" dirty="0" err="1" smtClean="0"/>
              <a:t>Wimberly</a:t>
            </a:r>
            <a:endParaRPr lang="en-US" dirty="0" smtClean="0"/>
          </a:p>
          <a:p>
            <a:pPr lvl="1"/>
            <a:r>
              <a:rPr lang="en-US" dirty="0" smtClean="0"/>
              <a:t>5</a:t>
            </a:r>
            <a:r>
              <a:rPr lang="en-US" baseline="30000" dirty="0" smtClean="0"/>
              <a:t>th</a:t>
            </a:r>
            <a:r>
              <a:rPr lang="en-US" dirty="0" smtClean="0"/>
              <a:t> floor men’s room leak caused damage to HVAC on floors 3, 4, and 5. </a:t>
            </a:r>
          </a:p>
          <a:p>
            <a:pPr lvl="1"/>
            <a:r>
              <a:rPr lang="en-US" dirty="0"/>
              <a:t>A</a:t>
            </a:r>
            <a:r>
              <a:rPr lang="en-US" dirty="0" smtClean="0"/>
              <a:t>ffected part of 5</a:t>
            </a:r>
            <a:r>
              <a:rPr lang="en-US" baseline="30000" dirty="0" smtClean="0"/>
              <a:t>th</a:t>
            </a:r>
            <a:r>
              <a:rPr lang="en-US" dirty="0" smtClean="0"/>
              <a:t> floor has 100+ student seats, 5 group study rooms, storage for collections, and staff work areas for Recorded Sound Archives</a:t>
            </a:r>
          </a:p>
          <a:p>
            <a:pPr lvl="1"/>
            <a:r>
              <a:rPr lang="en-US" dirty="0"/>
              <a:t>Facilities has been working with us for short-term mediation of the problem</a:t>
            </a:r>
          </a:p>
          <a:p>
            <a:pPr lvl="1"/>
            <a:r>
              <a:rPr lang="en-US" dirty="0" smtClean="0"/>
              <a:t>Due to age and design of building, the permanent fix is expensive, will be disruptive, and will take time. Costs covered by University</a:t>
            </a:r>
          </a:p>
          <a:p>
            <a:pPr lvl="1"/>
            <a:r>
              <a:rPr lang="en-US" dirty="0" smtClean="0"/>
              <a:t>Special Collections are secure – separate HVAC unit for the vault has not been affected</a:t>
            </a:r>
            <a:endParaRPr lang="en-US" dirty="0"/>
          </a:p>
        </p:txBody>
      </p:sp>
    </p:spTree>
    <p:extLst>
      <p:ext uri="{BB962C8B-B14F-4D97-AF65-F5344CB8AC3E}">
        <p14:creationId xmlns:p14="http://schemas.microsoft.com/office/powerpoint/2010/main" val="3627004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144" y="312517"/>
            <a:ext cx="5489714" cy="1238491"/>
          </a:xfrm>
        </p:spPr>
        <p:txBody>
          <a:bodyPr/>
          <a:lstStyle/>
          <a:p>
            <a:r>
              <a:rPr lang="en-US" b="1" dirty="0" smtClean="0"/>
              <a:t>Facilities: Microfilm</a:t>
            </a:r>
            <a:endParaRPr lang="en-US" b="1" dirty="0"/>
          </a:p>
        </p:txBody>
      </p:sp>
      <p:sp>
        <p:nvSpPr>
          <p:cNvPr id="3" name="Content Placeholder 2"/>
          <p:cNvSpPr>
            <a:spLocks noGrp="1"/>
          </p:cNvSpPr>
          <p:nvPr>
            <p:ph idx="1"/>
          </p:nvPr>
        </p:nvSpPr>
        <p:spPr>
          <a:xfrm>
            <a:off x="991144" y="1354238"/>
            <a:ext cx="10362655" cy="4822725"/>
          </a:xfrm>
        </p:spPr>
        <p:txBody>
          <a:bodyPr>
            <a:normAutofit/>
          </a:bodyPr>
          <a:lstStyle/>
          <a:p>
            <a:r>
              <a:rPr lang="en-US" sz="2400" dirty="0"/>
              <a:t>R</a:t>
            </a:r>
            <a:r>
              <a:rPr lang="en-US" sz="2400" dirty="0" smtClean="0"/>
              <a:t>ecently discovered that our microfilm collections are deteriorating due to “vinegar syndrome, ” a condition </a:t>
            </a:r>
            <a:r>
              <a:rPr lang="en-US" sz="2400" dirty="0"/>
              <a:t>caused by high heat and humidity and temperature </a:t>
            </a:r>
            <a:r>
              <a:rPr lang="en-US" sz="2400" dirty="0" smtClean="0"/>
              <a:t>fluctuations, which describes conditions in </a:t>
            </a:r>
            <a:r>
              <a:rPr lang="en-US" sz="2400" dirty="0" err="1" smtClean="0"/>
              <a:t>Wimberly</a:t>
            </a:r>
            <a:endParaRPr lang="en-US" sz="2400" dirty="0" smtClean="0"/>
          </a:p>
          <a:p>
            <a:r>
              <a:rPr lang="en-US" sz="2400" dirty="0" smtClean="0"/>
              <a:t>Microfilm is made </a:t>
            </a:r>
            <a:r>
              <a:rPr lang="en-US" sz="2400" dirty="0"/>
              <a:t>from cellulose </a:t>
            </a:r>
            <a:r>
              <a:rPr lang="en-US" sz="2400" dirty="0" smtClean="0"/>
              <a:t>acetate that </a:t>
            </a:r>
            <a:r>
              <a:rPr lang="en-US" sz="2400" dirty="0"/>
              <a:t>is susceptible to </a:t>
            </a:r>
            <a:r>
              <a:rPr lang="en-US" sz="2400" dirty="0" smtClean="0"/>
              <a:t>chemical decay. Known </a:t>
            </a:r>
            <a:r>
              <a:rPr lang="en-US" sz="2400" dirty="0"/>
              <a:t>as "</a:t>
            </a:r>
            <a:r>
              <a:rPr lang="en-US" sz="2400" b="1" dirty="0"/>
              <a:t>vinegar syndrome</a:t>
            </a:r>
            <a:r>
              <a:rPr lang="en-US" sz="2400" dirty="0"/>
              <a:t>" because of the characteristic </a:t>
            </a:r>
            <a:r>
              <a:rPr lang="en-US" sz="2400" b="1" dirty="0"/>
              <a:t>vinegar</a:t>
            </a:r>
            <a:r>
              <a:rPr lang="en-US" sz="2400" dirty="0"/>
              <a:t> odor of acetic acid </a:t>
            </a:r>
            <a:r>
              <a:rPr lang="en-US" sz="2400" dirty="0" smtClean="0"/>
              <a:t>produced </a:t>
            </a:r>
            <a:r>
              <a:rPr lang="en-US" sz="2400" dirty="0"/>
              <a:t>by decomposing </a:t>
            </a:r>
            <a:r>
              <a:rPr lang="en-US" sz="2400" b="1" dirty="0" smtClean="0"/>
              <a:t>acetate, t</a:t>
            </a:r>
            <a:r>
              <a:rPr lang="en-US" sz="2400" dirty="0" smtClean="0"/>
              <a:t>he </a:t>
            </a:r>
            <a:r>
              <a:rPr lang="en-US" sz="2400" dirty="0"/>
              <a:t>degradation </a:t>
            </a:r>
            <a:r>
              <a:rPr lang="en-US" sz="2400" dirty="0" smtClean="0"/>
              <a:t>may </a:t>
            </a:r>
            <a:r>
              <a:rPr lang="en-US" sz="2400" dirty="0"/>
              <a:t>also cause distortion, shrinkage, and </a:t>
            </a:r>
            <a:r>
              <a:rPr lang="en-US" sz="2400" dirty="0" smtClean="0"/>
              <a:t>brittleness, rendering the film unusable</a:t>
            </a:r>
            <a:endParaRPr lang="en-US" sz="2400" dirty="0"/>
          </a:p>
          <a:p>
            <a:r>
              <a:rPr lang="en-US" sz="2400" dirty="0" smtClean="0"/>
              <a:t>We are working with SUS colleagues who have also dealt with this. They have withdrawn materials and found alternatives, where they could</a:t>
            </a:r>
          </a:p>
          <a:p>
            <a:r>
              <a:rPr lang="en-US" sz="2400" dirty="0" smtClean="0"/>
              <a:t>We have analyzed our collection to determine what is available electronically and are working to determine what is available to us through ILL</a:t>
            </a:r>
          </a:p>
        </p:txBody>
      </p:sp>
    </p:spTree>
    <p:extLst>
      <p:ext uri="{BB962C8B-B14F-4D97-AF65-F5344CB8AC3E}">
        <p14:creationId xmlns:p14="http://schemas.microsoft.com/office/powerpoint/2010/main" val="24183588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smtClean="0"/>
              <a:t>Budget for Collections: Recap </a:t>
            </a:r>
            <a:endParaRPr lang="en-US" b="1" dirty="0"/>
          </a:p>
        </p:txBody>
      </p:sp>
      <p:sp>
        <p:nvSpPr>
          <p:cNvPr id="3" name="Content Placeholder 2"/>
          <p:cNvSpPr>
            <a:spLocks noGrp="1"/>
          </p:cNvSpPr>
          <p:nvPr>
            <p:ph idx="1"/>
          </p:nvPr>
        </p:nvSpPr>
        <p:spPr>
          <a:xfrm>
            <a:off x="891252" y="1504709"/>
            <a:ext cx="9965801" cy="4051139"/>
          </a:xfrm>
        </p:spPr>
        <p:txBody>
          <a:bodyPr>
            <a:normAutofit/>
          </a:bodyPr>
          <a:lstStyle/>
          <a:p>
            <a:pPr marL="0" indent="0">
              <a:buNone/>
            </a:pPr>
            <a:r>
              <a:rPr lang="en-US" sz="3600" dirty="0" smtClean="0"/>
              <a:t>Rate of Inflation for Library Collections (Print &amp; Electronic)</a:t>
            </a:r>
          </a:p>
          <a:p>
            <a:pPr lvl="1"/>
            <a:r>
              <a:rPr lang="en-US" sz="3600" dirty="0" smtClean="0"/>
              <a:t>6-10% annually</a:t>
            </a:r>
          </a:p>
          <a:p>
            <a:pPr marL="0" indent="0">
              <a:buNone/>
            </a:pPr>
            <a:r>
              <a:rPr lang="en-US" sz="3600" dirty="0" smtClean="0"/>
              <a:t>FAU Libraries Budget for Collections</a:t>
            </a:r>
          </a:p>
          <a:p>
            <a:pPr lvl="1"/>
            <a:r>
              <a:rPr lang="en-US" sz="3600" dirty="0" smtClean="0"/>
              <a:t>1989  $2.7 million</a:t>
            </a:r>
          </a:p>
          <a:p>
            <a:pPr lvl="1"/>
            <a:r>
              <a:rPr lang="en-US" sz="3600" dirty="0" smtClean="0"/>
              <a:t>2008  $3 million</a:t>
            </a:r>
          </a:p>
          <a:p>
            <a:pPr lvl="1"/>
            <a:r>
              <a:rPr lang="en-US" sz="3600" dirty="0" smtClean="0"/>
              <a:t>2018  $3 million</a:t>
            </a:r>
          </a:p>
          <a:p>
            <a:endParaRPr lang="en-US" dirty="0"/>
          </a:p>
        </p:txBody>
      </p:sp>
    </p:spTree>
    <p:extLst>
      <p:ext uri="{BB962C8B-B14F-4D97-AF65-F5344CB8AC3E}">
        <p14:creationId xmlns:p14="http://schemas.microsoft.com/office/powerpoint/2010/main" val="23844486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711" y="0"/>
            <a:ext cx="10856089" cy="1325563"/>
          </a:xfrm>
        </p:spPr>
        <p:txBody>
          <a:bodyPr/>
          <a:lstStyle/>
          <a:p>
            <a:r>
              <a:rPr lang="en-US" b="1" dirty="0" smtClean="0"/>
              <a:t>How Have the Libraries Been Coping?</a:t>
            </a:r>
            <a:endParaRPr lang="en-US" b="1" dirty="0"/>
          </a:p>
        </p:txBody>
      </p:sp>
      <p:sp>
        <p:nvSpPr>
          <p:cNvPr id="3" name="Content Placeholder 2"/>
          <p:cNvSpPr>
            <a:spLocks noGrp="1"/>
          </p:cNvSpPr>
          <p:nvPr>
            <p:ph idx="1"/>
          </p:nvPr>
        </p:nvSpPr>
        <p:spPr>
          <a:xfrm>
            <a:off x="659757" y="1111170"/>
            <a:ext cx="9491240" cy="4706977"/>
          </a:xfrm>
        </p:spPr>
        <p:txBody>
          <a:bodyPr>
            <a:normAutofit lnSpcReduction="10000"/>
          </a:bodyPr>
          <a:lstStyle/>
          <a:p>
            <a:r>
              <a:rPr lang="en-US" dirty="0" smtClean="0">
                <a:solidFill>
                  <a:srgbClr val="FFFF00"/>
                </a:solidFill>
              </a:rPr>
              <a:t>Reducing the amount </a:t>
            </a:r>
            <a:r>
              <a:rPr lang="en-US" dirty="0">
                <a:solidFill>
                  <a:srgbClr val="FFFF00"/>
                </a:solidFill>
              </a:rPr>
              <a:t>s</a:t>
            </a:r>
            <a:r>
              <a:rPr lang="en-US" dirty="0" smtClean="0">
                <a:solidFill>
                  <a:srgbClr val="FFFF00"/>
                </a:solidFill>
              </a:rPr>
              <a:t>pent on monographs</a:t>
            </a:r>
          </a:p>
          <a:p>
            <a:pPr marL="685800" lvl="2">
              <a:spcBef>
                <a:spcPts val="1000"/>
              </a:spcBef>
            </a:pPr>
            <a:r>
              <a:rPr lang="en-US" sz="2600" dirty="0"/>
              <a:t>Since FY 13/14: 89.8% less spent on books/monographs (from $544,250 in FY14 to $55,563 in FY18</a:t>
            </a:r>
            <a:r>
              <a:rPr lang="en-US" sz="2600" dirty="0" smtClean="0"/>
              <a:t>)</a:t>
            </a:r>
            <a:endParaRPr lang="en-US" sz="2600" dirty="0"/>
          </a:p>
          <a:p>
            <a:r>
              <a:rPr lang="en-US" dirty="0" smtClean="0">
                <a:solidFill>
                  <a:srgbClr val="FFFF00"/>
                </a:solidFill>
              </a:rPr>
              <a:t>Supplementing the collections budget with </a:t>
            </a:r>
            <a:r>
              <a:rPr lang="en-US" b="1" dirty="0" smtClean="0">
                <a:solidFill>
                  <a:srgbClr val="FFFF00"/>
                </a:solidFill>
              </a:rPr>
              <a:t>salary savings</a:t>
            </a:r>
          </a:p>
          <a:p>
            <a:pPr lvl="1"/>
            <a:r>
              <a:rPr lang="en-US" dirty="0" smtClean="0"/>
              <a:t>Allocated $100,000 last fiscal year for monographs and have allocated $120,000 for monographs this fiscal year</a:t>
            </a:r>
          </a:p>
          <a:p>
            <a:pPr lvl="1"/>
            <a:r>
              <a:rPr lang="en-US" dirty="0" smtClean="0"/>
              <a:t>Used $300,000 to prepay some packages for fiscal year 2018/2019 </a:t>
            </a:r>
          </a:p>
          <a:p>
            <a:r>
              <a:rPr lang="en-US" dirty="0" smtClean="0">
                <a:solidFill>
                  <a:srgbClr val="FFFF00"/>
                </a:solidFill>
              </a:rPr>
              <a:t>Supplementing the collections budget with </a:t>
            </a:r>
            <a:r>
              <a:rPr lang="en-US" b="1" dirty="0" smtClean="0">
                <a:solidFill>
                  <a:srgbClr val="FFFF00"/>
                </a:solidFill>
              </a:rPr>
              <a:t>Technology Fee </a:t>
            </a:r>
            <a:r>
              <a:rPr lang="en-US" dirty="0" smtClean="0">
                <a:solidFill>
                  <a:srgbClr val="FFFF00"/>
                </a:solidFill>
              </a:rPr>
              <a:t>proposals</a:t>
            </a:r>
          </a:p>
          <a:p>
            <a:pPr lvl="1"/>
            <a:r>
              <a:rPr lang="en-US" b="1" dirty="0"/>
              <a:t>Requested</a:t>
            </a:r>
            <a:r>
              <a:rPr lang="en-US" dirty="0"/>
              <a:t> $570,006 for six proposals in 2019 to purchase scholarly </a:t>
            </a:r>
            <a:r>
              <a:rPr lang="en-US" dirty="0" smtClean="0"/>
              <a:t>content. We always request more support than we get</a:t>
            </a:r>
            <a:endParaRPr lang="en-US" dirty="0"/>
          </a:p>
          <a:p>
            <a:pPr lvl="1"/>
            <a:r>
              <a:rPr lang="en-US" dirty="0" smtClean="0"/>
              <a:t>Awarded </a:t>
            </a:r>
            <a:r>
              <a:rPr lang="en-US" dirty="0"/>
              <a:t>$163,003 </a:t>
            </a:r>
            <a:r>
              <a:rPr lang="en-US" dirty="0" smtClean="0"/>
              <a:t>in 2018  and $159,889 in 2017</a:t>
            </a:r>
          </a:p>
        </p:txBody>
      </p:sp>
    </p:spTree>
    <p:extLst>
      <p:ext uri="{BB962C8B-B14F-4D97-AF65-F5344CB8AC3E}">
        <p14:creationId xmlns:p14="http://schemas.microsoft.com/office/powerpoint/2010/main" val="16274850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711" y="0"/>
            <a:ext cx="10856089" cy="1325563"/>
          </a:xfrm>
        </p:spPr>
        <p:txBody>
          <a:bodyPr/>
          <a:lstStyle/>
          <a:p>
            <a:r>
              <a:rPr lang="en-US" b="1" dirty="0" smtClean="0"/>
              <a:t>Where are we?</a:t>
            </a:r>
            <a:endParaRPr lang="en-US" b="1" dirty="0"/>
          </a:p>
        </p:txBody>
      </p:sp>
      <p:sp>
        <p:nvSpPr>
          <p:cNvPr id="3" name="Content Placeholder 2"/>
          <p:cNvSpPr>
            <a:spLocks noGrp="1"/>
          </p:cNvSpPr>
          <p:nvPr>
            <p:ph idx="1"/>
          </p:nvPr>
        </p:nvSpPr>
        <p:spPr>
          <a:xfrm>
            <a:off x="648182" y="1466809"/>
            <a:ext cx="9942653" cy="4351338"/>
          </a:xfrm>
        </p:spPr>
        <p:txBody>
          <a:bodyPr>
            <a:normAutofit/>
          </a:bodyPr>
          <a:lstStyle/>
          <a:p>
            <a:r>
              <a:rPr lang="en-US" dirty="0" smtClean="0"/>
              <a:t>We have not cut any electronic package to date, due to prepaying this year using salary savings</a:t>
            </a:r>
          </a:p>
          <a:p>
            <a:r>
              <a:rPr lang="en-US" dirty="0" smtClean="0"/>
              <a:t>We negotiate </a:t>
            </a:r>
            <a:r>
              <a:rPr lang="en-US" dirty="0" err="1" smtClean="0"/>
              <a:t>consortial</a:t>
            </a:r>
            <a:r>
              <a:rPr lang="en-US" dirty="0" smtClean="0"/>
              <a:t> pricing deals with the SUS and other state institutions. Getting harder because institutions are pulling out of some deals due to their budget challenges</a:t>
            </a:r>
          </a:p>
          <a:p>
            <a:r>
              <a:rPr lang="en-US" dirty="0" smtClean="0"/>
              <a:t>We are unable to add any new packages without cutting others</a:t>
            </a:r>
          </a:p>
          <a:p>
            <a:r>
              <a:rPr lang="en-US" dirty="0"/>
              <a:t>We are losing ground in our print and monograph collections and have reached the point where we can no longer </a:t>
            </a:r>
            <a:r>
              <a:rPr lang="en-US" dirty="0" smtClean="0"/>
              <a:t>even maintain </a:t>
            </a:r>
            <a:r>
              <a:rPr lang="en-US" dirty="0"/>
              <a:t>the appearance of the status quo for electronic resources</a:t>
            </a:r>
          </a:p>
          <a:p>
            <a:endParaRPr lang="en-US" dirty="0" smtClean="0"/>
          </a:p>
          <a:p>
            <a:endParaRPr lang="en-US" dirty="0"/>
          </a:p>
        </p:txBody>
      </p:sp>
    </p:spTree>
    <p:extLst>
      <p:ext uri="{BB962C8B-B14F-4D97-AF65-F5344CB8AC3E}">
        <p14:creationId xmlns:p14="http://schemas.microsoft.com/office/powerpoint/2010/main" val="210074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711" y="0"/>
            <a:ext cx="10856089" cy="1325563"/>
          </a:xfrm>
        </p:spPr>
        <p:txBody>
          <a:bodyPr/>
          <a:lstStyle/>
          <a:p>
            <a:r>
              <a:rPr lang="en-US" b="1" dirty="0" smtClean="0"/>
              <a:t>Where are we?</a:t>
            </a:r>
            <a:endParaRPr lang="en-US" b="1" dirty="0"/>
          </a:p>
        </p:txBody>
      </p:sp>
      <p:sp>
        <p:nvSpPr>
          <p:cNvPr id="3" name="Content Placeholder 2"/>
          <p:cNvSpPr>
            <a:spLocks noGrp="1"/>
          </p:cNvSpPr>
          <p:nvPr>
            <p:ph idx="1"/>
          </p:nvPr>
        </p:nvSpPr>
        <p:spPr>
          <a:xfrm>
            <a:off x="648182" y="983848"/>
            <a:ext cx="9942653" cy="4834299"/>
          </a:xfrm>
        </p:spPr>
        <p:txBody>
          <a:bodyPr>
            <a:normAutofit/>
          </a:bodyPr>
          <a:lstStyle/>
          <a:p>
            <a:endParaRPr lang="en-US" dirty="0"/>
          </a:p>
          <a:p>
            <a:r>
              <a:rPr lang="en-US" dirty="0" smtClean="0"/>
              <a:t>We </a:t>
            </a:r>
            <a:r>
              <a:rPr lang="en-US" dirty="0"/>
              <a:t>have requested increases to our collections budget every year</a:t>
            </a:r>
          </a:p>
          <a:p>
            <a:r>
              <a:rPr lang="en-US" dirty="0" smtClean="0"/>
              <a:t>Unless we get a significant, permanent increase in the budget, we will eventually have to make cuts to electronic resources. We have reached the end of what we can accomplish through creative and alternative sources of funding</a:t>
            </a:r>
          </a:p>
          <a:p>
            <a:r>
              <a:rPr lang="en-US" dirty="0"/>
              <a:t>The </a:t>
            </a:r>
            <a:r>
              <a:rPr lang="en-US" dirty="0" smtClean="0"/>
              <a:t>Libraries Collections </a:t>
            </a:r>
            <a:r>
              <a:rPr lang="en-US" dirty="0"/>
              <a:t>Advisory Committee, </a:t>
            </a:r>
            <a:r>
              <a:rPr lang="en-US" dirty="0" smtClean="0"/>
              <a:t>with </a:t>
            </a:r>
            <a:r>
              <a:rPr lang="en-US" dirty="0"/>
              <a:t>faculty representation from most of the Colleges, is giving us guidance on how to approach upcoming cuts </a:t>
            </a:r>
          </a:p>
          <a:p>
            <a:endParaRPr lang="en-US" dirty="0" smtClean="0"/>
          </a:p>
        </p:txBody>
      </p:sp>
    </p:spTree>
    <p:extLst>
      <p:ext uri="{BB962C8B-B14F-4D97-AF65-F5344CB8AC3E}">
        <p14:creationId xmlns:p14="http://schemas.microsoft.com/office/powerpoint/2010/main" val="31711089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711" y="0"/>
            <a:ext cx="10856089" cy="1325563"/>
          </a:xfrm>
        </p:spPr>
        <p:txBody>
          <a:bodyPr>
            <a:normAutofit/>
          </a:bodyPr>
          <a:lstStyle/>
          <a:p>
            <a:r>
              <a:rPr lang="en-US" b="1" dirty="0" smtClean="0"/>
              <a:t>Projected deficits for next 3 years based on rising costs for current electronic packages</a:t>
            </a:r>
            <a:endParaRPr lang="en-US" b="1" dirty="0"/>
          </a:p>
        </p:txBody>
      </p:sp>
      <p:sp>
        <p:nvSpPr>
          <p:cNvPr id="3" name="Content Placeholder 2"/>
          <p:cNvSpPr>
            <a:spLocks noGrp="1"/>
          </p:cNvSpPr>
          <p:nvPr>
            <p:ph idx="1"/>
          </p:nvPr>
        </p:nvSpPr>
        <p:spPr/>
        <p:txBody>
          <a:bodyPr/>
          <a:lstStyle/>
          <a:p>
            <a:pPr marL="0" indent="0">
              <a:buNone/>
            </a:pPr>
            <a:endParaRPr lang="en-US" dirty="0"/>
          </a:p>
        </p:txBody>
      </p:sp>
      <p:pic>
        <p:nvPicPr>
          <p:cNvPr id="1026" name="Picture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056" y="1551008"/>
            <a:ext cx="9907929" cy="451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21039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711" y="1"/>
            <a:ext cx="10856089" cy="1215342"/>
          </a:xfrm>
        </p:spPr>
        <p:txBody>
          <a:bodyPr/>
          <a:lstStyle/>
          <a:p>
            <a:r>
              <a:rPr lang="en-US" dirty="0" smtClean="0"/>
              <a:t>How Do We Move Forward? </a:t>
            </a:r>
            <a:endParaRPr lang="en-US" dirty="0"/>
          </a:p>
        </p:txBody>
      </p:sp>
      <p:sp>
        <p:nvSpPr>
          <p:cNvPr id="3" name="Content Placeholder 2"/>
          <p:cNvSpPr>
            <a:spLocks noGrp="1"/>
          </p:cNvSpPr>
          <p:nvPr>
            <p:ph idx="1"/>
          </p:nvPr>
        </p:nvSpPr>
        <p:spPr>
          <a:xfrm>
            <a:off x="648182" y="1111170"/>
            <a:ext cx="9502815" cy="4352081"/>
          </a:xfrm>
        </p:spPr>
        <p:txBody>
          <a:bodyPr>
            <a:normAutofit/>
          </a:bodyPr>
          <a:lstStyle/>
          <a:p>
            <a:r>
              <a:rPr lang="en-US" dirty="0" smtClean="0"/>
              <a:t>Continue to lobby for budget increase in support of scholarly content</a:t>
            </a:r>
          </a:p>
          <a:p>
            <a:r>
              <a:rPr lang="en-US" dirty="0"/>
              <a:t>Raise money through </a:t>
            </a:r>
            <a:r>
              <a:rPr lang="en-US" dirty="0" smtClean="0"/>
              <a:t>development </a:t>
            </a:r>
          </a:p>
          <a:p>
            <a:pPr lvl="1"/>
            <a:r>
              <a:rPr lang="en-US" dirty="0" smtClean="0"/>
              <a:t>We </a:t>
            </a:r>
            <a:r>
              <a:rPr lang="en-US" dirty="0"/>
              <a:t>are about to hire a development officer for the </a:t>
            </a:r>
            <a:r>
              <a:rPr lang="en-US" dirty="0" smtClean="0"/>
              <a:t>Libraries</a:t>
            </a:r>
            <a:r>
              <a:rPr lang="en-US" dirty="0"/>
              <a:t> </a:t>
            </a:r>
            <a:r>
              <a:rPr lang="en-US" dirty="0" smtClean="0"/>
              <a:t>– which will reduce our salary savings  significantly going forward</a:t>
            </a:r>
          </a:p>
          <a:p>
            <a:r>
              <a:rPr lang="en-US" dirty="0" smtClean="0"/>
              <a:t>Pursue grants (we continue to look for grants that support collections)</a:t>
            </a:r>
          </a:p>
          <a:p>
            <a:r>
              <a:rPr lang="en-US" dirty="0" smtClean="0"/>
              <a:t>Explore more cost-sharing with Colleges (</a:t>
            </a:r>
            <a:r>
              <a:rPr lang="en-US" dirty="0" err="1" smtClean="0"/>
              <a:t>CoM</a:t>
            </a:r>
            <a:r>
              <a:rPr lang="en-US" dirty="0" smtClean="0"/>
              <a:t> and </a:t>
            </a:r>
            <a:r>
              <a:rPr lang="en-US" dirty="0" err="1" smtClean="0"/>
              <a:t>CoB</a:t>
            </a:r>
            <a:r>
              <a:rPr lang="en-US" dirty="0" smtClean="0"/>
              <a:t> models)</a:t>
            </a:r>
          </a:p>
          <a:p>
            <a:endParaRPr lang="en-US" dirty="0"/>
          </a:p>
        </p:txBody>
      </p:sp>
    </p:spTree>
    <p:extLst>
      <p:ext uri="{BB962C8B-B14F-4D97-AF65-F5344CB8AC3E}">
        <p14:creationId xmlns:p14="http://schemas.microsoft.com/office/powerpoint/2010/main" val="12464150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8458</TotalTime>
  <Words>812</Words>
  <Application>Microsoft Office PowerPoint</Application>
  <PresentationFormat>Widescreen</PresentationFormat>
  <Paragraphs>81</Paragraphs>
  <Slides>12</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PowerPoint Presentation</vt:lpstr>
      <vt:lpstr>Facilities: East side of Wimberly</vt:lpstr>
      <vt:lpstr>Facilities: Microfilm</vt:lpstr>
      <vt:lpstr>Budget for Collections: Recap </vt:lpstr>
      <vt:lpstr>How Have the Libraries Been Coping?</vt:lpstr>
      <vt:lpstr>Where are we?</vt:lpstr>
      <vt:lpstr>Where are we?</vt:lpstr>
      <vt:lpstr>Projected deficits for next 3 years based on rising costs for current electronic packages</vt:lpstr>
      <vt:lpstr>How Do We Move Forward? </vt:lpstr>
      <vt:lpstr>How Do We Move Forward?</vt:lpstr>
      <vt:lpstr>https://sites.google.com/a/faulibs.com/committees// university-committees/library-collections</vt:lpstr>
      <vt:lpstr>Questions and Comments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 Koppisch</dc:creator>
  <cp:lastModifiedBy>Carol Hixson</cp:lastModifiedBy>
  <cp:revision>460</cp:revision>
  <cp:lastPrinted>2019-02-24T16:11:26Z</cp:lastPrinted>
  <dcterms:created xsi:type="dcterms:W3CDTF">2015-09-10T16:49:29Z</dcterms:created>
  <dcterms:modified xsi:type="dcterms:W3CDTF">2019-02-24T16:19:46Z</dcterms:modified>
</cp:coreProperties>
</file>