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9" r:id="rId2"/>
    <p:sldId id="295" r:id="rId3"/>
    <p:sldId id="256" r:id="rId4"/>
    <p:sldId id="258" r:id="rId5"/>
    <p:sldId id="270" r:id="rId6"/>
    <p:sldId id="260" r:id="rId7"/>
    <p:sldId id="282" r:id="rId8"/>
    <p:sldId id="276" r:id="rId9"/>
    <p:sldId id="271" r:id="rId10"/>
    <p:sldId id="264" r:id="rId11"/>
    <p:sldId id="262" r:id="rId12"/>
    <p:sldId id="261" r:id="rId13"/>
    <p:sldId id="292" r:id="rId14"/>
    <p:sldId id="281" r:id="rId15"/>
    <p:sldId id="266" r:id="rId16"/>
    <p:sldId id="290" r:id="rId17"/>
    <p:sldId id="278" r:id="rId18"/>
    <p:sldId id="272" r:id="rId19"/>
    <p:sldId id="265" r:id="rId20"/>
    <p:sldId id="289" r:id="rId21"/>
    <p:sldId id="275" r:id="rId22"/>
    <p:sldId id="286" r:id="rId23"/>
    <p:sldId id="285" r:id="rId24"/>
    <p:sldId id="277" r:id="rId25"/>
    <p:sldId id="273" r:id="rId26"/>
    <p:sldId id="263" r:id="rId27"/>
    <p:sldId id="267" r:id="rId28"/>
    <p:sldId id="287" r:id="rId29"/>
    <p:sldId id="274" r:id="rId30"/>
    <p:sldId id="268" r:id="rId31"/>
    <p:sldId id="269" r:id="rId32"/>
    <p:sldId id="288" r:id="rId33"/>
    <p:sldId id="293" r:id="rId34"/>
    <p:sldId id="283" r:id="rId35"/>
    <p:sldId id="284" r:id="rId36"/>
    <p:sldId id="294" r:id="rId37"/>
    <p:sldId id="257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67" autoAdjust="0"/>
    <p:restoredTop sz="94660"/>
  </p:normalViewPr>
  <p:slideViewPr>
    <p:cSldViewPr snapToGrid="0">
      <p:cViewPr varScale="1">
        <p:scale>
          <a:sx n="67" d="100"/>
          <a:sy n="67" d="100"/>
        </p:scale>
        <p:origin x="444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4052D-B18C-4618-88F1-A466138EFF8F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312CA-A418-4C46-BAAA-6BD20F95D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41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129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22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82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6003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3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06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12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86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04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57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12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ck Artist Name Med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540000" y="2819407"/>
            <a:ext cx="6502400" cy="1676400"/>
          </a:xfrm>
        </p:spPr>
        <p:txBody>
          <a:bodyPr/>
          <a:lstStyle>
            <a:lvl1pPr>
              <a:buNone/>
              <a:defRPr sz="166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405412"/>
      </p:ext>
    </p:extLst>
  </p:cSld>
  <p:clrMapOvr>
    <a:masterClrMapping/>
  </p:clrMapOvr>
  <p:transition spd="slow" advTm="1500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95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047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64086" y="365125"/>
            <a:ext cx="54897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64086" y="1825625"/>
            <a:ext cx="548971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71529-4DFE-4CC2-B392-70D08945909E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608320"/>
            <a:ext cx="12192000" cy="1261873"/>
            <a:chOff x="0" y="5608320"/>
            <a:chExt cx="12192000" cy="1261873"/>
          </a:xfrm>
        </p:grpSpPr>
        <p:sp>
          <p:nvSpPr>
            <p:cNvPr id="8" name="Rectangle 7"/>
            <p:cNvSpPr/>
            <p:nvPr/>
          </p:nvSpPr>
          <p:spPr>
            <a:xfrm>
              <a:off x="0" y="5608320"/>
              <a:ext cx="12192000" cy="1261873"/>
            </a:xfrm>
            <a:prstGeom prst="rect">
              <a:avLst/>
            </a:prstGeom>
            <a:solidFill>
              <a:srgbClr val="002D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6468" y="5900928"/>
              <a:ext cx="1210127" cy="622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50649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6" r:id="rId2"/>
    <p:sldLayoutId id="2147483669" r:id="rId3"/>
    <p:sldLayoutId id="2147483670" r:id="rId4"/>
    <p:sldLayoutId id="2147483671" r:id="rId5"/>
    <p:sldLayoutId id="2147483661" r:id="rId6"/>
    <p:sldLayoutId id="2147483672" r:id="rId7"/>
    <p:sldLayoutId id="2147483673" r:id="rId8"/>
    <p:sldLayoutId id="214748367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835" y="-45070"/>
            <a:ext cx="8497956" cy="59190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692644"/>
            <a:ext cx="12192000" cy="700186"/>
          </a:xfrm>
          <a:prstGeom prst="rect">
            <a:avLst/>
          </a:prstGeom>
          <a:noFill/>
        </p:spPr>
        <p:txBody>
          <a:bodyPr wrap="square" lIns="83814" tIns="41907" rIns="83814" bIns="41907" rtlCol="0">
            <a:spAutoFit/>
          </a:bodyPr>
          <a:lstStyle/>
          <a:p>
            <a:pPr algn="ctr"/>
            <a:r>
              <a:rPr lang="en-US" sz="4000" dirty="0">
                <a:cs typeface="Arial" pitchFamily="34" charset="0"/>
              </a:rPr>
              <a:t>Florida Atlantic University Libraries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2738799"/>
            <a:ext cx="12192000" cy="1007962"/>
          </a:xfrm>
          <a:prstGeom prst="rect">
            <a:avLst/>
          </a:prstGeom>
          <a:noFill/>
        </p:spPr>
        <p:txBody>
          <a:bodyPr wrap="square" lIns="83814" tIns="41907" rIns="83814" bIns="41907" rtlCol="0">
            <a:spAutoFit/>
          </a:bodyPr>
          <a:lstStyle/>
          <a:p>
            <a:pPr algn="ctr"/>
            <a:r>
              <a:rPr lang="en-US" sz="6000" i="1" dirty="0">
                <a:cs typeface="Arial" pitchFamily="34" charset="0"/>
              </a:rPr>
              <a:t>Reinventing the Library Experience</a:t>
            </a:r>
          </a:p>
        </p:txBody>
      </p:sp>
    </p:spTree>
    <p:extLst>
      <p:ext uri="{BB962C8B-B14F-4D97-AF65-F5344CB8AC3E}">
        <p14:creationId xmlns:p14="http://schemas.microsoft.com/office/powerpoint/2010/main" val="294628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5948" y="1001229"/>
            <a:ext cx="3101009" cy="2060023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North Carolina State University Library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70" y="315430"/>
            <a:ext cx="8273070" cy="5041762"/>
          </a:xfrm>
        </p:spPr>
      </p:pic>
    </p:spTree>
    <p:extLst>
      <p:ext uri="{BB962C8B-B14F-4D97-AF65-F5344CB8AC3E}">
        <p14:creationId xmlns:p14="http://schemas.microsoft.com/office/powerpoint/2010/main" val="21837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4652" y="1836116"/>
            <a:ext cx="4137990" cy="179166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North Carolina State University Library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09" y="279641"/>
            <a:ext cx="7146391" cy="4764261"/>
          </a:xfrm>
        </p:spPr>
      </p:pic>
    </p:spTree>
    <p:extLst>
      <p:ext uri="{BB962C8B-B14F-4D97-AF65-F5344CB8AC3E}">
        <p14:creationId xmlns:p14="http://schemas.microsoft.com/office/powerpoint/2010/main" val="300986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331" y="1677089"/>
            <a:ext cx="4025347" cy="18413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North Carolina State University Library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236" y="216037"/>
            <a:ext cx="5190850" cy="5190850"/>
          </a:xfrm>
        </p:spPr>
      </p:pic>
    </p:spTree>
    <p:extLst>
      <p:ext uri="{BB962C8B-B14F-4D97-AF65-F5344CB8AC3E}">
        <p14:creationId xmlns:p14="http://schemas.microsoft.com/office/powerpoint/2010/main" val="407598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446" y="682533"/>
            <a:ext cx="11562630" cy="398996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dirty="0">
                <a:effectLst>
                  <a:glow rad="139700">
                    <a:srgbClr val="00B0F0">
                      <a:alpha val="40000"/>
                    </a:srgbClr>
                  </a:glow>
                </a:effectLst>
              </a:rPr>
              <a:t>“Our guiding principles must be engaging with our users, responding to their needs, and being creative and flexible so we can continually evolve.”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546592" y="4389525"/>
            <a:ext cx="3176812" cy="1555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700" dirty="0"/>
              <a:t>Carol Hixson</a:t>
            </a:r>
            <a:br>
              <a:rPr lang="en-US" sz="4500" dirty="0"/>
            </a:br>
            <a:r>
              <a:rPr lang="en-US" sz="1600" dirty="0"/>
              <a:t>Dean of University Libraries</a:t>
            </a:r>
          </a:p>
        </p:txBody>
      </p:sp>
    </p:spTree>
    <p:extLst>
      <p:ext uri="{BB962C8B-B14F-4D97-AF65-F5344CB8AC3E}">
        <p14:creationId xmlns:p14="http://schemas.microsoft.com/office/powerpoint/2010/main" val="353134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044" y="3885182"/>
            <a:ext cx="3514758" cy="167379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North Carolina State University Library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515" y="141969"/>
            <a:ext cx="8006314" cy="5329918"/>
          </a:xfrm>
        </p:spPr>
      </p:pic>
    </p:spTree>
    <p:extLst>
      <p:ext uri="{BB962C8B-B14F-4D97-AF65-F5344CB8AC3E}">
        <p14:creationId xmlns:p14="http://schemas.microsoft.com/office/powerpoint/2010/main" val="7433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2" y="553758"/>
            <a:ext cx="8313162" cy="46742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8504" y="2890870"/>
            <a:ext cx="3631095" cy="218764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Southern</a:t>
            </a:r>
            <a:br>
              <a:rPr lang="en-US" dirty="0"/>
            </a:br>
            <a:r>
              <a:rPr lang="en-US" dirty="0"/>
              <a:t>New Hampshire University Library</a:t>
            </a:r>
          </a:p>
        </p:txBody>
      </p:sp>
    </p:spTree>
    <p:extLst>
      <p:ext uri="{BB962C8B-B14F-4D97-AF65-F5344CB8AC3E}">
        <p14:creationId xmlns:p14="http://schemas.microsoft.com/office/powerpoint/2010/main" val="350493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/>
          <a:stretch/>
        </p:blipFill>
        <p:spPr>
          <a:xfrm>
            <a:off x="3381829" y="107782"/>
            <a:ext cx="5460092" cy="540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83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835" y="-45070"/>
            <a:ext cx="8497956" cy="59190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692644"/>
            <a:ext cx="12192000" cy="700186"/>
          </a:xfrm>
          <a:prstGeom prst="rect">
            <a:avLst/>
          </a:prstGeom>
          <a:noFill/>
        </p:spPr>
        <p:txBody>
          <a:bodyPr wrap="square" lIns="83814" tIns="41907" rIns="83814" bIns="41907" rtlCol="0">
            <a:spAutoFit/>
          </a:bodyPr>
          <a:lstStyle/>
          <a:p>
            <a:pPr algn="ctr"/>
            <a:r>
              <a:rPr lang="en-US" sz="4000" dirty="0">
                <a:cs typeface="Arial" pitchFamily="34" charset="0"/>
              </a:rPr>
              <a:t>Florida Atlantic University Libraries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2738799"/>
            <a:ext cx="12192000" cy="1007962"/>
          </a:xfrm>
          <a:prstGeom prst="rect">
            <a:avLst/>
          </a:prstGeom>
          <a:noFill/>
        </p:spPr>
        <p:txBody>
          <a:bodyPr wrap="square" lIns="83814" tIns="41907" rIns="83814" bIns="41907" rtlCol="0">
            <a:spAutoFit/>
          </a:bodyPr>
          <a:lstStyle/>
          <a:p>
            <a:pPr algn="ctr"/>
            <a:r>
              <a:rPr lang="en-US" sz="6000" i="1" dirty="0">
                <a:cs typeface="Arial" pitchFamily="34" charset="0"/>
              </a:rPr>
              <a:t>Reinventing the Library Experience</a:t>
            </a:r>
          </a:p>
        </p:txBody>
      </p:sp>
    </p:spTree>
    <p:extLst>
      <p:ext uri="{BB962C8B-B14F-4D97-AF65-F5344CB8AC3E}">
        <p14:creationId xmlns:p14="http://schemas.microsoft.com/office/powerpoint/2010/main" val="250692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2768" y="829057"/>
            <a:ext cx="9180576" cy="3133344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>
                <a:effectLst>
                  <a:glow rad="139700">
                    <a:srgbClr val="00B0F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6000" dirty="0">
                <a:effectLst>
                  <a:glow rad="139700">
                    <a:srgbClr val="00B0F0">
                      <a:alpha val="40000"/>
                    </a:srgbClr>
                  </a:glow>
                </a:effectLst>
              </a:rPr>
              <a:t>The library should support and inspire student scholarship and creativity.”</a:t>
            </a:r>
            <a:endParaRPr lang="en-US" sz="6600" b="1" dirty="0">
              <a:effectLst>
                <a:glow rad="139700">
                  <a:srgbClr val="00B0F0">
                    <a:alpha val="40000"/>
                  </a:srgbClr>
                </a:glow>
              </a:effectLst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546592" y="3877056"/>
            <a:ext cx="3176812" cy="1555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700" dirty="0"/>
              <a:t>Carol Hixson</a:t>
            </a:r>
            <a:br>
              <a:rPr lang="en-US" sz="4500" dirty="0"/>
            </a:br>
            <a:r>
              <a:rPr lang="en-US" sz="1600" dirty="0"/>
              <a:t>Dean of University Libraries</a:t>
            </a:r>
          </a:p>
        </p:txBody>
      </p:sp>
    </p:spTree>
    <p:extLst>
      <p:ext uri="{BB962C8B-B14F-4D97-AF65-F5344CB8AC3E}">
        <p14:creationId xmlns:p14="http://schemas.microsoft.com/office/powerpoint/2010/main" val="194977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8" y="4509742"/>
            <a:ext cx="5489714" cy="1325563"/>
          </a:xfrm>
        </p:spPr>
        <p:txBody>
          <a:bodyPr/>
          <a:lstStyle/>
          <a:p>
            <a:r>
              <a:rPr lang="en-US" dirty="0"/>
              <a:t>USF Tampa Library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508" y="86276"/>
            <a:ext cx="7224944" cy="5420001"/>
          </a:xfrm>
        </p:spPr>
      </p:pic>
    </p:spTree>
    <p:extLst>
      <p:ext uri="{BB962C8B-B14F-4D97-AF65-F5344CB8AC3E}">
        <p14:creationId xmlns:p14="http://schemas.microsoft.com/office/powerpoint/2010/main" val="216307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DE3DB4-18E0-4749-AD21-D9A16D9C74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40000" y="1543050"/>
            <a:ext cx="6502400" cy="2952757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Slideshow created by </a:t>
            </a:r>
          </a:p>
          <a:p>
            <a:pPr algn="ctr"/>
            <a:r>
              <a:rPr lang="en-US" dirty="0"/>
              <a:t>Dean of University Libraries, Carol Hixson</a:t>
            </a:r>
          </a:p>
          <a:p>
            <a:pPr algn="ctr"/>
            <a:r>
              <a:rPr lang="en-CA" sz="1400" i="1" dirty="0"/>
              <a:t>With technical assistance  from Patricia </a:t>
            </a:r>
            <a:r>
              <a:rPr lang="en-CA" sz="1400" i="1" dirty="0" err="1"/>
              <a:t>Koppisch</a:t>
            </a:r>
            <a:endParaRPr lang="en-US" sz="1400" i="1" dirty="0"/>
          </a:p>
          <a:p>
            <a:pPr algn="ctr"/>
            <a:r>
              <a:rPr lang="en-US" sz="1400" dirty="0"/>
              <a:t> </a:t>
            </a:r>
          </a:p>
          <a:p>
            <a:pPr algn="ctr"/>
            <a:r>
              <a:rPr lang="en-US" sz="1400" dirty="0"/>
              <a:t>To run in the background at a tabling event </a:t>
            </a:r>
            <a:r>
              <a:rPr lang="en-CA" sz="1400" dirty="0"/>
              <a:t>hosted by the Dean </a:t>
            </a:r>
          </a:p>
          <a:p>
            <a:pPr algn="ctr"/>
            <a:r>
              <a:rPr lang="en-CA" sz="1400" dirty="0"/>
              <a:t>in </a:t>
            </a:r>
            <a:r>
              <a:rPr lang="en-CA" sz="1400"/>
              <a:t>the Wimberly </a:t>
            </a:r>
            <a:r>
              <a:rPr lang="en-CA" sz="1400" dirty="0"/>
              <a:t>Library atrium </a:t>
            </a:r>
          </a:p>
          <a:p>
            <a:pPr algn="ctr"/>
            <a:r>
              <a:rPr lang="en-CA" sz="1400" dirty="0"/>
              <a:t>September 2015</a:t>
            </a:r>
          </a:p>
        </p:txBody>
      </p:sp>
    </p:spTree>
    <p:extLst>
      <p:ext uri="{BB962C8B-B14F-4D97-AF65-F5344CB8AC3E}">
        <p14:creationId xmlns:p14="http://schemas.microsoft.com/office/powerpoint/2010/main" val="1582352582"/>
      </p:ext>
    </p:extLst>
  </p:cSld>
  <p:clrMapOvr>
    <a:masterClrMapping/>
  </p:clrMapOvr>
  <p:transition spd="slow" advTm="15000"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246" y="130629"/>
            <a:ext cx="8077200" cy="53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85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3728" y="743712"/>
            <a:ext cx="9180576" cy="3133344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>
                <a:effectLst>
                  <a:glow rad="139700">
                    <a:srgbClr val="00B0F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4800" dirty="0">
                <a:effectLst>
                  <a:glow rad="139700">
                    <a:srgbClr val="00B0F0">
                      <a:alpha val="40000"/>
                    </a:srgbClr>
                  </a:glow>
                </a:effectLst>
              </a:rPr>
              <a:t>The Libraries and everyone in them are here first and foremost to help the students succeed</a:t>
            </a:r>
            <a:r>
              <a:rPr lang="en-US" sz="6000" dirty="0">
                <a:effectLst>
                  <a:glow rad="139700">
                    <a:srgbClr val="00B0F0">
                      <a:alpha val="40000"/>
                    </a:srgbClr>
                  </a:glow>
                </a:effectLst>
              </a:rPr>
              <a:t>.”</a:t>
            </a:r>
            <a:endParaRPr lang="en-US" sz="6600" b="1" dirty="0">
              <a:effectLst>
                <a:glow rad="139700">
                  <a:srgbClr val="00B0F0">
                    <a:alpha val="40000"/>
                  </a:srgbClr>
                </a:glow>
              </a:effectLst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546592" y="3877056"/>
            <a:ext cx="3176812" cy="1555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700" dirty="0"/>
              <a:t>Carol Hixson</a:t>
            </a:r>
            <a:br>
              <a:rPr lang="en-US" sz="4500" dirty="0"/>
            </a:br>
            <a:r>
              <a:rPr lang="en-US" sz="1600" dirty="0"/>
              <a:t>Dean of University Libraries</a:t>
            </a:r>
          </a:p>
        </p:txBody>
      </p:sp>
    </p:spTree>
    <p:extLst>
      <p:ext uri="{BB962C8B-B14F-4D97-AF65-F5344CB8AC3E}">
        <p14:creationId xmlns:p14="http://schemas.microsoft.com/office/powerpoint/2010/main" val="55299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1" r="2875" b="13439"/>
          <a:stretch/>
        </p:blipFill>
        <p:spPr>
          <a:xfrm>
            <a:off x="1112158" y="362859"/>
            <a:ext cx="9991271" cy="494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4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43"/>
          <a:stretch/>
        </p:blipFill>
        <p:spPr>
          <a:xfrm>
            <a:off x="1229895" y="130628"/>
            <a:ext cx="9748348" cy="538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64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835" y="-45070"/>
            <a:ext cx="8497956" cy="59190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692644"/>
            <a:ext cx="12192000" cy="700186"/>
          </a:xfrm>
          <a:prstGeom prst="rect">
            <a:avLst/>
          </a:prstGeom>
          <a:noFill/>
        </p:spPr>
        <p:txBody>
          <a:bodyPr wrap="square" lIns="83814" tIns="41907" rIns="83814" bIns="41907" rtlCol="0">
            <a:spAutoFit/>
          </a:bodyPr>
          <a:lstStyle/>
          <a:p>
            <a:pPr algn="ctr"/>
            <a:r>
              <a:rPr lang="en-US" sz="4000" dirty="0">
                <a:cs typeface="Arial" pitchFamily="34" charset="0"/>
              </a:rPr>
              <a:t>Florida Atlantic University Libraries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2738799"/>
            <a:ext cx="12192000" cy="1007962"/>
          </a:xfrm>
          <a:prstGeom prst="rect">
            <a:avLst/>
          </a:prstGeom>
          <a:noFill/>
        </p:spPr>
        <p:txBody>
          <a:bodyPr wrap="square" lIns="83814" tIns="41907" rIns="83814" bIns="41907" rtlCol="0">
            <a:spAutoFit/>
          </a:bodyPr>
          <a:lstStyle/>
          <a:p>
            <a:pPr algn="ctr"/>
            <a:r>
              <a:rPr lang="en-US" sz="6000" i="1" dirty="0">
                <a:cs typeface="Arial" pitchFamily="34" charset="0"/>
              </a:rPr>
              <a:t>Reinventing the Library Experience</a:t>
            </a:r>
          </a:p>
        </p:txBody>
      </p:sp>
    </p:spTree>
    <p:extLst>
      <p:ext uri="{BB962C8B-B14F-4D97-AF65-F5344CB8AC3E}">
        <p14:creationId xmlns:p14="http://schemas.microsoft.com/office/powerpoint/2010/main" val="3867975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3728" y="743712"/>
            <a:ext cx="9180576" cy="313334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>
                <a:effectLst>
                  <a:glow rad="139700">
                    <a:srgbClr val="00B0F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6000" dirty="0">
                <a:effectLst>
                  <a:glow rad="139700">
                    <a:srgbClr val="00B0F0">
                      <a:alpha val="40000"/>
                    </a:srgbClr>
                  </a:glow>
                </a:effectLst>
              </a:rPr>
              <a:t>We need new kinds of physical and virtual spaces for students to collaborate effectively and share their creative energy.”</a:t>
            </a:r>
            <a:endParaRPr lang="en-US" sz="6600" b="1" dirty="0">
              <a:effectLst>
                <a:glow rad="139700">
                  <a:srgbClr val="00B0F0">
                    <a:alpha val="40000"/>
                  </a:srgbClr>
                </a:glow>
              </a:effectLst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546592" y="3877056"/>
            <a:ext cx="3176812" cy="1555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700" dirty="0"/>
              <a:t>Carol Hixson</a:t>
            </a:r>
            <a:br>
              <a:rPr lang="en-US" sz="4500" dirty="0"/>
            </a:br>
            <a:r>
              <a:rPr lang="en-US" sz="1600" dirty="0"/>
              <a:t>Dean of University Libraries</a:t>
            </a:r>
          </a:p>
        </p:txBody>
      </p:sp>
    </p:spTree>
    <p:extLst>
      <p:ext uri="{BB962C8B-B14F-4D97-AF65-F5344CB8AC3E}">
        <p14:creationId xmlns:p14="http://schemas.microsoft.com/office/powerpoint/2010/main" val="359657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738" y="1860686"/>
            <a:ext cx="3776871" cy="169227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North Carolina State University Library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29" y="76337"/>
            <a:ext cx="7014633" cy="5260975"/>
          </a:xfrm>
        </p:spPr>
      </p:pic>
    </p:spTree>
    <p:extLst>
      <p:ext uri="{BB962C8B-B14F-4D97-AF65-F5344CB8AC3E}">
        <p14:creationId xmlns:p14="http://schemas.microsoft.com/office/powerpoint/2010/main" val="105242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417" y="1537943"/>
            <a:ext cx="3727174" cy="254704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University of Massachusetts Dartmouth Carney Library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887" y="234240"/>
            <a:ext cx="7727893" cy="5154445"/>
          </a:xfrm>
        </p:spPr>
      </p:pic>
    </p:spTree>
    <p:extLst>
      <p:ext uri="{BB962C8B-B14F-4D97-AF65-F5344CB8AC3E}">
        <p14:creationId xmlns:p14="http://schemas.microsoft.com/office/powerpoint/2010/main" val="70461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7" b="3597"/>
          <a:stretch/>
        </p:blipFill>
        <p:spPr>
          <a:xfrm>
            <a:off x="1770745" y="145149"/>
            <a:ext cx="8728529" cy="5330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16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6064" y="743712"/>
            <a:ext cx="8266176" cy="313334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>
                <a:effectLst>
                  <a:glow rad="139700">
                    <a:srgbClr val="00B0F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5400" dirty="0">
                <a:effectLst>
                  <a:glow rad="139700">
                    <a:srgbClr val="00B0F0">
                      <a:alpha val="40000"/>
                    </a:srgbClr>
                  </a:glow>
                </a:effectLst>
              </a:rPr>
              <a:t>The library’s spaces and the services must evolve to provide what today’s students need to be successful</a:t>
            </a:r>
            <a:r>
              <a:rPr lang="en-US" sz="6000" dirty="0">
                <a:effectLst>
                  <a:glow rad="139700">
                    <a:srgbClr val="00B0F0">
                      <a:alpha val="40000"/>
                    </a:srgbClr>
                  </a:glow>
                </a:effectLst>
              </a:rPr>
              <a:t>.”</a:t>
            </a:r>
            <a:endParaRPr lang="en-US" sz="6600" b="1" dirty="0">
              <a:effectLst>
                <a:glow rad="139700">
                  <a:srgbClr val="00B0F0">
                    <a:alpha val="40000"/>
                  </a:srgbClr>
                </a:glow>
              </a:effectLst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546592" y="3877056"/>
            <a:ext cx="3176812" cy="1555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700" dirty="0"/>
              <a:t>Carol Hixson</a:t>
            </a:r>
            <a:br>
              <a:rPr lang="en-US" sz="4500" dirty="0"/>
            </a:br>
            <a:r>
              <a:rPr lang="en-US" sz="1600" dirty="0"/>
              <a:t>Dean of University Libraries</a:t>
            </a:r>
          </a:p>
        </p:txBody>
      </p:sp>
    </p:spTree>
    <p:extLst>
      <p:ext uri="{BB962C8B-B14F-4D97-AF65-F5344CB8AC3E}">
        <p14:creationId xmlns:p14="http://schemas.microsoft.com/office/powerpoint/2010/main" val="187803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" b="20679"/>
          <a:stretch/>
        </p:blipFill>
        <p:spPr>
          <a:xfrm>
            <a:off x="0" y="0"/>
            <a:ext cx="12192000" cy="56056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9844" y="1399209"/>
            <a:ext cx="3631096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Carol Hixson</a:t>
            </a:r>
            <a:br>
              <a:rPr lang="en-US" dirty="0"/>
            </a:br>
            <a:r>
              <a:rPr lang="en-US" sz="2700" dirty="0"/>
              <a:t>Dean of University Libraries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2693" y="-41964"/>
            <a:ext cx="3631096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MEET THE DEAN</a:t>
            </a:r>
          </a:p>
        </p:txBody>
      </p:sp>
    </p:spTree>
    <p:extLst>
      <p:ext uri="{BB962C8B-B14F-4D97-AF65-F5344CB8AC3E}">
        <p14:creationId xmlns:p14="http://schemas.microsoft.com/office/powerpoint/2010/main" val="255597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324"/>
            <a:ext cx="7521728" cy="5336277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981119" y="2990368"/>
            <a:ext cx="3727174" cy="2547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University of Massachusetts Dartmouth Carney Library</a:t>
            </a:r>
          </a:p>
        </p:txBody>
      </p:sp>
    </p:spTree>
    <p:extLst>
      <p:ext uri="{BB962C8B-B14F-4D97-AF65-F5344CB8AC3E}">
        <p14:creationId xmlns:p14="http://schemas.microsoft.com/office/powerpoint/2010/main" val="8967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00" y="4540699"/>
            <a:ext cx="2872410" cy="1325563"/>
          </a:xfrm>
        </p:spPr>
        <p:txBody>
          <a:bodyPr/>
          <a:lstStyle/>
          <a:p>
            <a:r>
              <a:rPr lang="en-US" dirty="0"/>
              <a:t>UNF Library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8192" y="183080"/>
            <a:ext cx="8984903" cy="528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6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7" r="10352" b="16826"/>
          <a:stretch/>
        </p:blipFill>
        <p:spPr>
          <a:xfrm>
            <a:off x="1533073" y="145144"/>
            <a:ext cx="9222014" cy="537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65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43" y="645884"/>
            <a:ext cx="11273461" cy="370288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“Today’s libraries must have a variety of spaces and services to meet the needs of users expecting innovation while relying on trusted foundations.”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546592" y="4203629"/>
            <a:ext cx="3176812" cy="1555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700" dirty="0"/>
              <a:t>Carol Hixson</a:t>
            </a:r>
            <a:br>
              <a:rPr lang="en-US" sz="4500" dirty="0"/>
            </a:br>
            <a:r>
              <a:rPr lang="en-US" sz="1600" dirty="0"/>
              <a:t>Dean of University Libraries</a:t>
            </a:r>
          </a:p>
        </p:txBody>
      </p:sp>
    </p:spTree>
    <p:extLst>
      <p:ext uri="{BB962C8B-B14F-4D97-AF65-F5344CB8AC3E}">
        <p14:creationId xmlns:p14="http://schemas.microsoft.com/office/powerpoint/2010/main" val="1060689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 advTm="10000">
        <p:fade/>
      </p:transition>
    </mc:Choice>
    <mc:Fallback xmlns="">
      <p:transition spd="med" advTm="10000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098" y="219985"/>
            <a:ext cx="10515600" cy="1325563"/>
          </a:xfrm>
        </p:spPr>
        <p:txBody>
          <a:bodyPr/>
          <a:lstStyle/>
          <a:p>
            <a:r>
              <a:rPr lang="en-US" dirty="0"/>
              <a:t>How Do We Get from Here to There?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6642" y="984483"/>
            <a:ext cx="5157787" cy="823912"/>
          </a:xfrm>
        </p:spPr>
        <p:txBody>
          <a:bodyPr/>
          <a:lstStyle/>
          <a:p>
            <a:r>
              <a:rPr lang="en-US" dirty="0" err="1"/>
              <a:t>Wimberly</a:t>
            </a:r>
            <a:r>
              <a:rPr lang="en-US" dirty="0"/>
              <a:t> Today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0602" y="984483"/>
            <a:ext cx="5183188" cy="823912"/>
          </a:xfrm>
        </p:spPr>
        <p:txBody>
          <a:bodyPr/>
          <a:lstStyle/>
          <a:p>
            <a:r>
              <a:rPr lang="en-US" dirty="0"/>
              <a:t>Future Vision</a:t>
            </a:r>
          </a:p>
        </p:txBody>
      </p:sp>
      <p:pic>
        <p:nvPicPr>
          <p:cNvPr id="7" name="Content Placeholder 4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934797"/>
            <a:ext cx="5558360" cy="3538859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10" name="Content Placeholder 5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170" y="1894783"/>
            <a:ext cx="5705546" cy="3582775"/>
          </a:xfr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41361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760" y="7257"/>
            <a:ext cx="10515600" cy="1325563"/>
          </a:xfrm>
        </p:spPr>
        <p:txBody>
          <a:bodyPr/>
          <a:lstStyle/>
          <a:p>
            <a:r>
              <a:rPr lang="en-US" dirty="0"/>
              <a:t>How Do We Get from Here to There?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733" y="752251"/>
            <a:ext cx="5157787" cy="823912"/>
          </a:xfrm>
        </p:spPr>
        <p:txBody>
          <a:bodyPr/>
          <a:lstStyle/>
          <a:p>
            <a:r>
              <a:rPr lang="en-US" dirty="0" err="1"/>
              <a:t>Wimberly</a:t>
            </a:r>
            <a:r>
              <a:rPr lang="en-US" dirty="0"/>
              <a:t> Today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3805" y="752251"/>
            <a:ext cx="5183188" cy="823912"/>
          </a:xfrm>
        </p:spPr>
        <p:txBody>
          <a:bodyPr/>
          <a:lstStyle/>
          <a:p>
            <a:r>
              <a:rPr lang="en-US" dirty="0"/>
              <a:t>Future Vision</a:t>
            </a:r>
          </a:p>
        </p:txBody>
      </p:sp>
      <p:pic>
        <p:nvPicPr>
          <p:cNvPr id="7" name="Content Placeholder 3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75" y="1713735"/>
            <a:ext cx="5502955" cy="3855999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10" name="Content Placeholder 5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431" y="1713735"/>
            <a:ext cx="5494967" cy="3881283"/>
          </a:xfr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9954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835" y="-45070"/>
            <a:ext cx="8497956" cy="59190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692644"/>
            <a:ext cx="12192000" cy="700186"/>
          </a:xfrm>
          <a:prstGeom prst="rect">
            <a:avLst/>
          </a:prstGeom>
          <a:noFill/>
        </p:spPr>
        <p:txBody>
          <a:bodyPr wrap="square" lIns="83814" tIns="41907" rIns="83814" bIns="41907" rtlCol="0">
            <a:spAutoFit/>
          </a:bodyPr>
          <a:lstStyle/>
          <a:p>
            <a:pPr algn="ctr"/>
            <a:r>
              <a:rPr lang="en-US" sz="4000" dirty="0">
                <a:cs typeface="Arial" pitchFamily="34" charset="0"/>
              </a:rPr>
              <a:t>Florida Atlantic University Libraries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2738799"/>
            <a:ext cx="12192000" cy="1007962"/>
          </a:xfrm>
          <a:prstGeom prst="rect">
            <a:avLst/>
          </a:prstGeom>
          <a:noFill/>
        </p:spPr>
        <p:txBody>
          <a:bodyPr wrap="square" lIns="83814" tIns="41907" rIns="83814" bIns="41907" rtlCol="0">
            <a:spAutoFit/>
          </a:bodyPr>
          <a:lstStyle/>
          <a:p>
            <a:pPr algn="ctr"/>
            <a:r>
              <a:rPr lang="en-US" sz="6000" i="1" dirty="0">
                <a:cs typeface="Arial" pitchFamily="34" charset="0"/>
              </a:rPr>
              <a:t>Reinventing the Library Experience</a:t>
            </a:r>
          </a:p>
        </p:txBody>
      </p:sp>
    </p:spTree>
    <p:extLst>
      <p:ext uri="{BB962C8B-B14F-4D97-AF65-F5344CB8AC3E}">
        <p14:creationId xmlns:p14="http://schemas.microsoft.com/office/powerpoint/2010/main" val="46869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" r="80" b="20578"/>
          <a:stretch/>
        </p:blipFill>
        <p:spPr>
          <a:xfrm>
            <a:off x="12192" y="-19878"/>
            <a:ext cx="12179807" cy="563548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8448261" y="2065136"/>
            <a:ext cx="3697357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500" dirty="0"/>
              <a:t>Carol Hixson</a:t>
            </a:r>
            <a:br>
              <a:rPr lang="en-US" dirty="0"/>
            </a:br>
            <a:r>
              <a:rPr lang="en-US" sz="2500" dirty="0"/>
              <a:t>Dean of University Libraries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47221" y="-554028"/>
            <a:ext cx="3631096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GO OWLS!</a:t>
            </a:r>
          </a:p>
        </p:txBody>
      </p:sp>
    </p:spTree>
    <p:extLst>
      <p:ext uri="{BB962C8B-B14F-4D97-AF65-F5344CB8AC3E}">
        <p14:creationId xmlns:p14="http://schemas.microsoft.com/office/powerpoint/2010/main" val="183710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61" b="11236"/>
          <a:stretch/>
        </p:blipFill>
        <p:spPr>
          <a:xfrm>
            <a:off x="0" y="9938"/>
            <a:ext cx="12192000" cy="571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2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246" y="1084453"/>
            <a:ext cx="10217162" cy="2792603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>
                <a:effectLst>
                  <a:glow rad="139700">
                    <a:srgbClr val="00B0F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“We need flexible, vibrant, student-centered spaces.”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546592" y="3877056"/>
            <a:ext cx="3176812" cy="1555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700" dirty="0"/>
              <a:t>Carol Hixson</a:t>
            </a:r>
            <a:br>
              <a:rPr lang="en-US" sz="4500" dirty="0"/>
            </a:br>
            <a:r>
              <a:rPr lang="en-US" sz="1600" dirty="0"/>
              <a:t>Dean of University Libraries</a:t>
            </a:r>
          </a:p>
        </p:txBody>
      </p:sp>
    </p:spTree>
    <p:extLst>
      <p:ext uri="{BB962C8B-B14F-4D97-AF65-F5344CB8AC3E}">
        <p14:creationId xmlns:p14="http://schemas.microsoft.com/office/powerpoint/2010/main" val="382297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" r="4133"/>
          <a:stretch/>
        </p:blipFill>
        <p:spPr>
          <a:xfrm>
            <a:off x="149088" y="198783"/>
            <a:ext cx="8875100" cy="525660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3634" y="4549499"/>
            <a:ext cx="2852531" cy="1325563"/>
          </a:xfrm>
        </p:spPr>
        <p:txBody>
          <a:bodyPr/>
          <a:lstStyle/>
          <a:p>
            <a:r>
              <a:rPr lang="en-US" dirty="0"/>
              <a:t>UCF Library</a:t>
            </a:r>
          </a:p>
        </p:txBody>
      </p:sp>
    </p:spTree>
    <p:extLst>
      <p:ext uri="{BB962C8B-B14F-4D97-AF65-F5344CB8AC3E}">
        <p14:creationId xmlns:p14="http://schemas.microsoft.com/office/powerpoint/2010/main" val="175565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42" y="2595677"/>
            <a:ext cx="3875000" cy="3263446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University of Massachusetts Dartmouth Carney Library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571" y="200025"/>
            <a:ext cx="7816889" cy="5213804"/>
          </a:xfrm>
        </p:spPr>
      </p:pic>
    </p:spTree>
    <p:extLst>
      <p:ext uri="{BB962C8B-B14F-4D97-AF65-F5344CB8AC3E}">
        <p14:creationId xmlns:p14="http://schemas.microsoft.com/office/powerpoint/2010/main" val="131251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835" y="-45070"/>
            <a:ext cx="8497956" cy="59190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692644"/>
            <a:ext cx="12192000" cy="700186"/>
          </a:xfrm>
          <a:prstGeom prst="rect">
            <a:avLst/>
          </a:prstGeom>
          <a:noFill/>
        </p:spPr>
        <p:txBody>
          <a:bodyPr wrap="square" lIns="83814" tIns="41907" rIns="83814" bIns="41907" rtlCol="0">
            <a:spAutoFit/>
          </a:bodyPr>
          <a:lstStyle/>
          <a:p>
            <a:pPr algn="ctr"/>
            <a:r>
              <a:rPr lang="en-US" sz="4000" dirty="0">
                <a:cs typeface="Arial" pitchFamily="34" charset="0"/>
              </a:rPr>
              <a:t>Florida Atlantic University Libraries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2738799"/>
            <a:ext cx="12192000" cy="1007962"/>
          </a:xfrm>
          <a:prstGeom prst="rect">
            <a:avLst/>
          </a:prstGeom>
          <a:noFill/>
        </p:spPr>
        <p:txBody>
          <a:bodyPr wrap="square" lIns="83814" tIns="41907" rIns="83814" bIns="41907" rtlCol="0">
            <a:spAutoFit/>
          </a:bodyPr>
          <a:lstStyle/>
          <a:p>
            <a:pPr algn="ctr"/>
            <a:r>
              <a:rPr lang="en-US" sz="6000" i="1" dirty="0">
                <a:cs typeface="Arial" pitchFamily="34" charset="0"/>
              </a:rPr>
              <a:t>Reinventing the Library Experience</a:t>
            </a:r>
          </a:p>
        </p:txBody>
      </p:sp>
    </p:spTree>
    <p:extLst>
      <p:ext uri="{BB962C8B-B14F-4D97-AF65-F5344CB8AC3E}">
        <p14:creationId xmlns:p14="http://schemas.microsoft.com/office/powerpoint/2010/main" val="257933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743713"/>
            <a:ext cx="11814048" cy="313334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>
                <a:effectLst>
                  <a:glow rad="139700">
                    <a:srgbClr val="00B0F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6600" dirty="0">
                <a:effectLst>
                  <a:glow rad="139700">
                    <a:srgbClr val="00B0F0">
                      <a:alpha val="40000"/>
                    </a:srgbClr>
                  </a:glow>
                </a:effectLst>
              </a:rPr>
              <a:t>We need colorful, comfortable, technology-rich spaces where students can study – alone or together – and create their own work</a:t>
            </a:r>
            <a:r>
              <a:rPr lang="en-US" sz="6600" b="1" dirty="0">
                <a:effectLst>
                  <a:glow rad="139700">
                    <a:srgbClr val="00B0F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.”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546592" y="3877056"/>
            <a:ext cx="3176812" cy="1555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700" dirty="0"/>
              <a:t>Carol Hixson</a:t>
            </a:r>
            <a:br>
              <a:rPr lang="en-US" sz="4500" dirty="0"/>
            </a:br>
            <a:r>
              <a:rPr lang="en-US" sz="1600" dirty="0"/>
              <a:t>Dean of University Libraries</a:t>
            </a:r>
          </a:p>
        </p:txBody>
      </p:sp>
    </p:spTree>
    <p:extLst>
      <p:ext uri="{BB962C8B-B14F-4D97-AF65-F5344CB8AC3E}">
        <p14:creationId xmlns:p14="http://schemas.microsoft.com/office/powerpoint/2010/main" val="164903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258</TotalTime>
  <Words>391</Words>
  <Application>Microsoft Office PowerPoint</Application>
  <PresentationFormat>Widescreen</PresentationFormat>
  <Paragraphs>55</Paragraphs>
  <Slides>37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Carol Hixson Dean of University Libraries</vt:lpstr>
      <vt:lpstr>PowerPoint Presentation</vt:lpstr>
      <vt:lpstr>“We need flexible, vibrant, student-centered spaces.”</vt:lpstr>
      <vt:lpstr>UCF Library</vt:lpstr>
      <vt:lpstr>University of Massachusetts Dartmouth Carney Library</vt:lpstr>
      <vt:lpstr>PowerPoint Presentation</vt:lpstr>
      <vt:lpstr>“We need colorful, comfortable, technology-rich spaces where students can study – alone or together – and create their own work.”</vt:lpstr>
      <vt:lpstr>North Carolina State University Library</vt:lpstr>
      <vt:lpstr>North Carolina State University Library</vt:lpstr>
      <vt:lpstr>North Carolina State University Library</vt:lpstr>
      <vt:lpstr>“Our guiding principles must be engaging with our users, responding to their needs, and being creative and flexible so we can continually evolve.”</vt:lpstr>
      <vt:lpstr>North Carolina State University Library</vt:lpstr>
      <vt:lpstr>Southern New Hampshire University Library</vt:lpstr>
      <vt:lpstr>PowerPoint Presentation</vt:lpstr>
      <vt:lpstr>PowerPoint Presentation</vt:lpstr>
      <vt:lpstr>“The library should support and inspire student scholarship and creativity.”</vt:lpstr>
      <vt:lpstr>USF Tampa Library</vt:lpstr>
      <vt:lpstr>PowerPoint Presentation</vt:lpstr>
      <vt:lpstr>“The Libraries and everyone in them are here first and foremost to help the students succeed.”</vt:lpstr>
      <vt:lpstr>PowerPoint Presentation</vt:lpstr>
      <vt:lpstr>PowerPoint Presentation</vt:lpstr>
      <vt:lpstr>PowerPoint Presentation</vt:lpstr>
      <vt:lpstr>“We need new kinds of physical and virtual spaces for students to collaborate effectively and share their creative energy.”</vt:lpstr>
      <vt:lpstr>North Carolina State University Library</vt:lpstr>
      <vt:lpstr>University of Massachusetts Dartmouth Carney Library</vt:lpstr>
      <vt:lpstr>PowerPoint Presentation</vt:lpstr>
      <vt:lpstr>“The library’s spaces and the services must evolve to provide what today’s students need to be successful.”</vt:lpstr>
      <vt:lpstr>PowerPoint Presentation</vt:lpstr>
      <vt:lpstr>UNF Library</vt:lpstr>
      <vt:lpstr>PowerPoint Presentation</vt:lpstr>
      <vt:lpstr>“Today’s libraries must have a variety of spaces and services to meet the needs of users expecting innovation while relying on trusted foundations.”</vt:lpstr>
      <vt:lpstr>How Do We Get from Here to There?</vt:lpstr>
      <vt:lpstr>How Do We Get from Here to There?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 Hixson</dc:creator>
  <cp:lastModifiedBy>Carol Hixson</cp:lastModifiedBy>
  <cp:revision>45</cp:revision>
  <dcterms:created xsi:type="dcterms:W3CDTF">2015-09-10T16:49:29Z</dcterms:created>
  <dcterms:modified xsi:type="dcterms:W3CDTF">2021-03-09T19:13:04Z</dcterms:modified>
</cp:coreProperties>
</file>