
<file path=[Content_Types].xml><?xml version="1.0" encoding="utf-8"?>
<Types xmlns="http://schemas.openxmlformats.org/package/2006/content-types">
  <Override PartName="/ppt/slideLayouts/slideLayout50.xml" ContentType="application/vnd.openxmlformats-officedocument.presentationml.slideLayout+xml"/>
  <Override PartName="/ppt/slideLayouts/slideLayout15.xml" ContentType="application/vnd.openxmlformats-officedocument.presentationml.slideLayout+xml"/>
  <Override PartName="/ppt/slideLayouts/slideLayout23.xml" ContentType="application/vnd.openxmlformats-officedocument.presentationml.slideLayout+xml"/>
  <Override PartName="/ppt/charts/chart4.xml" ContentType="application/vnd.openxmlformats-officedocument.drawingml.chart+xml"/>
  <Override PartName="/ppt/slideLayouts/slideLayout39.xml" ContentType="application/vnd.openxmlformats-officedocument.presentationml.slideLayout+xml"/>
  <Override PartName="/ppt/slideLayouts/slideLayout47.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Default Extension="rels" ContentType="application/vnd.openxmlformats-package.relationships+xml"/>
  <Override PartName="/ppt/slideLayouts/slideLayout35.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slideLayouts/slideLayout5.xml" ContentType="application/vnd.openxmlformats-officedocument.presentationml.slideLayout+xml"/>
  <Override PartName="/ppt/slides/slide1.xml" ContentType="application/vnd.openxmlformats-officedocument.presentationml.slide+xml"/>
  <Override PartName="/ppt/slideLayouts/slideLayout31.xml" ContentType="application/vnd.openxmlformats-officedocument.presentationml.slideLayout+xml"/>
  <Override PartName="/ppt/slideMasters/slideMaster2.xml" ContentType="application/vnd.openxmlformats-officedocument.presentationml.slideMaster+xml"/>
  <Override PartName="/ppt/theme/theme2.xml" ContentType="application/vnd.openxmlformats-officedocument.theme+xml"/>
  <Override PartName="/ppt/slideLayouts/slideLayout1.xml" ContentType="application/vnd.openxmlformats-officedocument.presentationml.slideLayout+xml"/>
  <Override PartName="/ppt/slideLayouts/slideLayout55.xml" ContentType="application/vnd.openxmlformats-officedocument.presentationml.slideLayout+xml"/>
  <Override PartName="/docProps/app.xml" ContentType="application/vnd.openxmlformats-officedocument.extended-properties+xml"/>
  <Override PartName="/ppt/slideLayouts/slideLayout28.xml" ContentType="application/vnd.openxmlformats-officedocument.presentationml.slideLayout+xml"/>
  <Default Extension="xml" ContentType="application/xml"/>
  <Override PartName="/ppt/slideLayouts/slideLayout51.xml" ContentType="application/vnd.openxmlformats-officedocument.presentationml.slideLayout+xml"/>
  <Override PartName="/ppt/slideLayouts/slideLayout16.xml" ContentType="application/vnd.openxmlformats-officedocument.presentationml.slideLayout+xml"/>
  <Override PartName="/ppt/tableStyles.xml" ContentType="application/vnd.openxmlformats-officedocument.presentationml.tableStyles+xml"/>
  <Override PartName="/ppt/slideLayouts/slideLayout24.xml" ContentType="application/vnd.openxmlformats-officedocument.presentationml.slideLayout+xml"/>
  <Override PartName="/ppt/slideLayouts/slideLayout48.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charts/chart1.xml" ContentType="application/vnd.openxmlformats-officedocument.drawingml.chart+xml"/>
  <Override PartName="/ppt/slideLayouts/slideLayout36.xml" ContentType="application/vnd.openxmlformats-officedocument.presentationml.slideLayout+xml"/>
  <Override PartName="/ppt/slideLayouts/slideLayout44.xml" ContentType="application/vnd.openxmlformats-officedocument.presentationml.slideLayout+xml"/>
  <Override PartName="/docProps/core.xml" ContentType="application/vnd.openxmlformats-package.core-properties+xml"/>
  <Override PartName="/ppt/slideLayouts/slideLayout6.xml" ContentType="application/vnd.openxmlformats-officedocument.presentationml.slideLayout+xml"/>
  <Override PartName="/ppt/slideMasters/slideMaster3.xml" ContentType="application/vnd.openxmlformats-officedocument.presentationml.slideMaster+xml"/>
  <Override PartName="/ppt/slideLayouts/slideLayout32.xml" ContentType="application/vnd.openxmlformats-officedocument.presentationml.slideLayout+xml"/>
  <Override PartName="/ppt/theme/theme3.xml" ContentType="application/vnd.openxmlformats-officedocument.theme+xml"/>
  <Override PartName="/ppt/slideLayouts/slideLayout2.xml" ContentType="application/vnd.openxmlformats-officedocument.presentationml.slideLayout+xml"/>
  <Override PartName="/ppt/slideLayouts/slideLayout40.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52.xml" ContentType="application/vnd.openxmlformats-officedocument.presentationml.slideLayout+xml"/>
  <Override PartName="/ppt/slideLayouts/slideLayout17.xml" ContentType="application/vnd.openxmlformats-officedocument.presentationml.slideLayout+xml"/>
  <Override PartName="/ppt/slideLayouts/slideLayout25.xml" ContentType="application/vnd.openxmlformats-officedocument.presentationml.slideLayout+xml"/>
  <Override PartName="/ppt/slideLayouts/slideLayout49.xml" ContentType="application/vnd.openxmlformats-officedocument.presentationml.slideLayout+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charts/chart2.xml" ContentType="application/vnd.openxmlformats-officedocument.drawingml.chart+xml"/>
  <Override PartName="/ppt/presentation.xml" ContentType="application/vnd.openxmlformats-officedocument.presentationml.presentation.main+xml"/>
  <Override PartName="/ppt/slideLayouts/slideLayout37.xml" ContentType="application/vnd.openxmlformats-officedocument.presentationml.slideLayout+xml"/>
  <Override PartName="/ppt/slideLayouts/slideLayout45.xml" ContentType="application/vnd.openxmlformats-officedocument.presentationml.slideLayout+xml"/>
  <Override PartName="/ppt/slideLayouts/slideLayout7.xml" ContentType="application/vnd.openxmlformats-officedocument.presentationml.slideLayout+xml"/>
  <Default Extension="xlsx" ContentType="application/vnd.openxmlformats-officedocument.spreadsheetml.sheet"/>
  <Override PartName="/ppt/slideLayouts/slideLayout33.xml" ContentType="application/vnd.openxmlformats-officedocument.presentationml.slideLayout+xml"/>
  <Override PartName="/ppt/slideMasters/slideMaster4.xml" ContentType="application/vnd.openxmlformats-officedocument.presentationml.slideMaster+xml"/>
  <Override PartName="/ppt/slideLayouts/slideLayout41.xml" ContentType="application/vnd.openxmlformats-officedocument.presentationml.slideLayout+xml"/>
  <Override PartName="/ppt/slideLayouts/slideLayout3.xml" ContentType="application/vnd.openxmlformats-officedocument.presentationml.slideLayout+xml"/>
  <Override PartName="/ppt/theme/theme4.xml" ContentType="application/vnd.openxmlformats-officedocument.theme+xml"/>
  <Override PartName="/ppt/slideLayouts/slideLayout53.xml" ContentType="application/vnd.openxmlformats-officedocument.presentationml.slideLayout+xml"/>
  <Override PartName="/ppt/slideLayouts/slideLayout18.xml" ContentType="application/vnd.openxmlformats-officedocument.presentationml.slideLayout+xml"/>
  <Override PartName="/ppt/slideLayouts/slideLayout26.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charts/chart3.xml" ContentType="application/vnd.openxmlformats-officedocument.drawingml.chart+xml"/>
  <Override PartName="/ppt/slideLayouts/slideLayout38.xml" ContentType="application/vnd.openxmlformats-officedocument.presentationml.slideLayout+xml"/>
  <Override PartName="/ppt/presProps.xml" ContentType="application/vnd.openxmlformats-officedocument.presentationml.presProps+xml"/>
  <Override PartName="/ppt/slideLayouts/slideLayout46.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Layouts/slideLayout34.xml" ContentType="application/vnd.openxmlformats-officedocument.presentationml.slideLayout+xml"/>
  <Override PartName="/ppt/slideLayouts/slideLayout42.xml" ContentType="application/vnd.openxmlformats-officedocument.presentationml.slideLayout+xml"/>
  <Override PartName="/ppt/slideLayouts/slideLayout4.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Layouts/slideLayout30.xml" ContentType="application/vnd.openxmlformats-officedocument.presentationml.slideLayout+xml"/>
  <Override PartName="/ppt/theme/theme1.xml" ContentType="application/vnd.openxmlformats-officedocument.theme+xml"/>
  <Override PartName="/ppt/slideLayouts/slideLayout54.xml" ContentType="application/vnd.openxmlformats-officedocument.presentationml.slideLayout+xml"/>
  <Override PartName="/ppt/slideLayouts/slideLayout19.xml" ContentType="application/vnd.openxmlformats-officedocument.presentationml.slideLayout+xml"/>
  <Default Extension="bin" ContentType="application/vnd.openxmlformats-officedocument.presentationml.printerSettings"/>
  <Override PartName="/ppt/viewProps.xml" ContentType="application/vnd.openxmlformats-officedocument.presentationml.viewProps+xml"/>
  <Override PartName="/ppt/slideLayouts/slideLayout2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49" r:id="rId1"/>
    <p:sldMasterId id="2147483650" r:id="rId2"/>
    <p:sldMasterId id="2147483651" r:id="rId3"/>
    <p:sldMasterId id="2147483652" r:id="rId4"/>
    <p:sldMasterId id="2147483653" r:id="rId5"/>
  </p:sldMasterIdLst>
  <p:sldIdLst>
    <p:sldId id="256" r:id="rId6"/>
  </p:sldIdLst>
  <p:sldSz cx="43891200" cy="32918400"/>
  <p:notesSz cx="6858000" cy="9144000"/>
  <p:defaultTextStyle>
    <a:defPPr>
      <a:defRPr lang="en-US"/>
    </a:defPPr>
    <a:lvl1pPr algn="l" rtl="0" fontAlgn="base">
      <a:spcBef>
        <a:spcPct val="0"/>
      </a:spcBef>
      <a:spcAft>
        <a:spcPct val="0"/>
      </a:spcAft>
      <a:defRPr sz="2900" kern="1200">
        <a:solidFill>
          <a:schemeClr val="tx1"/>
        </a:solidFill>
        <a:latin typeface="Arial Narrow" charset="0"/>
        <a:ea typeface="+mn-ea"/>
        <a:cs typeface="+mn-cs"/>
      </a:defRPr>
    </a:lvl1pPr>
    <a:lvl2pPr marL="457200" algn="l" rtl="0" fontAlgn="base">
      <a:spcBef>
        <a:spcPct val="0"/>
      </a:spcBef>
      <a:spcAft>
        <a:spcPct val="0"/>
      </a:spcAft>
      <a:defRPr sz="2900" kern="1200">
        <a:solidFill>
          <a:schemeClr val="tx1"/>
        </a:solidFill>
        <a:latin typeface="Arial Narrow" charset="0"/>
        <a:ea typeface="+mn-ea"/>
        <a:cs typeface="+mn-cs"/>
      </a:defRPr>
    </a:lvl2pPr>
    <a:lvl3pPr marL="914400" algn="l" rtl="0" fontAlgn="base">
      <a:spcBef>
        <a:spcPct val="0"/>
      </a:spcBef>
      <a:spcAft>
        <a:spcPct val="0"/>
      </a:spcAft>
      <a:defRPr sz="2900" kern="1200">
        <a:solidFill>
          <a:schemeClr val="tx1"/>
        </a:solidFill>
        <a:latin typeface="Arial Narrow" charset="0"/>
        <a:ea typeface="+mn-ea"/>
        <a:cs typeface="+mn-cs"/>
      </a:defRPr>
    </a:lvl3pPr>
    <a:lvl4pPr marL="1371600" algn="l" rtl="0" fontAlgn="base">
      <a:spcBef>
        <a:spcPct val="0"/>
      </a:spcBef>
      <a:spcAft>
        <a:spcPct val="0"/>
      </a:spcAft>
      <a:defRPr sz="2900" kern="1200">
        <a:solidFill>
          <a:schemeClr val="tx1"/>
        </a:solidFill>
        <a:latin typeface="Arial Narrow" charset="0"/>
        <a:ea typeface="+mn-ea"/>
        <a:cs typeface="+mn-cs"/>
      </a:defRPr>
    </a:lvl4pPr>
    <a:lvl5pPr marL="1828800" algn="l" rtl="0" fontAlgn="base">
      <a:spcBef>
        <a:spcPct val="0"/>
      </a:spcBef>
      <a:spcAft>
        <a:spcPct val="0"/>
      </a:spcAft>
      <a:defRPr sz="2900" kern="1200">
        <a:solidFill>
          <a:schemeClr val="tx1"/>
        </a:solidFill>
        <a:latin typeface="Arial Narrow" charset="0"/>
        <a:ea typeface="+mn-ea"/>
        <a:cs typeface="+mn-cs"/>
      </a:defRPr>
    </a:lvl5pPr>
    <a:lvl6pPr marL="2286000" algn="l" defTabSz="457200" rtl="0" eaLnBrk="1" latinLnBrk="0" hangingPunct="1">
      <a:defRPr sz="2900" kern="1200">
        <a:solidFill>
          <a:schemeClr val="tx1"/>
        </a:solidFill>
        <a:latin typeface="Arial Narrow" charset="0"/>
        <a:ea typeface="+mn-ea"/>
        <a:cs typeface="+mn-cs"/>
      </a:defRPr>
    </a:lvl6pPr>
    <a:lvl7pPr marL="2743200" algn="l" defTabSz="457200" rtl="0" eaLnBrk="1" latinLnBrk="0" hangingPunct="1">
      <a:defRPr sz="2900" kern="1200">
        <a:solidFill>
          <a:schemeClr val="tx1"/>
        </a:solidFill>
        <a:latin typeface="Arial Narrow" charset="0"/>
        <a:ea typeface="+mn-ea"/>
        <a:cs typeface="+mn-cs"/>
      </a:defRPr>
    </a:lvl7pPr>
    <a:lvl8pPr marL="3200400" algn="l" defTabSz="457200" rtl="0" eaLnBrk="1" latinLnBrk="0" hangingPunct="1">
      <a:defRPr sz="2900" kern="1200">
        <a:solidFill>
          <a:schemeClr val="tx1"/>
        </a:solidFill>
        <a:latin typeface="Arial Narrow" charset="0"/>
        <a:ea typeface="+mn-ea"/>
        <a:cs typeface="+mn-cs"/>
      </a:defRPr>
    </a:lvl8pPr>
    <a:lvl9pPr marL="3657600" algn="l" defTabSz="457200" rtl="0" eaLnBrk="1" latinLnBrk="0" hangingPunct="1">
      <a:defRPr sz="2900" kern="1200">
        <a:solidFill>
          <a:schemeClr val="tx1"/>
        </a:solidFill>
        <a:latin typeface="Arial Narrow"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3399FF"/>
    <a:srgbClr val="0066FF"/>
    <a:srgbClr val="FF9900"/>
    <a:srgbClr val="CC0000"/>
    <a:srgbClr val="993300"/>
    <a:srgbClr val="009900"/>
    <a:srgbClr val="FFFF00"/>
    <a:srgbClr val="C0C0C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38" autoAdjust="0"/>
    <p:restoredTop sz="99097" autoAdjust="0"/>
  </p:normalViewPr>
  <p:slideViewPr>
    <p:cSldViewPr snapToGrid="0">
      <p:cViewPr varScale="1">
        <p:scale>
          <a:sx n="19" d="100"/>
          <a:sy n="19" d="100"/>
        </p:scale>
        <p:origin x="-936" y="-168"/>
      </p:cViewPr>
      <p:guideLst>
        <p:guide orient="horz" pos="10368"/>
        <p:guide pos="21293"/>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 Target="slides/slide1.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Sheet4.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8"/>
  <c:chart>
    <c:title>
      <c:layout/>
    </c:title>
    <c:view3D>
      <c:rotX val="30"/>
      <c:perspective val="30"/>
    </c:view3D>
    <c:plotArea>
      <c:layout/>
      <c:pie3DChart>
        <c:varyColors val="1"/>
        <c:ser>
          <c:idx val="0"/>
          <c:order val="0"/>
          <c:tx>
            <c:strRef>
              <c:f>Sheet1!$B$1</c:f>
              <c:strCache>
                <c:ptCount val="1"/>
                <c:pt idx="0">
                  <c:v>Grade Three</c:v>
                </c:pt>
              </c:strCache>
            </c:strRef>
          </c:tx>
          <c:explosion val="25"/>
          <c:cat>
            <c:strRef>
              <c:f>Sheet1!$A$2:$A$5</c:f>
              <c:strCache>
                <c:ptCount val="4"/>
                <c:pt idx="0">
                  <c:v>Does Not Meet</c:v>
                </c:pt>
                <c:pt idx="1">
                  <c:v>Nearly Meets</c:v>
                </c:pt>
                <c:pt idx="2">
                  <c:v>Meets</c:v>
                </c:pt>
                <c:pt idx="3">
                  <c:v>Exceeds</c:v>
                </c:pt>
              </c:strCache>
            </c:strRef>
          </c:cat>
          <c:val>
            <c:numRef>
              <c:f>Sheet1!$B$2:$B$5</c:f>
              <c:numCache>
                <c:formatCode>General</c:formatCode>
                <c:ptCount val="4"/>
                <c:pt idx="0">
                  <c:v>8.0</c:v>
                </c:pt>
                <c:pt idx="1">
                  <c:v>11.0</c:v>
                </c:pt>
                <c:pt idx="2">
                  <c:v>26.0</c:v>
                </c:pt>
                <c:pt idx="3">
                  <c:v>55.0</c:v>
                </c:pt>
              </c:numCache>
            </c:numRef>
          </c:val>
        </c:ser>
      </c:pie3DChart>
    </c:plotArea>
    <c:legend>
      <c:legendPos val="r"/>
      <c:layout/>
    </c:legend>
    <c:plotVisOnly val="1"/>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18"/>
  <c:chart>
    <c:title>
      <c:layout/>
    </c:title>
    <c:view3D>
      <c:rotX val="30"/>
      <c:perspective val="30"/>
    </c:view3D>
    <c:plotArea>
      <c:layout/>
      <c:pie3DChart>
        <c:varyColors val="1"/>
        <c:ser>
          <c:idx val="0"/>
          <c:order val="0"/>
          <c:tx>
            <c:strRef>
              <c:f>Sheet1!$B$1</c:f>
              <c:strCache>
                <c:ptCount val="1"/>
                <c:pt idx="0">
                  <c:v>Grade Four</c:v>
                </c:pt>
              </c:strCache>
            </c:strRef>
          </c:tx>
          <c:explosion val="25"/>
          <c:cat>
            <c:strRef>
              <c:f>Sheet1!$A$2:$A$5</c:f>
              <c:strCache>
                <c:ptCount val="4"/>
                <c:pt idx="0">
                  <c:v>Does Not Meet</c:v>
                </c:pt>
                <c:pt idx="1">
                  <c:v>Nearly Meets</c:v>
                </c:pt>
                <c:pt idx="2">
                  <c:v>Meets</c:v>
                </c:pt>
                <c:pt idx="3">
                  <c:v>Exceeds</c:v>
                </c:pt>
              </c:strCache>
            </c:strRef>
          </c:cat>
          <c:val>
            <c:numRef>
              <c:f>Sheet1!$B$2:$B$5</c:f>
              <c:numCache>
                <c:formatCode>General</c:formatCode>
                <c:ptCount val="4"/>
                <c:pt idx="0">
                  <c:v>8.0</c:v>
                </c:pt>
                <c:pt idx="1">
                  <c:v>7.0</c:v>
                </c:pt>
                <c:pt idx="2">
                  <c:v>32.0</c:v>
                </c:pt>
                <c:pt idx="3">
                  <c:v>52.0</c:v>
                </c:pt>
              </c:numCache>
            </c:numRef>
          </c:val>
        </c:ser>
      </c:pie3DChart>
    </c:plotArea>
    <c:legend>
      <c:legendPos val="r"/>
      <c:layout/>
    </c:legend>
    <c:plotVisOnly val="1"/>
  </c:chart>
  <c:txPr>
    <a:bodyPr/>
    <a:lstStyle/>
    <a:p>
      <a:pPr>
        <a:defRPr sz="1800"/>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18"/>
  <c:chart>
    <c:title>
      <c:layout/>
    </c:title>
    <c:view3D>
      <c:rotX val="30"/>
      <c:perspective val="30"/>
    </c:view3D>
    <c:plotArea>
      <c:layout/>
      <c:pie3DChart>
        <c:varyColors val="1"/>
        <c:ser>
          <c:idx val="0"/>
          <c:order val="0"/>
          <c:tx>
            <c:strRef>
              <c:f>Sheet1!$B$1</c:f>
              <c:strCache>
                <c:ptCount val="1"/>
                <c:pt idx="0">
                  <c:v>Grade Five</c:v>
                </c:pt>
              </c:strCache>
            </c:strRef>
          </c:tx>
          <c:explosion val="25"/>
          <c:cat>
            <c:strRef>
              <c:f>Sheet1!$A$2:$A$5</c:f>
              <c:strCache>
                <c:ptCount val="4"/>
                <c:pt idx="0">
                  <c:v>Does Not Meet</c:v>
                </c:pt>
                <c:pt idx="1">
                  <c:v>Nearly Meets</c:v>
                </c:pt>
                <c:pt idx="2">
                  <c:v>Meets</c:v>
                </c:pt>
                <c:pt idx="3">
                  <c:v>Exceeds</c:v>
                </c:pt>
              </c:strCache>
            </c:strRef>
          </c:cat>
          <c:val>
            <c:numRef>
              <c:f>Sheet1!$B$2:$B$5</c:f>
              <c:numCache>
                <c:formatCode>General</c:formatCode>
                <c:ptCount val="4"/>
                <c:pt idx="0">
                  <c:v>14.0</c:v>
                </c:pt>
                <c:pt idx="1">
                  <c:v>21.0</c:v>
                </c:pt>
                <c:pt idx="2">
                  <c:v>38.0</c:v>
                </c:pt>
                <c:pt idx="3">
                  <c:v>27.0</c:v>
                </c:pt>
              </c:numCache>
            </c:numRef>
          </c:val>
        </c:ser>
      </c:pie3DChart>
    </c:plotArea>
    <c:legend>
      <c:legendPos val="r"/>
      <c:layout/>
    </c:legend>
    <c:plotVisOnly val="1"/>
  </c:chart>
  <c:txPr>
    <a:bodyPr/>
    <a:lstStyle/>
    <a:p>
      <a:pPr>
        <a:defRPr sz="1800"/>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style val="18"/>
  <c:chart>
    <c:title>
      <c:layout/>
    </c:title>
    <c:view3D>
      <c:rotX val="30"/>
      <c:perspective val="30"/>
    </c:view3D>
    <c:plotArea>
      <c:layout/>
      <c:pie3DChart>
        <c:varyColors val="1"/>
        <c:ser>
          <c:idx val="0"/>
          <c:order val="0"/>
          <c:tx>
            <c:strRef>
              <c:f>Sheet1!$B$1</c:f>
              <c:strCache>
                <c:ptCount val="1"/>
                <c:pt idx="0">
                  <c:v>Grade Six</c:v>
                </c:pt>
              </c:strCache>
            </c:strRef>
          </c:tx>
          <c:explosion val="25"/>
          <c:cat>
            <c:strRef>
              <c:f>Sheet1!$A$2:$A$5</c:f>
              <c:strCache>
                <c:ptCount val="4"/>
                <c:pt idx="0">
                  <c:v>Does Not Meet</c:v>
                </c:pt>
                <c:pt idx="1">
                  <c:v>Nearly Meets</c:v>
                </c:pt>
                <c:pt idx="2">
                  <c:v>Meets</c:v>
                </c:pt>
                <c:pt idx="3">
                  <c:v>Exceeds</c:v>
                </c:pt>
              </c:strCache>
            </c:strRef>
          </c:cat>
          <c:val>
            <c:numRef>
              <c:f>Sheet1!$B$2:$B$5</c:f>
              <c:numCache>
                <c:formatCode>General</c:formatCode>
                <c:ptCount val="4"/>
                <c:pt idx="0">
                  <c:v>12.0</c:v>
                </c:pt>
                <c:pt idx="1">
                  <c:v>13.0</c:v>
                </c:pt>
                <c:pt idx="2">
                  <c:v>47.0</c:v>
                </c:pt>
                <c:pt idx="3">
                  <c:v>26.0</c:v>
                </c:pt>
              </c:numCache>
            </c:numRef>
          </c:val>
        </c:ser>
      </c:pie3DChart>
    </c:plotArea>
    <c:legend>
      <c:legendPos val="r"/>
      <c:layout/>
    </c:legend>
    <c:plotVisOnly val="1"/>
  </c:chart>
  <c:txPr>
    <a:bodyPr/>
    <a:lstStyle/>
    <a:p>
      <a:pPr>
        <a:defRPr sz="1800"/>
      </a:pPr>
      <a:endParaRPr lang="en-US"/>
    </a:p>
  </c:tx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6289675"/>
            <a:ext cx="20124737" cy="2505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1999575" y="6289675"/>
            <a:ext cx="20126325" cy="2505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07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07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theme" Target="../theme/theme4.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5.xml"/><Relationship Id="rId12" Type="http://schemas.openxmlformats.org/officeDocument/2006/relationships/theme" Target="../theme/theme5.xml"/><Relationship Id="rId1" Type="http://schemas.openxmlformats.org/officeDocument/2006/relationships/slideLayout" Target="../slideLayouts/slideLayout45.xml"/><Relationship Id="rId2" Type="http://schemas.openxmlformats.org/officeDocument/2006/relationships/slideLayout" Target="../slideLayouts/slideLayout46.xml"/><Relationship Id="rId3" Type="http://schemas.openxmlformats.org/officeDocument/2006/relationships/slideLayout" Target="../slideLayouts/slideLayout47.xml"/><Relationship Id="rId4" Type="http://schemas.openxmlformats.org/officeDocument/2006/relationships/slideLayout" Target="../slideLayouts/slideLayout48.xml"/><Relationship Id="rId5" Type="http://schemas.openxmlformats.org/officeDocument/2006/relationships/slideLayout" Target="../slideLayouts/slideLayout49.xml"/><Relationship Id="rId6" Type="http://schemas.openxmlformats.org/officeDocument/2006/relationships/slideLayout" Target="../slideLayouts/slideLayout50.xml"/><Relationship Id="rId7" Type="http://schemas.openxmlformats.org/officeDocument/2006/relationships/slideLayout" Target="../slideLayouts/slideLayout51.xml"/><Relationship Id="rId8" Type="http://schemas.openxmlformats.org/officeDocument/2006/relationships/slideLayout" Target="../slideLayouts/slideLayout52.xml"/><Relationship Id="rId9" Type="http://schemas.openxmlformats.org/officeDocument/2006/relationships/slideLayout" Target="../slideLayouts/slideLayout53.xml"/><Relationship Id="rId10"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86023" name="Rectangle 7"/>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86024" name="Rectangle 8"/>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86025" name="Rectangle 9"/>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lstStyle/>
          <a:p>
            <a:pPr>
              <a:defRPr/>
            </a:pPr>
            <a:endParaRPr lang="en-US">
              <a:latin typeface="Arial Narrow" pitchFamily="1" charset="0"/>
            </a:endParaRPr>
          </a:p>
        </p:txBody>
      </p:sp>
      <p:sp>
        <p:nvSpPr>
          <p:cNvPr id="86026" name="Rectangle 10"/>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86027" name="Rectangle 11"/>
          <p:cNvSpPr>
            <a:spLocks noChangeArrowheads="1"/>
          </p:cNvSpPr>
          <p:nvPr userDrawn="1"/>
        </p:nvSpPr>
        <p:spPr bwMode="auto">
          <a:xfrm>
            <a:off x="11483975"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86028" name="Rectangle 12"/>
          <p:cNvSpPr>
            <a:spLocks noChangeArrowheads="1"/>
          </p:cNvSpPr>
          <p:nvPr userDrawn="1"/>
        </p:nvSpPr>
        <p:spPr bwMode="auto">
          <a:xfrm>
            <a:off x="22272625"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86029" name="Rectangle 13"/>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86030" name="Text Box 14"/>
          <p:cNvSpPr txBox="1">
            <a:spLocks noChangeArrowheads="1"/>
          </p:cNvSpPr>
          <p:nvPr userDrawn="1"/>
        </p:nvSpPr>
        <p:spPr bwMode="auto">
          <a:xfrm>
            <a:off x="609600" y="32445325"/>
            <a:ext cx="2514600" cy="315913"/>
          </a:xfrm>
          <a:prstGeom prst="rect">
            <a:avLst/>
          </a:prstGeom>
          <a:noFill/>
          <a:ln w="9525">
            <a:noFill/>
            <a:miter lim="800000"/>
            <a:headEnd/>
            <a:tailEnd/>
          </a:ln>
          <a:effectLst/>
        </p:spPr>
        <p:txBody>
          <a:bodyPr lIns="91426" tIns="45710" rIns="91426" bIns="45710">
            <a:spAutoFit/>
          </a:bodyPr>
          <a:lstStyle/>
          <a:p>
            <a:pPr eaLnBrk="0" hangingPunct="0">
              <a:lnSpc>
                <a:spcPct val="65000"/>
              </a:lnSpc>
              <a:spcBef>
                <a:spcPct val="50000"/>
              </a:spcBef>
              <a:defRPr/>
            </a:pPr>
            <a:r>
              <a:rPr lang="en-US" sz="500" b="1">
                <a:solidFill>
                  <a:schemeClr val="bg2"/>
                </a:solidFill>
                <a:latin typeface="Arial" charset="0"/>
              </a:rPr>
              <a:t>POSTER TEMPLATE BY:</a:t>
            </a:r>
          </a:p>
          <a:p>
            <a:pPr eaLnBrk="0" hangingPunct="0">
              <a:lnSpc>
                <a:spcPct val="65000"/>
              </a:lnSpc>
              <a:spcBef>
                <a:spcPct val="50000"/>
              </a:spcBef>
              <a:defRPr/>
            </a:pPr>
            <a:r>
              <a:rPr lang="en-US" sz="1000" b="1">
                <a:solidFill>
                  <a:schemeClr val="bg2"/>
                </a:solidFill>
                <a:latin typeface="Arial" charset="0"/>
              </a:rPr>
              <a:t>www.PosterPresentations.com</a:t>
            </a:r>
          </a:p>
        </p:txBody>
      </p:sp>
      <p:sp>
        <p:nvSpPr>
          <p:cNvPr id="1034" name="Rectangle 15"/>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1035" name="Rectangle 16"/>
          <p:cNvSpPr>
            <a:spLocks noGrp="1" noChangeArrowheads="1"/>
          </p:cNvSpPr>
          <p:nvPr>
            <p:ph type="body" idx="1"/>
          </p:nvPr>
        </p:nvSpPr>
        <p:spPr bwMode="auto">
          <a:xfrm>
            <a:off x="1722438" y="7254875"/>
            <a:ext cx="8297862" cy="24803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xStyles>
    <p:titleStyle>
      <a:lvl1pPr algn="l" rtl="0" eaLnBrk="0" fontAlgn="base" hangingPunct="0">
        <a:spcBef>
          <a:spcPct val="0"/>
        </a:spcBef>
        <a:spcAft>
          <a:spcPct val="0"/>
        </a:spcAft>
        <a:defRPr sz="8600">
          <a:solidFill>
            <a:schemeClr val="tx2"/>
          </a:solidFill>
          <a:latin typeface="+mj-lt"/>
          <a:ea typeface="+mj-ea"/>
          <a:cs typeface="+mj-cs"/>
        </a:defRPr>
      </a:lvl1pPr>
      <a:lvl2pPr algn="l" rtl="0" eaLnBrk="0" fontAlgn="base" hangingPunct="0">
        <a:spcBef>
          <a:spcPct val="0"/>
        </a:spcBef>
        <a:spcAft>
          <a:spcPct val="0"/>
        </a:spcAft>
        <a:defRPr sz="8600">
          <a:solidFill>
            <a:schemeClr val="tx2"/>
          </a:solidFill>
          <a:latin typeface="Arial Black" pitchFamily="1" charset="0"/>
        </a:defRPr>
      </a:lvl2pPr>
      <a:lvl3pPr algn="l" rtl="0" eaLnBrk="0" fontAlgn="base" hangingPunct="0">
        <a:spcBef>
          <a:spcPct val="0"/>
        </a:spcBef>
        <a:spcAft>
          <a:spcPct val="0"/>
        </a:spcAft>
        <a:defRPr sz="8600">
          <a:solidFill>
            <a:schemeClr val="tx2"/>
          </a:solidFill>
          <a:latin typeface="Arial Black" pitchFamily="1" charset="0"/>
        </a:defRPr>
      </a:lvl3pPr>
      <a:lvl4pPr algn="l" rtl="0" eaLnBrk="0" fontAlgn="base" hangingPunct="0">
        <a:spcBef>
          <a:spcPct val="0"/>
        </a:spcBef>
        <a:spcAft>
          <a:spcPct val="0"/>
        </a:spcAft>
        <a:defRPr sz="8600">
          <a:solidFill>
            <a:schemeClr val="tx2"/>
          </a:solidFill>
          <a:latin typeface="Arial Black" pitchFamily="1" charset="0"/>
        </a:defRPr>
      </a:lvl4pPr>
      <a:lvl5pPr algn="l" rtl="0" eaLnBrk="0" fontAlgn="base" hangingPunct="0">
        <a:spcBef>
          <a:spcPct val="0"/>
        </a:spcBef>
        <a:spcAft>
          <a:spcPct val="0"/>
        </a:spcAft>
        <a:defRPr sz="8600">
          <a:solidFill>
            <a:schemeClr val="tx2"/>
          </a:solidFill>
          <a:latin typeface="Arial Black" pitchFamily="1" charset="0"/>
        </a:defRPr>
      </a:lvl5pPr>
      <a:lvl6pPr marL="457200" algn="l" rtl="0" fontAlgn="base">
        <a:spcBef>
          <a:spcPct val="0"/>
        </a:spcBef>
        <a:spcAft>
          <a:spcPct val="0"/>
        </a:spcAft>
        <a:defRPr sz="8600">
          <a:solidFill>
            <a:schemeClr val="tx2"/>
          </a:solidFill>
          <a:latin typeface="Arial Black" pitchFamily="1" charset="0"/>
        </a:defRPr>
      </a:lvl6pPr>
      <a:lvl7pPr marL="914400" algn="l" rtl="0" fontAlgn="base">
        <a:spcBef>
          <a:spcPct val="0"/>
        </a:spcBef>
        <a:spcAft>
          <a:spcPct val="0"/>
        </a:spcAft>
        <a:defRPr sz="8600">
          <a:solidFill>
            <a:schemeClr val="tx2"/>
          </a:solidFill>
          <a:latin typeface="Arial Black" pitchFamily="1" charset="0"/>
        </a:defRPr>
      </a:lvl7pPr>
      <a:lvl8pPr marL="1371600" algn="l" rtl="0" fontAlgn="base">
        <a:spcBef>
          <a:spcPct val="0"/>
        </a:spcBef>
        <a:spcAft>
          <a:spcPct val="0"/>
        </a:spcAft>
        <a:defRPr sz="8600">
          <a:solidFill>
            <a:schemeClr val="tx2"/>
          </a:solidFill>
          <a:latin typeface="Arial Black" pitchFamily="1" charset="0"/>
        </a:defRPr>
      </a:lvl8pPr>
      <a:lvl9pPr marL="1828800" algn="l" rtl="0" fontAlgn="base">
        <a:spcBef>
          <a:spcPct val="0"/>
        </a:spcBef>
        <a:spcAft>
          <a:spcPct val="0"/>
        </a:spcAft>
        <a:defRPr sz="8600">
          <a:solidFill>
            <a:schemeClr val="tx2"/>
          </a:solidFill>
          <a:latin typeface="Arial Black" pitchFamily="1"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mn-cs"/>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charset="-128"/>
        </a:defRPr>
      </a:lvl5pPr>
      <a:lvl6pPr marL="2514600" indent="-228600" algn="l" rtl="0" fontAlgn="base">
        <a:spcBef>
          <a:spcPct val="20000"/>
        </a:spcBef>
        <a:spcAft>
          <a:spcPct val="0"/>
        </a:spcAft>
        <a:buChar char="»"/>
        <a:defRPr sz="1900">
          <a:solidFill>
            <a:schemeClr val="tx1"/>
          </a:solidFill>
          <a:latin typeface="+mn-lt"/>
        </a:defRPr>
      </a:lvl6pPr>
      <a:lvl7pPr marL="2971800" indent="-228600" algn="l" rtl="0" fontAlgn="base">
        <a:spcBef>
          <a:spcPct val="20000"/>
        </a:spcBef>
        <a:spcAft>
          <a:spcPct val="0"/>
        </a:spcAft>
        <a:buChar char="»"/>
        <a:defRPr sz="1900">
          <a:solidFill>
            <a:schemeClr val="tx1"/>
          </a:solidFill>
          <a:latin typeface="+mn-lt"/>
        </a:defRPr>
      </a:lvl7pPr>
      <a:lvl8pPr marL="3429000" indent="-228600" algn="l" rtl="0" fontAlgn="base">
        <a:spcBef>
          <a:spcPct val="20000"/>
        </a:spcBef>
        <a:spcAft>
          <a:spcPct val="0"/>
        </a:spcAft>
        <a:buChar char="»"/>
        <a:defRPr sz="1900">
          <a:solidFill>
            <a:schemeClr val="tx1"/>
          </a:solidFill>
          <a:latin typeface="+mn-lt"/>
        </a:defRPr>
      </a:lvl8pPr>
      <a:lvl9pPr marL="3886200" indent="-228600" algn="l" rtl="0" fontAlgn="base">
        <a:spcBef>
          <a:spcPct val="20000"/>
        </a:spcBef>
        <a:spcAft>
          <a:spcPct val="0"/>
        </a:spcAft>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98306"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98307"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98308" name="Rectangle 4"/>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lstStyle/>
          <a:p>
            <a:pPr>
              <a:defRPr/>
            </a:pPr>
            <a:endParaRPr lang="en-US">
              <a:latin typeface="Arial Narrow" pitchFamily="1" charset="0"/>
            </a:endParaRPr>
          </a:p>
        </p:txBody>
      </p:sp>
      <p:sp>
        <p:nvSpPr>
          <p:cNvPr id="98310" name="Rectangle 6"/>
          <p:cNvSpPr>
            <a:spLocks noChangeArrowheads="1"/>
          </p:cNvSpPr>
          <p:nvPr userDrawn="1"/>
        </p:nvSpPr>
        <p:spPr bwMode="auto">
          <a:xfrm>
            <a:off x="11483975" y="5638800"/>
            <a:ext cx="20743863"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98309" name="Rectangle 5"/>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98312" name="Rectangle 8"/>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98313" name="Text Box 9"/>
          <p:cNvSpPr txBox="1">
            <a:spLocks noChangeArrowheads="1"/>
          </p:cNvSpPr>
          <p:nvPr userDrawn="1"/>
        </p:nvSpPr>
        <p:spPr bwMode="auto">
          <a:xfrm>
            <a:off x="609600" y="32445325"/>
            <a:ext cx="2514600" cy="315913"/>
          </a:xfrm>
          <a:prstGeom prst="rect">
            <a:avLst/>
          </a:prstGeom>
          <a:noFill/>
          <a:ln w="9525">
            <a:noFill/>
            <a:miter lim="800000"/>
            <a:headEnd/>
            <a:tailEnd/>
          </a:ln>
          <a:effectLst/>
        </p:spPr>
        <p:txBody>
          <a:bodyPr lIns="91426" tIns="45710" rIns="91426" bIns="45710">
            <a:spAutoFit/>
          </a:bodyPr>
          <a:lstStyle/>
          <a:p>
            <a:pPr eaLnBrk="0" hangingPunct="0">
              <a:lnSpc>
                <a:spcPct val="65000"/>
              </a:lnSpc>
              <a:spcBef>
                <a:spcPct val="50000"/>
              </a:spcBef>
              <a:defRPr/>
            </a:pPr>
            <a:r>
              <a:rPr lang="en-US" sz="500" b="1">
                <a:solidFill>
                  <a:schemeClr val="bg2"/>
                </a:solidFill>
                <a:latin typeface="Arial" charset="0"/>
              </a:rPr>
              <a:t>POSTER TEMPLATE BY:</a:t>
            </a:r>
          </a:p>
          <a:p>
            <a:pPr eaLnBrk="0" hangingPunct="0">
              <a:lnSpc>
                <a:spcPct val="65000"/>
              </a:lnSpc>
              <a:spcBef>
                <a:spcPct val="50000"/>
              </a:spcBef>
              <a:defRPr/>
            </a:pPr>
            <a:r>
              <a:rPr lang="en-US" sz="1000" b="1">
                <a:solidFill>
                  <a:schemeClr val="bg2"/>
                </a:solidFill>
                <a:latin typeface="Arial" charset="0"/>
              </a:rPr>
              <a:t>www.PosterPresentations.com</a:t>
            </a:r>
          </a:p>
        </p:txBody>
      </p:sp>
      <p:sp>
        <p:nvSpPr>
          <p:cNvPr id="2057" name="Rectangle 10"/>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2058" name="Rectangle 11"/>
          <p:cNvSpPr>
            <a:spLocks noGrp="1" noChangeArrowheads="1"/>
          </p:cNvSpPr>
          <p:nvPr>
            <p:ph type="body" idx="1"/>
          </p:nvPr>
        </p:nvSpPr>
        <p:spPr bwMode="auto">
          <a:xfrm>
            <a:off x="1722438" y="7254875"/>
            <a:ext cx="8297862" cy="24803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xStyles>
    <p:titleStyle>
      <a:lvl1pPr algn="l" rtl="0" eaLnBrk="0" fontAlgn="base" hangingPunct="0">
        <a:spcBef>
          <a:spcPct val="0"/>
        </a:spcBef>
        <a:spcAft>
          <a:spcPct val="0"/>
        </a:spcAft>
        <a:defRPr sz="8600">
          <a:solidFill>
            <a:schemeClr val="tx2"/>
          </a:solidFill>
          <a:latin typeface="+mj-lt"/>
          <a:ea typeface="+mj-ea"/>
          <a:cs typeface="+mj-cs"/>
        </a:defRPr>
      </a:lvl1pPr>
      <a:lvl2pPr algn="l" rtl="0" eaLnBrk="0" fontAlgn="base" hangingPunct="0">
        <a:spcBef>
          <a:spcPct val="0"/>
        </a:spcBef>
        <a:spcAft>
          <a:spcPct val="0"/>
        </a:spcAft>
        <a:defRPr sz="8600">
          <a:solidFill>
            <a:schemeClr val="tx2"/>
          </a:solidFill>
          <a:latin typeface="Arial Black" pitchFamily="1" charset="0"/>
        </a:defRPr>
      </a:lvl2pPr>
      <a:lvl3pPr algn="l" rtl="0" eaLnBrk="0" fontAlgn="base" hangingPunct="0">
        <a:spcBef>
          <a:spcPct val="0"/>
        </a:spcBef>
        <a:spcAft>
          <a:spcPct val="0"/>
        </a:spcAft>
        <a:defRPr sz="8600">
          <a:solidFill>
            <a:schemeClr val="tx2"/>
          </a:solidFill>
          <a:latin typeface="Arial Black" pitchFamily="1" charset="0"/>
        </a:defRPr>
      </a:lvl3pPr>
      <a:lvl4pPr algn="l" rtl="0" eaLnBrk="0" fontAlgn="base" hangingPunct="0">
        <a:spcBef>
          <a:spcPct val="0"/>
        </a:spcBef>
        <a:spcAft>
          <a:spcPct val="0"/>
        </a:spcAft>
        <a:defRPr sz="8600">
          <a:solidFill>
            <a:schemeClr val="tx2"/>
          </a:solidFill>
          <a:latin typeface="Arial Black" pitchFamily="1" charset="0"/>
        </a:defRPr>
      </a:lvl4pPr>
      <a:lvl5pPr algn="l" rtl="0" eaLnBrk="0" fontAlgn="base" hangingPunct="0">
        <a:spcBef>
          <a:spcPct val="0"/>
        </a:spcBef>
        <a:spcAft>
          <a:spcPct val="0"/>
        </a:spcAft>
        <a:defRPr sz="8600">
          <a:solidFill>
            <a:schemeClr val="tx2"/>
          </a:solidFill>
          <a:latin typeface="Arial Black" pitchFamily="1" charset="0"/>
        </a:defRPr>
      </a:lvl5pPr>
      <a:lvl6pPr marL="457200" algn="l" rtl="0" fontAlgn="base">
        <a:spcBef>
          <a:spcPct val="0"/>
        </a:spcBef>
        <a:spcAft>
          <a:spcPct val="0"/>
        </a:spcAft>
        <a:defRPr sz="8600">
          <a:solidFill>
            <a:schemeClr val="tx2"/>
          </a:solidFill>
          <a:latin typeface="Arial Black" pitchFamily="1" charset="0"/>
        </a:defRPr>
      </a:lvl6pPr>
      <a:lvl7pPr marL="914400" algn="l" rtl="0" fontAlgn="base">
        <a:spcBef>
          <a:spcPct val="0"/>
        </a:spcBef>
        <a:spcAft>
          <a:spcPct val="0"/>
        </a:spcAft>
        <a:defRPr sz="8600">
          <a:solidFill>
            <a:schemeClr val="tx2"/>
          </a:solidFill>
          <a:latin typeface="Arial Black" pitchFamily="1" charset="0"/>
        </a:defRPr>
      </a:lvl7pPr>
      <a:lvl8pPr marL="1371600" algn="l" rtl="0" fontAlgn="base">
        <a:spcBef>
          <a:spcPct val="0"/>
        </a:spcBef>
        <a:spcAft>
          <a:spcPct val="0"/>
        </a:spcAft>
        <a:defRPr sz="8600">
          <a:solidFill>
            <a:schemeClr val="tx2"/>
          </a:solidFill>
          <a:latin typeface="Arial Black" pitchFamily="1" charset="0"/>
        </a:defRPr>
      </a:lvl8pPr>
      <a:lvl9pPr marL="1828800" algn="l" rtl="0" fontAlgn="base">
        <a:spcBef>
          <a:spcPct val="0"/>
        </a:spcBef>
        <a:spcAft>
          <a:spcPct val="0"/>
        </a:spcAft>
        <a:defRPr sz="8600">
          <a:solidFill>
            <a:schemeClr val="tx2"/>
          </a:solidFill>
          <a:latin typeface="Arial Black" pitchFamily="1"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mn-cs"/>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charset="-128"/>
        </a:defRPr>
      </a:lvl5pPr>
      <a:lvl6pPr marL="2514600" indent="-228600" algn="l" rtl="0" fontAlgn="base">
        <a:spcBef>
          <a:spcPct val="20000"/>
        </a:spcBef>
        <a:spcAft>
          <a:spcPct val="0"/>
        </a:spcAft>
        <a:buChar char="»"/>
        <a:defRPr sz="1900">
          <a:solidFill>
            <a:schemeClr val="tx1"/>
          </a:solidFill>
          <a:latin typeface="+mn-lt"/>
        </a:defRPr>
      </a:lvl6pPr>
      <a:lvl7pPr marL="2971800" indent="-228600" algn="l" rtl="0" fontAlgn="base">
        <a:spcBef>
          <a:spcPct val="20000"/>
        </a:spcBef>
        <a:spcAft>
          <a:spcPct val="0"/>
        </a:spcAft>
        <a:buChar char="»"/>
        <a:defRPr sz="1900">
          <a:solidFill>
            <a:schemeClr val="tx1"/>
          </a:solidFill>
          <a:latin typeface="+mn-lt"/>
        </a:defRPr>
      </a:lvl7pPr>
      <a:lvl8pPr marL="3429000" indent="-228600" algn="l" rtl="0" fontAlgn="base">
        <a:spcBef>
          <a:spcPct val="20000"/>
        </a:spcBef>
        <a:spcAft>
          <a:spcPct val="0"/>
        </a:spcAft>
        <a:buChar char="»"/>
        <a:defRPr sz="1900">
          <a:solidFill>
            <a:schemeClr val="tx1"/>
          </a:solidFill>
          <a:latin typeface="+mn-lt"/>
        </a:defRPr>
      </a:lvl8pPr>
      <a:lvl9pPr marL="3886200" indent="-228600" algn="l" rtl="0" fontAlgn="base">
        <a:spcBef>
          <a:spcPct val="20000"/>
        </a:spcBef>
        <a:spcAft>
          <a:spcPct val="0"/>
        </a:spcAft>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0354"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100355"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100356" name="Rectangle 4"/>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lstStyle/>
          <a:p>
            <a:pPr>
              <a:defRPr/>
            </a:pPr>
            <a:endParaRPr lang="en-US">
              <a:latin typeface="Arial Narrow" pitchFamily="1" charset="0"/>
            </a:endParaRPr>
          </a:p>
        </p:txBody>
      </p:sp>
      <p:sp>
        <p:nvSpPr>
          <p:cNvPr id="100358" name="Rectangle 6"/>
          <p:cNvSpPr>
            <a:spLocks noChangeArrowheads="1"/>
          </p:cNvSpPr>
          <p:nvPr userDrawn="1"/>
        </p:nvSpPr>
        <p:spPr bwMode="auto">
          <a:xfrm>
            <a:off x="663575" y="5638800"/>
            <a:ext cx="208026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100359" name="Rectangle 7"/>
          <p:cNvSpPr>
            <a:spLocks noChangeArrowheads="1"/>
          </p:cNvSpPr>
          <p:nvPr userDrawn="1"/>
        </p:nvSpPr>
        <p:spPr bwMode="auto">
          <a:xfrm>
            <a:off x="22272625"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100360" name="Rectangle 8"/>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100361" name="Text Box 9"/>
          <p:cNvSpPr txBox="1">
            <a:spLocks noChangeArrowheads="1"/>
          </p:cNvSpPr>
          <p:nvPr userDrawn="1"/>
        </p:nvSpPr>
        <p:spPr bwMode="auto">
          <a:xfrm>
            <a:off x="609600" y="32445325"/>
            <a:ext cx="2514600" cy="315913"/>
          </a:xfrm>
          <a:prstGeom prst="rect">
            <a:avLst/>
          </a:prstGeom>
          <a:noFill/>
          <a:ln w="9525">
            <a:noFill/>
            <a:miter lim="800000"/>
            <a:headEnd/>
            <a:tailEnd/>
          </a:ln>
          <a:effectLst/>
        </p:spPr>
        <p:txBody>
          <a:bodyPr lIns="91426" tIns="45710" rIns="91426" bIns="45710">
            <a:spAutoFit/>
          </a:bodyPr>
          <a:lstStyle/>
          <a:p>
            <a:pPr eaLnBrk="0" hangingPunct="0">
              <a:lnSpc>
                <a:spcPct val="65000"/>
              </a:lnSpc>
              <a:spcBef>
                <a:spcPct val="50000"/>
              </a:spcBef>
              <a:defRPr/>
            </a:pPr>
            <a:r>
              <a:rPr lang="en-US" sz="500" b="1">
                <a:solidFill>
                  <a:schemeClr val="bg2"/>
                </a:solidFill>
                <a:latin typeface="Arial" charset="0"/>
              </a:rPr>
              <a:t>POSTER TEMPLATE BY:</a:t>
            </a:r>
          </a:p>
          <a:p>
            <a:pPr eaLnBrk="0" hangingPunct="0">
              <a:lnSpc>
                <a:spcPct val="65000"/>
              </a:lnSpc>
              <a:spcBef>
                <a:spcPct val="50000"/>
              </a:spcBef>
              <a:defRPr/>
            </a:pPr>
            <a:r>
              <a:rPr lang="en-US" sz="1000" b="1">
                <a:solidFill>
                  <a:schemeClr val="bg2"/>
                </a:solidFill>
                <a:latin typeface="Arial" charset="0"/>
              </a:rPr>
              <a:t>www.POSTERPRESENTATIONS.com</a:t>
            </a:r>
          </a:p>
        </p:txBody>
      </p:sp>
      <p:sp>
        <p:nvSpPr>
          <p:cNvPr id="3081" name="Rectangle 10"/>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3082" name="Rectangle 11"/>
          <p:cNvSpPr>
            <a:spLocks noGrp="1" noChangeArrowheads="1"/>
          </p:cNvSpPr>
          <p:nvPr>
            <p:ph type="body" idx="1"/>
          </p:nvPr>
        </p:nvSpPr>
        <p:spPr bwMode="auto">
          <a:xfrm>
            <a:off x="1722438" y="7254875"/>
            <a:ext cx="8297862" cy="24803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0" fontAlgn="base" hangingPunct="0">
        <a:spcBef>
          <a:spcPct val="0"/>
        </a:spcBef>
        <a:spcAft>
          <a:spcPct val="0"/>
        </a:spcAft>
        <a:defRPr sz="8600">
          <a:solidFill>
            <a:schemeClr val="tx2"/>
          </a:solidFill>
          <a:latin typeface="+mj-lt"/>
          <a:ea typeface="+mj-ea"/>
          <a:cs typeface="+mj-cs"/>
        </a:defRPr>
      </a:lvl1pPr>
      <a:lvl2pPr algn="l" rtl="0" eaLnBrk="0" fontAlgn="base" hangingPunct="0">
        <a:spcBef>
          <a:spcPct val="0"/>
        </a:spcBef>
        <a:spcAft>
          <a:spcPct val="0"/>
        </a:spcAft>
        <a:defRPr sz="8600">
          <a:solidFill>
            <a:schemeClr val="tx2"/>
          </a:solidFill>
          <a:latin typeface="Arial Black" pitchFamily="1" charset="0"/>
        </a:defRPr>
      </a:lvl2pPr>
      <a:lvl3pPr algn="l" rtl="0" eaLnBrk="0" fontAlgn="base" hangingPunct="0">
        <a:spcBef>
          <a:spcPct val="0"/>
        </a:spcBef>
        <a:spcAft>
          <a:spcPct val="0"/>
        </a:spcAft>
        <a:defRPr sz="8600">
          <a:solidFill>
            <a:schemeClr val="tx2"/>
          </a:solidFill>
          <a:latin typeface="Arial Black" pitchFamily="1" charset="0"/>
        </a:defRPr>
      </a:lvl3pPr>
      <a:lvl4pPr algn="l" rtl="0" eaLnBrk="0" fontAlgn="base" hangingPunct="0">
        <a:spcBef>
          <a:spcPct val="0"/>
        </a:spcBef>
        <a:spcAft>
          <a:spcPct val="0"/>
        </a:spcAft>
        <a:defRPr sz="8600">
          <a:solidFill>
            <a:schemeClr val="tx2"/>
          </a:solidFill>
          <a:latin typeface="Arial Black" pitchFamily="1" charset="0"/>
        </a:defRPr>
      </a:lvl4pPr>
      <a:lvl5pPr algn="l" rtl="0" eaLnBrk="0" fontAlgn="base" hangingPunct="0">
        <a:spcBef>
          <a:spcPct val="0"/>
        </a:spcBef>
        <a:spcAft>
          <a:spcPct val="0"/>
        </a:spcAft>
        <a:defRPr sz="8600">
          <a:solidFill>
            <a:schemeClr val="tx2"/>
          </a:solidFill>
          <a:latin typeface="Arial Black" pitchFamily="1" charset="0"/>
        </a:defRPr>
      </a:lvl5pPr>
      <a:lvl6pPr marL="457200" algn="l" rtl="0" fontAlgn="base">
        <a:spcBef>
          <a:spcPct val="0"/>
        </a:spcBef>
        <a:spcAft>
          <a:spcPct val="0"/>
        </a:spcAft>
        <a:defRPr sz="8600">
          <a:solidFill>
            <a:schemeClr val="tx2"/>
          </a:solidFill>
          <a:latin typeface="Arial Black" pitchFamily="1" charset="0"/>
        </a:defRPr>
      </a:lvl6pPr>
      <a:lvl7pPr marL="914400" algn="l" rtl="0" fontAlgn="base">
        <a:spcBef>
          <a:spcPct val="0"/>
        </a:spcBef>
        <a:spcAft>
          <a:spcPct val="0"/>
        </a:spcAft>
        <a:defRPr sz="8600">
          <a:solidFill>
            <a:schemeClr val="tx2"/>
          </a:solidFill>
          <a:latin typeface="Arial Black" pitchFamily="1" charset="0"/>
        </a:defRPr>
      </a:lvl7pPr>
      <a:lvl8pPr marL="1371600" algn="l" rtl="0" fontAlgn="base">
        <a:spcBef>
          <a:spcPct val="0"/>
        </a:spcBef>
        <a:spcAft>
          <a:spcPct val="0"/>
        </a:spcAft>
        <a:defRPr sz="8600">
          <a:solidFill>
            <a:schemeClr val="tx2"/>
          </a:solidFill>
          <a:latin typeface="Arial Black" pitchFamily="1" charset="0"/>
        </a:defRPr>
      </a:lvl8pPr>
      <a:lvl9pPr marL="1828800" algn="l" rtl="0" fontAlgn="base">
        <a:spcBef>
          <a:spcPct val="0"/>
        </a:spcBef>
        <a:spcAft>
          <a:spcPct val="0"/>
        </a:spcAft>
        <a:defRPr sz="8600">
          <a:solidFill>
            <a:schemeClr val="tx2"/>
          </a:solidFill>
          <a:latin typeface="Arial Black" pitchFamily="1"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mn-cs"/>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charset="-128"/>
        </a:defRPr>
      </a:lvl5pPr>
      <a:lvl6pPr marL="2514600" indent="-228600" algn="l" rtl="0" fontAlgn="base">
        <a:spcBef>
          <a:spcPct val="20000"/>
        </a:spcBef>
        <a:spcAft>
          <a:spcPct val="0"/>
        </a:spcAft>
        <a:buChar char="»"/>
        <a:defRPr sz="1900">
          <a:solidFill>
            <a:schemeClr val="tx1"/>
          </a:solidFill>
          <a:latin typeface="+mn-lt"/>
        </a:defRPr>
      </a:lvl6pPr>
      <a:lvl7pPr marL="2971800" indent="-228600" algn="l" rtl="0" fontAlgn="base">
        <a:spcBef>
          <a:spcPct val="20000"/>
        </a:spcBef>
        <a:spcAft>
          <a:spcPct val="0"/>
        </a:spcAft>
        <a:buChar char="»"/>
        <a:defRPr sz="1900">
          <a:solidFill>
            <a:schemeClr val="tx1"/>
          </a:solidFill>
          <a:latin typeface="+mn-lt"/>
        </a:defRPr>
      </a:lvl7pPr>
      <a:lvl8pPr marL="3429000" indent="-228600" algn="l" rtl="0" fontAlgn="base">
        <a:spcBef>
          <a:spcPct val="20000"/>
        </a:spcBef>
        <a:spcAft>
          <a:spcPct val="0"/>
        </a:spcAft>
        <a:buChar char="»"/>
        <a:defRPr sz="1900">
          <a:solidFill>
            <a:schemeClr val="tx1"/>
          </a:solidFill>
          <a:latin typeface="+mn-lt"/>
        </a:defRPr>
      </a:lvl8pPr>
      <a:lvl9pPr marL="3886200" indent="-228600" algn="l" rtl="0" fontAlgn="base">
        <a:spcBef>
          <a:spcPct val="20000"/>
        </a:spcBef>
        <a:spcAft>
          <a:spcPct val="0"/>
        </a:spcAft>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102403"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102404" name="Rectangle 4"/>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lstStyle/>
          <a:p>
            <a:pPr>
              <a:defRPr/>
            </a:pPr>
            <a:endParaRPr lang="en-US">
              <a:latin typeface="Arial Narrow" pitchFamily="1" charset="0"/>
            </a:endParaRPr>
          </a:p>
        </p:txBody>
      </p:sp>
      <p:sp>
        <p:nvSpPr>
          <p:cNvPr id="102405" name="Rectangle 5"/>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102406" name="Rectangle 6"/>
          <p:cNvSpPr>
            <a:spLocks noChangeArrowheads="1"/>
          </p:cNvSpPr>
          <p:nvPr userDrawn="1"/>
        </p:nvSpPr>
        <p:spPr bwMode="auto">
          <a:xfrm>
            <a:off x="11483975" y="5638800"/>
            <a:ext cx="99822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102407" name="Rectangle 7"/>
          <p:cNvSpPr>
            <a:spLocks noChangeArrowheads="1"/>
          </p:cNvSpPr>
          <p:nvPr userDrawn="1"/>
        </p:nvSpPr>
        <p:spPr bwMode="auto">
          <a:xfrm>
            <a:off x="22272625" y="5638800"/>
            <a:ext cx="207518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102409" name="Text Box 9"/>
          <p:cNvSpPr txBox="1">
            <a:spLocks noChangeArrowheads="1"/>
          </p:cNvSpPr>
          <p:nvPr userDrawn="1"/>
        </p:nvSpPr>
        <p:spPr bwMode="auto">
          <a:xfrm>
            <a:off x="609600" y="32445325"/>
            <a:ext cx="2514600" cy="315913"/>
          </a:xfrm>
          <a:prstGeom prst="rect">
            <a:avLst/>
          </a:prstGeom>
          <a:noFill/>
          <a:ln w="9525">
            <a:noFill/>
            <a:miter lim="800000"/>
            <a:headEnd/>
            <a:tailEnd/>
          </a:ln>
          <a:effectLst/>
        </p:spPr>
        <p:txBody>
          <a:bodyPr lIns="91426" tIns="45710" rIns="91426" bIns="45710">
            <a:spAutoFit/>
          </a:bodyPr>
          <a:lstStyle/>
          <a:p>
            <a:pPr eaLnBrk="0" hangingPunct="0">
              <a:lnSpc>
                <a:spcPct val="65000"/>
              </a:lnSpc>
              <a:spcBef>
                <a:spcPct val="50000"/>
              </a:spcBef>
              <a:defRPr/>
            </a:pPr>
            <a:r>
              <a:rPr lang="en-US" sz="500" b="1">
                <a:solidFill>
                  <a:schemeClr val="bg2"/>
                </a:solidFill>
                <a:latin typeface="Arial" charset="0"/>
              </a:rPr>
              <a:t>POSTER TEMPLATE BY:</a:t>
            </a:r>
          </a:p>
          <a:p>
            <a:pPr eaLnBrk="0" hangingPunct="0">
              <a:lnSpc>
                <a:spcPct val="65000"/>
              </a:lnSpc>
              <a:spcBef>
                <a:spcPct val="50000"/>
              </a:spcBef>
              <a:defRPr/>
            </a:pPr>
            <a:r>
              <a:rPr lang="en-US" sz="1000" b="1">
                <a:solidFill>
                  <a:schemeClr val="bg2"/>
                </a:solidFill>
                <a:latin typeface="Arial" charset="0"/>
              </a:rPr>
              <a:t>www.POSTERPRESENTATIONS.com</a:t>
            </a:r>
          </a:p>
        </p:txBody>
      </p:sp>
      <p:sp>
        <p:nvSpPr>
          <p:cNvPr id="4105" name="Rectangle 10"/>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4106" name="Rectangle 11"/>
          <p:cNvSpPr>
            <a:spLocks noGrp="1" noChangeArrowheads="1"/>
          </p:cNvSpPr>
          <p:nvPr>
            <p:ph type="body" idx="1"/>
          </p:nvPr>
        </p:nvSpPr>
        <p:spPr bwMode="auto">
          <a:xfrm>
            <a:off x="1722438" y="7254875"/>
            <a:ext cx="8297862" cy="24803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eaLnBrk="0" fontAlgn="base" hangingPunct="0">
        <a:spcBef>
          <a:spcPct val="0"/>
        </a:spcBef>
        <a:spcAft>
          <a:spcPct val="0"/>
        </a:spcAft>
        <a:defRPr sz="8600">
          <a:solidFill>
            <a:schemeClr val="tx2"/>
          </a:solidFill>
          <a:latin typeface="+mj-lt"/>
          <a:ea typeface="+mj-ea"/>
          <a:cs typeface="+mj-cs"/>
        </a:defRPr>
      </a:lvl1pPr>
      <a:lvl2pPr algn="l" rtl="0" eaLnBrk="0" fontAlgn="base" hangingPunct="0">
        <a:spcBef>
          <a:spcPct val="0"/>
        </a:spcBef>
        <a:spcAft>
          <a:spcPct val="0"/>
        </a:spcAft>
        <a:defRPr sz="8600">
          <a:solidFill>
            <a:schemeClr val="tx2"/>
          </a:solidFill>
          <a:latin typeface="Arial Black" pitchFamily="1" charset="0"/>
        </a:defRPr>
      </a:lvl2pPr>
      <a:lvl3pPr algn="l" rtl="0" eaLnBrk="0" fontAlgn="base" hangingPunct="0">
        <a:spcBef>
          <a:spcPct val="0"/>
        </a:spcBef>
        <a:spcAft>
          <a:spcPct val="0"/>
        </a:spcAft>
        <a:defRPr sz="8600">
          <a:solidFill>
            <a:schemeClr val="tx2"/>
          </a:solidFill>
          <a:latin typeface="Arial Black" pitchFamily="1" charset="0"/>
        </a:defRPr>
      </a:lvl3pPr>
      <a:lvl4pPr algn="l" rtl="0" eaLnBrk="0" fontAlgn="base" hangingPunct="0">
        <a:spcBef>
          <a:spcPct val="0"/>
        </a:spcBef>
        <a:spcAft>
          <a:spcPct val="0"/>
        </a:spcAft>
        <a:defRPr sz="8600">
          <a:solidFill>
            <a:schemeClr val="tx2"/>
          </a:solidFill>
          <a:latin typeface="Arial Black" pitchFamily="1" charset="0"/>
        </a:defRPr>
      </a:lvl4pPr>
      <a:lvl5pPr algn="l" rtl="0" eaLnBrk="0" fontAlgn="base" hangingPunct="0">
        <a:spcBef>
          <a:spcPct val="0"/>
        </a:spcBef>
        <a:spcAft>
          <a:spcPct val="0"/>
        </a:spcAft>
        <a:defRPr sz="8600">
          <a:solidFill>
            <a:schemeClr val="tx2"/>
          </a:solidFill>
          <a:latin typeface="Arial Black" pitchFamily="1" charset="0"/>
        </a:defRPr>
      </a:lvl5pPr>
      <a:lvl6pPr marL="457200" algn="l" rtl="0" fontAlgn="base">
        <a:spcBef>
          <a:spcPct val="0"/>
        </a:spcBef>
        <a:spcAft>
          <a:spcPct val="0"/>
        </a:spcAft>
        <a:defRPr sz="8600">
          <a:solidFill>
            <a:schemeClr val="tx2"/>
          </a:solidFill>
          <a:latin typeface="Arial Black" pitchFamily="1" charset="0"/>
        </a:defRPr>
      </a:lvl6pPr>
      <a:lvl7pPr marL="914400" algn="l" rtl="0" fontAlgn="base">
        <a:spcBef>
          <a:spcPct val="0"/>
        </a:spcBef>
        <a:spcAft>
          <a:spcPct val="0"/>
        </a:spcAft>
        <a:defRPr sz="8600">
          <a:solidFill>
            <a:schemeClr val="tx2"/>
          </a:solidFill>
          <a:latin typeface="Arial Black" pitchFamily="1" charset="0"/>
        </a:defRPr>
      </a:lvl7pPr>
      <a:lvl8pPr marL="1371600" algn="l" rtl="0" fontAlgn="base">
        <a:spcBef>
          <a:spcPct val="0"/>
        </a:spcBef>
        <a:spcAft>
          <a:spcPct val="0"/>
        </a:spcAft>
        <a:defRPr sz="8600">
          <a:solidFill>
            <a:schemeClr val="tx2"/>
          </a:solidFill>
          <a:latin typeface="Arial Black" pitchFamily="1" charset="0"/>
        </a:defRPr>
      </a:lvl8pPr>
      <a:lvl9pPr marL="1828800" algn="l" rtl="0" fontAlgn="base">
        <a:spcBef>
          <a:spcPct val="0"/>
        </a:spcBef>
        <a:spcAft>
          <a:spcPct val="0"/>
        </a:spcAft>
        <a:defRPr sz="8600">
          <a:solidFill>
            <a:schemeClr val="tx2"/>
          </a:solidFill>
          <a:latin typeface="Arial Black" pitchFamily="1"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mn-cs"/>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charset="-128"/>
        </a:defRPr>
      </a:lvl5pPr>
      <a:lvl6pPr marL="2514600" indent="-228600" algn="l" rtl="0" fontAlgn="base">
        <a:spcBef>
          <a:spcPct val="20000"/>
        </a:spcBef>
        <a:spcAft>
          <a:spcPct val="0"/>
        </a:spcAft>
        <a:buChar char="»"/>
        <a:defRPr sz="1900">
          <a:solidFill>
            <a:schemeClr val="tx1"/>
          </a:solidFill>
          <a:latin typeface="+mn-lt"/>
        </a:defRPr>
      </a:lvl6pPr>
      <a:lvl7pPr marL="2971800" indent="-228600" algn="l" rtl="0" fontAlgn="base">
        <a:spcBef>
          <a:spcPct val="20000"/>
        </a:spcBef>
        <a:spcAft>
          <a:spcPct val="0"/>
        </a:spcAft>
        <a:buChar char="»"/>
        <a:defRPr sz="1900">
          <a:solidFill>
            <a:schemeClr val="tx1"/>
          </a:solidFill>
          <a:latin typeface="+mn-lt"/>
        </a:defRPr>
      </a:lvl7pPr>
      <a:lvl8pPr marL="3429000" indent="-228600" algn="l" rtl="0" fontAlgn="base">
        <a:spcBef>
          <a:spcPct val="20000"/>
        </a:spcBef>
        <a:spcAft>
          <a:spcPct val="0"/>
        </a:spcAft>
        <a:buChar char="»"/>
        <a:defRPr sz="1900">
          <a:solidFill>
            <a:schemeClr val="tx1"/>
          </a:solidFill>
          <a:latin typeface="+mn-lt"/>
        </a:defRPr>
      </a:lvl8pPr>
      <a:lvl9pPr marL="3886200" indent="-228600" algn="l" rtl="0" fontAlgn="base">
        <a:spcBef>
          <a:spcPct val="20000"/>
        </a:spcBef>
        <a:spcAft>
          <a:spcPct val="0"/>
        </a:spcAft>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4450"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104451"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p:spPr>
        <p:txBody>
          <a:bodyPr wrap="none" anchor="ctr"/>
          <a:lstStyle/>
          <a:p>
            <a:pPr>
              <a:defRPr/>
            </a:pPr>
            <a:endParaRPr lang="en-US">
              <a:latin typeface="Arial Narrow" pitchFamily="1" charset="0"/>
            </a:endParaRPr>
          </a:p>
        </p:txBody>
      </p:sp>
      <p:sp>
        <p:nvSpPr>
          <p:cNvPr id="104453" name="Rectangle 5"/>
          <p:cNvSpPr>
            <a:spLocks noChangeArrowheads="1"/>
          </p:cNvSpPr>
          <p:nvPr userDrawn="1"/>
        </p:nvSpPr>
        <p:spPr bwMode="auto">
          <a:xfrm>
            <a:off x="787400" y="5638800"/>
            <a:ext cx="42341800" cy="26547763"/>
          </a:xfrm>
          <a:prstGeom prst="rect">
            <a:avLst/>
          </a:prstGeom>
          <a:solidFill>
            <a:srgbClr val="D7D7D7"/>
          </a:solidFill>
          <a:ln w="12700">
            <a:solidFill>
              <a:srgbClr val="003466"/>
            </a:solidFill>
            <a:miter lim="800000"/>
            <a:headEnd/>
            <a:tailEnd/>
          </a:ln>
          <a:effectLst/>
        </p:spPr>
        <p:txBody>
          <a:bodyPr wrap="none" anchor="ctr"/>
          <a:lstStyle/>
          <a:p>
            <a:pPr>
              <a:defRPr/>
            </a:pPr>
            <a:endParaRPr lang="en-US">
              <a:latin typeface="Arial Narrow" pitchFamily="1" charset="0"/>
            </a:endParaRPr>
          </a:p>
        </p:txBody>
      </p:sp>
      <p:sp>
        <p:nvSpPr>
          <p:cNvPr id="104452" name="Rectangle 4"/>
          <p:cNvSpPr>
            <a:spLocks noChangeArrowheads="1"/>
          </p:cNvSpPr>
          <p:nvPr userDrawn="1"/>
        </p:nvSpPr>
        <p:spPr bwMode="auto">
          <a:xfrm>
            <a:off x="0" y="4800600"/>
            <a:ext cx="43891200" cy="130175"/>
          </a:xfrm>
          <a:prstGeom prst="rect">
            <a:avLst/>
          </a:prstGeom>
          <a:solidFill>
            <a:srgbClr val="660000"/>
          </a:solidFill>
          <a:ln w="9525">
            <a:noFill/>
            <a:miter lim="800000"/>
            <a:headEnd/>
            <a:tailEnd/>
          </a:ln>
          <a:effectLst/>
        </p:spPr>
        <p:txBody>
          <a:bodyPr wrap="none" anchor="ctr"/>
          <a:lstStyle/>
          <a:p>
            <a:pPr>
              <a:defRPr/>
            </a:pPr>
            <a:endParaRPr lang="en-US">
              <a:latin typeface="Arial Narrow" pitchFamily="1" charset="0"/>
            </a:endParaRPr>
          </a:p>
        </p:txBody>
      </p:sp>
      <p:sp>
        <p:nvSpPr>
          <p:cNvPr id="104457" name="Text Box 9"/>
          <p:cNvSpPr txBox="1">
            <a:spLocks noChangeArrowheads="1"/>
          </p:cNvSpPr>
          <p:nvPr userDrawn="1"/>
        </p:nvSpPr>
        <p:spPr bwMode="auto">
          <a:xfrm>
            <a:off x="609600" y="32445325"/>
            <a:ext cx="2514600" cy="315913"/>
          </a:xfrm>
          <a:prstGeom prst="rect">
            <a:avLst/>
          </a:prstGeom>
          <a:noFill/>
          <a:ln w="9525">
            <a:noFill/>
            <a:miter lim="800000"/>
            <a:headEnd/>
            <a:tailEnd/>
          </a:ln>
          <a:effectLst/>
        </p:spPr>
        <p:txBody>
          <a:bodyPr lIns="91426" tIns="45710" rIns="91426" bIns="45710">
            <a:spAutoFit/>
          </a:bodyPr>
          <a:lstStyle/>
          <a:p>
            <a:pPr eaLnBrk="0" hangingPunct="0">
              <a:lnSpc>
                <a:spcPct val="65000"/>
              </a:lnSpc>
              <a:spcBef>
                <a:spcPct val="50000"/>
              </a:spcBef>
              <a:defRPr/>
            </a:pPr>
            <a:r>
              <a:rPr lang="en-US" sz="500" b="1">
                <a:solidFill>
                  <a:schemeClr val="bg2"/>
                </a:solidFill>
                <a:latin typeface="Arial" charset="0"/>
              </a:rPr>
              <a:t>POSTER TEMPLATES BY:</a:t>
            </a:r>
          </a:p>
          <a:p>
            <a:pPr eaLnBrk="0" hangingPunct="0">
              <a:lnSpc>
                <a:spcPct val="65000"/>
              </a:lnSpc>
              <a:spcBef>
                <a:spcPct val="50000"/>
              </a:spcBef>
              <a:defRPr/>
            </a:pPr>
            <a:r>
              <a:rPr lang="en-US" sz="1000" b="1">
                <a:solidFill>
                  <a:schemeClr val="bg2"/>
                </a:solidFill>
                <a:latin typeface="Arial" charset="0"/>
              </a:rPr>
              <a:t>www.POSTERPRESENTATIONS.com</a:t>
            </a:r>
          </a:p>
        </p:txBody>
      </p:sp>
      <p:sp>
        <p:nvSpPr>
          <p:cNvPr id="5127" name="Rectangle 10"/>
          <p:cNvSpPr>
            <a:spLocks noGrp="1" noChangeArrowheads="1"/>
          </p:cNvSpPr>
          <p:nvPr>
            <p:ph type="title"/>
          </p:nvPr>
        </p:nvSpPr>
        <p:spPr bwMode="auto">
          <a:xfrm>
            <a:off x="960438" y="1273175"/>
            <a:ext cx="41924287" cy="2201863"/>
          </a:xfrm>
          <a:prstGeom prst="rect">
            <a:avLst/>
          </a:prstGeom>
          <a:noFill/>
          <a:ln w="9525">
            <a:noFill/>
            <a:miter lim="800000"/>
            <a:headEnd/>
            <a:tailEnd/>
          </a:ln>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5128" name="Rectangle 11"/>
          <p:cNvSpPr>
            <a:spLocks noGrp="1" noChangeArrowheads="1"/>
          </p:cNvSpPr>
          <p:nvPr>
            <p:ph type="body" idx="1"/>
          </p:nvPr>
        </p:nvSpPr>
        <p:spPr bwMode="auto">
          <a:xfrm>
            <a:off x="1722438" y="6289675"/>
            <a:ext cx="40403462" cy="25057100"/>
          </a:xfrm>
          <a:prstGeom prst="rect">
            <a:avLst/>
          </a:prstGeom>
          <a:noFill/>
          <a:ln w="9525">
            <a:noFill/>
            <a:miter lim="800000"/>
            <a:headEnd/>
            <a:tailEnd/>
          </a:ln>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rtl="0" eaLnBrk="0" fontAlgn="base" hangingPunct="0">
        <a:spcBef>
          <a:spcPct val="0"/>
        </a:spcBef>
        <a:spcAft>
          <a:spcPct val="0"/>
        </a:spcAft>
        <a:defRPr sz="8600">
          <a:solidFill>
            <a:schemeClr val="tx2"/>
          </a:solidFill>
          <a:latin typeface="+mj-lt"/>
          <a:ea typeface="+mj-ea"/>
          <a:cs typeface="+mj-cs"/>
        </a:defRPr>
      </a:lvl1pPr>
      <a:lvl2pPr algn="l" rtl="0" eaLnBrk="0" fontAlgn="base" hangingPunct="0">
        <a:spcBef>
          <a:spcPct val="0"/>
        </a:spcBef>
        <a:spcAft>
          <a:spcPct val="0"/>
        </a:spcAft>
        <a:defRPr sz="8600">
          <a:solidFill>
            <a:schemeClr val="tx2"/>
          </a:solidFill>
          <a:latin typeface="Arial Black" pitchFamily="1" charset="0"/>
        </a:defRPr>
      </a:lvl2pPr>
      <a:lvl3pPr algn="l" rtl="0" eaLnBrk="0" fontAlgn="base" hangingPunct="0">
        <a:spcBef>
          <a:spcPct val="0"/>
        </a:spcBef>
        <a:spcAft>
          <a:spcPct val="0"/>
        </a:spcAft>
        <a:defRPr sz="8600">
          <a:solidFill>
            <a:schemeClr val="tx2"/>
          </a:solidFill>
          <a:latin typeface="Arial Black" pitchFamily="1" charset="0"/>
        </a:defRPr>
      </a:lvl3pPr>
      <a:lvl4pPr algn="l" rtl="0" eaLnBrk="0" fontAlgn="base" hangingPunct="0">
        <a:spcBef>
          <a:spcPct val="0"/>
        </a:spcBef>
        <a:spcAft>
          <a:spcPct val="0"/>
        </a:spcAft>
        <a:defRPr sz="8600">
          <a:solidFill>
            <a:schemeClr val="tx2"/>
          </a:solidFill>
          <a:latin typeface="Arial Black" pitchFamily="1" charset="0"/>
        </a:defRPr>
      </a:lvl4pPr>
      <a:lvl5pPr algn="l" rtl="0" eaLnBrk="0" fontAlgn="base" hangingPunct="0">
        <a:spcBef>
          <a:spcPct val="0"/>
        </a:spcBef>
        <a:spcAft>
          <a:spcPct val="0"/>
        </a:spcAft>
        <a:defRPr sz="8600">
          <a:solidFill>
            <a:schemeClr val="tx2"/>
          </a:solidFill>
          <a:latin typeface="Arial Black" pitchFamily="1" charset="0"/>
        </a:defRPr>
      </a:lvl5pPr>
      <a:lvl6pPr marL="457200" algn="l" rtl="0" fontAlgn="base">
        <a:spcBef>
          <a:spcPct val="0"/>
        </a:spcBef>
        <a:spcAft>
          <a:spcPct val="0"/>
        </a:spcAft>
        <a:defRPr sz="8600">
          <a:solidFill>
            <a:schemeClr val="tx2"/>
          </a:solidFill>
          <a:latin typeface="Arial Black" pitchFamily="1" charset="0"/>
        </a:defRPr>
      </a:lvl6pPr>
      <a:lvl7pPr marL="914400" algn="l" rtl="0" fontAlgn="base">
        <a:spcBef>
          <a:spcPct val="0"/>
        </a:spcBef>
        <a:spcAft>
          <a:spcPct val="0"/>
        </a:spcAft>
        <a:defRPr sz="8600">
          <a:solidFill>
            <a:schemeClr val="tx2"/>
          </a:solidFill>
          <a:latin typeface="Arial Black" pitchFamily="1" charset="0"/>
        </a:defRPr>
      </a:lvl7pPr>
      <a:lvl8pPr marL="1371600" algn="l" rtl="0" fontAlgn="base">
        <a:spcBef>
          <a:spcPct val="0"/>
        </a:spcBef>
        <a:spcAft>
          <a:spcPct val="0"/>
        </a:spcAft>
        <a:defRPr sz="8600">
          <a:solidFill>
            <a:schemeClr val="tx2"/>
          </a:solidFill>
          <a:latin typeface="Arial Black" pitchFamily="1" charset="0"/>
        </a:defRPr>
      </a:lvl8pPr>
      <a:lvl9pPr marL="1828800" algn="l" rtl="0" fontAlgn="base">
        <a:spcBef>
          <a:spcPct val="0"/>
        </a:spcBef>
        <a:spcAft>
          <a:spcPct val="0"/>
        </a:spcAft>
        <a:defRPr sz="8600">
          <a:solidFill>
            <a:schemeClr val="tx2"/>
          </a:solidFill>
          <a:latin typeface="Arial Black" pitchFamily="1" charset="0"/>
        </a:defRPr>
      </a:lvl9pPr>
    </p:titleStyle>
    <p:bodyStyle>
      <a:lvl1pPr marL="342900" indent="-342900" algn="l" rtl="0" eaLnBrk="0" fontAlgn="base" hangingPunct="0">
        <a:spcBef>
          <a:spcPct val="20000"/>
        </a:spcBef>
        <a:spcAft>
          <a:spcPct val="0"/>
        </a:spcAft>
        <a:buChar char="•"/>
        <a:defRPr sz="2900">
          <a:solidFill>
            <a:schemeClr val="tx1"/>
          </a:solidFill>
          <a:latin typeface="+mn-lt"/>
          <a:ea typeface="+mn-ea"/>
          <a:cs typeface="+mn-cs"/>
        </a:defRPr>
      </a:lvl1pPr>
      <a:lvl2pPr marL="739775" indent="-282575" algn="l" rtl="0" eaLnBrk="0" fontAlgn="base" hangingPunct="0">
        <a:spcBef>
          <a:spcPct val="20000"/>
        </a:spcBef>
        <a:spcAft>
          <a:spcPct val="0"/>
        </a:spcAft>
        <a:buChar char="–"/>
        <a:defRPr sz="29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19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1900">
          <a:solidFill>
            <a:schemeClr val="tx1"/>
          </a:solidFill>
          <a:latin typeface="+mn-lt"/>
          <a:ea typeface="ＭＳ Ｐゴシック" charset="-128"/>
        </a:defRPr>
      </a:lvl5pPr>
      <a:lvl6pPr marL="2514600" indent="-228600" algn="l" rtl="0" fontAlgn="base">
        <a:spcBef>
          <a:spcPct val="20000"/>
        </a:spcBef>
        <a:spcAft>
          <a:spcPct val="0"/>
        </a:spcAft>
        <a:buChar char="»"/>
        <a:defRPr sz="1900">
          <a:solidFill>
            <a:schemeClr val="tx1"/>
          </a:solidFill>
          <a:latin typeface="+mn-lt"/>
        </a:defRPr>
      </a:lvl6pPr>
      <a:lvl7pPr marL="2971800" indent="-228600" algn="l" rtl="0" fontAlgn="base">
        <a:spcBef>
          <a:spcPct val="20000"/>
        </a:spcBef>
        <a:spcAft>
          <a:spcPct val="0"/>
        </a:spcAft>
        <a:buChar char="»"/>
        <a:defRPr sz="1900">
          <a:solidFill>
            <a:schemeClr val="tx1"/>
          </a:solidFill>
          <a:latin typeface="+mn-lt"/>
        </a:defRPr>
      </a:lvl7pPr>
      <a:lvl8pPr marL="3429000" indent="-228600" algn="l" rtl="0" fontAlgn="base">
        <a:spcBef>
          <a:spcPct val="20000"/>
        </a:spcBef>
        <a:spcAft>
          <a:spcPct val="0"/>
        </a:spcAft>
        <a:buChar char="»"/>
        <a:defRPr sz="1900">
          <a:solidFill>
            <a:schemeClr val="tx1"/>
          </a:solidFill>
          <a:latin typeface="+mn-lt"/>
        </a:defRPr>
      </a:lvl8pPr>
      <a:lvl9pPr marL="3886200" indent="-228600" algn="l" rtl="0" fontAlgn="base">
        <a:spcBef>
          <a:spcPct val="20000"/>
        </a:spcBef>
        <a:spcAft>
          <a:spcPct val="0"/>
        </a:spcAft>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chart" Target="../charts/chart1.xml"/><Relationship Id="rId8" Type="http://schemas.openxmlformats.org/officeDocument/2006/relationships/chart" Target="../charts/chart2.xml"/><Relationship Id="rId9" Type="http://schemas.openxmlformats.org/officeDocument/2006/relationships/chart" Target="../charts/chart3.xml"/><Relationship Id="rId10" Type="http://schemas.openxmlformats.org/officeDocument/2006/relationships/chart" Target="../charts/chart4.xml"/><Relationship Id="rId1" Type="http://schemas.openxmlformats.org/officeDocument/2006/relationships/slideLayout" Target="../slideLayouts/slideLayout1.xml"/><Relationship Id="rId2" Type="http://schemas.openxmlformats.org/officeDocument/2006/relationships/hyperlink" Target="mailto:deboys@loswego.k12.or.u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6" name="AutoShape 4"/>
          <p:cNvSpPr>
            <a:spLocks noChangeArrowheads="1"/>
          </p:cNvSpPr>
          <p:nvPr/>
        </p:nvSpPr>
        <p:spPr bwMode="auto">
          <a:xfrm>
            <a:off x="39776400" y="722313"/>
            <a:ext cx="2895600" cy="2895600"/>
          </a:xfrm>
          <a:prstGeom prst="roundRect">
            <a:avLst>
              <a:gd name="adj" fmla="val 16667"/>
            </a:avLst>
          </a:prstGeom>
          <a:solidFill>
            <a:srgbClr val="AABAC9"/>
          </a:solidFill>
          <a:ln w="9525">
            <a:solidFill>
              <a:schemeClr val="tx1"/>
            </a:solidFill>
            <a:round/>
            <a:headEnd/>
            <a:tailEnd/>
          </a:ln>
        </p:spPr>
        <p:txBody>
          <a:bodyPr wrap="none" lIns="91426" tIns="45710" rIns="91426" bIns="45710" anchor="ctr">
            <a:prstTxWarp prst="textNoShape">
              <a:avLst/>
            </a:prstTxWarp>
          </a:bodyPr>
          <a:lstStyle/>
          <a:p>
            <a:pPr algn="ctr" eaLnBrk="0" hangingPunct="0"/>
            <a:endParaRPr lang="en-US" sz="7200">
              <a:solidFill>
                <a:schemeClr val="bg1"/>
              </a:solidFill>
              <a:latin typeface="Arial Black" charset="0"/>
            </a:endParaRPr>
          </a:p>
        </p:txBody>
      </p:sp>
      <p:sp>
        <p:nvSpPr>
          <p:cNvPr id="6147" name="Rectangle 5"/>
          <p:cNvSpPr>
            <a:spLocks noChangeArrowheads="1"/>
          </p:cNvSpPr>
          <p:nvPr/>
        </p:nvSpPr>
        <p:spPr bwMode="auto">
          <a:xfrm>
            <a:off x="4527550" y="660400"/>
            <a:ext cx="34771013" cy="4416425"/>
          </a:xfrm>
          <a:prstGeom prst="rect">
            <a:avLst/>
          </a:prstGeom>
          <a:noFill/>
          <a:ln w="9525">
            <a:noFill/>
            <a:miter lim="800000"/>
            <a:headEnd/>
            <a:tailEnd/>
          </a:ln>
        </p:spPr>
        <p:txBody>
          <a:bodyPr lIns="91402" tIns="45701" rIns="91402" bIns="45701">
            <a:prstTxWarp prst="textNoShape">
              <a:avLst/>
            </a:prstTxWarp>
            <a:spAutoFit/>
          </a:bodyPr>
          <a:lstStyle/>
          <a:p>
            <a:pPr algn="ctr">
              <a:spcBef>
                <a:spcPct val="50000"/>
              </a:spcBef>
            </a:pPr>
            <a:r>
              <a:rPr lang="en-US" sz="7000" dirty="0">
                <a:latin typeface="Arial Black" charset="0"/>
              </a:rPr>
              <a:t>Improving Math Instruction through </a:t>
            </a:r>
          </a:p>
          <a:p>
            <a:pPr algn="ctr">
              <a:spcBef>
                <a:spcPct val="50000"/>
              </a:spcBef>
            </a:pPr>
            <a:r>
              <a:rPr lang="en-US" sz="7000" dirty="0">
                <a:latin typeface="Arial Black" charset="0"/>
              </a:rPr>
              <a:t>Data Team Study and Skill Based Grouping</a:t>
            </a:r>
          </a:p>
          <a:p>
            <a:pPr algn="ctr">
              <a:spcBef>
                <a:spcPct val="50000"/>
              </a:spcBef>
            </a:pPr>
            <a:r>
              <a:rPr lang="en-US" sz="4800" b="1" dirty="0">
                <a:latin typeface="Arial" charset="0"/>
              </a:rPr>
              <a:t>Sara </a:t>
            </a:r>
            <a:r>
              <a:rPr lang="en-US" sz="4800" b="1" dirty="0" err="1">
                <a:latin typeface="Arial" charset="0"/>
              </a:rPr>
              <a:t>Deboy</a:t>
            </a:r>
            <a:r>
              <a:rPr lang="en-US" sz="4800" b="1" dirty="0">
                <a:latin typeface="Arial" charset="0"/>
              </a:rPr>
              <a:t>, University of </a:t>
            </a:r>
            <a:r>
              <a:rPr lang="en-US" sz="4800" b="1" dirty="0" smtClean="0">
                <a:latin typeface="Arial" charset="0"/>
              </a:rPr>
              <a:t>Oregon, EDLD 655, Winter 2012</a:t>
            </a:r>
            <a:br>
              <a:rPr lang="en-US" sz="4800" b="1" dirty="0" smtClean="0">
                <a:latin typeface="Arial" charset="0"/>
              </a:rPr>
            </a:br>
            <a:endParaRPr lang="en-US" sz="3400" b="1" dirty="0">
              <a:latin typeface="Arial" charset="0"/>
            </a:endParaRPr>
          </a:p>
        </p:txBody>
      </p:sp>
      <p:sp>
        <p:nvSpPr>
          <p:cNvPr id="6148" name="Text Box 34"/>
          <p:cNvSpPr txBox="1">
            <a:spLocks noChangeArrowheads="1"/>
          </p:cNvSpPr>
          <p:nvPr/>
        </p:nvSpPr>
        <p:spPr bwMode="auto">
          <a:xfrm>
            <a:off x="22271038" y="5638800"/>
            <a:ext cx="9983787" cy="609600"/>
          </a:xfrm>
          <a:prstGeom prst="rect">
            <a:avLst/>
          </a:prstGeom>
          <a:solidFill>
            <a:srgbClr val="003466"/>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3400" b="1" dirty="0" smtClean="0">
                <a:solidFill>
                  <a:schemeClr val="bg1"/>
                </a:solidFill>
              </a:rPr>
              <a:t>	OAKS </a:t>
            </a:r>
            <a:r>
              <a:rPr lang="en-US" sz="3400" b="1" dirty="0">
                <a:solidFill>
                  <a:schemeClr val="bg1"/>
                </a:solidFill>
              </a:rPr>
              <a:t>Strand </a:t>
            </a:r>
            <a:r>
              <a:rPr lang="en-US" sz="3400" b="1" dirty="0" smtClean="0">
                <a:solidFill>
                  <a:schemeClr val="bg1"/>
                </a:solidFill>
              </a:rPr>
              <a:t>Data </a:t>
            </a:r>
            <a:endParaRPr lang="en-US" sz="3400" b="1" dirty="0">
              <a:solidFill>
                <a:schemeClr val="bg1"/>
              </a:solidFill>
            </a:endParaRPr>
          </a:p>
        </p:txBody>
      </p:sp>
      <p:sp>
        <p:nvSpPr>
          <p:cNvPr id="6149" name="Text Box 43"/>
          <p:cNvSpPr txBox="1">
            <a:spLocks noChangeArrowheads="1"/>
          </p:cNvSpPr>
          <p:nvPr/>
        </p:nvSpPr>
        <p:spPr bwMode="auto">
          <a:xfrm>
            <a:off x="33078738" y="26970038"/>
            <a:ext cx="9974262" cy="609600"/>
          </a:xfrm>
          <a:prstGeom prst="rect">
            <a:avLst/>
          </a:prstGeom>
          <a:solidFill>
            <a:srgbClr val="003466"/>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2400" b="1">
                <a:solidFill>
                  <a:schemeClr val="bg1"/>
                </a:solidFill>
              </a:rPr>
              <a:t>         </a:t>
            </a:r>
            <a:r>
              <a:rPr lang="en-US" sz="3400" b="1">
                <a:solidFill>
                  <a:schemeClr val="bg1"/>
                </a:solidFill>
              </a:rPr>
              <a:t>References</a:t>
            </a:r>
          </a:p>
        </p:txBody>
      </p:sp>
      <p:sp>
        <p:nvSpPr>
          <p:cNvPr id="6150" name="Text Box 11"/>
          <p:cNvSpPr txBox="1">
            <a:spLocks noChangeArrowheads="1"/>
          </p:cNvSpPr>
          <p:nvPr/>
        </p:nvSpPr>
        <p:spPr bwMode="auto">
          <a:xfrm>
            <a:off x="660400" y="13238163"/>
            <a:ext cx="9983788" cy="615533"/>
          </a:xfrm>
          <a:prstGeom prst="rect">
            <a:avLst/>
          </a:prstGeom>
          <a:solidFill>
            <a:srgbClr val="003466"/>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dirty="0"/>
              <a:t>      </a:t>
            </a:r>
            <a:r>
              <a:rPr lang="en-US" dirty="0" smtClean="0"/>
              <a:t> </a:t>
            </a:r>
            <a:r>
              <a:rPr lang="en-US" sz="3400" b="1" dirty="0" smtClean="0">
                <a:solidFill>
                  <a:schemeClr val="bg1"/>
                </a:solidFill>
              </a:rPr>
              <a:t>Recent Research</a:t>
            </a:r>
            <a:endParaRPr lang="en-US" sz="3400" b="1" dirty="0">
              <a:solidFill>
                <a:schemeClr val="bg1"/>
              </a:solidFill>
            </a:endParaRPr>
          </a:p>
        </p:txBody>
      </p:sp>
      <p:sp>
        <p:nvSpPr>
          <p:cNvPr id="6151" name="Text Box 7"/>
          <p:cNvSpPr txBox="1">
            <a:spLocks noChangeArrowheads="1"/>
          </p:cNvSpPr>
          <p:nvPr/>
        </p:nvSpPr>
        <p:spPr bwMode="auto">
          <a:xfrm>
            <a:off x="684213" y="5638800"/>
            <a:ext cx="9983787" cy="609600"/>
          </a:xfrm>
          <a:prstGeom prst="rect">
            <a:avLst/>
          </a:prstGeom>
          <a:solidFill>
            <a:srgbClr val="003466"/>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2400" b="1">
                <a:solidFill>
                  <a:schemeClr val="bg1"/>
                </a:solidFill>
              </a:rPr>
              <a:t>        </a:t>
            </a:r>
            <a:r>
              <a:rPr lang="en-US" sz="3400" b="1">
                <a:solidFill>
                  <a:schemeClr val="bg1"/>
                </a:solidFill>
              </a:rPr>
              <a:t>Introduction</a:t>
            </a:r>
          </a:p>
        </p:txBody>
      </p:sp>
      <p:sp>
        <p:nvSpPr>
          <p:cNvPr id="6152" name="Text Box 27"/>
          <p:cNvSpPr txBox="1">
            <a:spLocks noChangeArrowheads="1"/>
          </p:cNvSpPr>
          <p:nvPr/>
        </p:nvSpPr>
        <p:spPr bwMode="auto">
          <a:xfrm>
            <a:off x="11472863" y="5630863"/>
            <a:ext cx="9993312" cy="609600"/>
          </a:xfrm>
          <a:prstGeom prst="rect">
            <a:avLst/>
          </a:prstGeom>
          <a:solidFill>
            <a:srgbClr val="003466"/>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2400" b="1">
                <a:solidFill>
                  <a:schemeClr val="bg1"/>
                </a:solidFill>
              </a:rPr>
              <a:t>        </a:t>
            </a:r>
            <a:r>
              <a:rPr lang="en-US" sz="3400" b="1" i="1">
                <a:solidFill>
                  <a:schemeClr val="bg1"/>
                </a:solidFill>
              </a:rPr>
              <a:t>Data Team Study – Process and Goal Setting</a:t>
            </a:r>
            <a:endParaRPr lang="en-US" sz="3400" b="1">
              <a:solidFill>
                <a:schemeClr val="bg1"/>
              </a:solidFill>
            </a:endParaRPr>
          </a:p>
        </p:txBody>
      </p:sp>
      <p:sp>
        <p:nvSpPr>
          <p:cNvPr id="6153" name="Text Box 180"/>
          <p:cNvSpPr txBox="1">
            <a:spLocks noChangeArrowheads="1"/>
          </p:cNvSpPr>
          <p:nvPr/>
        </p:nvSpPr>
        <p:spPr bwMode="auto">
          <a:xfrm>
            <a:off x="12231688" y="31184850"/>
            <a:ext cx="19427825" cy="523875"/>
          </a:xfrm>
          <a:prstGeom prst="rect">
            <a:avLst/>
          </a:prstGeom>
          <a:solidFill>
            <a:schemeClr val="bg1"/>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2800" dirty="0" smtClean="0"/>
              <a:t>For further information, contact Sara </a:t>
            </a:r>
            <a:r>
              <a:rPr lang="en-US" sz="2800" dirty="0" err="1" smtClean="0"/>
              <a:t>Deboy</a:t>
            </a:r>
            <a:r>
              <a:rPr lang="en-US" sz="2800" dirty="0" smtClean="0"/>
              <a:t> at </a:t>
            </a:r>
            <a:r>
              <a:rPr lang="en-US" sz="2800" dirty="0" smtClean="0">
                <a:hlinkClick r:id="rId2"/>
              </a:rPr>
              <a:t>deboys@loswego.k12.or.us</a:t>
            </a:r>
            <a:r>
              <a:rPr lang="en-US" sz="2800" dirty="0" smtClean="0"/>
              <a:t>.  Many thanks to the teachers and students of Lake Grove Elementary.</a:t>
            </a:r>
            <a:endParaRPr lang="en-US" sz="2800" b="1" dirty="0"/>
          </a:p>
        </p:txBody>
      </p:sp>
      <p:sp>
        <p:nvSpPr>
          <p:cNvPr id="6154" name="AutoShape 257"/>
          <p:cNvSpPr>
            <a:spLocks noChangeArrowheads="1"/>
          </p:cNvSpPr>
          <p:nvPr/>
        </p:nvSpPr>
        <p:spPr bwMode="auto">
          <a:xfrm>
            <a:off x="696913" y="722313"/>
            <a:ext cx="2895600" cy="3001962"/>
          </a:xfrm>
          <a:prstGeom prst="roundRect">
            <a:avLst>
              <a:gd name="adj" fmla="val 16667"/>
            </a:avLst>
          </a:prstGeom>
          <a:solidFill>
            <a:srgbClr val="AABAC9"/>
          </a:solidFill>
          <a:ln w="9525">
            <a:solidFill>
              <a:schemeClr val="tx1"/>
            </a:solidFill>
            <a:round/>
            <a:headEnd/>
            <a:tailEnd/>
          </a:ln>
        </p:spPr>
        <p:txBody>
          <a:bodyPr wrap="none" lIns="91426" tIns="45710" rIns="91426" bIns="45710" anchor="ctr">
            <a:prstTxWarp prst="textNoShape">
              <a:avLst/>
            </a:prstTxWarp>
          </a:bodyPr>
          <a:lstStyle/>
          <a:p>
            <a:pPr algn="ctr" eaLnBrk="0" hangingPunct="0"/>
            <a:r>
              <a:rPr lang="en-US" sz="1600">
                <a:solidFill>
                  <a:schemeClr val="bg1"/>
                </a:solidFill>
                <a:latin typeface="Arial Black" charset="0"/>
              </a:rPr>
              <a:t/>
            </a:r>
            <a:br>
              <a:rPr lang="en-US" sz="1600">
                <a:solidFill>
                  <a:schemeClr val="bg1"/>
                </a:solidFill>
                <a:latin typeface="Arial Black" charset="0"/>
              </a:rPr>
            </a:br>
            <a:endParaRPr lang="en-US" sz="2800">
              <a:solidFill>
                <a:schemeClr val="bg1"/>
              </a:solidFill>
              <a:latin typeface="Arial Black" charset="0"/>
            </a:endParaRPr>
          </a:p>
        </p:txBody>
      </p:sp>
      <p:pic>
        <p:nvPicPr>
          <p:cNvPr id="6155" name="Picture 258" descr="o-logo"/>
          <p:cNvPicPr>
            <a:picLocks noChangeAspect="1" noChangeArrowheads="1"/>
          </p:cNvPicPr>
          <p:nvPr/>
        </p:nvPicPr>
        <p:blipFill>
          <a:blip r:embed="rId3"/>
          <a:srcRect/>
          <a:stretch>
            <a:fillRect/>
          </a:stretch>
        </p:blipFill>
        <p:spPr bwMode="auto">
          <a:xfrm>
            <a:off x="39974838" y="947738"/>
            <a:ext cx="2468562" cy="2066925"/>
          </a:xfrm>
          <a:prstGeom prst="rect">
            <a:avLst/>
          </a:prstGeom>
          <a:noFill/>
          <a:ln w="9525">
            <a:noFill/>
            <a:miter lim="800000"/>
            <a:headEnd/>
            <a:tailEnd/>
          </a:ln>
        </p:spPr>
      </p:pic>
      <p:sp>
        <p:nvSpPr>
          <p:cNvPr id="6156" name="Text Box 260"/>
          <p:cNvSpPr txBox="1">
            <a:spLocks noChangeArrowheads="1"/>
          </p:cNvSpPr>
          <p:nvPr/>
        </p:nvSpPr>
        <p:spPr bwMode="auto">
          <a:xfrm>
            <a:off x="39912925" y="3059113"/>
            <a:ext cx="2652713" cy="488950"/>
          </a:xfrm>
          <a:prstGeom prst="rect">
            <a:avLst/>
          </a:prstGeom>
          <a:noFill/>
          <a:ln w="9525">
            <a:noFill/>
            <a:miter lim="800000"/>
            <a:headEnd/>
            <a:tailEnd/>
          </a:ln>
        </p:spPr>
        <p:txBody>
          <a:bodyPr wrap="none">
            <a:prstTxWarp prst="textNoShape">
              <a:avLst/>
            </a:prstTxWarp>
            <a:spAutoFit/>
          </a:bodyPr>
          <a:lstStyle/>
          <a:p>
            <a:r>
              <a:rPr lang="en-US" sz="2600"/>
              <a:t>University of Oregon</a:t>
            </a:r>
          </a:p>
        </p:txBody>
      </p:sp>
      <p:sp>
        <p:nvSpPr>
          <p:cNvPr id="6157" name="Text Box 327"/>
          <p:cNvSpPr txBox="1">
            <a:spLocks noChangeArrowheads="1"/>
          </p:cNvSpPr>
          <p:nvPr/>
        </p:nvSpPr>
        <p:spPr bwMode="auto">
          <a:xfrm>
            <a:off x="1177925" y="6604000"/>
            <a:ext cx="184150" cy="533400"/>
          </a:xfrm>
          <a:prstGeom prst="rect">
            <a:avLst/>
          </a:prstGeom>
          <a:noFill/>
          <a:ln w="9525">
            <a:noFill/>
            <a:miter lim="800000"/>
            <a:headEnd/>
            <a:tailEnd/>
          </a:ln>
        </p:spPr>
        <p:txBody>
          <a:bodyPr wrap="none">
            <a:prstTxWarp prst="textNoShape">
              <a:avLst/>
            </a:prstTxWarp>
            <a:spAutoFit/>
          </a:bodyPr>
          <a:lstStyle/>
          <a:p>
            <a:endParaRPr lang="en-US"/>
          </a:p>
        </p:txBody>
      </p:sp>
      <p:sp>
        <p:nvSpPr>
          <p:cNvPr id="6158" name="Text Box 328"/>
          <p:cNvSpPr txBox="1">
            <a:spLocks noChangeArrowheads="1"/>
          </p:cNvSpPr>
          <p:nvPr/>
        </p:nvSpPr>
        <p:spPr bwMode="auto">
          <a:xfrm>
            <a:off x="1254125" y="6564313"/>
            <a:ext cx="8669338" cy="6617195"/>
          </a:xfrm>
          <a:prstGeom prst="rect">
            <a:avLst/>
          </a:prstGeom>
          <a:noFill/>
          <a:ln w="9525">
            <a:noFill/>
            <a:miter lim="800000"/>
            <a:headEnd/>
            <a:tailEnd/>
          </a:ln>
        </p:spPr>
        <p:txBody>
          <a:bodyPr>
            <a:prstTxWarp prst="textNoShape">
              <a:avLst/>
            </a:prstTxWarp>
            <a:spAutoFit/>
          </a:bodyPr>
          <a:lstStyle/>
          <a:p>
            <a:r>
              <a:rPr lang="en-US" sz="2800" dirty="0" smtClean="0"/>
              <a:t>	</a:t>
            </a:r>
            <a:r>
              <a:rPr lang="en-US" sz="2200" dirty="0" smtClean="0"/>
              <a:t>Over </a:t>
            </a:r>
            <a:r>
              <a:rPr lang="en-US" sz="2200" dirty="0"/>
              <a:t>the course of the last five years, the teachers at Lake Grove Elementary have been taking on the task of examining student data from summative and formative assessments.  Teaching teams have become increasingly skilled in disaggregating data, using multiple sources of information, analyzing strengths and weaknesses of students, and developing goals to help students reach higher levels of achievement. </a:t>
            </a:r>
            <a:r>
              <a:rPr lang="en-US" sz="2200" dirty="0" smtClean="0"/>
              <a:t> Learning to look at data from a whole grade level perspective down to an individual student study has helped us to assess our instructional approach.</a:t>
            </a:r>
          </a:p>
          <a:p>
            <a:r>
              <a:rPr lang="en-US" sz="2200" dirty="0" smtClean="0"/>
              <a:t>This year, the staff chose to focus on the area of Mathematics.  </a:t>
            </a:r>
          </a:p>
          <a:p>
            <a:r>
              <a:rPr lang="en-US" sz="2200" dirty="0" smtClean="0"/>
              <a:t>	Given the recent change in cut scores and the upcoming common core standards, the way in which we teach Math has had to change dramatically beginning this year.  Teachers are now focusing on fewer areas and drilling deeper into concepts to bring students to a higher level of mastery.  Not only has it been strange for teachers to abandon some topics and expand others, but it has also been very difficult to veer away from following a broad, scripted curriculum and towards a program that is developed by teachers for particular student needs.  While there is a feeling of freedom, there is also a sense of risk.  However, we all agree that the current Math adoption is not capable of meeting the needs of all students, so we must work together to create a curriculum that will.</a:t>
            </a:r>
            <a:endParaRPr lang="en-US" sz="2200" dirty="0"/>
          </a:p>
        </p:txBody>
      </p:sp>
      <p:sp>
        <p:nvSpPr>
          <p:cNvPr id="6159" name="Text Box 336"/>
          <p:cNvSpPr txBox="1">
            <a:spLocks noChangeArrowheads="1"/>
          </p:cNvSpPr>
          <p:nvPr/>
        </p:nvSpPr>
        <p:spPr bwMode="auto">
          <a:xfrm>
            <a:off x="33091438" y="5651500"/>
            <a:ext cx="9983787" cy="609600"/>
          </a:xfrm>
          <a:prstGeom prst="rect">
            <a:avLst/>
          </a:prstGeom>
          <a:solidFill>
            <a:srgbClr val="003466"/>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2400" b="1" dirty="0" smtClean="0">
                <a:solidFill>
                  <a:schemeClr val="bg1"/>
                </a:solidFill>
              </a:rPr>
              <a:t> 	</a:t>
            </a:r>
            <a:r>
              <a:rPr lang="en-US" sz="3400" b="1" dirty="0" smtClean="0">
                <a:solidFill>
                  <a:schemeClr val="bg1"/>
                </a:solidFill>
              </a:rPr>
              <a:t>Next </a:t>
            </a:r>
            <a:r>
              <a:rPr lang="en-US" sz="3400" b="1" dirty="0">
                <a:solidFill>
                  <a:schemeClr val="bg1"/>
                </a:solidFill>
              </a:rPr>
              <a:t>Steps for Students and Staff</a:t>
            </a:r>
          </a:p>
        </p:txBody>
      </p:sp>
      <p:sp>
        <p:nvSpPr>
          <p:cNvPr id="6160" name="Text Box 416"/>
          <p:cNvSpPr txBox="1">
            <a:spLocks noChangeArrowheads="1"/>
          </p:cNvSpPr>
          <p:nvPr/>
        </p:nvSpPr>
        <p:spPr bwMode="auto">
          <a:xfrm>
            <a:off x="11477625" y="30545088"/>
            <a:ext cx="20762913" cy="609600"/>
          </a:xfrm>
          <a:prstGeom prst="rect">
            <a:avLst/>
          </a:prstGeom>
          <a:solidFill>
            <a:srgbClr val="003466"/>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sz="2400" b="1">
                <a:solidFill>
                  <a:schemeClr val="bg1"/>
                </a:solidFill>
              </a:rPr>
              <a:t>         </a:t>
            </a:r>
            <a:r>
              <a:rPr lang="en-US" sz="3400" b="1">
                <a:solidFill>
                  <a:schemeClr val="bg1"/>
                </a:solidFill>
              </a:rPr>
              <a:t>Contact Information and Acknowledgements</a:t>
            </a:r>
          </a:p>
        </p:txBody>
      </p:sp>
      <p:pic>
        <p:nvPicPr>
          <p:cNvPr id="6161" name="Picture 423"/>
          <p:cNvPicPr>
            <a:picLocks noChangeAspect="1" noChangeArrowheads="1"/>
          </p:cNvPicPr>
          <p:nvPr/>
        </p:nvPicPr>
        <p:blipFill>
          <a:blip r:embed="rId4"/>
          <a:srcRect/>
          <a:stretch>
            <a:fillRect/>
          </a:stretch>
        </p:blipFill>
        <p:spPr bwMode="auto">
          <a:xfrm>
            <a:off x="952500" y="839788"/>
            <a:ext cx="2395538" cy="2493962"/>
          </a:xfrm>
          <a:prstGeom prst="rect">
            <a:avLst/>
          </a:prstGeom>
          <a:noFill/>
          <a:ln w="9525">
            <a:noFill/>
            <a:miter lim="800000"/>
            <a:headEnd/>
            <a:tailEnd/>
          </a:ln>
        </p:spPr>
      </p:pic>
      <p:sp>
        <p:nvSpPr>
          <p:cNvPr id="6162" name="Text Box 260"/>
          <p:cNvSpPr txBox="1">
            <a:spLocks noChangeArrowheads="1"/>
          </p:cNvSpPr>
          <p:nvPr/>
        </p:nvSpPr>
        <p:spPr bwMode="auto">
          <a:xfrm>
            <a:off x="838200" y="3333750"/>
            <a:ext cx="2676525" cy="369888"/>
          </a:xfrm>
          <a:prstGeom prst="rect">
            <a:avLst/>
          </a:prstGeom>
          <a:noFill/>
          <a:ln w="9525">
            <a:noFill/>
            <a:miter lim="800000"/>
            <a:headEnd/>
            <a:tailEnd/>
          </a:ln>
        </p:spPr>
        <p:txBody>
          <a:bodyPr>
            <a:prstTxWarp prst="textNoShape">
              <a:avLst/>
            </a:prstTxWarp>
            <a:spAutoFit/>
          </a:bodyPr>
          <a:lstStyle/>
          <a:p>
            <a:r>
              <a:rPr lang="en-US" sz="1800"/>
              <a:t>Lake Oswego School District</a:t>
            </a:r>
          </a:p>
        </p:txBody>
      </p:sp>
      <p:pic>
        <p:nvPicPr>
          <p:cNvPr id="6163" name="Picture 432"/>
          <p:cNvPicPr>
            <a:picLocks noChangeAspect="1" noChangeArrowheads="1"/>
          </p:cNvPicPr>
          <p:nvPr/>
        </p:nvPicPr>
        <p:blipFill>
          <a:blip r:embed="rId5"/>
          <a:srcRect/>
          <a:stretch>
            <a:fillRect/>
          </a:stretch>
        </p:blipFill>
        <p:spPr bwMode="auto">
          <a:xfrm>
            <a:off x="11771070" y="19955502"/>
            <a:ext cx="9337500" cy="10467975"/>
          </a:xfrm>
          <a:prstGeom prst="rect">
            <a:avLst/>
          </a:prstGeom>
          <a:noFill/>
          <a:ln w="9525">
            <a:noFill/>
            <a:miter lim="800000"/>
            <a:headEnd/>
            <a:tailEnd/>
          </a:ln>
        </p:spPr>
      </p:pic>
      <p:sp>
        <p:nvSpPr>
          <p:cNvPr id="6164" name="TextBox 88"/>
          <p:cNvSpPr txBox="1">
            <a:spLocks noChangeArrowheads="1"/>
          </p:cNvSpPr>
          <p:nvPr/>
        </p:nvSpPr>
        <p:spPr bwMode="auto">
          <a:xfrm>
            <a:off x="33164463" y="27779663"/>
            <a:ext cx="9753600" cy="3694112"/>
          </a:xfrm>
          <a:prstGeom prst="rect">
            <a:avLst/>
          </a:prstGeom>
          <a:noFill/>
          <a:ln w="9525">
            <a:noFill/>
            <a:miter lim="800000"/>
            <a:headEnd/>
            <a:tailEnd/>
          </a:ln>
        </p:spPr>
        <p:txBody>
          <a:bodyPr>
            <a:prstTxWarp prst="textNoShape">
              <a:avLst/>
            </a:prstTxWarp>
            <a:spAutoFit/>
          </a:bodyPr>
          <a:lstStyle/>
          <a:p>
            <a:r>
              <a:rPr lang="en-US" sz="2600"/>
              <a:t>Love, N.  (2004). Taking data to new depths. </a:t>
            </a:r>
            <a:r>
              <a:rPr lang="en-US" sz="2600" i="1"/>
              <a:t>Journal of Staff Development, 25</a:t>
            </a:r>
            <a:r>
              <a:rPr lang="en-US" sz="2600"/>
              <a:t>(4), 22-26.</a:t>
            </a:r>
            <a:br>
              <a:rPr lang="en-US" sz="2600"/>
            </a:br>
            <a:r>
              <a:rPr lang="en-US" sz="2600"/>
              <a:t/>
            </a:r>
            <a:br>
              <a:rPr lang="en-US" sz="2600"/>
            </a:br>
            <a:r>
              <a:rPr lang="en-US" sz="2600"/>
              <a:t>Meisels, S. (2003). Impact of instructional assessment on elementary children's achievement. </a:t>
            </a:r>
            <a:r>
              <a:rPr lang="en-US" sz="2600" i="1"/>
              <a:t>Education Policy Analysis Archives, North America.</a:t>
            </a:r>
            <a:r>
              <a:rPr lang="en-US" sz="2600"/>
              <a:t> Available at http://epaa.asu.edu/ojs/article/view/237/363. Date accessed: 13, Feb. 2012.</a:t>
            </a:r>
            <a:br>
              <a:rPr lang="en-US" sz="2600"/>
            </a:br>
            <a:r>
              <a:rPr lang="en-US" sz="2600"/>
              <a:t/>
            </a:r>
            <a:br>
              <a:rPr lang="en-US" sz="2600"/>
            </a:br>
            <a:r>
              <a:rPr lang="en-US" sz="2600"/>
              <a:t>Verma, V., Elliot, F., Imrie, J., Gear, B., Berg, M. (2009). Teachers learning together project: Differentiation in math. </a:t>
            </a:r>
            <a:r>
              <a:rPr lang="en-US" sz="2600" i="1"/>
              <a:t>Teaching and Learning, 5(1), 45-52.</a:t>
            </a:r>
            <a:endParaRPr lang="en-US" sz="2600"/>
          </a:p>
        </p:txBody>
      </p:sp>
      <p:pic>
        <p:nvPicPr>
          <p:cNvPr id="6165" name="Picture 433"/>
          <p:cNvPicPr>
            <a:picLocks noChangeAspect="1" noChangeArrowheads="1"/>
          </p:cNvPicPr>
          <p:nvPr/>
        </p:nvPicPr>
        <p:blipFill>
          <a:blip r:embed="rId6"/>
          <a:srcRect/>
          <a:stretch>
            <a:fillRect/>
          </a:stretch>
        </p:blipFill>
        <p:spPr bwMode="auto">
          <a:xfrm>
            <a:off x="11820667" y="6399213"/>
            <a:ext cx="9383712" cy="9825037"/>
          </a:xfrm>
          <a:prstGeom prst="rect">
            <a:avLst/>
          </a:prstGeom>
          <a:noFill/>
          <a:ln w="9525">
            <a:noFill/>
            <a:miter lim="800000"/>
            <a:headEnd/>
            <a:tailEnd/>
          </a:ln>
        </p:spPr>
      </p:pic>
      <p:sp>
        <p:nvSpPr>
          <p:cNvPr id="22" name="TextBox 21"/>
          <p:cNvSpPr txBox="1"/>
          <p:nvPr/>
        </p:nvSpPr>
        <p:spPr>
          <a:xfrm>
            <a:off x="1269978" y="13938899"/>
            <a:ext cx="8658940" cy="8325356"/>
          </a:xfrm>
          <a:prstGeom prst="rect">
            <a:avLst/>
          </a:prstGeom>
          <a:noFill/>
        </p:spPr>
        <p:txBody>
          <a:bodyPr wrap="square" rtlCol="0">
            <a:spAutoFit/>
          </a:bodyPr>
          <a:lstStyle/>
          <a:p>
            <a:r>
              <a:rPr lang="en-US" dirty="0" smtClean="0"/>
              <a:t>	</a:t>
            </a:r>
            <a:r>
              <a:rPr lang="en-US" sz="2200" dirty="0" smtClean="0"/>
              <a:t>In a recent article published in </a:t>
            </a:r>
            <a:r>
              <a:rPr lang="en-US" sz="2200" i="1" dirty="0" smtClean="0"/>
              <a:t>Mathematics and Science</a:t>
            </a:r>
            <a:r>
              <a:rPr lang="en-US" sz="2200" dirty="0" smtClean="0"/>
              <a:t>, Nancy Love (2004) describes the pitfalls of working with data when only one source is considered.  She articulates the need for “data literacy” in which teachers become adept at considering multiple sources of data, triangulating the results, consulting recent research, and engaging in collegial discourse to determine future steps.  She argues that while many schools are understanding that data must take a more critical role in our decision making, educators often get stuck in the what and who without allowing it lead to real changes for improving instruction in the classroom.  This, Love claims, is because of a lack of explicit process and expected products.  She suggests that teams begin with some predictions before looking at data to activate their own prior knowledge and recognize bias, then make factual observations only followed by interpretations.</a:t>
            </a:r>
          </a:p>
          <a:p>
            <a:r>
              <a:rPr lang="en-US" sz="2200" dirty="0" smtClean="0"/>
              <a:t>	</a:t>
            </a:r>
            <a:r>
              <a:rPr lang="en-US" sz="2200" dirty="0" err="1" smtClean="0"/>
              <a:t>Meisels</a:t>
            </a:r>
            <a:r>
              <a:rPr lang="en-US" sz="2200" dirty="0" smtClean="0"/>
              <a:t> et al (2003) conducted a study examining the impact of curriculum-embedded performance assessments on standards-based assessments.  They proposed that using multiple forms of assessment to inform instruction also impacted student performance on national tests, such as the Iowa Basic.  Some assessments may be less traditional and based more on teacher perceptions, portfolio pieces, developmental guidelines, and checklists.  Finally, in the Teachers Learning Together Project, </a:t>
            </a:r>
            <a:r>
              <a:rPr lang="en-US" sz="2200" dirty="0" err="1" smtClean="0"/>
              <a:t>Verma</a:t>
            </a:r>
            <a:r>
              <a:rPr lang="en-US" sz="2200" dirty="0" smtClean="0"/>
              <a:t> et al (2009) utilized data driven instructional techniques to differentiate for Mathematics and develop strategies that appealed to various learning styles and student needs.  In their study, they found that children not only expanded their skill set, but also developed higher levels of engagement with Mathematics lessons.  The targeted instruction, informed by student data, made the difference in learning gains.</a:t>
            </a:r>
            <a:endParaRPr lang="en-US" sz="2200" dirty="0"/>
          </a:p>
        </p:txBody>
      </p:sp>
      <p:sp>
        <p:nvSpPr>
          <p:cNvPr id="23" name="TextBox 22"/>
          <p:cNvSpPr txBox="1"/>
          <p:nvPr/>
        </p:nvSpPr>
        <p:spPr>
          <a:xfrm>
            <a:off x="11814641" y="16490468"/>
            <a:ext cx="9216960" cy="3216265"/>
          </a:xfrm>
          <a:prstGeom prst="rect">
            <a:avLst/>
          </a:prstGeom>
          <a:noFill/>
        </p:spPr>
        <p:txBody>
          <a:bodyPr wrap="square" rtlCol="0">
            <a:spAutoFit/>
          </a:bodyPr>
          <a:lstStyle/>
          <a:p>
            <a:r>
              <a:rPr lang="en-US" dirty="0" smtClean="0"/>
              <a:t>As seen above, teaching teams disaggregate data based on student performance on classroom assessments.  After identifying strengths of students who are meeting benchmarks and weaknesses of students who are still developing (below), teachers write specific, measurable goals and design instructional approaches to meet the needs of students.  This may include flexible, fluid grouping and team teaching.</a:t>
            </a:r>
            <a:endParaRPr lang="en-US" dirty="0"/>
          </a:p>
        </p:txBody>
      </p:sp>
      <p:graphicFrame>
        <p:nvGraphicFramePr>
          <p:cNvPr id="24" name="Table 23"/>
          <p:cNvGraphicFramePr>
            <a:graphicFrameLocks noGrp="1"/>
          </p:cNvGraphicFramePr>
          <p:nvPr/>
        </p:nvGraphicFramePr>
        <p:xfrm>
          <a:off x="22937490" y="7219667"/>
          <a:ext cx="8622830" cy="1996440"/>
        </p:xfrm>
        <a:graphic>
          <a:graphicData uri="http://schemas.openxmlformats.org/drawingml/2006/table">
            <a:tbl>
              <a:tblPr firstRow="1" bandRow="1">
                <a:tableStyleId>{073A0DAA-6AF3-43AB-8588-CEC1D06C72B9}</a:tableStyleId>
              </a:tblPr>
              <a:tblGrid>
                <a:gridCol w="4309305"/>
                <a:gridCol w="1096799"/>
                <a:gridCol w="1058314"/>
                <a:gridCol w="1058315"/>
                <a:gridCol w="1100097"/>
              </a:tblGrid>
              <a:tr h="365760">
                <a:tc>
                  <a:txBody>
                    <a:bodyPr/>
                    <a:lstStyle/>
                    <a:p>
                      <a:endParaRPr lang="en-US" sz="2600" dirty="0"/>
                    </a:p>
                  </a:txBody>
                  <a:tcPr/>
                </a:tc>
                <a:tc>
                  <a:txBody>
                    <a:bodyPr/>
                    <a:lstStyle/>
                    <a:p>
                      <a:r>
                        <a:rPr lang="en-US" dirty="0" smtClean="0"/>
                        <a:t>Grade 3</a:t>
                      </a:r>
                      <a:endParaRPr lang="en-US" dirty="0"/>
                    </a:p>
                  </a:txBody>
                  <a:tcPr/>
                </a:tc>
                <a:tc>
                  <a:txBody>
                    <a:bodyPr/>
                    <a:lstStyle/>
                    <a:p>
                      <a:r>
                        <a:rPr lang="en-US" dirty="0" smtClean="0"/>
                        <a:t>Grade 4</a:t>
                      </a:r>
                      <a:endParaRPr lang="en-US" dirty="0"/>
                    </a:p>
                  </a:txBody>
                  <a:tcPr/>
                </a:tc>
                <a:tc>
                  <a:txBody>
                    <a:bodyPr/>
                    <a:lstStyle/>
                    <a:p>
                      <a:r>
                        <a:rPr lang="en-US" dirty="0" smtClean="0"/>
                        <a:t>Grade 5</a:t>
                      </a:r>
                      <a:endParaRPr lang="en-US" dirty="0"/>
                    </a:p>
                  </a:txBody>
                  <a:tcPr/>
                </a:tc>
                <a:tc>
                  <a:txBody>
                    <a:bodyPr/>
                    <a:lstStyle/>
                    <a:p>
                      <a:r>
                        <a:rPr lang="en-US" dirty="0" smtClean="0"/>
                        <a:t>Grade 6</a:t>
                      </a:r>
                      <a:endParaRPr lang="en-US" dirty="0"/>
                    </a:p>
                  </a:txBody>
                  <a:tcPr/>
                </a:tc>
              </a:tr>
              <a:tr h="365760">
                <a:tc>
                  <a:txBody>
                    <a:bodyPr/>
                    <a:lstStyle/>
                    <a:p>
                      <a:r>
                        <a:rPr lang="en-US" sz="2600" dirty="0" smtClean="0"/>
                        <a:t>State of Oregon</a:t>
                      </a:r>
                      <a:endParaRPr lang="en-US" sz="2600" dirty="0"/>
                    </a:p>
                  </a:txBody>
                  <a:tcPr/>
                </a:tc>
                <a:tc>
                  <a:txBody>
                    <a:bodyPr/>
                    <a:lstStyle/>
                    <a:p>
                      <a:pPr algn="ctr"/>
                      <a:r>
                        <a:rPr lang="en-US" sz="2700" dirty="0" smtClean="0"/>
                        <a:t>33</a:t>
                      </a:r>
                      <a:endParaRPr lang="en-US" sz="2700" dirty="0"/>
                    </a:p>
                  </a:txBody>
                  <a:tcPr/>
                </a:tc>
                <a:tc>
                  <a:txBody>
                    <a:bodyPr/>
                    <a:lstStyle/>
                    <a:p>
                      <a:pPr algn="ctr"/>
                      <a:r>
                        <a:rPr lang="en-US" sz="2700" dirty="0" smtClean="0"/>
                        <a:t>41</a:t>
                      </a:r>
                      <a:endParaRPr lang="en-US" sz="2700" dirty="0"/>
                    </a:p>
                  </a:txBody>
                  <a:tcPr/>
                </a:tc>
                <a:tc>
                  <a:txBody>
                    <a:bodyPr/>
                    <a:lstStyle/>
                    <a:p>
                      <a:pPr algn="ctr"/>
                      <a:r>
                        <a:rPr lang="en-US" sz="2700" dirty="0" smtClean="0"/>
                        <a:t>36</a:t>
                      </a:r>
                      <a:endParaRPr lang="en-US" sz="2700" dirty="0"/>
                    </a:p>
                  </a:txBody>
                  <a:tcPr/>
                </a:tc>
                <a:tc>
                  <a:txBody>
                    <a:bodyPr/>
                    <a:lstStyle/>
                    <a:p>
                      <a:pPr algn="ctr"/>
                      <a:r>
                        <a:rPr lang="en-US" sz="2700" dirty="0" smtClean="0"/>
                        <a:t>40</a:t>
                      </a:r>
                      <a:endParaRPr lang="en-US" sz="2700" dirty="0"/>
                    </a:p>
                  </a:txBody>
                  <a:tcPr/>
                </a:tc>
              </a:tr>
              <a:tr h="365760">
                <a:tc>
                  <a:txBody>
                    <a:bodyPr/>
                    <a:lstStyle/>
                    <a:p>
                      <a:r>
                        <a:rPr lang="en-US" sz="2600" dirty="0" smtClean="0"/>
                        <a:t>Lake Oswego SD 7J</a:t>
                      </a:r>
                    </a:p>
                  </a:txBody>
                  <a:tcPr/>
                </a:tc>
                <a:tc>
                  <a:txBody>
                    <a:bodyPr/>
                    <a:lstStyle/>
                    <a:p>
                      <a:pPr algn="ctr"/>
                      <a:r>
                        <a:rPr lang="en-US" sz="2700" dirty="0" smtClean="0"/>
                        <a:t>67</a:t>
                      </a:r>
                      <a:endParaRPr lang="en-US" sz="2700" dirty="0"/>
                    </a:p>
                  </a:txBody>
                  <a:tcPr/>
                </a:tc>
                <a:tc>
                  <a:txBody>
                    <a:bodyPr/>
                    <a:lstStyle/>
                    <a:p>
                      <a:pPr algn="ctr"/>
                      <a:r>
                        <a:rPr lang="en-US" sz="2700" dirty="0" smtClean="0"/>
                        <a:t>75</a:t>
                      </a:r>
                      <a:endParaRPr lang="en-US" sz="2700" dirty="0"/>
                    </a:p>
                  </a:txBody>
                  <a:tcPr/>
                </a:tc>
                <a:tc>
                  <a:txBody>
                    <a:bodyPr/>
                    <a:lstStyle/>
                    <a:p>
                      <a:pPr algn="ctr"/>
                      <a:r>
                        <a:rPr lang="en-US" sz="2700" dirty="0" smtClean="0"/>
                        <a:t>66</a:t>
                      </a:r>
                      <a:endParaRPr lang="en-US" sz="2700" dirty="0"/>
                    </a:p>
                  </a:txBody>
                  <a:tcPr/>
                </a:tc>
                <a:tc>
                  <a:txBody>
                    <a:bodyPr/>
                    <a:lstStyle/>
                    <a:p>
                      <a:pPr algn="ctr"/>
                      <a:r>
                        <a:rPr lang="en-US" sz="2700" dirty="0" smtClean="0"/>
                        <a:t>70</a:t>
                      </a:r>
                      <a:endParaRPr lang="en-US" sz="2700" dirty="0"/>
                    </a:p>
                  </a:txBody>
                  <a:tcPr/>
                </a:tc>
              </a:tr>
              <a:tr h="365760">
                <a:tc>
                  <a:txBody>
                    <a:bodyPr/>
                    <a:lstStyle/>
                    <a:p>
                      <a:r>
                        <a:rPr lang="en-US" sz="2600" dirty="0" smtClean="0"/>
                        <a:t>Lake Grove Elementary</a:t>
                      </a:r>
                      <a:endParaRPr lang="en-US" sz="2600" dirty="0"/>
                    </a:p>
                  </a:txBody>
                  <a:tcPr/>
                </a:tc>
                <a:tc>
                  <a:txBody>
                    <a:bodyPr/>
                    <a:lstStyle/>
                    <a:p>
                      <a:pPr algn="ctr"/>
                      <a:r>
                        <a:rPr lang="en-US" sz="2700" dirty="0" smtClean="0"/>
                        <a:t>81</a:t>
                      </a:r>
                      <a:endParaRPr lang="en-US" sz="2700" dirty="0"/>
                    </a:p>
                  </a:txBody>
                  <a:tcPr/>
                </a:tc>
                <a:tc>
                  <a:txBody>
                    <a:bodyPr/>
                    <a:lstStyle/>
                    <a:p>
                      <a:pPr algn="ctr"/>
                      <a:r>
                        <a:rPr lang="en-US" sz="2700" dirty="0" smtClean="0"/>
                        <a:t>85</a:t>
                      </a:r>
                      <a:endParaRPr lang="en-US" sz="2700" dirty="0"/>
                    </a:p>
                  </a:txBody>
                  <a:tcPr/>
                </a:tc>
                <a:tc>
                  <a:txBody>
                    <a:bodyPr/>
                    <a:lstStyle/>
                    <a:p>
                      <a:pPr algn="ctr"/>
                      <a:r>
                        <a:rPr lang="en-US" sz="2700" dirty="0" smtClean="0"/>
                        <a:t>65</a:t>
                      </a:r>
                      <a:endParaRPr lang="en-US" sz="2700" dirty="0"/>
                    </a:p>
                  </a:txBody>
                  <a:tcPr/>
                </a:tc>
                <a:tc>
                  <a:txBody>
                    <a:bodyPr/>
                    <a:lstStyle/>
                    <a:p>
                      <a:pPr algn="ctr"/>
                      <a:r>
                        <a:rPr lang="en-US" sz="2700" dirty="0" smtClean="0"/>
                        <a:t>75</a:t>
                      </a:r>
                      <a:endParaRPr lang="en-US" sz="2700" dirty="0"/>
                    </a:p>
                  </a:txBody>
                  <a:tcPr/>
                </a:tc>
              </a:tr>
            </a:tbl>
          </a:graphicData>
        </a:graphic>
      </p:graphicFrame>
      <p:sp>
        <p:nvSpPr>
          <p:cNvPr id="25" name="TextBox 24"/>
          <p:cNvSpPr txBox="1"/>
          <p:nvPr/>
        </p:nvSpPr>
        <p:spPr>
          <a:xfrm>
            <a:off x="22763389" y="6446099"/>
            <a:ext cx="8774391" cy="507831"/>
          </a:xfrm>
          <a:prstGeom prst="rect">
            <a:avLst/>
          </a:prstGeom>
          <a:noFill/>
        </p:spPr>
        <p:txBody>
          <a:bodyPr wrap="square" rtlCol="0">
            <a:spAutoFit/>
          </a:bodyPr>
          <a:lstStyle/>
          <a:p>
            <a:r>
              <a:rPr lang="en-US" sz="2700" b="1" dirty="0" smtClean="0"/>
              <a:t>Percentage of Students Meeting &amp; Exceeding in Math, 2011-2012</a:t>
            </a:r>
            <a:endParaRPr lang="en-US" sz="2700" b="1" dirty="0"/>
          </a:p>
        </p:txBody>
      </p:sp>
      <p:sp>
        <p:nvSpPr>
          <p:cNvPr id="26" name="TextBox 25"/>
          <p:cNvSpPr txBox="1"/>
          <p:nvPr/>
        </p:nvSpPr>
        <p:spPr>
          <a:xfrm>
            <a:off x="33288129" y="6550260"/>
            <a:ext cx="9491796" cy="21067314"/>
          </a:xfrm>
          <a:prstGeom prst="rect">
            <a:avLst/>
          </a:prstGeom>
          <a:noFill/>
        </p:spPr>
        <p:txBody>
          <a:bodyPr wrap="square" rtlCol="0">
            <a:spAutoFit/>
          </a:bodyPr>
          <a:lstStyle/>
          <a:p>
            <a:r>
              <a:rPr lang="en-US" b="1" dirty="0" smtClean="0"/>
              <a:t>Our Goal: </a:t>
            </a:r>
          </a:p>
          <a:p>
            <a:r>
              <a:rPr lang="en-US" b="1" dirty="0"/>
              <a:t>	</a:t>
            </a:r>
            <a:r>
              <a:rPr lang="en-US" b="1" dirty="0" smtClean="0"/>
              <a:t>To improve math performance at Grades 3, 4, 5, and 6 using instruction that is targeted and informed by data.</a:t>
            </a:r>
          </a:p>
          <a:p>
            <a:r>
              <a:rPr lang="en-US" b="1" dirty="0" smtClean="0"/>
              <a:t>Our Challenges:</a:t>
            </a:r>
          </a:p>
          <a:p>
            <a:r>
              <a:rPr lang="en-US" b="1" dirty="0" smtClean="0"/>
              <a:t>	</a:t>
            </a:r>
            <a:r>
              <a:rPr lang="en-US" dirty="0" smtClean="0"/>
              <a:t>As you can see from the strengths and weaknesses listed by staff in the center column, one of the major challenges we face is letting go of the things we cannot control.  Students may go home to an environment that is not conducive to their learning.  They may not have support from their parents, the ability to have a tutor, or a quiet place to study.  Some of them may have difficulty with attention and focus that has not been addressed.  </a:t>
            </a:r>
          </a:p>
          <a:p>
            <a:r>
              <a:rPr lang="en-US" b="1" dirty="0" smtClean="0"/>
              <a:t>	</a:t>
            </a:r>
            <a:r>
              <a:rPr lang="en-US" dirty="0" smtClean="0"/>
              <a:t>Another challenge is addressing the needs of the smaller percentage of students who are not meeting benchmark.  We are striving to find strategies for team teaching and small groupings that focus on missing skills and concepts that hold our students back from understanding, learning, and growing.  As shown in the teacher observations, many students are stuck on learning their basic facts, basic concepts of patterning and number sense, and problem solving.  </a:t>
            </a:r>
            <a:endParaRPr lang="en-US" b="1" dirty="0" smtClean="0"/>
          </a:p>
          <a:p>
            <a:r>
              <a:rPr lang="en-US" b="1" dirty="0" smtClean="0"/>
              <a:t>Our Options: </a:t>
            </a:r>
          </a:p>
          <a:p>
            <a:r>
              <a:rPr lang="en-US" b="1" dirty="0" smtClean="0"/>
              <a:t>	</a:t>
            </a:r>
            <a:r>
              <a:rPr lang="en-US" dirty="0" smtClean="0"/>
              <a:t>We have considered the option of having students pulled out by assistants, thereby missing other content.  We also began flooding with assistants at 3/4 this year during the math block and adding a 3/4 teacher to the 5</a:t>
            </a:r>
            <a:r>
              <a:rPr lang="en-US" baseline="30000" dirty="0" smtClean="0"/>
              <a:t>th</a:t>
            </a:r>
            <a:r>
              <a:rPr lang="en-US" dirty="0" smtClean="0"/>
              <a:t> grade math team to reduce numbers.  This has not been enough, and the pull out of students from other content area was the least desirable option.  </a:t>
            </a:r>
          </a:p>
          <a:p>
            <a:r>
              <a:rPr lang="en-US" b="1" dirty="0" smtClean="0"/>
              <a:t>	</a:t>
            </a:r>
            <a:r>
              <a:rPr lang="en-US" dirty="0" smtClean="0"/>
              <a:t>Our choice has been to regroup according to the strand data from OAKS and our classroom formative assessments to create a small group of students that works with a classroom teacher.  All students begin by hearing the grade level material presented by the teachers.  Then, the small group divides off to work on content at their rate and level.  The rest of the group is divided in thirds for independent work time, supervised by a classroom teacher and two assistants.  The teacher with the small group of struggling students is using an intervention curriculum and reviewing basic, foundational concepts with increased practice.</a:t>
            </a:r>
            <a:endParaRPr lang="en-US" b="1" dirty="0" smtClean="0"/>
          </a:p>
          <a:p>
            <a:r>
              <a:rPr lang="en-US" b="1" dirty="0" smtClean="0"/>
              <a:t>Impacts:</a:t>
            </a:r>
          </a:p>
          <a:p>
            <a:r>
              <a:rPr lang="en-US" b="1" dirty="0" smtClean="0"/>
              <a:t>	</a:t>
            </a:r>
            <a:r>
              <a:rPr lang="en-US" dirty="0" smtClean="0"/>
              <a:t>Our belief is that implementing this at all grade levels beginning next year will allow for students to continue to be exposed to all the grade level curriculum while getting the small group focus they need to compensate for deficits.  The groups will be flexible and progress monitored so that students are receiving targeted and skill based instruction that is necessary; we anticipate that some students will always need the support, while others will need isolated skills.  </a:t>
            </a:r>
          </a:p>
          <a:p>
            <a:r>
              <a:rPr lang="en-US" b="1" dirty="0" smtClean="0"/>
              <a:t>	</a:t>
            </a:r>
            <a:r>
              <a:rPr lang="en-US" dirty="0" smtClean="0"/>
              <a:t>The financial impact is limited to cost of additional intervention materials, which to this point has not been necessary, as much of it has been teacher generated or free.  No additional staff will be hired.</a:t>
            </a:r>
            <a:endParaRPr lang="en-US" b="1" dirty="0" smtClean="0"/>
          </a:p>
          <a:p>
            <a:endParaRPr lang="en-US" b="1" dirty="0"/>
          </a:p>
        </p:txBody>
      </p:sp>
      <p:graphicFrame>
        <p:nvGraphicFramePr>
          <p:cNvPr id="27" name="Chart 26"/>
          <p:cNvGraphicFramePr/>
          <p:nvPr/>
        </p:nvGraphicFramePr>
        <p:xfrm>
          <a:off x="22927366" y="9659878"/>
          <a:ext cx="8555985" cy="469181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Chart 32"/>
          <p:cNvGraphicFramePr/>
          <p:nvPr/>
        </p:nvGraphicFramePr>
        <p:xfrm>
          <a:off x="22986287" y="13826028"/>
          <a:ext cx="8555985" cy="4691813"/>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Chart 33"/>
          <p:cNvGraphicFramePr/>
          <p:nvPr/>
        </p:nvGraphicFramePr>
        <p:xfrm>
          <a:off x="22927024" y="18115477"/>
          <a:ext cx="8555985" cy="4691813"/>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5" name="Chart 34"/>
          <p:cNvGraphicFramePr/>
          <p:nvPr/>
        </p:nvGraphicFramePr>
        <p:xfrm>
          <a:off x="22944729" y="22481894"/>
          <a:ext cx="8555985" cy="469181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Table 37"/>
          <p:cNvGraphicFramePr>
            <a:graphicFrameLocks noGrp="1"/>
          </p:cNvGraphicFramePr>
          <p:nvPr/>
        </p:nvGraphicFramePr>
        <p:xfrm>
          <a:off x="22908125" y="27455182"/>
          <a:ext cx="8555985" cy="2438400"/>
        </p:xfrm>
        <a:graphic>
          <a:graphicData uri="http://schemas.openxmlformats.org/drawingml/2006/table">
            <a:tbl>
              <a:tblPr firstRow="1" bandRow="1">
                <a:tableStyleId>{5C22544A-7EE6-4342-B048-85BDC9FD1C3A}</a:tableStyleId>
              </a:tblPr>
              <a:tblGrid>
                <a:gridCol w="2587640"/>
                <a:gridCol w="1423915"/>
                <a:gridCol w="1558609"/>
                <a:gridCol w="1500882"/>
                <a:gridCol w="1484939"/>
              </a:tblGrid>
              <a:tr h="370840">
                <a:tc>
                  <a:txBody>
                    <a:bodyPr/>
                    <a:lstStyle/>
                    <a:p>
                      <a:endParaRPr lang="en-US" sz="2600" dirty="0"/>
                    </a:p>
                  </a:txBody>
                  <a:tcPr/>
                </a:tc>
                <a:tc>
                  <a:txBody>
                    <a:bodyPr/>
                    <a:lstStyle/>
                    <a:p>
                      <a:r>
                        <a:rPr lang="en-US" sz="2600" dirty="0" smtClean="0"/>
                        <a:t>Grade 3</a:t>
                      </a:r>
                      <a:endParaRPr lang="en-US" sz="2600" dirty="0"/>
                    </a:p>
                  </a:txBody>
                  <a:tcPr/>
                </a:tc>
                <a:tc>
                  <a:txBody>
                    <a:bodyPr/>
                    <a:lstStyle/>
                    <a:p>
                      <a:r>
                        <a:rPr lang="en-US" sz="2600" dirty="0" smtClean="0"/>
                        <a:t>Grade 4</a:t>
                      </a:r>
                      <a:endParaRPr lang="en-US" sz="2600" dirty="0"/>
                    </a:p>
                  </a:txBody>
                  <a:tcPr/>
                </a:tc>
                <a:tc>
                  <a:txBody>
                    <a:bodyPr/>
                    <a:lstStyle/>
                    <a:p>
                      <a:r>
                        <a:rPr lang="en-US" sz="2600" dirty="0" smtClean="0"/>
                        <a:t>Grade 5</a:t>
                      </a:r>
                      <a:endParaRPr lang="en-US" sz="2600" dirty="0"/>
                    </a:p>
                  </a:txBody>
                  <a:tcPr/>
                </a:tc>
                <a:tc>
                  <a:txBody>
                    <a:bodyPr/>
                    <a:lstStyle/>
                    <a:p>
                      <a:r>
                        <a:rPr lang="en-US" sz="2600" dirty="0" smtClean="0"/>
                        <a:t>Grade 6</a:t>
                      </a:r>
                      <a:endParaRPr lang="en-US" sz="2600" dirty="0"/>
                    </a:p>
                  </a:txBody>
                  <a:tcPr/>
                </a:tc>
              </a:tr>
              <a:tr h="370840">
                <a:tc>
                  <a:txBody>
                    <a:bodyPr/>
                    <a:lstStyle/>
                    <a:p>
                      <a:r>
                        <a:rPr lang="en-US" sz="2600" dirty="0" smtClean="0"/>
                        <a:t>Does Not Meet</a:t>
                      </a:r>
                      <a:endParaRPr lang="en-US" sz="2600" dirty="0"/>
                    </a:p>
                  </a:txBody>
                  <a:tcPr/>
                </a:tc>
                <a:tc>
                  <a:txBody>
                    <a:bodyPr/>
                    <a:lstStyle/>
                    <a:p>
                      <a:pPr algn="ctr"/>
                      <a:r>
                        <a:rPr lang="en-US" sz="2600" dirty="0" smtClean="0"/>
                        <a:t>8</a:t>
                      </a:r>
                      <a:endParaRPr lang="en-US" sz="2600" dirty="0"/>
                    </a:p>
                  </a:txBody>
                  <a:tcPr/>
                </a:tc>
                <a:tc>
                  <a:txBody>
                    <a:bodyPr/>
                    <a:lstStyle/>
                    <a:p>
                      <a:pPr algn="ctr"/>
                      <a:r>
                        <a:rPr lang="en-US" sz="2600" dirty="0" smtClean="0"/>
                        <a:t>8</a:t>
                      </a:r>
                      <a:endParaRPr lang="en-US" sz="2600" dirty="0"/>
                    </a:p>
                  </a:txBody>
                  <a:tcPr/>
                </a:tc>
                <a:tc>
                  <a:txBody>
                    <a:bodyPr/>
                    <a:lstStyle/>
                    <a:p>
                      <a:pPr algn="ctr"/>
                      <a:r>
                        <a:rPr lang="en-US" sz="2600" dirty="0" smtClean="0"/>
                        <a:t>14</a:t>
                      </a:r>
                      <a:endParaRPr lang="en-US" sz="2600" dirty="0"/>
                    </a:p>
                  </a:txBody>
                  <a:tcPr/>
                </a:tc>
                <a:tc>
                  <a:txBody>
                    <a:bodyPr/>
                    <a:lstStyle/>
                    <a:p>
                      <a:pPr algn="ctr"/>
                      <a:r>
                        <a:rPr lang="en-US" sz="2600" dirty="0" smtClean="0"/>
                        <a:t>12</a:t>
                      </a:r>
                      <a:endParaRPr lang="en-US" sz="2600" dirty="0"/>
                    </a:p>
                  </a:txBody>
                  <a:tcPr/>
                </a:tc>
              </a:tr>
              <a:tr h="370840">
                <a:tc>
                  <a:txBody>
                    <a:bodyPr/>
                    <a:lstStyle/>
                    <a:p>
                      <a:r>
                        <a:rPr lang="en-US" sz="2600" dirty="0" smtClean="0"/>
                        <a:t>Nearly Meets</a:t>
                      </a:r>
                      <a:endParaRPr lang="en-US" sz="2600" dirty="0"/>
                    </a:p>
                  </a:txBody>
                  <a:tcPr/>
                </a:tc>
                <a:tc>
                  <a:txBody>
                    <a:bodyPr/>
                    <a:lstStyle/>
                    <a:p>
                      <a:pPr algn="ctr"/>
                      <a:r>
                        <a:rPr lang="en-US" sz="2600" dirty="0" smtClean="0"/>
                        <a:t>11</a:t>
                      </a:r>
                      <a:endParaRPr lang="en-US" sz="2600" dirty="0"/>
                    </a:p>
                  </a:txBody>
                  <a:tcPr/>
                </a:tc>
                <a:tc>
                  <a:txBody>
                    <a:bodyPr/>
                    <a:lstStyle/>
                    <a:p>
                      <a:pPr algn="ctr"/>
                      <a:r>
                        <a:rPr lang="en-US" sz="2600" dirty="0" smtClean="0"/>
                        <a:t>7</a:t>
                      </a:r>
                      <a:endParaRPr lang="en-US" sz="2600" dirty="0"/>
                    </a:p>
                  </a:txBody>
                  <a:tcPr/>
                </a:tc>
                <a:tc>
                  <a:txBody>
                    <a:bodyPr/>
                    <a:lstStyle/>
                    <a:p>
                      <a:pPr algn="ctr"/>
                      <a:r>
                        <a:rPr lang="en-US" sz="2600" dirty="0" smtClean="0"/>
                        <a:t>21</a:t>
                      </a:r>
                      <a:endParaRPr lang="en-US" sz="2600" dirty="0"/>
                    </a:p>
                  </a:txBody>
                  <a:tcPr/>
                </a:tc>
                <a:tc>
                  <a:txBody>
                    <a:bodyPr/>
                    <a:lstStyle/>
                    <a:p>
                      <a:pPr algn="ctr"/>
                      <a:r>
                        <a:rPr lang="en-US" sz="2600" dirty="0" smtClean="0"/>
                        <a:t>13</a:t>
                      </a:r>
                      <a:endParaRPr lang="en-US" sz="2600" dirty="0"/>
                    </a:p>
                  </a:txBody>
                  <a:tcPr/>
                </a:tc>
              </a:tr>
              <a:tr h="370840">
                <a:tc>
                  <a:txBody>
                    <a:bodyPr/>
                    <a:lstStyle/>
                    <a:p>
                      <a:r>
                        <a:rPr lang="en-US" sz="2600" dirty="0" smtClean="0"/>
                        <a:t>Meets</a:t>
                      </a:r>
                      <a:endParaRPr lang="en-US" sz="2600" dirty="0"/>
                    </a:p>
                  </a:txBody>
                  <a:tcPr/>
                </a:tc>
                <a:tc>
                  <a:txBody>
                    <a:bodyPr/>
                    <a:lstStyle/>
                    <a:p>
                      <a:pPr algn="ctr"/>
                      <a:r>
                        <a:rPr lang="en-US" sz="2600" dirty="0" smtClean="0"/>
                        <a:t>26</a:t>
                      </a:r>
                      <a:endParaRPr lang="en-US" sz="2600" dirty="0"/>
                    </a:p>
                  </a:txBody>
                  <a:tcPr/>
                </a:tc>
                <a:tc>
                  <a:txBody>
                    <a:bodyPr/>
                    <a:lstStyle/>
                    <a:p>
                      <a:pPr algn="ctr"/>
                      <a:r>
                        <a:rPr lang="en-US" sz="2600" dirty="0" smtClean="0"/>
                        <a:t>32</a:t>
                      </a:r>
                      <a:endParaRPr lang="en-US" sz="2600" dirty="0"/>
                    </a:p>
                  </a:txBody>
                  <a:tcPr/>
                </a:tc>
                <a:tc>
                  <a:txBody>
                    <a:bodyPr/>
                    <a:lstStyle/>
                    <a:p>
                      <a:pPr algn="ctr"/>
                      <a:r>
                        <a:rPr lang="en-US" sz="2600" dirty="0" smtClean="0"/>
                        <a:t>38</a:t>
                      </a:r>
                      <a:endParaRPr lang="en-US" sz="2600" dirty="0"/>
                    </a:p>
                  </a:txBody>
                  <a:tcPr/>
                </a:tc>
                <a:tc>
                  <a:txBody>
                    <a:bodyPr/>
                    <a:lstStyle/>
                    <a:p>
                      <a:pPr algn="ctr"/>
                      <a:r>
                        <a:rPr lang="en-US" sz="2600" dirty="0" smtClean="0"/>
                        <a:t>47</a:t>
                      </a:r>
                      <a:endParaRPr lang="en-US" sz="2600" dirty="0"/>
                    </a:p>
                  </a:txBody>
                  <a:tcPr/>
                </a:tc>
              </a:tr>
              <a:tr h="370840">
                <a:tc>
                  <a:txBody>
                    <a:bodyPr/>
                    <a:lstStyle/>
                    <a:p>
                      <a:r>
                        <a:rPr lang="en-US" sz="2600" dirty="0" smtClean="0"/>
                        <a:t>Exceeds</a:t>
                      </a:r>
                      <a:endParaRPr lang="en-US" sz="2600" dirty="0"/>
                    </a:p>
                  </a:txBody>
                  <a:tcPr/>
                </a:tc>
                <a:tc>
                  <a:txBody>
                    <a:bodyPr/>
                    <a:lstStyle/>
                    <a:p>
                      <a:pPr algn="ctr"/>
                      <a:r>
                        <a:rPr lang="en-US" sz="2600" dirty="0" smtClean="0"/>
                        <a:t>55</a:t>
                      </a:r>
                      <a:endParaRPr lang="en-US" sz="2600" dirty="0"/>
                    </a:p>
                  </a:txBody>
                  <a:tcPr/>
                </a:tc>
                <a:tc>
                  <a:txBody>
                    <a:bodyPr/>
                    <a:lstStyle/>
                    <a:p>
                      <a:pPr algn="ctr"/>
                      <a:r>
                        <a:rPr lang="en-US" sz="2600" dirty="0" smtClean="0"/>
                        <a:t>52</a:t>
                      </a:r>
                      <a:endParaRPr lang="en-US" sz="2600" dirty="0"/>
                    </a:p>
                  </a:txBody>
                  <a:tcPr/>
                </a:tc>
                <a:tc>
                  <a:txBody>
                    <a:bodyPr/>
                    <a:lstStyle/>
                    <a:p>
                      <a:pPr algn="ctr"/>
                      <a:r>
                        <a:rPr lang="en-US" sz="2600" dirty="0" smtClean="0"/>
                        <a:t>27</a:t>
                      </a:r>
                      <a:endParaRPr lang="en-US" sz="2600" dirty="0"/>
                    </a:p>
                  </a:txBody>
                  <a:tcPr/>
                </a:tc>
                <a:tc>
                  <a:txBody>
                    <a:bodyPr/>
                    <a:lstStyle/>
                    <a:p>
                      <a:pPr algn="ctr"/>
                      <a:r>
                        <a:rPr lang="en-US" sz="2600" dirty="0" smtClean="0"/>
                        <a:t>28</a:t>
                      </a:r>
                      <a:endParaRPr lang="en-US" sz="2600" dirty="0"/>
                    </a:p>
                  </a:txBody>
                  <a:tcPr/>
                </a:tc>
              </a:tr>
            </a:tbl>
          </a:graphicData>
        </a:graphic>
      </p:graphicFrame>
      <p:sp>
        <p:nvSpPr>
          <p:cNvPr id="39" name="Text Box 11"/>
          <p:cNvSpPr txBox="1">
            <a:spLocks noChangeArrowheads="1"/>
          </p:cNvSpPr>
          <p:nvPr/>
        </p:nvSpPr>
        <p:spPr bwMode="auto">
          <a:xfrm>
            <a:off x="711200" y="22229763"/>
            <a:ext cx="9983788" cy="615533"/>
          </a:xfrm>
          <a:prstGeom prst="rect">
            <a:avLst/>
          </a:prstGeom>
          <a:solidFill>
            <a:srgbClr val="003466"/>
          </a:solidFill>
          <a:ln w="9525">
            <a:noFill/>
            <a:miter lim="800000"/>
            <a:headEnd/>
            <a:tailEnd/>
          </a:ln>
        </p:spPr>
        <p:txBody>
          <a:bodyPr lIns="91426" tIns="45710" rIns="91426" bIns="45710">
            <a:prstTxWarp prst="textNoShape">
              <a:avLst/>
            </a:prstTxWarp>
            <a:spAutoFit/>
          </a:bodyPr>
          <a:lstStyle/>
          <a:p>
            <a:pPr eaLnBrk="0" hangingPunct="0">
              <a:spcBef>
                <a:spcPct val="50000"/>
              </a:spcBef>
            </a:pPr>
            <a:r>
              <a:rPr lang="en-US" dirty="0"/>
              <a:t>      </a:t>
            </a:r>
            <a:r>
              <a:rPr lang="en-US" dirty="0" smtClean="0"/>
              <a:t> </a:t>
            </a:r>
            <a:r>
              <a:rPr lang="en-US" sz="3400" b="1" dirty="0" smtClean="0">
                <a:solidFill>
                  <a:schemeClr val="bg1"/>
                </a:solidFill>
              </a:rPr>
              <a:t>Timeline</a:t>
            </a:r>
            <a:endParaRPr lang="en-US" sz="3400" b="1" dirty="0">
              <a:solidFill>
                <a:schemeClr val="bg1"/>
              </a:solidFill>
            </a:endParaRPr>
          </a:p>
        </p:txBody>
      </p:sp>
      <p:sp>
        <p:nvSpPr>
          <p:cNvPr id="40" name="TextBox 39"/>
          <p:cNvSpPr txBox="1"/>
          <p:nvPr/>
        </p:nvSpPr>
        <p:spPr>
          <a:xfrm>
            <a:off x="1397000" y="23190201"/>
            <a:ext cx="8534400" cy="984885"/>
          </a:xfrm>
          <a:prstGeom prst="rect">
            <a:avLst/>
          </a:prstGeom>
          <a:noFill/>
        </p:spPr>
        <p:txBody>
          <a:bodyPr wrap="square" rtlCol="0">
            <a:spAutoFit/>
          </a:bodyPr>
          <a:lstStyle/>
          <a:p>
            <a:r>
              <a:rPr lang="en-US" dirty="0" smtClean="0"/>
              <a:t>2011-2012 School Year</a:t>
            </a:r>
          </a:p>
          <a:p>
            <a:r>
              <a:rPr lang="en-US" dirty="0" smtClean="0"/>
              <a:t>		</a:t>
            </a:r>
            <a:endParaRPr lang="en-US" dirty="0"/>
          </a:p>
        </p:txBody>
      </p:sp>
      <p:graphicFrame>
        <p:nvGraphicFramePr>
          <p:cNvPr id="41" name="Table 40"/>
          <p:cNvGraphicFramePr>
            <a:graphicFrameLocks noGrp="1"/>
          </p:cNvGraphicFramePr>
          <p:nvPr/>
        </p:nvGraphicFramePr>
        <p:xfrm>
          <a:off x="838201" y="24003000"/>
          <a:ext cx="9535888" cy="6969300"/>
        </p:xfrm>
        <a:graphic>
          <a:graphicData uri="http://schemas.openxmlformats.org/drawingml/2006/table">
            <a:tbl>
              <a:tblPr firstRow="1" bandRow="1">
                <a:tableStyleId>{073A0DAA-6AF3-43AB-8588-CEC1D06C72B9}</a:tableStyleId>
              </a:tblPr>
              <a:tblGrid>
                <a:gridCol w="1955799"/>
                <a:gridCol w="7580089"/>
              </a:tblGrid>
              <a:tr h="625764">
                <a:tc>
                  <a:txBody>
                    <a:bodyPr/>
                    <a:lstStyle/>
                    <a:p>
                      <a:r>
                        <a:rPr lang="en-US" sz="2400" dirty="0" smtClean="0"/>
                        <a:t>August</a:t>
                      </a:r>
                      <a:endParaRPr lang="en-US" sz="2400" b="1" dirty="0"/>
                    </a:p>
                  </a:txBody>
                  <a:tcPr/>
                </a:tc>
                <a:tc>
                  <a:txBody>
                    <a:bodyPr/>
                    <a:lstStyle/>
                    <a:p>
                      <a:r>
                        <a:rPr lang="en-US" dirty="0" smtClean="0"/>
                        <a:t>Scheduling</a:t>
                      </a:r>
                      <a:r>
                        <a:rPr lang="en-US" baseline="0" dirty="0" smtClean="0"/>
                        <a:t> Committee, Focus on Math Block, Class Lists</a:t>
                      </a:r>
                      <a:endParaRPr lang="en-US" dirty="0"/>
                    </a:p>
                  </a:txBody>
                  <a:tcPr/>
                </a:tc>
              </a:tr>
              <a:tr h="625764">
                <a:tc>
                  <a:txBody>
                    <a:bodyPr/>
                    <a:lstStyle/>
                    <a:p>
                      <a:r>
                        <a:rPr lang="en-US" sz="2400" dirty="0" smtClean="0"/>
                        <a:t>September</a:t>
                      </a:r>
                      <a:endParaRPr lang="en-US" sz="2400" b="1" dirty="0"/>
                    </a:p>
                  </a:txBody>
                  <a:tcPr/>
                </a:tc>
                <a:tc>
                  <a:txBody>
                    <a:bodyPr/>
                    <a:lstStyle/>
                    <a:p>
                      <a:r>
                        <a:rPr lang="en-US" dirty="0" smtClean="0"/>
                        <a:t>Create Math Groupings based on 2011</a:t>
                      </a:r>
                      <a:r>
                        <a:rPr lang="en-US" baseline="0" dirty="0" smtClean="0"/>
                        <a:t> Spring Assessments</a:t>
                      </a:r>
                      <a:endParaRPr lang="en-US" dirty="0"/>
                    </a:p>
                  </a:txBody>
                  <a:tcPr/>
                </a:tc>
              </a:tr>
              <a:tr h="625764">
                <a:tc>
                  <a:txBody>
                    <a:bodyPr/>
                    <a:lstStyle/>
                    <a:p>
                      <a:r>
                        <a:rPr lang="en-US" sz="2400" dirty="0" smtClean="0"/>
                        <a:t>October</a:t>
                      </a:r>
                      <a:endParaRPr lang="en-US" sz="2400" b="1" dirty="0"/>
                    </a:p>
                  </a:txBody>
                  <a:tcPr/>
                </a:tc>
                <a:tc>
                  <a:txBody>
                    <a:bodyPr/>
                    <a:lstStyle/>
                    <a:p>
                      <a:r>
                        <a:rPr lang="en-US" dirty="0" smtClean="0"/>
                        <a:t>First</a:t>
                      </a:r>
                      <a:r>
                        <a:rPr lang="en-US" baseline="0" dirty="0" smtClean="0"/>
                        <a:t> Data Teams, Creation of Assessment Walls, Staff Development With Shannon McCaw</a:t>
                      </a:r>
                      <a:endParaRPr lang="en-US" dirty="0"/>
                    </a:p>
                  </a:txBody>
                  <a:tcPr/>
                </a:tc>
              </a:tr>
              <a:tr h="625764">
                <a:tc>
                  <a:txBody>
                    <a:bodyPr/>
                    <a:lstStyle/>
                    <a:p>
                      <a:r>
                        <a:rPr lang="en-US" sz="2400" dirty="0" smtClean="0"/>
                        <a:t>November</a:t>
                      </a:r>
                      <a:endParaRPr lang="en-US" sz="2400" b="1" dirty="0"/>
                    </a:p>
                  </a:txBody>
                  <a:tcPr/>
                </a:tc>
                <a:tc>
                  <a:txBody>
                    <a:bodyPr/>
                    <a:lstStyle/>
                    <a:p>
                      <a:r>
                        <a:rPr lang="en-US" dirty="0" smtClean="0"/>
                        <a:t>Analyze Strengths and Weaknesses</a:t>
                      </a:r>
                      <a:r>
                        <a:rPr lang="en-US" baseline="0" dirty="0" smtClean="0"/>
                        <a:t> of Students, Discuss Instructional Goals</a:t>
                      </a:r>
                      <a:endParaRPr lang="en-US" dirty="0"/>
                    </a:p>
                  </a:txBody>
                  <a:tcPr/>
                </a:tc>
              </a:tr>
              <a:tr h="625764">
                <a:tc>
                  <a:txBody>
                    <a:bodyPr/>
                    <a:lstStyle/>
                    <a:p>
                      <a:r>
                        <a:rPr lang="en-US" sz="2400" dirty="0" smtClean="0"/>
                        <a:t>December</a:t>
                      </a:r>
                      <a:endParaRPr lang="en-US" sz="2400" b="1" dirty="0"/>
                    </a:p>
                  </a:txBody>
                  <a:tcPr/>
                </a:tc>
                <a:tc>
                  <a:txBody>
                    <a:bodyPr/>
                    <a:lstStyle/>
                    <a:p>
                      <a:r>
                        <a:rPr lang="en-US" dirty="0" smtClean="0"/>
                        <a:t>Update Assessment Walls, Calculate</a:t>
                      </a:r>
                      <a:r>
                        <a:rPr lang="en-US" baseline="0" dirty="0" smtClean="0"/>
                        <a:t> New Percentages</a:t>
                      </a:r>
                      <a:endParaRPr lang="en-US" dirty="0"/>
                    </a:p>
                  </a:txBody>
                  <a:tcPr/>
                </a:tc>
              </a:tr>
              <a:tr h="625764">
                <a:tc>
                  <a:txBody>
                    <a:bodyPr/>
                    <a:lstStyle/>
                    <a:p>
                      <a:r>
                        <a:rPr lang="en-US" sz="2400" dirty="0" smtClean="0"/>
                        <a:t>January</a:t>
                      </a:r>
                      <a:endParaRPr lang="en-US" sz="2400" b="1" dirty="0"/>
                    </a:p>
                  </a:txBody>
                  <a:tcPr/>
                </a:tc>
                <a:tc>
                  <a:txBody>
                    <a:bodyPr/>
                    <a:lstStyle/>
                    <a:p>
                      <a:r>
                        <a:rPr lang="en-US" dirty="0" err="1" smtClean="0"/>
                        <a:t>Districtwide</a:t>
                      </a:r>
                      <a:r>
                        <a:rPr lang="en-US" dirty="0" smtClean="0"/>
                        <a:t> </a:t>
                      </a:r>
                      <a:r>
                        <a:rPr lang="en-US" dirty="0" err="1" smtClean="0"/>
                        <a:t>Inservices</a:t>
                      </a:r>
                      <a:r>
                        <a:rPr lang="en-US" dirty="0" smtClean="0"/>
                        <a:t> with Shannon</a:t>
                      </a:r>
                      <a:r>
                        <a:rPr lang="en-US" baseline="0" dirty="0" smtClean="0"/>
                        <a:t> McCaw, Develop Spring Units</a:t>
                      </a:r>
                      <a:endParaRPr lang="en-US" dirty="0"/>
                    </a:p>
                  </a:txBody>
                  <a:tcPr/>
                </a:tc>
              </a:tr>
              <a:tr h="625764">
                <a:tc>
                  <a:txBody>
                    <a:bodyPr/>
                    <a:lstStyle/>
                    <a:p>
                      <a:r>
                        <a:rPr lang="en-US" sz="2400" dirty="0" smtClean="0"/>
                        <a:t>February</a:t>
                      </a:r>
                      <a:endParaRPr lang="en-US" sz="2400" b="1" dirty="0"/>
                    </a:p>
                  </a:txBody>
                  <a:tcPr/>
                </a:tc>
                <a:tc>
                  <a:txBody>
                    <a:bodyPr/>
                    <a:lstStyle/>
                    <a:p>
                      <a:r>
                        <a:rPr lang="en-US" dirty="0" smtClean="0"/>
                        <a:t>OAKS First Round,</a:t>
                      </a:r>
                      <a:r>
                        <a:rPr lang="en-US" baseline="0" dirty="0" smtClean="0"/>
                        <a:t> </a:t>
                      </a:r>
                      <a:r>
                        <a:rPr lang="en-US" dirty="0" smtClean="0"/>
                        <a:t>Problem Solving</a:t>
                      </a:r>
                      <a:r>
                        <a:rPr lang="en-US" baseline="0" dirty="0" smtClean="0"/>
                        <a:t> Training, Check In on Recent Assessments</a:t>
                      </a:r>
                      <a:endParaRPr lang="en-US" dirty="0"/>
                    </a:p>
                  </a:txBody>
                  <a:tcPr/>
                </a:tc>
              </a:tr>
              <a:tr h="625764">
                <a:tc>
                  <a:txBody>
                    <a:bodyPr/>
                    <a:lstStyle/>
                    <a:p>
                      <a:r>
                        <a:rPr lang="en-US" sz="2400" dirty="0" smtClean="0"/>
                        <a:t>March</a:t>
                      </a:r>
                      <a:endParaRPr lang="en-US" sz="2400" b="1" dirty="0"/>
                    </a:p>
                  </a:txBody>
                  <a:tcPr/>
                </a:tc>
                <a:tc>
                  <a:txBody>
                    <a:bodyPr/>
                    <a:lstStyle/>
                    <a:p>
                      <a:r>
                        <a:rPr lang="en-US" dirty="0" smtClean="0"/>
                        <a:t>Update Assessment Walls, Introduce Professional Learning</a:t>
                      </a:r>
                      <a:r>
                        <a:rPr lang="en-US" baseline="0" dirty="0" smtClean="0"/>
                        <a:t> Communities for the Coming Year</a:t>
                      </a:r>
                      <a:endParaRPr lang="en-US" dirty="0"/>
                    </a:p>
                  </a:txBody>
                  <a:tcPr/>
                </a:tc>
              </a:tr>
              <a:tr h="625764">
                <a:tc>
                  <a:txBody>
                    <a:bodyPr/>
                    <a:lstStyle/>
                    <a:p>
                      <a:r>
                        <a:rPr lang="en-US" sz="2400" dirty="0" smtClean="0"/>
                        <a:t>April</a:t>
                      </a:r>
                      <a:endParaRPr lang="en-US" sz="2400" b="1" dirty="0"/>
                    </a:p>
                  </a:txBody>
                  <a:tcPr/>
                </a:tc>
                <a:tc>
                  <a:txBody>
                    <a:bodyPr/>
                    <a:lstStyle/>
                    <a:p>
                      <a:r>
                        <a:rPr lang="en-US" dirty="0" smtClean="0"/>
                        <a:t>Grades</a:t>
                      </a:r>
                      <a:r>
                        <a:rPr lang="en-US" baseline="0" dirty="0" smtClean="0"/>
                        <a:t> 1 &amp; 2 Work With Shannon McCaw to Prepare for Next Year, Second Round of OAKS</a:t>
                      </a:r>
                      <a:endParaRPr lang="en-US" dirty="0"/>
                    </a:p>
                  </a:txBody>
                  <a:tcPr/>
                </a:tc>
              </a:tr>
              <a:tr h="625764">
                <a:tc>
                  <a:txBody>
                    <a:bodyPr/>
                    <a:lstStyle/>
                    <a:p>
                      <a:r>
                        <a:rPr lang="en-US" sz="2400" dirty="0" smtClean="0"/>
                        <a:t>May</a:t>
                      </a:r>
                      <a:endParaRPr lang="en-US" sz="2400" b="1" dirty="0"/>
                    </a:p>
                  </a:txBody>
                  <a:tcPr/>
                </a:tc>
                <a:tc>
                  <a:txBody>
                    <a:bodyPr/>
                    <a:lstStyle/>
                    <a:p>
                      <a:r>
                        <a:rPr lang="en-US" dirty="0" smtClean="0"/>
                        <a:t>Final Update of Assessment Walls,</a:t>
                      </a:r>
                      <a:r>
                        <a:rPr lang="en-US" baseline="0" dirty="0" smtClean="0"/>
                        <a:t> Interpretation of Growth for Year, Spring Assessments for Use in 2012-2013</a:t>
                      </a:r>
                      <a:endParaRPr lang="en-US" dirty="0"/>
                    </a:p>
                  </a:txBody>
                  <a:tcPr/>
                </a:tc>
              </a:tr>
              <a:tr h="625764">
                <a:tc>
                  <a:txBody>
                    <a:bodyPr/>
                    <a:lstStyle/>
                    <a:p>
                      <a:r>
                        <a:rPr lang="en-US" sz="2400" dirty="0" smtClean="0"/>
                        <a:t>June</a:t>
                      </a:r>
                      <a:endParaRPr lang="en-US" sz="2400" b="1" dirty="0"/>
                    </a:p>
                  </a:txBody>
                  <a:tcPr/>
                </a:tc>
                <a:tc>
                  <a:txBody>
                    <a:bodyPr/>
                    <a:lstStyle/>
                    <a:p>
                      <a:r>
                        <a:rPr lang="en-US" dirty="0" smtClean="0"/>
                        <a:t>Check and Complete Binders, Schedule August </a:t>
                      </a:r>
                      <a:r>
                        <a:rPr lang="en-US" dirty="0" err="1" smtClean="0"/>
                        <a:t>Inservices</a:t>
                      </a:r>
                      <a:endParaRPr lang="en-US" dirty="0"/>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fontScheme name="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lnDef>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Custom Design">
  <a:themeElements>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lnDef>
  </a:objectDefaults>
  <a:extraClrSchemeLst>
    <a:extraClrScheme>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3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Custom Design">
  <a:themeElements>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Arial Narrow" pitchFamily="1" charset="0"/>
          </a:defRPr>
        </a:defPPr>
      </a:lstStyle>
    </a:lnDef>
  </a:objectDefaults>
  <a:extraClrSchemeLst>
    <a:extraClrScheme>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4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7994</TotalTime>
  <Words>1602</Words>
  <Application>Microsoft Macintosh PowerPoint</Application>
  <PresentationFormat>Custom</PresentationFormat>
  <Paragraphs>105</Paragraphs>
  <Slides>1</Slides>
  <Notes>0</Notes>
  <HiddenSlides>0</HiddenSlides>
  <MMClips>0</MMClips>
  <ScaleCrop>false</ScaleCrop>
  <HeadingPairs>
    <vt:vector size="6" baseType="variant">
      <vt:variant>
        <vt:lpstr>Fonts Used</vt:lpstr>
      </vt:variant>
      <vt:variant>
        <vt:i4>4</vt:i4>
      </vt:variant>
      <vt:variant>
        <vt:lpstr>Design Template</vt:lpstr>
      </vt:variant>
      <vt:variant>
        <vt:i4>5</vt:i4>
      </vt:variant>
      <vt:variant>
        <vt:lpstr>Slide Titles</vt:lpstr>
      </vt:variant>
      <vt:variant>
        <vt:i4>1</vt:i4>
      </vt:variant>
    </vt:vector>
  </HeadingPairs>
  <TitlesOfParts>
    <vt:vector size="10" baseType="lpstr">
      <vt:lpstr>Arial Narrow</vt:lpstr>
      <vt:lpstr>Arial</vt:lpstr>
      <vt:lpstr>Arial Black</vt:lpstr>
      <vt:lpstr>Calibri</vt:lpstr>
      <vt:lpstr>Custom Design</vt:lpstr>
      <vt:lpstr>1_Custom Design</vt:lpstr>
      <vt:lpstr>2_Custom Design</vt:lpstr>
      <vt:lpstr>3_Custom Design</vt:lpstr>
      <vt:lpstr>4_Custom Design</vt:lpstr>
      <vt:lpstr>Slide 1</vt:lpstr>
    </vt:vector>
  </TitlesOfParts>
  <Company>www.posterpresentations.com</Company>
  <LinksUpToDate>false</LinksUpToDate>
  <SharedDoc>false</SharedDoc>
  <HyperlinkBase>http://www.posterpresentations.com</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48x36 Poster Template</dc:title>
  <dc:subject>Free PowerPoint poster templates</dc:subject>
  <dc:creator>Deboy, Sara</dc:creator>
  <cp:keywords>poster presentation, poster design, poster template</cp:keywords>
  <dc:description>Call us if you need help with this poster template._x000d_
1-866-649-3004           _x000d_
 (c)PosterPresentations.com</dc:description>
  <cp:lastModifiedBy>Sara</cp:lastModifiedBy>
  <cp:revision>137</cp:revision>
  <dcterms:created xsi:type="dcterms:W3CDTF">2012-03-10T02:42:58Z</dcterms:created>
  <dcterms:modified xsi:type="dcterms:W3CDTF">2012-03-11T16:12:09Z</dcterms:modified>
  <cp:category>Powerpoint poster templates</cp:category>
</cp:coreProperties>
</file>