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charts/chart5.xml" ContentType="application/vnd.openxmlformats-officedocument.drawingml.chart+xml"/>
  <Override PartName="/ppt/notesSlides/notesSlide12.xml" ContentType="application/vnd.openxmlformats-officedocument.presentationml.notesSlide+xml"/>
  <Override PartName="/ppt/charts/chart6.xml" ContentType="application/vnd.openxmlformats-officedocument.drawingml.chart+xml"/>
  <Override PartName="/ppt/notesSlides/notesSlide13.xml" ContentType="application/vnd.openxmlformats-officedocument.presentationml.notesSlide+xml"/>
  <Override PartName="/ppt/charts/chart7.xml" ContentType="application/vnd.openxmlformats-officedocument.drawingml.chart+xml"/>
  <Override PartName="/ppt/notesSlides/notesSlide14.xml" ContentType="application/vnd.openxmlformats-officedocument.presentationml.notesSlide+xml"/>
  <Override PartName="/ppt/charts/chart8.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9.xml" ContentType="application/vnd.openxmlformats-officedocument.drawingml.chart+xml"/>
  <Override PartName="/ppt/notesSlides/notesSlide20.xml" ContentType="application/vnd.openxmlformats-officedocument.presentationml.notesSlide+xml"/>
  <Override PartName="/ppt/charts/chart10.xml" ContentType="application/vnd.openxmlformats-officedocument.drawingml.chart+xml"/>
  <Override PartName="/ppt/notesSlides/notesSlide21.xml" ContentType="application/vnd.openxmlformats-officedocument.presentationml.notesSlide+xml"/>
  <Override PartName="/ppt/charts/chart11.xml" ContentType="application/vnd.openxmlformats-officedocument.drawingml.chart+xml"/>
  <Override PartName="/ppt/notesSlides/notesSlide22.xml" ContentType="application/vnd.openxmlformats-officedocument.presentationml.notesSlide+xml"/>
  <Override PartName="/ppt/charts/chart12.xml" ContentType="application/vnd.openxmlformats-officedocument.drawingml.chart+xml"/>
  <Override PartName="/ppt/notesSlides/notesSlide23.xml" ContentType="application/vnd.openxmlformats-officedocument.presentationml.notesSlide+xml"/>
  <Override PartName="/ppt/charts/chart13.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4.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5.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handoutMasterIdLst>
    <p:handoutMasterId r:id="rId40"/>
  </p:handoutMasterIdLst>
  <p:sldIdLst>
    <p:sldId id="421" r:id="rId2"/>
    <p:sldId id="432" r:id="rId3"/>
    <p:sldId id="550" r:id="rId4"/>
    <p:sldId id="545" r:id="rId5"/>
    <p:sldId id="549" r:id="rId6"/>
    <p:sldId id="564" r:id="rId7"/>
    <p:sldId id="546" r:id="rId8"/>
    <p:sldId id="552" r:id="rId9"/>
    <p:sldId id="547" r:id="rId10"/>
    <p:sldId id="551" r:id="rId11"/>
    <p:sldId id="548" r:id="rId12"/>
    <p:sldId id="558" r:id="rId13"/>
    <p:sldId id="557" r:id="rId14"/>
    <p:sldId id="559" r:id="rId15"/>
    <p:sldId id="560" r:id="rId16"/>
    <p:sldId id="561" r:id="rId17"/>
    <p:sldId id="563" r:id="rId18"/>
    <p:sldId id="565" r:id="rId19"/>
    <p:sldId id="566" r:id="rId20"/>
    <p:sldId id="567" r:id="rId21"/>
    <p:sldId id="568" r:id="rId22"/>
    <p:sldId id="577" r:id="rId23"/>
    <p:sldId id="578" r:id="rId24"/>
    <p:sldId id="579" r:id="rId25"/>
    <p:sldId id="569" r:id="rId26"/>
    <p:sldId id="570" r:id="rId27"/>
    <p:sldId id="571" r:id="rId28"/>
    <p:sldId id="592" r:id="rId29"/>
    <p:sldId id="575" r:id="rId30"/>
    <p:sldId id="576" r:id="rId31"/>
    <p:sldId id="584" r:id="rId32"/>
    <p:sldId id="590" r:id="rId33"/>
    <p:sldId id="585" r:id="rId34"/>
    <p:sldId id="591" r:id="rId35"/>
    <p:sldId id="586" r:id="rId36"/>
    <p:sldId id="587" r:id="rId37"/>
    <p:sldId id="588" r:id="rId3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p:normalViewPr>
  <p:slideViewPr>
    <p:cSldViewPr snapToGrid="0">
      <p:cViewPr varScale="1">
        <p:scale>
          <a:sx n="57" d="100"/>
          <a:sy n="57" d="100"/>
        </p:scale>
        <p:origin x="268" y="72"/>
      </p:cViewPr>
      <p:guideLst/>
    </p:cSldViewPr>
  </p:slideViewPr>
  <p:outlineViewPr>
    <p:cViewPr>
      <p:scale>
        <a:sx n="33" d="100"/>
        <a:sy n="33" d="100"/>
      </p:scale>
      <p:origin x="0" y="-20582"/>
    </p:cViewPr>
  </p:outlin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ixson\AppData\Local\Temp\Temp1_Data_All_180423.zip\FAU%20Libraries%20Student%20Satisfaction%20Survey%20Spring%202018.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hixson\AppData\Local\Temp\Temp1_Data_All_180426.zip\FAU%20Libraries%20Faculty%20Satisfaction%20Survey%20Fall%202017.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hixson\AppData\Local\Temp\Temp1_Data_All_180426.zip\FAU%20Libraries%20Faculty%20Satisfaction%20Survey%20Fall%202017.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hixson\AppData\Local\Temp\Temp1_Data_All_180426.zip\FAU%20Libraries%20Faculty%20Satisfaction%20Survey%20Fall%202017.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hixson\AppData\Local\Temp\Temp1_Data_All_180426.zip\FAU%20Libraries%20Faculty%20Satisfaction%20Survey%20Fall%202017.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hixson\Documents\Library_assessment\final%20faculty\FAU%20Libraries%20Faculty%20Satisfaction%20Survey%20Fall%202017_all_no_comments.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hixson\Documents\Library_assessment\final%20faculty\FAU%20Libraries%20Faculty%20Satisfaction%20Survey%20Fall%202017_all_no_commen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ixson\AppData\Local\Temp\Temp1_Data_All_180423.zip\FAU%20Libraries%20Student%20Satisfaction%20Survey%20Spring%202018.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ixson\AppData\Local\Temp\Temp1_Data_All_180423.zip\FAU%20Libraries%20Student%20Satisfaction%20Survey%20Spring%202018.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ixson\Documents\Library_assessment\student\April23_8AM_FAU%20Libraries%20Student%20Satisfaction%20Survey%20Spring%202018.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ixson\AppData\Local\Temp\Temp1_Data_All_180423.zip\FAU%20Libraries%20Student%20Satisfaction%20Survey%20Spring%202018.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hixson\AppData\Local\Temp\Temp1_Data_All_180423.zip\FAU%20Libraries%20Student%20Satisfaction%20Survey%20Spring%202018.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hixson\AppData\Local\Temp\Temp1_Data_All_180423.zip\FAU%20Libraries%20Student%20Satisfaction%20Survey%20Spring%202018.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hixson\AppData\Local\Temp\Temp1_Data_All_180423.zip\FAU%20Libraries%20Student%20Satisfaction%20Survey%20Spring%202018.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hixson\AppData\Local\Temp\Temp1_Data_All_180426.zip\FAU%20Libraries%20Faculty%20Satisfaction%20Survey%20Fall%20201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Student Status</a:t>
            </a:r>
          </a:p>
        </c:rich>
      </c:tx>
      <c:overlay val="0"/>
    </c:title>
    <c:autoTitleDeleted val="0"/>
    <c:plotArea>
      <c:layout/>
      <c:barChart>
        <c:barDir val="col"/>
        <c:grouping val="clustered"/>
        <c:varyColors val="0"/>
        <c:ser>
          <c:idx val="0"/>
          <c:order val="0"/>
          <c:tx>
            <c:strRef>
              <c:f>'[FAU Libraries Student Satisfaction Survey Spring 2018.xlsx]Question 1'!$B$3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22A4-44D9-8200-2AEB76BA4F6F}"/>
              </c:ext>
            </c:extLst>
          </c:dPt>
          <c:dPt>
            <c:idx val="1"/>
            <c:invertIfNegative val="0"/>
            <c:bubble3D val="0"/>
            <c:spPr>
              <a:solidFill>
                <a:srgbClr val="0070C0"/>
              </a:solidFill>
              <a:ln>
                <a:prstDash val="solid"/>
              </a:ln>
            </c:spPr>
            <c:extLst>
              <c:ext xmlns:c16="http://schemas.microsoft.com/office/drawing/2014/chart" uri="{C3380CC4-5D6E-409C-BE32-E72D297353CC}">
                <c16:uniqueId val="{00000003-22A4-44D9-8200-2AEB76BA4F6F}"/>
              </c:ext>
            </c:extLst>
          </c:dPt>
          <c:dPt>
            <c:idx val="3"/>
            <c:invertIfNegative val="0"/>
            <c:bubble3D val="0"/>
            <c:spPr>
              <a:solidFill>
                <a:srgbClr val="FFFF00"/>
              </a:solidFill>
              <a:ln>
                <a:prstDash val="solid"/>
              </a:ln>
            </c:spPr>
            <c:extLst>
              <c:ext xmlns:c16="http://schemas.microsoft.com/office/drawing/2014/chart" uri="{C3380CC4-5D6E-409C-BE32-E72D297353CC}">
                <c16:uniqueId val="{00000005-22A4-44D9-8200-2AEB76BA4F6F}"/>
              </c:ext>
            </c:extLst>
          </c:dPt>
          <c:dPt>
            <c:idx val="4"/>
            <c:invertIfNegative val="0"/>
            <c:bubble3D val="0"/>
            <c:spPr>
              <a:solidFill>
                <a:srgbClr val="FF0000"/>
              </a:solidFill>
              <a:ln>
                <a:prstDash val="solid"/>
              </a:ln>
            </c:spPr>
            <c:extLst>
              <c:ext xmlns:c16="http://schemas.microsoft.com/office/drawing/2014/chart" uri="{C3380CC4-5D6E-409C-BE32-E72D297353CC}">
                <c16:uniqueId val="{00000007-22A4-44D9-8200-2AEB76BA4F6F}"/>
              </c:ext>
            </c:extLst>
          </c:dPt>
          <c:dPt>
            <c:idx val="5"/>
            <c:invertIfNegative val="0"/>
            <c:bubble3D val="0"/>
            <c:spPr>
              <a:solidFill>
                <a:srgbClr val="00B0F0"/>
              </a:solidFill>
              <a:ln>
                <a:solidFill>
                  <a:srgbClr val="00B0F0"/>
                </a:solidFill>
                <a:prstDash val="solid"/>
              </a:ln>
            </c:spPr>
            <c:extLst>
              <c:ext xmlns:c16="http://schemas.microsoft.com/office/drawing/2014/chart" uri="{C3380CC4-5D6E-409C-BE32-E72D297353CC}">
                <c16:uniqueId val="{00000009-22A4-44D9-8200-2AEB76BA4F6F}"/>
              </c:ext>
            </c:extLst>
          </c:dPt>
          <c:dPt>
            <c:idx val="6"/>
            <c:invertIfNegative val="0"/>
            <c:bubble3D val="0"/>
            <c:spPr>
              <a:solidFill>
                <a:srgbClr val="7030A0"/>
              </a:solidFill>
              <a:ln>
                <a:prstDash val="solid"/>
              </a:ln>
            </c:spPr>
            <c:extLst>
              <c:ext xmlns:c16="http://schemas.microsoft.com/office/drawing/2014/chart" uri="{C3380CC4-5D6E-409C-BE32-E72D297353CC}">
                <c16:uniqueId val="{0000000B-22A4-44D9-8200-2AEB76BA4F6F}"/>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Student Satisfaction Survey Spring 2018.xlsx]Question 1'!$A$4:$A$10</c:f>
              <c:strCache>
                <c:ptCount val="7"/>
                <c:pt idx="0">
                  <c:v>FAU Undergraduate Student</c:v>
                </c:pt>
                <c:pt idx="1">
                  <c:v>FAU Graduate Student</c:v>
                </c:pt>
                <c:pt idx="2">
                  <c:v>FAU Medical Student</c:v>
                </c:pt>
                <c:pt idx="3">
                  <c:v>FAU High Student</c:v>
                </c:pt>
                <c:pt idx="4">
                  <c:v>PBSC Student</c:v>
                </c:pt>
                <c:pt idx="5">
                  <c:v>FAU employee (faculty, staff, administrator)</c:v>
                </c:pt>
                <c:pt idx="6">
                  <c:v>Other</c:v>
                </c:pt>
              </c:strCache>
            </c:strRef>
          </c:cat>
          <c:val>
            <c:numRef>
              <c:f>'[FAU Libraries Student Satisfaction Survey Spring 2018.xlsx]Question 1'!$B$4:$B$10</c:f>
              <c:numCache>
                <c:formatCode>0.00%</c:formatCode>
                <c:ptCount val="7"/>
                <c:pt idx="0">
                  <c:v>0.79180000000000006</c:v>
                </c:pt>
                <c:pt idx="1">
                  <c:v>0.13880000000000001</c:v>
                </c:pt>
                <c:pt idx="2">
                  <c:v>1.47E-2</c:v>
                </c:pt>
                <c:pt idx="3">
                  <c:v>1.47E-2</c:v>
                </c:pt>
                <c:pt idx="4">
                  <c:v>2.2499999999999999E-2</c:v>
                </c:pt>
                <c:pt idx="5">
                  <c:v>8.8000000000000005E-3</c:v>
                </c:pt>
                <c:pt idx="6">
                  <c:v>8.8000000000000005E-3</c:v>
                </c:pt>
              </c:numCache>
            </c:numRef>
          </c:val>
          <c:extLst>
            <c:ext xmlns:c16="http://schemas.microsoft.com/office/drawing/2014/chart" uri="{C3380CC4-5D6E-409C-BE32-E72D297353CC}">
              <c16:uniqueId val="{0000000C-22A4-44D9-8200-2AEB76BA4F6F}"/>
            </c:ext>
          </c:extLst>
        </c:ser>
        <c:dLbls>
          <c:showLegendKey val="0"/>
          <c:showVal val="0"/>
          <c:showCatName val="0"/>
          <c:showSerName val="0"/>
          <c:showPercent val="0"/>
          <c:showBubbleSize val="0"/>
        </c:dLbls>
        <c:gapWidth val="150"/>
        <c:axId val="118438080"/>
        <c:axId val="118437520"/>
      </c:barChart>
      <c:valAx>
        <c:axId val="118437520"/>
        <c:scaling>
          <c:orientation val="minMax"/>
        </c:scaling>
        <c:delete val="0"/>
        <c:axPos val="l"/>
        <c:majorGridlines>
          <c:spPr>
            <a:ln>
              <a:noFill/>
            </a:ln>
          </c:spPr>
        </c:majorGridlines>
        <c:numFmt formatCode="0.00%" sourceLinked="1"/>
        <c:majorTickMark val="out"/>
        <c:minorTickMark val="none"/>
        <c:tickLblPos val="nextTo"/>
        <c:txPr>
          <a:bodyPr/>
          <a:lstStyle/>
          <a:p>
            <a:pPr>
              <a:defRPr b="1"/>
            </a:pPr>
            <a:endParaRPr lang="en-US"/>
          </a:p>
        </c:txPr>
        <c:crossAx val="118438080"/>
        <c:crosses val="autoZero"/>
        <c:crossBetween val="between"/>
      </c:valAx>
      <c:catAx>
        <c:axId val="118438080"/>
        <c:scaling>
          <c:orientation val="minMax"/>
        </c:scaling>
        <c:delete val="0"/>
        <c:axPos val="b"/>
        <c:numFmt formatCode="General" sourceLinked="1"/>
        <c:majorTickMark val="out"/>
        <c:minorTickMark val="none"/>
        <c:tickLblPos val="nextTo"/>
        <c:txPr>
          <a:bodyPr/>
          <a:lstStyle/>
          <a:p>
            <a:pPr>
              <a:defRPr sz="1200" b="1"/>
            </a:pPr>
            <a:endParaRPr lang="en-US"/>
          </a:p>
        </c:txPr>
        <c:crossAx val="118437520"/>
        <c:crosses val="autoZero"/>
        <c:auto val="0"/>
        <c:lblAlgn val="ctr"/>
        <c:lblOffset val="100"/>
        <c:noMultiLvlLbl val="0"/>
      </c:catAx>
    </c:plotArea>
    <c:plotVisOnly val="0"/>
    <c:dispBlanksAs val="gap"/>
    <c:showDLblsOverMax val="0"/>
  </c:chart>
  <c:spPr>
    <a:ln w="57150">
      <a:solidFill>
        <a:srgbClr val="FFFF00"/>
      </a:solidFill>
    </a:ln>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3. Library VisitsIn general, how often do you physically visit the FAU Libraries?</a:t>
            </a:r>
          </a:p>
        </c:rich>
      </c:tx>
      <c:overlay val="0"/>
    </c:title>
    <c:autoTitleDeleted val="0"/>
    <c:plotArea>
      <c:layout/>
      <c:barChart>
        <c:barDir val="col"/>
        <c:grouping val="clustered"/>
        <c:varyColors val="0"/>
        <c:ser>
          <c:idx val="0"/>
          <c:order val="0"/>
          <c:tx>
            <c:strRef>
              <c:f>'[FAU Libraries Faculty Satisfaction Survey Fall 2017.xlsx]Question 2'!$B$3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B5F7-45B8-AEF9-70C1D7EBE7F6}"/>
              </c:ext>
            </c:extLst>
          </c:dPt>
          <c:dPt>
            <c:idx val="1"/>
            <c:invertIfNegative val="0"/>
            <c:bubble3D val="0"/>
            <c:spPr>
              <a:solidFill>
                <a:srgbClr val="0070C0"/>
              </a:solidFill>
              <a:ln>
                <a:prstDash val="solid"/>
              </a:ln>
            </c:spPr>
            <c:extLst>
              <c:ext xmlns:c16="http://schemas.microsoft.com/office/drawing/2014/chart" uri="{C3380CC4-5D6E-409C-BE32-E72D297353CC}">
                <c16:uniqueId val="{00000003-B5F7-45B8-AEF9-70C1D7EBE7F6}"/>
              </c:ext>
            </c:extLst>
          </c:dPt>
          <c:dPt>
            <c:idx val="3"/>
            <c:invertIfNegative val="0"/>
            <c:bubble3D val="0"/>
            <c:spPr>
              <a:solidFill>
                <a:srgbClr val="7030A0"/>
              </a:solidFill>
              <a:ln>
                <a:prstDash val="solid"/>
              </a:ln>
            </c:spPr>
            <c:extLst>
              <c:ext xmlns:c16="http://schemas.microsoft.com/office/drawing/2014/chart" uri="{C3380CC4-5D6E-409C-BE32-E72D297353CC}">
                <c16:uniqueId val="{00000005-B5F7-45B8-AEF9-70C1D7EBE7F6}"/>
              </c:ext>
            </c:extLst>
          </c:dPt>
          <c:dPt>
            <c:idx val="4"/>
            <c:invertIfNegative val="0"/>
            <c:bubble3D val="0"/>
            <c:spPr>
              <a:solidFill>
                <a:schemeClr val="accent6">
                  <a:lumMod val="75000"/>
                </a:schemeClr>
              </a:solidFill>
              <a:ln>
                <a:prstDash val="solid"/>
              </a:ln>
            </c:spPr>
            <c:extLst>
              <c:ext xmlns:c16="http://schemas.microsoft.com/office/drawing/2014/chart" uri="{C3380CC4-5D6E-409C-BE32-E72D297353CC}">
                <c16:uniqueId val="{00000007-B5F7-45B8-AEF9-70C1D7EBE7F6}"/>
              </c:ext>
            </c:extLst>
          </c:dPt>
          <c:dPt>
            <c:idx val="5"/>
            <c:invertIfNegative val="0"/>
            <c:bubble3D val="0"/>
            <c:spPr>
              <a:solidFill>
                <a:srgbClr val="00B0F0"/>
              </a:solidFill>
              <a:ln>
                <a:prstDash val="solid"/>
              </a:ln>
            </c:spPr>
            <c:extLst>
              <c:ext xmlns:c16="http://schemas.microsoft.com/office/drawing/2014/chart" uri="{C3380CC4-5D6E-409C-BE32-E72D297353CC}">
                <c16:uniqueId val="{00000009-B5F7-45B8-AEF9-70C1D7EBE7F6}"/>
              </c:ext>
            </c:extLst>
          </c:dPt>
          <c:dLbls>
            <c:spPr>
              <a:noFill/>
              <a:ln>
                <a:noFill/>
              </a:ln>
              <a:effectLst/>
            </c:spPr>
            <c:txPr>
              <a:bodyPr wrap="square" lIns="38100" tIns="19050" rIns="38100" bIns="19050" anchor="ctr">
                <a:spAutoFit/>
              </a:bodyPr>
              <a:lstStyle/>
              <a:p>
                <a:pPr>
                  <a:defRPr sz="12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Faculty Satisfaction Survey Fall 2017.xlsx]Question 2'!$A$4:$A$9</c:f>
              <c:strCache>
                <c:ptCount val="6"/>
                <c:pt idx="0">
                  <c:v>Daily</c:v>
                </c:pt>
                <c:pt idx="1">
                  <c:v>Weekly</c:v>
                </c:pt>
                <c:pt idx="2">
                  <c:v>Monthly</c:v>
                </c:pt>
                <c:pt idx="3">
                  <c:v>Each Semester</c:v>
                </c:pt>
                <c:pt idx="4">
                  <c:v>Yearly</c:v>
                </c:pt>
                <c:pt idx="5">
                  <c:v>Never</c:v>
                </c:pt>
              </c:strCache>
            </c:strRef>
          </c:cat>
          <c:val>
            <c:numRef>
              <c:f>'[FAU Libraries Faculty Satisfaction Survey Fall 2017.xlsx]Question 2'!$B$4:$B$9</c:f>
              <c:numCache>
                <c:formatCode>0.00%</c:formatCode>
                <c:ptCount val="6"/>
                <c:pt idx="0">
                  <c:v>6.7900000000000002E-2</c:v>
                </c:pt>
                <c:pt idx="1">
                  <c:v>0.18540000000000001</c:v>
                </c:pt>
                <c:pt idx="2">
                  <c:v>0.23760000000000001</c:v>
                </c:pt>
                <c:pt idx="3">
                  <c:v>0.26369999999999999</c:v>
                </c:pt>
                <c:pt idx="4">
                  <c:v>0.107</c:v>
                </c:pt>
                <c:pt idx="5">
                  <c:v>0.1384</c:v>
                </c:pt>
              </c:numCache>
            </c:numRef>
          </c:val>
          <c:extLst>
            <c:ext xmlns:c16="http://schemas.microsoft.com/office/drawing/2014/chart" uri="{C3380CC4-5D6E-409C-BE32-E72D297353CC}">
              <c16:uniqueId val="{0000000A-B5F7-45B8-AEF9-70C1D7EBE7F6}"/>
            </c:ext>
          </c:extLst>
        </c:ser>
        <c:dLbls>
          <c:showLegendKey val="0"/>
          <c:showVal val="0"/>
          <c:showCatName val="0"/>
          <c:showSerName val="0"/>
          <c:showPercent val="0"/>
          <c:showBubbleSize val="0"/>
        </c:dLbls>
        <c:gapWidth val="150"/>
        <c:axId val="119591248"/>
        <c:axId val="119590688"/>
      </c:barChart>
      <c:valAx>
        <c:axId val="119590688"/>
        <c:scaling>
          <c:orientation val="minMax"/>
        </c:scaling>
        <c:delete val="0"/>
        <c:axPos val="l"/>
        <c:majorGridlines>
          <c:spPr>
            <a:ln>
              <a:noFill/>
            </a:ln>
          </c:spPr>
        </c:majorGridlines>
        <c:numFmt formatCode="0.00%" sourceLinked="1"/>
        <c:majorTickMark val="out"/>
        <c:minorTickMark val="none"/>
        <c:tickLblPos val="nextTo"/>
        <c:crossAx val="119591248"/>
        <c:crosses val="autoZero"/>
        <c:crossBetween val="between"/>
      </c:valAx>
      <c:catAx>
        <c:axId val="119591248"/>
        <c:scaling>
          <c:orientation val="minMax"/>
        </c:scaling>
        <c:delete val="0"/>
        <c:axPos val="b"/>
        <c:numFmt formatCode="General" sourceLinked="1"/>
        <c:majorTickMark val="out"/>
        <c:minorTickMark val="none"/>
        <c:tickLblPos val="nextTo"/>
        <c:txPr>
          <a:bodyPr/>
          <a:lstStyle/>
          <a:p>
            <a:pPr>
              <a:defRPr sz="1400" b="1"/>
            </a:pPr>
            <a:endParaRPr lang="en-US"/>
          </a:p>
        </c:txPr>
        <c:crossAx val="119590688"/>
        <c:crosses val="autoZero"/>
        <c:auto val="0"/>
        <c:lblAlgn val="ctr"/>
        <c:lblOffset val="100"/>
        <c:noMultiLvlLbl val="0"/>
      </c:catAx>
      <c:spPr>
        <a:ln w="38100">
          <a:noFill/>
        </a:ln>
      </c:spPr>
    </c:plotArea>
    <c:plotVisOnly val="0"/>
    <c:dispBlanksAs val="gap"/>
    <c:showDLblsOverMax val="0"/>
  </c:chart>
  <c:spPr>
    <a:ln w="38100">
      <a:solidFill>
        <a:srgbClr val="FFFF00"/>
      </a:solid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What</a:t>
            </a:r>
            <a:r>
              <a:rPr lang="en-US" baseline="0"/>
              <a:t> </a:t>
            </a:r>
            <a:r>
              <a:rPr lang="en-US"/>
              <a:t>brings you to the library?  (Select all that apply)</a:t>
            </a:r>
          </a:p>
        </c:rich>
      </c:tx>
      <c:overlay val="0"/>
    </c:title>
    <c:autoTitleDeleted val="0"/>
    <c:plotArea>
      <c:layout>
        <c:manualLayout>
          <c:layoutTarget val="inner"/>
          <c:xMode val="edge"/>
          <c:yMode val="edge"/>
          <c:x val="5.7128505256412068E-2"/>
          <c:y val="0.12784389537195226"/>
          <c:w val="0.81844913461221303"/>
          <c:h val="0.75419376752621836"/>
        </c:manualLayout>
      </c:layout>
      <c:barChart>
        <c:barDir val="col"/>
        <c:grouping val="clustered"/>
        <c:varyColors val="0"/>
        <c:ser>
          <c:idx val="0"/>
          <c:order val="0"/>
          <c:tx>
            <c:strRef>
              <c:f>'[FAU Libraries Faculty Satisfaction Survey Fall 2017.xlsx]Question 4'!$B$3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95BA-466A-945B-F8DD4B5B3472}"/>
              </c:ext>
            </c:extLst>
          </c:dPt>
          <c:dPt>
            <c:idx val="1"/>
            <c:invertIfNegative val="0"/>
            <c:bubble3D val="0"/>
            <c:spPr>
              <a:solidFill>
                <a:srgbClr val="0070C0"/>
              </a:solidFill>
              <a:ln>
                <a:prstDash val="solid"/>
              </a:ln>
            </c:spPr>
            <c:extLst>
              <c:ext xmlns:c16="http://schemas.microsoft.com/office/drawing/2014/chart" uri="{C3380CC4-5D6E-409C-BE32-E72D297353CC}">
                <c16:uniqueId val="{00000003-95BA-466A-945B-F8DD4B5B3472}"/>
              </c:ext>
            </c:extLst>
          </c:dPt>
          <c:dPt>
            <c:idx val="3"/>
            <c:invertIfNegative val="0"/>
            <c:bubble3D val="0"/>
            <c:spPr>
              <a:solidFill>
                <a:srgbClr val="FFFF00"/>
              </a:solidFill>
              <a:ln>
                <a:prstDash val="solid"/>
              </a:ln>
            </c:spPr>
            <c:extLst>
              <c:ext xmlns:c16="http://schemas.microsoft.com/office/drawing/2014/chart" uri="{C3380CC4-5D6E-409C-BE32-E72D297353CC}">
                <c16:uniqueId val="{00000005-95BA-466A-945B-F8DD4B5B3472}"/>
              </c:ext>
            </c:extLst>
          </c:dPt>
          <c:dPt>
            <c:idx val="4"/>
            <c:invertIfNegative val="0"/>
            <c:bubble3D val="0"/>
            <c:spPr>
              <a:solidFill>
                <a:srgbClr val="FF0000"/>
              </a:solidFill>
              <a:ln>
                <a:prstDash val="solid"/>
              </a:ln>
            </c:spPr>
            <c:extLst>
              <c:ext xmlns:c16="http://schemas.microsoft.com/office/drawing/2014/chart" uri="{C3380CC4-5D6E-409C-BE32-E72D297353CC}">
                <c16:uniqueId val="{00000007-95BA-466A-945B-F8DD4B5B3472}"/>
              </c:ext>
            </c:extLst>
          </c:dPt>
          <c:dPt>
            <c:idx val="5"/>
            <c:invertIfNegative val="0"/>
            <c:bubble3D val="0"/>
            <c:spPr>
              <a:solidFill>
                <a:srgbClr val="7030A0"/>
              </a:solidFill>
              <a:ln>
                <a:prstDash val="solid"/>
              </a:ln>
            </c:spPr>
            <c:extLst>
              <c:ext xmlns:c16="http://schemas.microsoft.com/office/drawing/2014/chart" uri="{C3380CC4-5D6E-409C-BE32-E72D297353CC}">
                <c16:uniqueId val="{00000009-95BA-466A-945B-F8DD4B5B3472}"/>
              </c:ext>
            </c:extLst>
          </c:dPt>
          <c:dPt>
            <c:idx val="6"/>
            <c:invertIfNegative val="0"/>
            <c:bubble3D val="0"/>
            <c:spPr>
              <a:solidFill>
                <a:srgbClr val="00B0F0"/>
              </a:solidFill>
              <a:ln>
                <a:prstDash val="solid"/>
              </a:ln>
            </c:spPr>
            <c:extLst>
              <c:ext xmlns:c16="http://schemas.microsoft.com/office/drawing/2014/chart" uri="{C3380CC4-5D6E-409C-BE32-E72D297353CC}">
                <c16:uniqueId val="{0000000B-95BA-466A-945B-F8DD4B5B3472}"/>
              </c:ext>
            </c:extLst>
          </c:dPt>
          <c:dPt>
            <c:idx val="7"/>
            <c:invertIfNegative val="0"/>
            <c:bubble3D val="0"/>
            <c:spPr>
              <a:solidFill>
                <a:schemeClr val="accent6">
                  <a:lumMod val="75000"/>
                </a:schemeClr>
              </a:solidFill>
              <a:ln>
                <a:prstDash val="solid"/>
              </a:ln>
            </c:spPr>
            <c:extLst>
              <c:ext xmlns:c16="http://schemas.microsoft.com/office/drawing/2014/chart" uri="{C3380CC4-5D6E-409C-BE32-E72D297353CC}">
                <c16:uniqueId val="{0000000D-95BA-466A-945B-F8DD4B5B3472}"/>
              </c:ext>
            </c:extLst>
          </c:dPt>
          <c:dPt>
            <c:idx val="8"/>
            <c:invertIfNegative val="0"/>
            <c:bubble3D val="0"/>
            <c:spPr>
              <a:solidFill>
                <a:srgbClr val="92D050"/>
              </a:solidFill>
              <a:ln>
                <a:prstDash val="solid"/>
              </a:ln>
            </c:spPr>
            <c:extLst>
              <c:ext xmlns:c16="http://schemas.microsoft.com/office/drawing/2014/chart" uri="{C3380CC4-5D6E-409C-BE32-E72D297353CC}">
                <c16:uniqueId val="{0000000F-95BA-466A-945B-F8DD4B5B3472}"/>
              </c:ext>
            </c:extLst>
          </c:dPt>
          <c:dPt>
            <c:idx val="9"/>
            <c:invertIfNegative val="0"/>
            <c:bubble3D val="0"/>
            <c:spPr>
              <a:solidFill>
                <a:schemeClr val="accent1">
                  <a:lumMod val="40000"/>
                  <a:lumOff val="60000"/>
                </a:schemeClr>
              </a:solidFill>
              <a:ln>
                <a:prstDash val="solid"/>
              </a:ln>
            </c:spPr>
            <c:extLst>
              <c:ext xmlns:c16="http://schemas.microsoft.com/office/drawing/2014/chart" uri="{C3380CC4-5D6E-409C-BE32-E72D297353CC}">
                <c16:uniqueId val="{00000011-95BA-466A-945B-F8DD4B5B3472}"/>
              </c:ext>
            </c:extLst>
          </c:dPt>
          <c:dPt>
            <c:idx val="10"/>
            <c:invertIfNegative val="0"/>
            <c:bubble3D val="0"/>
            <c:spPr>
              <a:solidFill>
                <a:schemeClr val="accent2">
                  <a:lumMod val="60000"/>
                  <a:lumOff val="40000"/>
                </a:schemeClr>
              </a:solidFill>
              <a:ln>
                <a:prstDash val="solid"/>
              </a:ln>
            </c:spPr>
            <c:extLst>
              <c:ext xmlns:c16="http://schemas.microsoft.com/office/drawing/2014/chart" uri="{C3380CC4-5D6E-409C-BE32-E72D297353CC}">
                <c16:uniqueId val="{00000013-95BA-466A-945B-F8DD4B5B3472}"/>
              </c:ext>
            </c:extLst>
          </c:dPt>
          <c:dLbls>
            <c:spPr>
              <a:noFill/>
              <a:ln>
                <a:noFill/>
              </a:ln>
              <a:effectLst/>
            </c:spPr>
            <c:txPr>
              <a:bodyPr wrap="square" lIns="38100" tIns="19050" rIns="38100" bIns="19050" anchor="ctr">
                <a:spAutoFit/>
              </a:bodyPr>
              <a:lstStyle/>
              <a:p>
                <a:pPr>
                  <a:defRPr sz="12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Faculty Satisfaction Survey Fall 2017.xlsx]Question 4'!$A$4:$A$14</c:f>
              <c:strCache>
                <c:ptCount val="11"/>
                <c:pt idx="0">
                  <c:v>ILL</c:v>
                </c:pt>
                <c:pt idx="1">
                  <c:v>Instruction</c:v>
                </c:pt>
                <c:pt idx="2">
                  <c:v>Dunkin Donuts</c:v>
                </c:pt>
                <c:pt idx="3">
                  <c:v>Meet students</c:v>
                </c:pt>
                <c:pt idx="4">
                  <c:v>Tutor students</c:v>
                </c:pt>
                <c:pt idx="5">
                  <c:v>Research</c:v>
                </c:pt>
                <c:pt idx="6">
                  <c:v>Course reserves</c:v>
                </c:pt>
                <c:pt idx="7">
                  <c:v>Browse collection</c:v>
                </c:pt>
                <c:pt idx="8">
                  <c:v>Check out books</c:v>
                </c:pt>
                <c:pt idx="9">
                  <c:v>Meet librarian</c:v>
                </c:pt>
                <c:pt idx="10">
                  <c:v>Other</c:v>
                </c:pt>
              </c:strCache>
            </c:strRef>
          </c:cat>
          <c:val>
            <c:numRef>
              <c:f>'[FAU Libraries Faculty Satisfaction Survey Fall 2017.xlsx]Question 4'!$B$4:$B$14</c:f>
              <c:numCache>
                <c:formatCode>0.00%</c:formatCode>
                <c:ptCount val="11"/>
                <c:pt idx="0">
                  <c:v>0.46760000000000002</c:v>
                </c:pt>
                <c:pt idx="1">
                  <c:v>0.17460000000000001</c:v>
                </c:pt>
                <c:pt idx="2">
                  <c:v>0.17180000000000001</c:v>
                </c:pt>
                <c:pt idx="3">
                  <c:v>0.1014</c:v>
                </c:pt>
                <c:pt idx="4">
                  <c:v>1.9699999999999999E-2</c:v>
                </c:pt>
                <c:pt idx="5">
                  <c:v>0.5887</c:v>
                </c:pt>
                <c:pt idx="6">
                  <c:v>0.1239</c:v>
                </c:pt>
                <c:pt idx="7">
                  <c:v>0.22539999999999999</c:v>
                </c:pt>
                <c:pt idx="8">
                  <c:v>0.51549999999999996</c:v>
                </c:pt>
                <c:pt idx="9">
                  <c:v>0.20849999999999999</c:v>
                </c:pt>
                <c:pt idx="10">
                  <c:v>0.1211</c:v>
                </c:pt>
              </c:numCache>
            </c:numRef>
          </c:val>
          <c:extLst>
            <c:ext xmlns:c16="http://schemas.microsoft.com/office/drawing/2014/chart" uri="{C3380CC4-5D6E-409C-BE32-E72D297353CC}">
              <c16:uniqueId val="{00000014-95BA-466A-945B-F8DD4B5B3472}"/>
            </c:ext>
          </c:extLst>
        </c:ser>
        <c:dLbls>
          <c:showLegendKey val="0"/>
          <c:showVal val="0"/>
          <c:showCatName val="0"/>
          <c:showSerName val="0"/>
          <c:showPercent val="0"/>
          <c:showBubbleSize val="0"/>
        </c:dLbls>
        <c:gapWidth val="150"/>
        <c:axId val="119594048"/>
        <c:axId val="119593488"/>
      </c:barChart>
      <c:valAx>
        <c:axId val="119593488"/>
        <c:scaling>
          <c:orientation val="minMax"/>
        </c:scaling>
        <c:delete val="0"/>
        <c:axPos val="l"/>
        <c:majorGridlines>
          <c:spPr>
            <a:ln>
              <a:noFill/>
            </a:ln>
          </c:spPr>
        </c:majorGridlines>
        <c:numFmt formatCode="0.00%" sourceLinked="1"/>
        <c:majorTickMark val="out"/>
        <c:minorTickMark val="none"/>
        <c:tickLblPos val="nextTo"/>
        <c:crossAx val="119594048"/>
        <c:crosses val="autoZero"/>
        <c:crossBetween val="between"/>
      </c:valAx>
      <c:catAx>
        <c:axId val="119594048"/>
        <c:scaling>
          <c:orientation val="minMax"/>
        </c:scaling>
        <c:delete val="0"/>
        <c:axPos val="b"/>
        <c:numFmt formatCode="General" sourceLinked="1"/>
        <c:majorTickMark val="out"/>
        <c:minorTickMark val="none"/>
        <c:tickLblPos val="nextTo"/>
        <c:txPr>
          <a:bodyPr/>
          <a:lstStyle/>
          <a:p>
            <a:pPr>
              <a:defRPr sz="1200" b="1"/>
            </a:pPr>
            <a:endParaRPr lang="en-US"/>
          </a:p>
        </c:txPr>
        <c:crossAx val="119593488"/>
        <c:crosses val="autoZero"/>
        <c:auto val="0"/>
        <c:lblAlgn val="ctr"/>
        <c:lblOffset val="100"/>
        <c:noMultiLvlLbl val="0"/>
      </c:catAx>
    </c:plotArea>
    <c:plotVisOnly val="0"/>
    <c:dispBlanksAs val="gap"/>
    <c:showDLblsOverMax val="0"/>
  </c:chart>
  <c:spPr>
    <a:ln w="38100">
      <a:solidFill>
        <a:srgbClr val="FFFF00"/>
      </a:solidFill>
    </a:ln>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Campus (Please select your primary campus):</a:t>
            </a:r>
          </a:p>
        </c:rich>
      </c:tx>
      <c:overlay val="0"/>
    </c:title>
    <c:autoTitleDeleted val="0"/>
    <c:plotArea>
      <c:layout/>
      <c:barChart>
        <c:barDir val="col"/>
        <c:grouping val="clustered"/>
        <c:varyColors val="0"/>
        <c:ser>
          <c:idx val="0"/>
          <c:order val="0"/>
          <c:tx>
            <c:strRef>
              <c:f>'[FAU Libraries Faculty Satisfaction Survey Fall 2017.xlsx]Question 19'!$B$3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CB96-468A-AA5F-84B86B2C48BE}"/>
              </c:ext>
            </c:extLst>
          </c:dPt>
          <c:dPt>
            <c:idx val="1"/>
            <c:invertIfNegative val="0"/>
            <c:bubble3D val="0"/>
            <c:spPr>
              <a:solidFill>
                <a:srgbClr val="0070C0"/>
              </a:solidFill>
              <a:ln>
                <a:prstDash val="solid"/>
              </a:ln>
            </c:spPr>
            <c:extLst>
              <c:ext xmlns:c16="http://schemas.microsoft.com/office/drawing/2014/chart" uri="{C3380CC4-5D6E-409C-BE32-E72D297353CC}">
                <c16:uniqueId val="{00000003-CB96-468A-AA5F-84B86B2C48BE}"/>
              </c:ext>
            </c:extLst>
          </c:dPt>
          <c:dPt>
            <c:idx val="3"/>
            <c:invertIfNegative val="0"/>
            <c:bubble3D val="0"/>
            <c:spPr>
              <a:solidFill>
                <a:srgbClr val="FF0000"/>
              </a:solidFill>
              <a:ln>
                <a:prstDash val="solid"/>
              </a:ln>
            </c:spPr>
            <c:extLst>
              <c:ext xmlns:c16="http://schemas.microsoft.com/office/drawing/2014/chart" uri="{C3380CC4-5D6E-409C-BE32-E72D297353CC}">
                <c16:uniqueId val="{00000005-CB96-468A-AA5F-84B86B2C48BE}"/>
              </c:ext>
            </c:extLst>
          </c:dPt>
          <c:dPt>
            <c:idx val="4"/>
            <c:invertIfNegative val="0"/>
            <c:bubble3D val="0"/>
            <c:spPr>
              <a:solidFill>
                <a:srgbClr val="7030A0"/>
              </a:solidFill>
              <a:ln>
                <a:prstDash val="solid"/>
              </a:ln>
            </c:spPr>
            <c:extLst>
              <c:ext xmlns:c16="http://schemas.microsoft.com/office/drawing/2014/chart" uri="{C3380CC4-5D6E-409C-BE32-E72D297353CC}">
                <c16:uniqueId val="{00000007-CB96-468A-AA5F-84B86B2C48BE}"/>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Faculty Satisfaction Survey Fall 2017.xlsx]Question 19'!$A$4:$A$8</c:f>
              <c:strCache>
                <c:ptCount val="5"/>
                <c:pt idx="0">
                  <c:v>Boca Raton</c:v>
                </c:pt>
                <c:pt idx="1">
                  <c:v>Davie</c:v>
                </c:pt>
                <c:pt idx="2">
                  <c:v>Ft Lauderdale</c:v>
                </c:pt>
                <c:pt idx="3">
                  <c:v>HBOI</c:v>
                </c:pt>
                <c:pt idx="4">
                  <c:v>Jupiter </c:v>
                </c:pt>
              </c:strCache>
            </c:strRef>
          </c:cat>
          <c:val>
            <c:numRef>
              <c:f>'[FAU Libraries Faculty Satisfaction Survey Fall 2017.xlsx]Question 19'!$B$4:$B$8</c:f>
              <c:numCache>
                <c:formatCode>0.00%</c:formatCode>
                <c:ptCount val="5"/>
                <c:pt idx="0">
                  <c:v>0.81059999999999999</c:v>
                </c:pt>
                <c:pt idx="1">
                  <c:v>5.5899999999999998E-2</c:v>
                </c:pt>
                <c:pt idx="2">
                  <c:v>6.1999999999999998E-3</c:v>
                </c:pt>
                <c:pt idx="3">
                  <c:v>4.0399999999999998E-2</c:v>
                </c:pt>
                <c:pt idx="4">
                  <c:v>8.6999999999999994E-2</c:v>
                </c:pt>
              </c:numCache>
            </c:numRef>
          </c:val>
          <c:extLst>
            <c:ext xmlns:c16="http://schemas.microsoft.com/office/drawing/2014/chart" uri="{C3380CC4-5D6E-409C-BE32-E72D297353CC}">
              <c16:uniqueId val="{00000008-CB96-468A-AA5F-84B86B2C48BE}"/>
            </c:ext>
          </c:extLst>
        </c:ser>
        <c:dLbls>
          <c:showLegendKey val="0"/>
          <c:showVal val="0"/>
          <c:showCatName val="0"/>
          <c:showSerName val="0"/>
          <c:showPercent val="0"/>
          <c:showBubbleSize val="0"/>
        </c:dLbls>
        <c:gapWidth val="150"/>
        <c:axId val="119011024"/>
        <c:axId val="119010464"/>
      </c:barChart>
      <c:valAx>
        <c:axId val="119010464"/>
        <c:scaling>
          <c:orientation val="minMax"/>
        </c:scaling>
        <c:delete val="0"/>
        <c:axPos val="l"/>
        <c:majorGridlines>
          <c:spPr>
            <a:ln>
              <a:noFill/>
            </a:ln>
          </c:spPr>
        </c:majorGridlines>
        <c:numFmt formatCode="0.00%" sourceLinked="1"/>
        <c:majorTickMark val="out"/>
        <c:minorTickMark val="none"/>
        <c:tickLblPos val="nextTo"/>
        <c:crossAx val="119011024"/>
        <c:crosses val="autoZero"/>
        <c:crossBetween val="between"/>
      </c:valAx>
      <c:catAx>
        <c:axId val="119011024"/>
        <c:scaling>
          <c:orientation val="minMax"/>
        </c:scaling>
        <c:delete val="0"/>
        <c:axPos val="b"/>
        <c:numFmt formatCode="General" sourceLinked="1"/>
        <c:majorTickMark val="out"/>
        <c:minorTickMark val="none"/>
        <c:tickLblPos val="nextTo"/>
        <c:txPr>
          <a:bodyPr/>
          <a:lstStyle/>
          <a:p>
            <a:pPr>
              <a:defRPr sz="1400" b="1"/>
            </a:pPr>
            <a:endParaRPr lang="en-US"/>
          </a:p>
        </c:txPr>
        <c:crossAx val="119010464"/>
        <c:crosses val="autoZero"/>
        <c:auto val="0"/>
        <c:lblAlgn val="ctr"/>
        <c:lblOffset val="100"/>
        <c:noMultiLvlLbl val="0"/>
      </c:catAx>
    </c:plotArea>
    <c:plotVisOnly val="0"/>
    <c:dispBlanksAs val="gap"/>
    <c:showDLblsOverMax val="0"/>
  </c:chart>
  <c:spPr>
    <a:ln w="38100">
      <a:solidFill>
        <a:srgbClr val="FFFF00"/>
      </a:solidFill>
    </a:ln>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College or Unit Affiliation:</a:t>
            </a:r>
          </a:p>
        </c:rich>
      </c:tx>
      <c:overlay val="0"/>
    </c:title>
    <c:autoTitleDeleted val="0"/>
    <c:plotArea>
      <c:layout/>
      <c:barChart>
        <c:barDir val="col"/>
        <c:grouping val="clustered"/>
        <c:varyColors val="0"/>
        <c:ser>
          <c:idx val="0"/>
          <c:order val="0"/>
          <c:tx>
            <c:strRef>
              <c:f>'[FAU Libraries Faculty Satisfaction Survey Fall 2017.xlsx]Question 21'!$B$3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32A1-4463-8C22-566BEE7888D8}"/>
              </c:ext>
            </c:extLst>
          </c:dPt>
          <c:dPt>
            <c:idx val="1"/>
            <c:invertIfNegative val="0"/>
            <c:bubble3D val="0"/>
            <c:spPr>
              <a:solidFill>
                <a:srgbClr val="0070C0"/>
              </a:solidFill>
              <a:ln>
                <a:prstDash val="solid"/>
              </a:ln>
            </c:spPr>
            <c:extLst>
              <c:ext xmlns:c16="http://schemas.microsoft.com/office/drawing/2014/chart" uri="{C3380CC4-5D6E-409C-BE32-E72D297353CC}">
                <c16:uniqueId val="{00000003-32A1-4463-8C22-566BEE7888D8}"/>
              </c:ext>
            </c:extLst>
          </c:dPt>
          <c:dPt>
            <c:idx val="3"/>
            <c:invertIfNegative val="0"/>
            <c:bubble3D val="0"/>
            <c:spPr>
              <a:solidFill>
                <a:srgbClr val="FFFF00"/>
              </a:solidFill>
              <a:ln>
                <a:prstDash val="solid"/>
              </a:ln>
            </c:spPr>
            <c:extLst>
              <c:ext xmlns:c16="http://schemas.microsoft.com/office/drawing/2014/chart" uri="{C3380CC4-5D6E-409C-BE32-E72D297353CC}">
                <c16:uniqueId val="{00000005-32A1-4463-8C22-566BEE7888D8}"/>
              </c:ext>
            </c:extLst>
          </c:dPt>
          <c:dPt>
            <c:idx val="4"/>
            <c:invertIfNegative val="0"/>
            <c:bubble3D val="0"/>
            <c:spPr>
              <a:solidFill>
                <a:schemeClr val="accent6">
                  <a:lumMod val="75000"/>
                </a:schemeClr>
              </a:solidFill>
              <a:ln>
                <a:prstDash val="solid"/>
              </a:ln>
            </c:spPr>
            <c:extLst>
              <c:ext xmlns:c16="http://schemas.microsoft.com/office/drawing/2014/chart" uri="{C3380CC4-5D6E-409C-BE32-E72D297353CC}">
                <c16:uniqueId val="{00000007-32A1-4463-8C22-566BEE7888D8}"/>
              </c:ext>
            </c:extLst>
          </c:dPt>
          <c:dPt>
            <c:idx val="5"/>
            <c:invertIfNegative val="0"/>
            <c:bubble3D val="0"/>
            <c:spPr>
              <a:solidFill>
                <a:srgbClr val="00B0F0"/>
              </a:solidFill>
              <a:ln>
                <a:prstDash val="solid"/>
              </a:ln>
            </c:spPr>
            <c:extLst>
              <c:ext xmlns:c16="http://schemas.microsoft.com/office/drawing/2014/chart" uri="{C3380CC4-5D6E-409C-BE32-E72D297353CC}">
                <c16:uniqueId val="{00000009-32A1-4463-8C22-566BEE7888D8}"/>
              </c:ext>
            </c:extLst>
          </c:dPt>
          <c:dPt>
            <c:idx val="6"/>
            <c:invertIfNegative val="0"/>
            <c:bubble3D val="0"/>
            <c:spPr>
              <a:solidFill>
                <a:schemeClr val="bg2">
                  <a:lumMod val="75000"/>
                </a:schemeClr>
              </a:solidFill>
              <a:ln>
                <a:prstDash val="solid"/>
              </a:ln>
            </c:spPr>
            <c:extLst>
              <c:ext xmlns:c16="http://schemas.microsoft.com/office/drawing/2014/chart" uri="{C3380CC4-5D6E-409C-BE32-E72D297353CC}">
                <c16:uniqueId val="{0000000B-32A1-4463-8C22-566BEE7888D8}"/>
              </c:ext>
            </c:extLst>
          </c:dPt>
          <c:dPt>
            <c:idx val="7"/>
            <c:invertIfNegative val="0"/>
            <c:bubble3D val="0"/>
            <c:spPr>
              <a:solidFill>
                <a:srgbClr val="7030A0"/>
              </a:solidFill>
              <a:ln>
                <a:prstDash val="solid"/>
              </a:ln>
            </c:spPr>
            <c:extLst>
              <c:ext xmlns:c16="http://schemas.microsoft.com/office/drawing/2014/chart" uri="{C3380CC4-5D6E-409C-BE32-E72D297353CC}">
                <c16:uniqueId val="{0000000D-32A1-4463-8C22-566BEE7888D8}"/>
              </c:ext>
            </c:extLst>
          </c:dPt>
          <c:dPt>
            <c:idx val="8"/>
            <c:invertIfNegative val="0"/>
            <c:bubble3D val="0"/>
            <c:spPr>
              <a:solidFill>
                <a:srgbClr val="FF0000"/>
              </a:solidFill>
              <a:ln>
                <a:prstDash val="solid"/>
              </a:ln>
            </c:spPr>
            <c:extLst>
              <c:ext xmlns:c16="http://schemas.microsoft.com/office/drawing/2014/chart" uri="{C3380CC4-5D6E-409C-BE32-E72D297353CC}">
                <c16:uniqueId val="{0000000F-32A1-4463-8C22-566BEE7888D8}"/>
              </c:ext>
            </c:extLst>
          </c:dPt>
          <c:dPt>
            <c:idx val="9"/>
            <c:invertIfNegative val="0"/>
            <c:bubble3D val="0"/>
            <c:spPr>
              <a:solidFill>
                <a:schemeClr val="accent1">
                  <a:lumMod val="20000"/>
                  <a:lumOff val="80000"/>
                </a:schemeClr>
              </a:solidFill>
              <a:ln>
                <a:prstDash val="solid"/>
              </a:ln>
            </c:spPr>
            <c:extLst>
              <c:ext xmlns:c16="http://schemas.microsoft.com/office/drawing/2014/chart" uri="{C3380CC4-5D6E-409C-BE32-E72D297353CC}">
                <c16:uniqueId val="{00000011-32A1-4463-8C22-566BEE7888D8}"/>
              </c:ext>
            </c:extLst>
          </c:dPt>
          <c:dPt>
            <c:idx val="10"/>
            <c:invertIfNegative val="0"/>
            <c:bubble3D val="0"/>
            <c:spPr>
              <a:solidFill>
                <a:schemeClr val="accent2">
                  <a:lumMod val="40000"/>
                  <a:lumOff val="60000"/>
                </a:schemeClr>
              </a:solidFill>
              <a:ln>
                <a:prstDash val="solid"/>
              </a:ln>
            </c:spPr>
            <c:extLst>
              <c:ext xmlns:c16="http://schemas.microsoft.com/office/drawing/2014/chart" uri="{C3380CC4-5D6E-409C-BE32-E72D297353CC}">
                <c16:uniqueId val="{00000013-32A1-4463-8C22-566BEE7888D8}"/>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Faculty Satisfaction Survey Fall 2017.xlsx]Question 21'!$A$4:$A$14</c:f>
              <c:strCache>
                <c:ptCount val="11"/>
                <c:pt idx="0">
                  <c:v>CDSI</c:v>
                </c:pt>
                <c:pt idx="1">
                  <c:v>Arts&amp;Letters</c:v>
                </c:pt>
                <c:pt idx="2">
                  <c:v>Business</c:v>
                </c:pt>
                <c:pt idx="3">
                  <c:v>Education</c:v>
                </c:pt>
                <c:pt idx="4">
                  <c:v>ENGR</c:v>
                </c:pt>
                <c:pt idx="5">
                  <c:v>Medicine</c:v>
                </c:pt>
                <c:pt idx="6">
                  <c:v>Nursing</c:v>
                </c:pt>
                <c:pt idx="7">
                  <c:v>Science</c:v>
                </c:pt>
                <c:pt idx="8">
                  <c:v>Honors</c:v>
                </c:pt>
                <c:pt idx="9">
                  <c:v>Grad Studies</c:v>
                </c:pt>
                <c:pt idx="10">
                  <c:v>Library</c:v>
                </c:pt>
              </c:strCache>
            </c:strRef>
          </c:cat>
          <c:val>
            <c:numRef>
              <c:f>'[FAU Libraries Faculty Satisfaction Survey Fall 2017.xlsx]Question 21'!$B$4:$B$14</c:f>
              <c:numCache>
                <c:formatCode>0.00%</c:formatCode>
                <c:ptCount val="11"/>
                <c:pt idx="0">
                  <c:v>6.7699999999999996E-2</c:v>
                </c:pt>
                <c:pt idx="1">
                  <c:v>0.29680000000000001</c:v>
                </c:pt>
                <c:pt idx="2">
                  <c:v>0.13550000000000001</c:v>
                </c:pt>
                <c:pt idx="3">
                  <c:v>0.15160000000000001</c:v>
                </c:pt>
                <c:pt idx="4">
                  <c:v>4.8399999999999999E-2</c:v>
                </c:pt>
                <c:pt idx="5">
                  <c:v>4.1900000000000007E-2</c:v>
                </c:pt>
                <c:pt idx="6">
                  <c:v>4.8399999999999999E-2</c:v>
                </c:pt>
                <c:pt idx="7">
                  <c:v>0.1065</c:v>
                </c:pt>
                <c:pt idx="8">
                  <c:v>4.1900000000000007E-2</c:v>
                </c:pt>
                <c:pt idx="9">
                  <c:v>3.2000000000000002E-3</c:v>
                </c:pt>
                <c:pt idx="10">
                  <c:v>5.8099999999999999E-2</c:v>
                </c:pt>
              </c:numCache>
            </c:numRef>
          </c:val>
          <c:extLst>
            <c:ext xmlns:c16="http://schemas.microsoft.com/office/drawing/2014/chart" uri="{C3380CC4-5D6E-409C-BE32-E72D297353CC}">
              <c16:uniqueId val="{00000014-32A1-4463-8C22-566BEE7888D8}"/>
            </c:ext>
          </c:extLst>
        </c:ser>
        <c:dLbls>
          <c:showLegendKey val="0"/>
          <c:showVal val="0"/>
          <c:showCatName val="0"/>
          <c:showSerName val="0"/>
          <c:showPercent val="0"/>
          <c:showBubbleSize val="0"/>
        </c:dLbls>
        <c:gapWidth val="150"/>
        <c:axId val="119013824"/>
        <c:axId val="119013264"/>
      </c:barChart>
      <c:valAx>
        <c:axId val="119013264"/>
        <c:scaling>
          <c:orientation val="minMax"/>
        </c:scaling>
        <c:delete val="0"/>
        <c:axPos val="l"/>
        <c:majorGridlines>
          <c:spPr>
            <a:ln>
              <a:noFill/>
            </a:ln>
          </c:spPr>
        </c:majorGridlines>
        <c:numFmt formatCode="0.00%" sourceLinked="1"/>
        <c:majorTickMark val="out"/>
        <c:minorTickMark val="none"/>
        <c:tickLblPos val="nextTo"/>
        <c:crossAx val="119013824"/>
        <c:crosses val="autoZero"/>
        <c:crossBetween val="between"/>
      </c:valAx>
      <c:catAx>
        <c:axId val="119013824"/>
        <c:scaling>
          <c:orientation val="minMax"/>
        </c:scaling>
        <c:delete val="0"/>
        <c:axPos val="b"/>
        <c:numFmt formatCode="General" sourceLinked="1"/>
        <c:majorTickMark val="out"/>
        <c:minorTickMark val="none"/>
        <c:tickLblPos val="nextTo"/>
        <c:txPr>
          <a:bodyPr/>
          <a:lstStyle/>
          <a:p>
            <a:pPr>
              <a:defRPr sz="1400" b="1"/>
            </a:pPr>
            <a:endParaRPr lang="en-US"/>
          </a:p>
        </c:txPr>
        <c:crossAx val="119013264"/>
        <c:crosses val="autoZero"/>
        <c:auto val="0"/>
        <c:lblAlgn val="ctr"/>
        <c:lblOffset val="100"/>
        <c:noMultiLvlLbl val="0"/>
      </c:catAx>
    </c:plotArea>
    <c:plotVisOnly val="0"/>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sz="1400"/>
              <a:t>In general, how often do you use the library's electronic services or resources from your office, home or other off-campus location?</a:t>
            </a:r>
          </a:p>
        </c:rich>
      </c:tx>
      <c:overlay val="0"/>
    </c:title>
    <c:autoTitleDeleted val="0"/>
    <c:plotArea>
      <c:layout>
        <c:manualLayout>
          <c:layoutTarget val="inner"/>
          <c:xMode val="edge"/>
          <c:yMode val="edge"/>
          <c:x val="6.1340988520387954E-2"/>
          <c:y val="0.17781308151808473"/>
          <c:w val="0.81302871011999256"/>
          <c:h val="0.75418839622198941"/>
        </c:manualLayout>
      </c:layout>
      <c:barChart>
        <c:barDir val="col"/>
        <c:grouping val="clustered"/>
        <c:varyColors val="0"/>
        <c:ser>
          <c:idx val="0"/>
          <c:order val="0"/>
          <c:tx>
            <c:strRef>
              <c:f>'Question 5'!$B$3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BBD3-402E-8B4E-65971C759AB9}"/>
              </c:ext>
            </c:extLst>
          </c:dPt>
          <c:dPt>
            <c:idx val="1"/>
            <c:invertIfNegative val="0"/>
            <c:bubble3D val="0"/>
            <c:spPr>
              <a:solidFill>
                <a:srgbClr val="00B0F0"/>
              </a:solidFill>
              <a:ln>
                <a:prstDash val="solid"/>
              </a:ln>
            </c:spPr>
            <c:extLst>
              <c:ext xmlns:c16="http://schemas.microsoft.com/office/drawing/2014/chart" uri="{C3380CC4-5D6E-409C-BE32-E72D297353CC}">
                <c16:uniqueId val="{00000003-BBD3-402E-8B4E-65971C759AB9}"/>
              </c:ext>
            </c:extLst>
          </c:dPt>
          <c:dPt>
            <c:idx val="3"/>
            <c:invertIfNegative val="0"/>
            <c:bubble3D val="0"/>
            <c:spPr>
              <a:solidFill>
                <a:srgbClr val="FFFF00"/>
              </a:solidFill>
              <a:ln>
                <a:prstDash val="solid"/>
              </a:ln>
            </c:spPr>
            <c:extLst>
              <c:ext xmlns:c16="http://schemas.microsoft.com/office/drawing/2014/chart" uri="{C3380CC4-5D6E-409C-BE32-E72D297353CC}">
                <c16:uniqueId val="{00000005-BBD3-402E-8B4E-65971C759AB9}"/>
              </c:ext>
            </c:extLst>
          </c:dPt>
          <c:dPt>
            <c:idx val="4"/>
            <c:invertIfNegative val="0"/>
            <c:bubble3D val="0"/>
            <c:spPr>
              <a:solidFill>
                <a:srgbClr val="FF0000"/>
              </a:solidFill>
              <a:ln>
                <a:prstDash val="solid"/>
              </a:ln>
            </c:spPr>
            <c:extLst>
              <c:ext xmlns:c16="http://schemas.microsoft.com/office/drawing/2014/chart" uri="{C3380CC4-5D6E-409C-BE32-E72D297353CC}">
                <c16:uniqueId val="{00000007-BBD3-402E-8B4E-65971C759AB9}"/>
              </c:ext>
            </c:extLst>
          </c:dPt>
          <c:dPt>
            <c:idx val="5"/>
            <c:invertIfNegative val="0"/>
            <c:bubble3D val="0"/>
            <c:spPr>
              <a:solidFill>
                <a:srgbClr val="7030A0"/>
              </a:solidFill>
              <a:ln>
                <a:prstDash val="solid"/>
              </a:ln>
            </c:spPr>
            <c:extLst>
              <c:ext xmlns:c16="http://schemas.microsoft.com/office/drawing/2014/chart" uri="{C3380CC4-5D6E-409C-BE32-E72D297353CC}">
                <c16:uniqueId val="{00000009-BBD3-402E-8B4E-65971C759AB9}"/>
              </c:ext>
            </c:extLst>
          </c:dPt>
          <c:dLbls>
            <c:spPr>
              <a:noFill/>
              <a:ln>
                <a:noFill/>
              </a:ln>
              <a:effectLst/>
            </c:spPr>
            <c:txPr>
              <a:bodyPr wrap="square" lIns="38100" tIns="19050" rIns="38100" bIns="19050" anchor="ctr">
                <a:spAutoFit/>
              </a:bodyPr>
              <a:lstStyle/>
              <a:p>
                <a:pPr>
                  <a:defRPr sz="1100" b="1" i="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'Question 5'!$A$4:$A$9</c:f>
              <c:strCache>
                <c:ptCount val="6"/>
                <c:pt idx="0">
                  <c:v>Daily</c:v>
                </c:pt>
                <c:pt idx="1">
                  <c:v>Weekly</c:v>
                </c:pt>
                <c:pt idx="2">
                  <c:v>Monthly</c:v>
                </c:pt>
                <c:pt idx="3">
                  <c:v>Each Semester</c:v>
                </c:pt>
                <c:pt idx="4">
                  <c:v>Yearly</c:v>
                </c:pt>
                <c:pt idx="5">
                  <c:v>Never</c:v>
                </c:pt>
              </c:strCache>
            </c:strRef>
          </c:cat>
          <c:val>
            <c:numRef>
              <c:f>'Question 5'!$B$4:$B$9</c:f>
              <c:numCache>
                <c:formatCode>0.00%</c:formatCode>
                <c:ptCount val="6"/>
                <c:pt idx="0">
                  <c:v>0.2487</c:v>
                </c:pt>
                <c:pt idx="1">
                  <c:v>0.46560000000000001</c:v>
                </c:pt>
                <c:pt idx="2">
                  <c:v>0.1164</c:v>
                </c:pt>
                <c:pt idx="3">
                  <c:v>8.199999999999999E-2</c:v>
                </c:pt>
                <c:pt idx="4">
                  <c:v>4.7600000000000003E-2</c:v>
                </c:pt>
                <c:pt idx="5">
                  <c:v>3.9699999999999999E-2</c:v>
                </c:pt>
              </c:numCache>
            </c:numRef>
          </c:val>
          <c:extLst>
            <c:ext xmlns:c16="http://schemas.microsoft.com/office/drawing/2014/chart" uri="{C3380CC4-5D6E-409C-BE32-E72D297353CC}">
              <c16:uniqueId val="{0000000A-BBD3-402E-8B4E-65971C759AB9}"/>
            </c:ext>
          </c:extLst>
        </c:ser>
        <c:dLbls>
          <c:showLegendKey val="0"/>
          <c:showVal val="0"/>
          <c:showCatName val="0"/>
          <c:showSerName val="0"/>
          <c:showPercent val="0"/>
          <c:showBubbleSize val="0"/>
        </c:dLbls>
        <c:gapWidth val="150"/>
        <c:axId val="119016624"/>
        <c:axId val="119016064"/>
      </c:barChart>
      <c:valAx>
        <c:axId val="119016064"/>
        <c:scaling>
          <c:orientation val="minMax"/>
        </c:scaling>
        <c:delete val="0"/>
        <c:axPos val="l"/>
        <c:majorGridlines>
          <c:spPr>
            <a:ln>
              <a:noFill/>
            </a:ln>
          </c:spPr>
        </c:majorGridlines>
        <c:numFmt formatCode="0.00%" sourceLinked="1"/>
        <c:majorTickMark val="out"/>
        <c:minorTickMark val="none"/>
        <c:tickLblPos val="nextTo"/>
        <c:crossAx val="119016624"/>
        <c:crosses val="autoZero"/>
        <c:crossBetween val="between"/>
      </c:valAx>
      <c:catAx>
        <c:axId val="119016624"/>
        <c:scaling>
          <c:orientation val="minMax"/>
        </c:scaling>
        <c:delete val="0"/>
        <c:axPos val="b"/>
        <c:numFmt formatCode="General" sourceLinked="1"/>
        <c:majorTickMark val="out"/>
        <c:minorTickMark val="none"/>
        <c:tickLblPos val="nextTo"/>
        <c:txPr>
          <a:bodyPr/>
          <a:lstStyle/>
          <a:p>
            <a:pPr>
              <a:defRPr sz="1100" b="1" i="0" baseline="0"/>
            </a:pPr>
            <a:endParaRPr lang="en-US"/>
          </a:p>
        </c:txPr>
        <c:crossAx val="119016064"/>
        <c:crosses val="autoZero"/>
        <c:auto val="0"/>
        <c:lblAlgn val="ctr"/>
        <c:lblOffset val="100"/>
        <c:noMultiLvlLbl val="0"/>
      </c:catAx>
    </c:plotArea>
    <c:legend>
      <c:legendPos val="r"/>
      <c:overlay val="0"/>
    </c:legend>
    <c:plotVisOnly val="0"/>
    <c:dispBlanksAs val="gap"/>
    <c:showDLblsOverMax val="0"/>
  </c:chart>
  <c:spPr>
    <a:ln w="57150">
      <a:solidFill>
        <a:schemeClr val="accent1"/>
      </a:solidFill>
    </a:ln>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sz="1600"/>
              <a:t>In general, how often do you use the library's print resources (books, journals, etc.)?</a:t>
            </a:r>
          </a:p>
        </c:rich>
      </c:tx>
      <c:overlay val="0"/>
    </c:title>
    <c:autoTitleDeleted val="0"/>
    <c:plotArea>
      <c:layout/>
      <c:barChart>
        <c:barDir val="col"/>
        <c:grouping val="clustered"/>
        <c:varyColors val="0"/>
        <c:ser>
          <c:idx val="0"/>
          <c:order val="0"/>
          <c:tx>
            <c:strRef>
              <c:f>'Question 9'!$B$3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0171-4746-8C9E-D6EBFE4CDB1D}"/>
              </c:ext>
            </c:extLst>
          </c:dPt>
          <c:dPt>
            <c:idx val="1"/>
            <c:invertIfNegative val="0"/>
            <c:bubble3D val="0"/>
            <c:spPr>
              <a:solidFill>
                <a:schemeClr val="tx2">
                  <a:lumMod val="60000"/>
                  <a:lumOff val="40000"/>
                </a:schemeClr>
              </a:solidFill>
              <a:ln>
                <a:prstDash val="solid"/>
              </a:ln>
            </c:spPr>
            <c:extLst>
              <c:ext xmlns:c16="http://schemas.microsoft.com/office/drawing/2014/chart" uri="{C3380CC4-5D6E-409C-BE32-E72D297353CC}">
                <c16:uniqueId val="{00000003-0171-4746-8C9E-D6EBFE4CDB1D}"/>
              </c:ext>
            </c:extLst>
          </c:dPt>
          <c:dPt>
            <c:idx val="3"/>
            <c:invertIfNegative val="0"/>
            <c:bubble3D val="0"/>
            <c:spPr>
              <a:solidFill>
                <a:srgbClr val="FFFF00"/>
              </a:solidFill>
              <a:ln>
                <a:prstDash val="solid"/>
              </a:ln>
            </c:spPr>
            <c:extLst>
              <c:ext xmlns:c16="http://schemas.microsoft.com/office/drawing/2014/chart" uri="{C3380CC4-5D6E-409C-BE32-E72D297353CC}">
                <c16:uniqueId val="{00000005-0171-4746-8C9E-D6EBFE4CDB1D}"/>
              </c:ext>
            </c:extLst>
          </c:dPt>
          <c:dPt>
            <c:idx val="4"/>
            <c:invertIfNegative val="0"/>
            <c:bubble3D val="0"/>
            <c:spPr>
              <a:solidFill>
                <a:schemeClr val="accent4">
                  <a:lumMod val="60000"/>
                  <a:lumOff val="40000"/>
                </a:schemeClr>
              </a:solidFill>
              <a:ln>
                <a:prstDash val="solid"/>
              </a:ln>
            </c:spPr>
            <c:extLst>
              <c:ext xmlns:c16="http://schemas.microsoft.com/office/drawing/2014/chart" uri="{C3380CC4-5D6E-409C-BE32-E72D297353CC}">
                <c16:uniqueId val="{00000007-0171-4746-8C9E-D6EBFE4CDB1D}"/>
              </c:ext>
            </c:extLst>
          </c:dPt>
          <c:dPt>
            <c:idx val="5"/>
            <c:invertIfNegative val="0"/>
            <c:bubble3D val="0"/>
            <c:spPr>
              <a:solidFill>
                <a:srgbClr val="FF0000"/>
              </a:solidFill>
              <a:ln>
                <a:prstDash val="solid"/>
              </a:ln>
            </c:spPr>
            <c:extLst>
              <c:ext xmlns:c16="http://schemas.microsoft.com/office/drawing/2014/chart" uri="{C3380CC4-5D6E-409C-BE32-E72D297353CC}">
                <c16:uniqueId val="{00000009-0171-4746-8C9E-D6EBFE4CDB1D}"/>
              </c:ext>
            </c:extLst>
          </c:dPt>
          <c:dLbls>
            <c:dLbl>
              <c:idx val="6"/>
              <c:delete val="1"/>
              <c:extLst>
                <c:ext xmlns:c15="http://schemas.microsoft.com/office/drawing/2012/chart" uri="{CE6537A1-D6FC-4f65-9D91-7224C49458BB}"/>
                <c:ext xmlns:c16="http://schemas.microsoft.com/office/drawing/2014/chart" uri="{C3380CC4-5D6E-409C-BE32-E72D297353CC}">
                  <c16:uniqueId val="{0000000A-0171-4746-8C9E-D6EBFE4CDB1D}"/>
                </c:ext>
              </c:extLst>
            </c:dLbl>
            <c:spPr>
              <a:noFill/>
              <a:ln>
                <a:noFill/>
              </a:ln>
              <a:effectLst/>
            </c:spPr>
            <c:txPr>
              <a:bodyPr wrap="square" lIns="38100" tIns="19050" rIns="38100" bIns="19050" anchor="ctr">
                <a:spAutoFit/>
              </a:bodyPr>
              <a:lstStyle/>
              <a:p>
                <a:pPr>
                  <a:defRPr sz="1100" b="1" i="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'Question 9'!$A$4:$A$9</c:f>
              <c:strCache>
                <c:ptCount val="6"/>
                <c:pt idx="0">
                  <c:v>Daily</c:v>
                </c:pt>
                <c:pt idx="1">
                  <c:v>Weekly</c:v>
                </c:pt>
                <c:pt idx="2">
                  <c:v>Monthly</c:v>
                </c:pt>
                <c:pt idx="3">
                  <c:v>Each Semester</c:v>
                </c:pt>
                <c:pt idx="4">
                  <c:v>Yearly</c:v>
                </c:pt>
                <c:pt idx="5">
                  <c:v>Never</c:v>
                </c:pt>
              </c:strCache>
            </c:strRef>
          </c:cat>
          <c:val>
            <c:numRef>
              <c:f>'Question 9'!$B$4:$B$9</c:f>
              <c:numCache>
                <c:formatCode>0.00%</c:formatCode>
                <c:ptCount val="6"/>
                <c:pt idx="0">
                  <c:v>6.59E-2</c:v>
                </c:pt>
                <c:pt idx="1">
                  <c:v>0.15110000000000001</c:v>
                </c:pt>
                <c:pt idx="2">
                  <c:v>0.1731</c:v>
                </c:pt>
                <c:pt idx="3">
                  <c:v>0.28570000000000001</c:v>
                </c:pt>
                <c:pt idx="4">
                  <c:v>0.16209999999999999</c:v>
                </c:pt>
                <c:pt idx="5">
                  <c:v>0.16209999999999999</c:v>
                </c:pt>
              </c:numCache>
            </c:numRef>
          </c:val>
          <c:extLst>
            <c:ext xmlns:c16="http://schemas.microsoft.com/office/drawing/2014/chart" uri="{C3380CC4-5D6E-409C-BE32-E72D297353CC}">
              <c16:uniqueId val="{0000000B-0171-4746-8C9E-D6EBFE4CDB1D}"/>
            </c:ext>
          </c:extLst>
        </c:ser>
        <c:dLbls>
          <c:showLegendKey val="0"/>
          <c:showVal val="0"/>
          <c:showCatName val="0"/>
          <c:showSerName val="0"/>
          <c:showPercent val="0"/>
          <c:showBubbleSize val="0"/>
        </c:dLbls>
        <c:gapWidth val="150"/>
        <c:axId val="119019424"/>
        <c:axId val="119018864"/>
      </c:barChart>
      <c:valAx>
        <c:axId val="119018864"/>
        <c:scaling>
          <c:orientation val="minMax"/>
        </c:scaling>
        <c:delete val="0"/>
        <c:axPos val="l"/>
        <c:majorGridlines>
          <c:spPr>
            <a:ln>
              <a:noFill/>
            </a:ln>
          </c:spPr>
        </c:majorGridlines>
        <c:numFmt formatCode="0.00%" sourceLinked="1"/>
        <c:majorTickMark val="out"/>
        <c:minorTickMark val="none"/>
        <c:tickLblPos val="nextTo"/>
        <c:crossAx val="119019424"/>
        <c:crosses val="autoZero"/>
        <c:crossBetween val="between"/>
      </c:valAx>
      <c:catAx>
        <c:axId val="119019424"/>
        <c:scaling>
          <c:orientation val="minMax"/>
        </c:scaling>
        <c:delete val="0"/>
        <c:axPos val="b"/>
        <c:numFmt formatCode="General" sourceLinked="1"/>
        <c:majorTickMark val="out"/>
        <c:minorTickMark val="none"/>
        <c:tickLblPos val="nextTo"/>
        <c:txPr>
          <a:bodyPr/>
          <a:lstStyle/>
          <a:p>
            <a:pPr>
              <a:defRPr sz="1100" b="1" i="0" baseline="0"/>
            </a:pPr>
            <a:endParaRPr lang="en-US"/>
          </a:p>
        </c:txPr>
        <c:crossAx val="119018864"/>
        <c:crosses val="autoZero"/>
        <c:auto val="0"/>
        <c:lblAlgn val="ctr"/>
        <c:lblOffset val="100"/>
        <c:noMultiLvlLbl val="0"/>
      </c:catAx>
    </c:plotArea>
    <c:legend>
      <c:legendPos val="r"/>
      <c:overlay val="0"/>
    </c:legend>
    <c:plotVisOnly val="0"/>
    <c:dispBlanksAs val="gap"/>
    <c:showDLblsOverMax val="0"/>
  </c:chart>
  <c:spPr>
    <a:ln w="73025">
      <a:solidFill>
        <a:schemeClr val="accent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College Status</a:t>
            </a:r>
          </a:p>
        </c:rich>
      </c:tx>
      <c:overlay val="0"/>
    </c:title>
    <c:autoTitleDeleted val="0"/>
    <c:plotArea>
      <c:layout/>
      <c:barChart>
        <c:barDir val="col"/>
        <c:grouping val="clustered"/>
        <c:varyColors val="0"/>
        <c:ser>
          <c:idx val="0"/>
          <c:order val="0"/>
          <c:tx>
            <c:strRef>
              <c:f>'[FAU Libraries Student Satisfaction Survey Spring 2018.xlsx]Question 2'!$B$3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633F-4FEC-9B19-22BB29EEF422}"/>
              </c:ext>
            </c:extLst>
          </c:dPt>
          <c:dPt>
            <c:idx val="1"/>
            <c:invertIfNegative val="0"/>
            <c:bubble3D val="0"/>
            <c:spPr>
              <a:solidFill>
                <a:srgbClr val="0070C0"/>
              </a:solidFill>
              <a:ln>
                <a:prstDash val="solid"/>
              </a:ln>
            </c:spPr>
            <c:extLst>
              <c:ext xmlns:c16="http://schemas.microsoft.com/office/drawing/2014/chart" uri="{C3380CC4-5D6E-409C-BE32-E72D297353CC}">
                <c16:uniqueId val="{00000003-633F-4FEC-9B19-22BB29EEF422}"/>
              </c:ext>
            </c:extLst>
          </c:dPt>
          <c:dPt>
            <c:idx val="3"/>
            <c:invertIfNegative val="0"/>
            <c:bubble3D val="0"/>
            <c:spPr>
              <a:solidFill>
                <a:srgbClr val="FFFF00"/>
              </a:solidFill>
              <a:ln>
                <a:prstDash val="solid"/>
              </a:ln>
            </c:spPr>
            <c:extLst>
              <c:ext xmlns:c16="http://schemas.microsoft.com/office/drawing/2014/chart" uri="{C3380CC4-5D6E-409C-BE32-E72D297353CC}">
                <c16:uniqueId val="{00000005-633F-4FEC-9B19-22BB29EEF422}"/>
              </c:ext>
            </c:extLst>
          </c:dPt>
          <c:dPt>
            <c:idx val="4"/>
            <c:invertIfNegative val="0"/>
            <c:bubble3D val="0"/>
            <c:spPr>
              <a:solidFill>
                <a:schemeClr val="accent6">
                  <a:lumMod val="75000"/>
                </a:schemeClr>
              </a:solidFill>
              <a:ln>
                <a:prstDash val="solid"/>
              </a:ln>
            </c:spPr>
            <c:extLst>
              <c:ext xmlns:c16="http://schemas.microsoft.com/office/drawing/2014/chart" uri="{C3380CC4-5D6E-409C-BE32-E72D297353CC}">
                <c16:uniqueId val="{00000007-633F-4FEC-9B19-22BB29EEF422}"/>
              </c:ext>
            </c:extLst>
          </c:dPt>
          <c:dPt>
            <c:idx val="5"/>
            <c:invertIfNegative val="0"/>
            <c:bubble3D val="0"/>
            <c:spPr>
              <a:solidFill>
                <a:schemeClr val="accent3">
                  <a:lumMod val="60000"/>
                  <a:lumOff val="40000"/>
                </a:schemeClr>
              </a:solidFill>
              <a:ln>
                <a:prstDash val="solid"/>
              </a:ln>
            </c:spPr>
            <c:extLst>
              <c:ext xmlns:c16="http://schemas.microsoft.com/office/drawing/2014/chart" uri="{C3380CC4-5D6E-409C-BE32-E72D297353CC}">
                <c16:uniqueId val="{00000009-633F-4FEC-9B19-22BB29EEF422}"/>
              </c:ext>
            </c:extLst>
          </c:dPt>
          <c:dPt>
            <c:idx val="6"/>
            <c:invertIfNegative val="0"/>
            <c:bubble3D val="0"/>
            <c:spPr>
              <a:solidFill>
                <a:schemeClr val="accent2">
                  <a:lumMod val="60000"/>
                  <a:lumOff val="40000"/>
                </a:schemeClr>
              </a:solidFill>
              <a:ln>
                <a:prstDash val="solid"/>
              </a:ln>
            </c:spPr>
            <c:extLst>
              <c:ext xmlns:c16="http://schemas.microsoft.com/office/drawing/2014/chart" uri="{C3380CC4-5D6E-409C-BE32-E72D297353CC}">
                <c16:uniqueId val="{0000000B-633F-4FEC-9B19-22BB29EEF422}"/>
              </c:ext>
            </c:extLst>
          </c:dPt>
          <c:dPt>
            <c:idx val="7"/>
            <c:invertIfNegative val="0"/>
            <c:bubble3D val="0"/>
            <c:spPr>
              <a:solidFill>
                <a:srgbClr val="7030A0"/>
              </a:solidFill>
              <a:ln>
                <a:prstDash val="solid"/>
              </a:ln>
            </c:spPr>
            <c:extLst>
              <c:ext xmlns:c16="http://schemas.microsoft.com/office/drawing/2014/chart" uri="{C3380CC4-5D6E-409C-BE32-E72D297353CC}">
                <c16:uniqueId val="{0000000D-633F-4FEC-9B19-22BB29EEF422}"/>
              </c:ext>
            </c:extLst>
          </c:dPt>
          <c:dPt>
            <c:idx val="8"/>
            <c:invertIfNegative val="0"/>
            <c:bubble3D val="0"/>
            <c:spPr>
              <a:solidFill>
                <a:srgbClr val="00B0F0"/>
              </a:solidFill>
              <a:ln>
                <a:prstDash val="solid"/>
              </a:ln>
            </c:spPr>
            <c:extLst>
              <c:ext xmlns:c16="http://schemas.microsoft.com/office/drawing/2014/chart" uri="{C3380CC4-5D6E-409C-BE32-E72D297353CC}">
                <c16:uniqueId val="{0000000F-633F-4FEC-9B19-22BB29EEF422}"/>
              </c:ext>
            </c:extLst>
          </c:dPt>
          <c:dPt>
            <c:idx val="9"/>
            <c:invertIfNegative val="0"/>
            <c:bubble3D val="0"/>
            <c:spPr>
              <a:solidFill>
                <a:srgbClr val="FF0000"/>
              </a:solidFill>
              <a:ln>
                <a:prstDash val="solid"/>
              </a:ln>
            </c:spPr>
            <c:extLst>
              <c:ext xmlns:c16="http://schemas.microsoft.com/office/drawing/2014/chart" uri="{C3380CC4-5D6E-409C-BE32-E72D297353CC}">
                <c16:uniqueId val="{00000011-633F-4FEC-9B19-22BB29EEF422}"/>
              </c:ext>
            </c:extLst>
          </c:dPt>
          <c:dPt>
            <c:idx val="10"/>
            <c:invertIfNegative val="0"/>
            <c:bubble3D val="0"/>
            <c:spPr>
              <a:solidFill>
                <a:schemeClr val="tx1">
                  <a:lumMod val="65000"/>
                  <a:lumOff val="35000"/>
                </a:schemeClr>
              </a:solidFill>
              <a:ln>
                <a:prstDash val="solid"/>
              </a:ln>
            </c:spPr>
            <c:extLst>
              <c:ext xmlns:c16="http://schemas.microsoft.com/office/drawing/2014/chart" uri="{C3380CC4-5D6E-409C-BE32-E72D297353CC}">
                <c16:uniqueId val="{00000013-633F-4FEC-9B19-22BB29EEF422}"/>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Student Satisfaction Survey Spring 2018.xlsx]Question 2'!$A$4:$A$14</c:f>
              <c:strCache>
                <c:ptCount val="11"/>
                <c:pt idx="0">
                  <c:v>CDSI</c:v>
                </c:pt>
                <c:pt idx="1">
                  <c:v>\Arts and Letters</c:v>
                </c:pt>
                <c:pt idx="2">
                  <c:v>Business</c:v>
                </c:pt>
                <c:pt idx="3">
                  <c:v>Education</c:v>
                </c:pt>
                <c:pt idx="4">
                  <c:v>Engr/Computer Sci</c:v>
                </c:pt>
                <c:pt idx="5">
                  <c:v>Medicine</c:v>
                </c:pt>
                <c:pt idx="6">
                  <c:v>Nursing</c:v>
                </c:pt>
                <c:pt idx="7">
                  <c:v>Science</c:v>
                </c:pt>
                <c:pt idx="8">
                  <c:v>Honors College</c:v>
                </c:pt>
                <c:pt idx="9">
                  <c:v>Undeclared</c:v>
                </c:pt>
                <c:pt idx="10">
                  <c:v>Other</c:v>
                </c:pt>
              </c:strCache>
            </c:strRef>
          </c:cat>
          <c:val>
            <c:numRef>
              <c:f>'[FAU Libraries Student Satisfaction Survey Spring 2018.xlsx]Question 2'!$B$4:$B$14</c:f>
              <c:numCache>
                <c:formatCode>0.00%</c:formatCode>
                <c:ptCount val="11"/>
                <c:pt idx="0">
                  <c:v>0.1125</c:v>
                </c:pt>
                <c:pt idx="1">
                  <c:v>0.1409</c:v>
                </c:pt>
                <c:pt idx="2">
                  <c:v>0.1497</c:v>
                </c:pt>
                <c:pt idx="3">
                  <c:v>0.1047</c:v>
                </c:pt>
                <c:pt idx="4">
                  <c:v>0.1057</c:v>
                </c:pt>
                <c:pt idx="5">
                  <c:v>2.0500000000000001E-2</c:v>
                </c:pt>
                <c:pt idx="6">
                  <c:v>6.2600000000000003E-2</c:v>
                </c:pt>
                <c:pt idx="7">
                  <c:v>0.2319</c:v>
                </c:pt>
                <c:pt idx="8">
                  <c:v>3.4200000000000001E-2</c:v>
                </c:pt>
                <c:pt idx="9">
                  <c:v>2.0500000000000001E-2</c:v>
                </c:pt>
                <c:pt idx="10">
                  <c:v>1.66E-2</c:v>
                </c:pt>
              </c:numCache>
            </c:numRef>
          </c:val>
          <c:extLst>
            <c:ext xmlns:c16="http://schemas.microsoft.com/office/drawing/2014/chart" uri="{C3380CC4-5D6E-409C-BE32-E72D297353CC}">
              <c16:uniqueId val="{00000014-633F-4FEC-9B19-22BB29EEF422}"/>
            </c:ext>
          </c:extLst>
        </c:ser>
        <c:dLbls>
          <c:showLegendKey val="0"/>
          <c:showVal val="0"/>
          <c:showCatName val="0"/>
          <c:showSerName val="0"/>
          <c:showPercent val="0"/>
          <c:showBubbleSize val="0"/>
        </c:dLbls>
        <c:gapWidth val="150"/>
        <c:axId val="118440880"/>
        <c:axId val="118440320"/>
      </c:barChart>
      <c:valAx>
        <c:axId val="118440320"/>
        <c:scaling>
          <c:orientation val="minMax"/>
        </c:scaling>
        <c:delete val="0"/>
        <c:axPos val="l"/>
        <c:majorGridlines>
          <c:spPr>
            <a:ln>
              <a:noFill/>
            </a:ln>
          </c:spPr>
        </c:majorGridlines>
        <c:numFmt formatCode="0.00%" sourceLinked="1"/>
        <c:majorTickMark val="out"/>
        <c:minorTickMark val="none"/>
        <c:tickLblPos val="nextTo"/>
        <c:txPr>
          <a:bodyPr/>
          <a:lstStyle/>
          <a:p>
            <a:pPr>
              <a:defRPr b="1"/>
            </a:pPr>
            <a:endParaRPr lang="en-US"/>
          </a:p>
        </c:txPr>
        <c:crossAx val="118440880"/>
        <c:crosses val="autoZero"/>
        <c:crossBetween val="between"/>
      </c:valAx>
      <c:catAx>
        <c:axId val="118440880"/>
        <c:scaling>
          <c:orientation val="minMax"/>
        </c:scaling>
        <c:delete val="0"/>
        <c:axPos val="b"/>
        <c:numFmt formatCode="General" sourceLinked="1"/>
        <c:majorTickMark val="out"/>
        <c:minorTickMark val="none"/>
        <c:tickLblPos val="nextTo"/>
        <c:txPr>
          <a:bodyPr/>
          <a:lstStyle/>
          <a:p>
            <a:pPr>
              <a:defRPr sz="1200" b="1"/>
            </a:pPr>
            <a:endParaRPr lang="en-US"/>
          </a:p>
        </c:txPr>
        <c:crossAx val="118440320"/>
        <c:crosses val="autoZero"/>
        <c:auto val="0"/>
        <c:lblAlgn val="ctr"/>
        <c:lblOffset val="100"/>
        <c:noMultiLvlLbl val="0"/>
      </c:catAx>
    </c:plotArea>
    <c:plotVisOnly val="0"/>
    <c:dispBlanksAs val="gap"/>
    <c:showDLblsOverMax val="0"/>
  </c:chart>
  <c:spPr>
    <a:ln w="38100">
      <a:solidFill>
        <a:srgbClr val="FFFF00"/>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266106112333281E-2"/>
          <c:y val="1.6474155869958488E-2"/>
          <c:w val="0.92734523507912892"/>
          <c:h val="0.91801199614938411"/>
        </c:manualLayout>
      </c:layout>
      <c:barChart>
        <c:barDir val="col"/>
        <c:grouping val="clustered"/>
        <c:varyColors val="0"/>
        <c:ser>
          <c:idx val="0"/>
          <c:order val="0"/>
          <c:tx>
            <c:strRef>
              <c:f>'[FAU Libraries Student Satisfaction Survey Spring 2018.xlsx]Question 3'!$B$3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AD27-4D7D-A182-6BCD233EFED1}"/>
              </c:ext>
            </c:extLst>
          </c:dPt>
          <c:dPt>
            <c:idx val="1"/>
            <c:invertIfNegative val="0"/>
            <c:bubble3D val="0"/>
            <c:spPr>
              <a:solidFill>
                <a:srgbClr val="0070C0"/>
              </a:solidFill>
              <a:ln>
                <a:prstDash val="solid"/>
              </a:ln>
            </c:spPr>
            <c:extLst>
              <c:ext xmlns:c16="http://schemas.microsoft.com/office/drawing/2014/chart" uri="{C3380CC4-5D6E-409C-BE32-E72D297353CC}">
                <c16:uniqueId val="{00000003-AD27-4D7D-A182-6BCD233EFED1}"/>
              </c:ext>
            </c:extLst>
          </c:dPt>
          <c:dPt>
            <c:idx val="3"/>
            <c:invertIfNegative val="0"/>
            <c:bubble3D val="0"/>
            <c:spPr>
              <a:solidFill>
                <a:srgbClr val="7030A0"/>
              </a:solidFill>
              <a:ln>
                <a:prstDash val="solid"/>
              </a:ln>
            </c:spPr>
            <c:extLst>
              <c:ext xmlns:c16="http://schemas.microsoft.com/office/drawing/2014/chart" uri="{C3380CC4-5D6E-409C-BE32-E72D297353CC}">
                <c16:uniqueId val="{00000005-AD27-4D7D-A182-6BCD233EFED1}"/>
              </c:ext>
            </c:extLst>
          </c:dPt>
          <c:dPt>
            <c:idx val="4"/>
            <c:invertIfNegative val="0"/>
            <c:bubble3D val="0"/>
            <c:spPr>
              <a:solidFill>
                <a:srgbClr val="FFFF00"/>
              </a:solidFill>
              <a:ln>
                <a:prstDash val="solid"/>
              </a:ln>
            </c:spPr>
            <c:extLst>
              <c:ext xmlns:c16="http://schemas.microsoft.com/office/drawing/2014/chart" uri="{C3380CC4-5D6E-409C-BE32-E72D297353CC}">
                <c16:uniqueId val="{00000007-AD27-4D7D-A182-6BCD233EFED1}"/>
              </c:ext>
            </c:extLst>
          </c:dPt>
          <c:dPt>
            <c:idx val="5"/>
            <c:invertIfNegative val="0"/>
            <c:bubble3D val="0"/>
            <c:spPr>
              <a:solidFill>
                <a:srgbClr val="FF0000"/>
              </a:solidFill>
              <a:ln>
                <a:prstDash val="solid"/>
              </a:ln>
            </c:spPr>
            <c:extLst>
              <c:ext xmlns:c16="http://schemas.microsoft.com/office/drawing/2014/chart" uri="{C3380CC4-5D6E-409C-BE32-E72D297353CC}">
                <c16:uniqueId val="{00000009-AD27-4D7D-A182-6BCD233EFED1}"/>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Student Satisfaction Survey Spring 2018.xlsx]Question 3'!$A$4:$A$9</c:f>
              <c:strCache>
                <c:ptCount val="6"/>
                <c:pt idx="0">
                  <c:v>First Year</c:v>
                </c:pt>
                <c:pt idx="1">
                  <c:v>Sophomore</c:v>
                </c:pt>
                <c:pt idx="2">
                  <c:v>Junior</c:v>
                </c:pt>
                <c:pt idx="3">
                  <c:v>Senior</c:v>
                </c:pt>
                <c:pt idx="4">
                  <c:v>Graduate Student</c:v>
                </c:pt>
                <c:pt idx="5">
                  <c:v>Other</c:v>
                </c:pt>
              </c:strCache>
            </c:strRef>
          </c:cat>
          <c:val>
            <c:numRef>
              <c:f>'[FAU Libraries Student Satisfaction Survey Spring 2018.xlsx]Question 3'!$B$4:$B$9</c:f>
              <c:numCache>
                <c:formatCode>0.00%</c:formatCode>
                <c:ptCount val="6"/>
                <c:pt idx="0">
                  <c:v>0.13980000000000001</c:v>
                </c:pt>
                <c:pt idx="1">
                  <c:v>0.1358</c:v>
                </c:pt>
                <c:pt idx="2">
                  <c:v>0.2707</c:v>
                </c:pt>
                <c:pt idx="3">
                  <c:v>0.27660000000000001</c:v>
                </c:pt>
                <c:pt idx="4">
                  <c:v>0.1358</c:v>
                </c:pt>
                <c:pt idx="5">
                  <c:v>4.1300000000000003E-2</c:v>
                </c:pt>
              </c:numCache>
            </c:numRef>
          </c:val>
          <c:extLst>
            <c:ext xmlns:c16="http://schemas.microsoft.com/office/drawing/2014/chart" uri="{C3380CC4-5D6E-409C-BE32-E72D297353CC}">
              <c16:uniqueId val="{0000000A-AD27-4D7D-A182-6BCD233EFED1}"/>
            </c:ext>
          </c:extLst>
        </c:ser>
        <c:dLbls>
          <c:showLegendKey val="0"/>
          <c:showVal val="0"/>
          <c:showCatName val="0"/>
          <c:showSerName val="0"/>
          <c:showPercent val="0"/>
          <c:showBubbleSize val="0"/>
        </c:dLbls>
        <c:gapWidth val="150"/>
        <c:axId val="118443680"/>
        <c:axId val="118443120"/>
      </c:barChart>
      <c:valAx>
        <c:axId val="118443120"/>
        <c:scaling>
          <c:orientation val="minMax"/>
        </c:scaling>
        <c:delete val="0"/>
        <c:axPos val="l"/>
        <c:majorGridlines>
          <c:spPr>
            <a:ln>
              <a:noFill/>
            </a:ln>
          </c:spPr>
        </c:majorGridlines>
        <c:numFmt formatCode="0.00%" sourceLinked="1"/>
        <c:majorTickMark val="out"/>
        <c:minorTickMark val="none"/>
        <c:tickLblPos val="nextTo"/>
        <c:txPr>
          <a:bodyPr/>
          <a:lstStyle/>
          <a:p>
            <a:pPr>
              <a:defRPr b="1"/>
            </a:pPr>
            <a:endParaRPr lang="en-US"/>
          </a:p>
        </c:txPr>
        <c:crossAx val="118443680"/>
        <c:crosses val="autoZero"/>
        <c:crossBetween val="between"/>
      </c:valAx>
      <c:catAx>
        <c:axId val="118443680"/>
        <c:scaling>
          <c:orientation val="minMax"/>
        </c:scaling>
        <c:delete val="0"/>
        <c:axPos val="b"/>
        <c:numFmt formatCode="General" sourceLinked="1"/>
        <c:majorTickMark val="out"/>
        <c:minorTickMark val="none"/>
        <c:tickLblPos val="nextTo"/>
        <c:txPr>
          <a:bodyPr/>
          <a:lstStyle/>
          <a:p>
            <a:pPr>
              <a:defRPr sz="1200" b="1"/>
            </a:pPr>
            <a:endParaRPr lang="en-US"/>
          </a:p>
        </c:txPr>
        <c:crossAx val="118443120"/>
        <c:crosses val="autoZero"/>
        <c:auto val="0"/>
        <c:lblAlgn val="ctr"/>
        <c:lblOffset val="100"/>
        <c:noMultiLvlLbl val="0"/>
      </c:catAx>
      <c:spPr>
        <a:ln w="38100">
          <a:noFill/>
        </a:ln>
      </c:spPr>
    </c:plotArea>
    <c:plotVisOnly val="0"/>
    <c:dispBlanksAs val="gap"/>
    <c:showDLblsOverMax val="0"/>
  </c:chart>
  <c:spPr>
    <a:ln w="38100">
      <a:solidFill>
        <a:srgbClr val="FFFF00"/>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Age</a:t>
            </a:r>
          </a:p>
        </c:rich>
      </c:tx>
      <c:overlay val="0"/>
    </c:title>
    <c:autoTitleDeleted val="0"/>
    <c:plotArea>
      <c:layout/>
      <c:barChart>
        <c:barDir val="col"/>
        <c:grouping val="clustered"/>
        <c:varyColors val="0"/>
        <c:ser>
          <c:idx val="0"/>
          <c:order val="0"/>
          <c:tx>
            <c:strRef>
              <c:f>'Question 4'!$B$3</c:f>
              <c:strCache>
                <c:ptCount val="1"/>
                <c:pt idx="0">
                  <c:v>Responses</c:v>
                </c:pt>
              </c:strCache>
            </c:strRef>
          </c:tx>
          <c:spPr>
            <a:solidFill>
              <a:srgbClr val="00BF6F"/>
            </a:solidFill>
            <a:ln>
              <a:prstDash val="solid"/>
            </a:ln>
          </c:spPr>
          <c:invertIfNegative val="0"/>
          <c:dPt>
            <c:idx val="0"/>
            <c:invertIfNegative val="0"/>
            <c:bubble3D val="0"/>
            <c:spPr>
              <a:solidFill>
                <a:srgbClr val="FF0000"/>
              </a:solidFill>
              <a:ln>
                <a:prstDash val="solid"/>
              </a:ln>
            </c:spPr>
            <c:extLst>
              <c:ext xmlns:c16="http://schemas.microsoft.com/office/drawing/2014/chart" uri="{C3380CC4-5D6E-409C-BE32-E72D297353CC}">
                <c16:uniqueId val="{00000001-B87D-4AA7-8726-F0A73C5F30D4}"/>
              </c:ext>
            </c:extLst>
          </c:dPt>
          <c:dPt>
            <c:idx val="1"/>
            <c:invertIfNegative val="0"/>
            <c:bubble3D val="0"/>
            <c:spPr>
              <a:solidFill>
                <a:srgbClr val="0070C0"/>
              </a:solidFill>
              <a:ln>
                <a:prstDash val="solid"/>
              </a:ln>
            </c:spPr>
            <c:extLst>
              <c:ext xmlns:c16="http://schemas.microsoft.com/office/drawing/2014/chart" uri="{C3380CC4-5D6E-409C-BE32-E72D297353CC}">
                <c16:uniqueId val="{00000003-B87D-4AA7-8726-F0A73C5F30D4}"/>
              </c:ext>
            </c:extLst>
          </c:dPt>
          <c:dPt>
            <c:idx val="3"/>
            <c:invertIfNegative val="0"/>
            <c:bubble3D val="0"/>
            <c:spPr>
              <a:solidFill>
                <a:srgbClr val="FFFF00"/>
              </a:solidFill>
              <a:ln>
                <a:prstDash val="solid"/>
              </a:ln>
            </c:spPr>
            <c:extLst>
              <c:ext xmlns:c16="http://schemas.microsoft.com/office/drawing/2014/chart" uri="{C3380CC4-5D6E-409C-BE32-E72D297353CC}">
                <c16:uniqueId val="{00000005-B87D-4AA7-8726-F0A73C5F30D4}"/>
              </c:ext>
            </c:extLst>
          </c:dPt>
          <c:dPt>
            <c:idx val="4"/>
            <c:invertIfNegative val="0"/>
            <c:bubble3D val="0"/>
            <c:spPr>
              <a:solidFill>
                <a:srgbClr val="C00000"/>
              </a:solidFill>
              <a:ln>
                <a:prstDash val="solid"/>
              </a:ln>
            </c:spPr>
            <c:extLst>
              <c:ext xmlns:c16="http://schemas.microsoft.com/office/drawing/2014/chart" uri="{C3380CC4-5D6E-409C-BE32-E72D297353CC}">
                <c16:uniqueId val="{00000007-B87D-4AA7-8726-F0A73C5F30D4}"/>
              </c:ext>
            </c:extLst>
          </c:dPt>
          <c:dPt>
            <c:idx val="5"/>
            <c:invertIfNegative val="0"/>
            <c:bubble3D val="0"/>
            <c:spPr>
              <a:solidFill>
                <a:srgbClr val="7030A0"/>
              </a:solidFill>
              <a:ln>
                <a:solidFill>
                  <a:srgbClr val="7030A0"/>
                </a:solidFill>
                <a:prstDash val="solid"/>
              </a:ln>
            </c:spPr>
            <c:extLst>
              <c:ext xmlns:c16="http://schemas.microsoft.com/office/drawing/2014/chart" uri="{C3380CC4-5D6E-409C-BE32-E72D297353CC}">
                <c16:uniqueId val="{00000009-B87D-4AA7-8726-F0A73C5F30D4}"/>
              </c:ext>
            </c:extLst>
          </c:dPt>
          <c:dPt>
            <c:idx val="6"/>
            <c:invertIfNegative val="0"/>
            <c:bubble3D val="0"/>
            <c:spPr>
              <a:solidFill>
                <a:srgbClr val="00B0F0"/>
              </a:solidFill>
              <a:ln>
                <a:prstDash val="solid"/>
              </a:ln>
            </c:spPr>
            <c:extLst>
              <c:ext xmlns:c16="http://schemas.microsoft.com/office/drawing/2014/chart" uri="{C3380CC4-5D6E-409C-BE32-E72D297353CC}">
                <c16:uniqueId val="{0000000B-B87D-4AA7-8726-F0A73C5F30D4}"/>
              </c:ext>
            </c:extLst>
          </c:dPt>
          <c:dPt>
            <c:idx val="7"/>
            <c:invertIfNegative val="0"/>
            <c:bubble3D val="0"/>
            <c:spPr>
              <a:solidFill>
                <a:srgbClr val="92D050"/>
              </a:solidFill>
              <a:ln>
                <a:solidFill>
                  <a:schemeClr val="accent3">
                    <a:lumMod val="20000"/>
                    <a:lumOff val="80000"/>
                  </a:schemeClr>
                </a:solidFill>
                <a:prstDash val="solid"/>
              </a:ln>
            </c:spPr>
            <c:extLst>
              <c:ext xmlns:c16="http://schemas.microsoft.com/office/drawing/2014/chart" uri="{C3380CC4-5D6E-409C-BE32-E72D297353CC}">
                <c16:uniqueId val="{0000000D-B87D-4AA7-8726-F0A73C5F30D4}"/>
              </c:ext>
            </c:extLst>
          </c:dPt>
          <c:dPt>
            <c:idx val="8"/>
            <c:invertIfNegative val="0"/>
            <c:bubble3D val="0"/>
            <c:spPr>
              <a:solidFill>
                <a:schemeClr val="accent2">
                  <a:lumMod val="75000"/>
                </a:schemeClr>
              </a:solidFill>
              <a:ln>
                <a:prstDash val="solid"/>
              </a:ln>
            </c:spPr>
            <c:extLst>
              <c:ext xmlns:c16="http://schemas.microsoft.com/office/drawing/2014/chart" uri="{C3380CC4-5D6E-409C-BE32-E72D297353CC}">
                <c16:uniqueId val="{0000000F-B87D-4AA7-8726-F0A73C5F30D4}"/>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'Question 4'!$A$4:$A$12</c:f>
              <c:strCache>
                <c:ptCount val="9"/>
                <c:pt idx="0">
                  <c:v>Younger than 18</c:v>
                </c:pt>
                <c:pt idx="1">
                  <c:v>18-20</c:v>
                </c:pt>
                <c:pt idx="2">
                  <c:v>21-24</c:v>
                </c:pt>
                <c:pt idx="3">
                  <c:v>25-28</c:v>
                </c:pt>
                <c:pt idx="4">
                  <c:v>29-37</c:v>
                </c:pt>
                <c:pt idx="5">
                  <c:v>38-46</c:v>
                </c:pt>
                <c:pt idx="6">
                  <c:v>47-55</c:v>
                </c:pt>
                <c:pt idx="7">
                  <c:v>56 or more</c:v>
                </c:pt>
                <c:pt idx="8">
                  <c:v>Prefer not to say</c:v>
                </c:pt>
              </c:strCache>
            </c:strRef>
          </c:cat>
          <c:val>
            <c:numRef>
              <c:f>'Question 4'!$B$4:$B$12</c:f>
              <c:numCache>
                <c:formatCode>0.00%</c:formatCode>
                <c:ptCount val="9"/>
                <c:pt idx="0">
                  <c:v>2.1499999999999998E-2</c:v>
                </c:pt>
                <c:pt idx="1">
                  <c:v>0.28399999999999997</c:v>
                </c:pt>
                <c:pt idx="2">
                  <c:v>0.36630000000000001</c:v>
                </c:pt>
                <c:pt idx="3">
                  <c:v>0.1303</c:v>
                </c:pt>
                <c:pt idx="4">
                  <c:v>0.10680000000000001</c:v>
                </c:pt>
                <c:pt idx="5">
                  <c:v>4.2099999999999999E-2</c:v>
                </c:pt>
                <c:pt idx="6">
                  <c:v>2.7400000000000001E-2</c:v>
                </c:pt>
                <c:pt idx="7">
                  <c:v>1.18E-2</c:v>
                </c:pt>
                <c:pt idx="8">
                  <c:v>9.7999999999999997E-3</c:v>
                </c:pt>
              </c:numCache>
            </c:numRef>
          </c:val>
          <c:extLst>
            <c:ext xmlns:c16="http://schemas.microsoft.com/office/drawing/2014/chart" uri="{C3380CC4-5D6E-409C-BE32-E72D297353CC}">
              <c16:uniqueId val="{00000010-B87D-4AA7-8726-F0A73C5F30D4}"/>
            </c:ext>
          </c:extLst>
        </c:ser>
        <c:dLbls>
          <c:showLegendKey val="0"/>
          <c:showVal val="0"/>
          <c:showCatName val="0"/>
          <c:showSerName val="0"/>
          <c:showPercent val="0"/>
          <c:showBubbleSize val="0"/>
        </c:dLbls>
        <c:gapWidth val="150"/>
        <c:axId val="118446480"/>
        <c:axId val="118445920"/>
      </c:barChart>
      <c:valAx>
        <c:axId val="118445920"/>
        <c:scaling>
          <c:orientation val="minMax"/>
        </c:scaling>
        <c:delete val="0"/>
        <c:axPos val="l"/>
        <c:majorGridlines>
          <c:spPr>
            <a:ln>
              <a:noFill/>
            </a:ln>
          </c:spPr>
        </c:majorGridlines>
        <c:numFmt formatCode="0.00%" sourceLinked="1"/>
        <c:majorTickMark val="out"/>
        <c:minorTickMark val="none"/>
        <c:tickLblPos val="nextTo"/>
        <c:txPr>
          <a:bodyPr/>
          <a:lstStyle/>
          <a:p>
            <a:pPr>
              <a:defRPr b="1"/>
            </a:pPr>
            <a:endParaRPr lang="en-US"/>
          </a:p>
        </c:txPr>
        <c:crossAx val="118446480"/>
        <c:crosses val="autoZero"/>
        <c:crossBetween val="between"/>
      </c:valAx>
      <c:catAx>
        <c:axId val="118446480"/>
        <c:scaling>
          <c:orientation val="minMax"/>
        </c:scaling>
        <c:delete val="0"/>
        <c:axPos val="b"/>
        <c:numFmt formatCode="General" sourceLinked="1"/>
        <c:majorTickMark val="out"/>
        <c:minorTickMark val="none"/>
        <c:tickLblPos val="nextTo"/>
        <c:txPr>
          <a:bodyPr/>
          <a:lstStyle/>
          <a:p>
            <a:pPr>
              <a:defRPr sz="1200" b="1"/>
            </a:pPr>
            <a:endParaRPr lang="en-US"/>
          </a:p>
        </c:txPr>
        <c:crossAx val="118445920"/>
        <c:crosses val="autoZero"/>
        <c:auto val="0"/>
        <c:lblAlgn val="ctr"/>
        <c:lblOffset val="100"/>
        <c:noMultiLvlLbl val="0"/>
      </c:catAx>
    </c:plotArea>
    <c:plotVisOnly val="0"/>
    <c:dispBlanksAs val="gap"/>
    <c:showDLblsOverMax val="0"/>
  </c:chart>
  <c:spPr>
    <a:ln w="38100">
      <a:solidFill>
        <a:srgbClr val="FFFF00"/>
      </a:solid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Gender</a:t>
            </a:r>
          </a:p>
        </c:rich>
      </c:tx>
      <c:overlay val="0"/>
    </c:title>
    <c:autoTitleDeleted val="0"/>
    <c:plotArea>
      <c:layout/>
      <c:barChart>
        <c:barDir val="col"/>
        <c:grouping val="clustered"/>
        <c:varyColors val="0"/>
        <c:ser>
          <c:idx val="0"/>
          <c:order val="0"/>
          <c:tx>
            <c:strRef>
              <c:f>'[FAU Libraries Student Satisfaction Survey Spring 2018.xlsx]Question 5'!$B$3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4E61-4D25-B9A3-FFABFA84D6D6}"/>
              </c:ext>
            </c:extLst>
          </c:dPt>
          <c:dPt>
            <c:idx val="1"/>
            <c:invertIfNegative val="0"/>
            <c:bubble3D val="0"/>
            <c:spPr>
              <a:solidFill>
                <a:srgbClr val="0070C0"/>
              </a:solidFill>
              <a:ln>
                <a:prstDash val="solid"/>
              </a:ln>
            </c:spPr>
            <c:extLst>
              <c:ext xmlns:c16="http://schemas.microsoft.com/office/drawing/2014/chart" uri="{C3380CC4-5D6E-409C-BE32-E72D297353CC}">
                <c16:uniqueId val="{00000003-4E61-4D25-B9A3-FFABFA84D6D6}"/>
              </c:ext>
            </c:extLst>
          </c:dPt>
          <c:dPt>
            <c:idx val="2"/>
            <c:invertIfNegative val="0"/>
            <c:bubble3D val="0"/>
            <c:spPr>
              <a:solidFill>
                <a:srgbClr val="FFC000"/>
              </a:solidFill>
              <a:ln>
                <a:prstDash val="solid"/>
              </a:ln>
            </c:spPr>
            <c:extLst>
              <c:ext xmlns:c16="http://schemas.microsoft.com/office/drawing/2014/chart" uri="{C3380CC4-5D6E-409C-BE32-E72D297353CC}">
                <c16:uniqueId val="{00000005-4E61-4D25-B9A3-FFABFA84D6D6}"/>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Student Satisfaction Survey Spring 2018.xlsx]Question 5'!$A$4:$A$7</c:f>
              <c:strCache>
                <c:ptCount val="4"/>
                <c:pt idx="0">
                  <c:v>Female</c:v>
                </c:pt>
                <c:pt idx="1">
                  <c:v>Male</c:v>
                </c:pt>
                <c:pt idx="2">
                  <c:v>I choose not to identify</c:v>
                </c:pt>
                <c:pt idx="3">
                  <c:v>Other</c:v>
                </c:pt>
              </c:strCache>
            </c:strRef>
          </c:cat>
          <c:val>
            <c:numRef>
              <c:f>'[FAU Libraries Student Satisfaction Survey Spring 2018.xlsx]Question 5'!$B$4:$B$7</c:f>
              <c:numCache>
                <c:formatCode>0.00%</c:formatCode>
                <c:ptCount val="4"/>
                <c:pt idx="0">
                  <c:v>0.58679999999999999</c:v>
                </c:pt>
                <c:pt idx="1">
                  <c:v>0.37590000000000001</c:v>
                </c:pt>
                <c:pt idx="2">
                  <c:v>2.06E-2</c:v>
                </c:pt>
                <c:pt idx="3">
                  <c:v>1.67E-2</c:v>
                </c:pt>
              </c:numCache>
            </c:numRef>
          </c:val>
          <c:extLst>
            <c:ext xmlns:c16="http://schemas.microsoft.com/office/drawing/2014/chart" uri="{C3380CC4-5D6E-409C-BE32-E72D297353CC}">
              <c16:uniqueId val="{00000006-4E61-4D25-B9A3-FFABFA84D6D6}"/>
            </c:ext>
          </c:extLst>
        </c:ser>
        <c:dLbls>
          <c:showLegendKey val="0"/>
          <c:showVal val="0"/>
          <c:showCatName val="0"/>
          <c:showSerName val="0"/>
          <c:showPercent val="0"/>
          <c:showBubbleSize val="0"/>
        </c:dLbls>
        <c:gapWidth val="150"/>
        <c:axId val="118449280"/>
        <c:axId val="118448720"/>
      </c:barChart>
      <c:valAx>
        <c:axId val="118448720"/>
        <c:scaling>
          <c:orientation val="minMax"/>
        </c:scaling>
        <c:delete val="0"/>
        <c:axPos val="l"/>
        <c:majorGridlines>
          <c:spPr>
            <a:ln>
              <a:noFill/>
            </a:ln>
          </c:spPr>
        </c:majorGridlines>
        <c:numFmt formatCode="0.00%" sourceLinked="1"/>
        <c:majorTickMark val="out"/>
        <c:minorTickMark val="none"/>
        <c:tickLblPos val="nextTo"/>
        <c:txPr>
          <a:bodyPr/>
          <a:lstStyle/>
          <a:p>
            <a:pPr>
              <a:defRPr b="1"/>
            </a:pPr>
            <a:endParaRPr lang="en-US"/>
          </a:p>
        </c:txPr>
        <c:crossAx val="118449280"/>
        <c:crosses val="autoZero"/>
        <c:crossBetween val="between"/>
      </c:valAx>
      <c:catAx>
        <c:axId val="118449280"/>
        <c:scaling>
          <c:orientation val="minMax"/>
        </c:scaling>
        <c:delete val="0"/>
        <c:axPos val="b"/>
        <c:numFmt formatCode="General" sourceLinked="1"/>
        <c:majorTickMark val="out"/>
        <c:minorTickMark val="none"/>
        <c:tickLblPos val="nextTo"/>
        <c:txPr>
          <a:bodyPr/>
          <a:lstStyle/>
          <a:p>
            <a:pPr>
              <a:defRPr sz="1200" b="1"/>
            </a:pPr>
            <a:endParaRPr lang="en-US"/>
          </a:p>
        </c:txPr>
        <c:crossAx val="118448720"/>
        <c:crosses val="autoZero"/>
        <c:auto val="0"/>
        <c:lblAlgn val="ctr"/>
        <c:lblOffset val="100"/>
        <c:noMultiLvlLbl val="0"/>
      </c:catAx>
    </c:plotArea>
    <c:plotVisOnly val="0"/>
    <c:dispBlanksAs val="gap"/>
    <c:showDLblsOverMax val="0"/>
  </c:chart>
  <c:spPr>
    <a:ln w="38100">
      <a:solidFill>
        <a:srgbClr val="FFFF00"/>
      </a:solid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Please indicate the campus library that you normally use.  </a:t>
            </a:r>
          </a:p>
        </c:rich>
      </c:tx>
      <c:overlay val="0"/>
    </c:title>
    <c:autoTitleDeleted val="0"/>
    <c:plotArea>
      <c:layout>
        <c:manualLayout>
          <c:layoutTarget val="inner"/>
          <c:xMode val="edge"/>
          <c:yMode val="edge"/>
          <c:x val="0.11477240740740741"/>
          <c:y val="0.22931543209876543"/>
          <c:w val="0.69971425925925923"/>
          <c:h val="0.36298086419753084"/>
        </c:manualLayout>
      </c:layout>
      <c:barChart>
        <c:barDir val="col"/>
        <c:grouping val="clustered"/>
        <c:varyColors val="0"/>
        <c:ser>
          <c:idx val="0"/>
          <c:order val="0"/>
          <c:tx>
            <c:strRef>
              <c:f>'[FAU Libraries Student Satisfaction Survey Spring 2018.xlsx]Question 19'!$B$3</c:f>
              <c:strCache>
                <c:ptCount val="1"/>
                <c:pt idx="0">
                  <c:v>Responses</c:v>
                </c:pt>
              </c:strCache>
            </c:strRef>
          </c:tx>
          <c:spPr>
            <a:solidFill>
              <a:srgbClr val="C00000"/>
            </a:solidFill>
            <a:ln>
              <a:prstDash val="solid"/>
            </a:ln>
          </c:spPr>
          <c:invertIfNegative val="0"/>
          <c:dPt>
            <c:idx val="1"/>
            <c:invertIfNegative val="0"/>
            <c:bubble3D val="0"/>
            <c:spPr>
              <a:solidFill>
                <a:srgbClr val="0070C0"/>
              </a:solidFill>
              <a:ln>
                <a:prstDash val="solid"/>
              </a:ln>
            </c:spPr>
            <c:extLst>
              <c:ext xmlns:c16="http://schemas.microsoft.com/office/drawing/2014/chart" uri="{C3380CC4-5D6E-409C-BE32-E72D297353CC}">
                <c16:uniqueId val="{00000001-5A7E-4381-8087-1EEF162D3DE0}"/>
              </c:ext>
            </c:extLst>
          </c:dPt>
          <c:dPt>
            <c:idx val="2"/>
            <c:invertIfNegative val="0"/>
            <c:bubble3D val="0"/>
            <c:spPr>
              <a:solidFill>
                <a:srgbClr val="00B050"/>
              </a:solidFill>
              <a:ln>
                <a:prstDash val="solid"/>
              </a:ln>
            </c:spPr>
            <c:extLst>
              <c:ext xmlns:c16="http://schemas.microsoft.com/office/drawing/2014/chart" uri="{C3380CC4-5D6E-409C-BE32-E72D297353CC}">
                <c16:uniqueId val="{00000003-5A7E-4381-8087-1EEF162D3DE0}"/>
              </c:ext>
            </c:extLst>
          </c:dPt>
          <c:dPt>
            <c:idx val="3"/>
            <c:invertIfNegative val="0"/>
            <c:bubble3D val="0"/>
            <c:spPr>
              <a:solidFill>
                <a:schemeClr val="accent6">
                  <a:lumMod val="75000"/>
                </a:schemeClr>
              </a:solidFill>
              <a:ln>
                <a:prstDash val="solid"/>
              </a:ln>
            </c:spPr>
            <c:extLst>
              <c:ext xmlns:c16="http://schemas.microsoft.com/office/drawing/2014/chart" uri="{C3380CC4-5D6E-409C-BE32-E72D297353CC}">
                <c16:uniqueId val="{00000005-5A7E-4381-8087-1EEF162D3DE0}"/>
              </c:ext>
            </c:extLst>
          </c:dPt>
          <c:dPt>
            <c:idx val="4"/>
            <c:invertIfNegative val="0"/>
            <c:bubble3D val="0"/>
            <c:spPr>
              <a:solidFill>
                <a:srgbClr val="7030A0"/>
              </a:solidFill>
              <a:ln>
                <a:prstDash val="solid"/>
              </a:ln>
            </c:spPr>
            <c:extLst>
              <c:ext xmlns:c16="http://schemas.microsoft.com/office/drawing/2014/chart" uri="{C3380CC4-5D6E-409C-BE32-E72D297353CC}">
                <c16:uniqueId val="{00000007-5A7E-4381-8087-1EEF162D3DE0}"/>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Student Satisfaction Survey Spring 2018.xlsx]Question 19'!$A$4:$A$8</c:f>
              <c:strCache>
                <c:ptCount val="5"/>
                <c:pt idx="0">
                  <c:v>Boca Raton</c:v>
                </c:pt>
                <c:pt idx="1">
                  <c:v>University/College Library (Davie)</c:v>
                </c:pt>
                <c:pt idx="2">
                  <c:v>Fort Lauderdale (Broward County)</c:v>
                </c:pt>
                <c:pt idx="3">
                  <c:v>Harbor Branch</c:v>
                </c:pt>
                <c:pt idx="4">
                  <c:v>Jupiter (John D. MacArthur)</c:v>
                </c:pt>
              </c:strCache>
            </c:strRef>
          </c:cat>
          <c:val>
            <c:numRef>
              <c:f>'[FAU Libraries Student Satisfaction Survey Spring 2018.xlsx]Question 19'!$B$4:$B$8</c:f>
              <c:numCache>
                <c:formatCode>0.00%</c:formatCode>
                <c:ptCount val="5"/>
                <c:pt idx="0">
                  <c:v>0.91150000000000009</c:v>
                </c:pt>
                <c:pt idx="1">
                  <c:v>1.9699999999999999E-2</c:v>
                </c:pt>
                <c:pt idx="2">
                  <c:v>1.1999999999999999E-3</c:v>
                </c:pt>
                <c:pt idx="3">
                  <c:v>1.9699999999999999E-2</c:v>
                </c:pt>
                <c:pt idx="4">
                  <c:v>4.7899999999999998E-2</c:v>
                </c:pt>
              </c:numCache>
            </c:numRef>
          </c:val>
          <c:extLst>
            <c:ext xmlns:c16="http://schemas.microsoft.com/office/drawing/2014/chart" uri="{C3380CC4-5D6E-409C-BE32-E72D297353CC}">
              <c16:uniqueId val="{00000008-5A7E-4381-8087-1EEF162D3DE0}"/>
            </c:ext>
          </c:extLst>
        </c:ser>
        <c:dLbls>
          <c:showLegendKey val="0"/>
          <c:showVal val="0"/>
          <c:showCatName val="0"/>
          <c:showSerName val="0"/>
          <c:showPercent val="0"/>
          <c:showBubbleSize val="0"/>
        </c:dLbls>
        <c:gapWidth val="150"/>
        <c:axId val="119580048"/>
        <c:axId val="119579488"/>
      </c:barChart>
      <c:valAx>
        <c:axId val="119579488"/>
        <c:scaling>
          <c:orientation val="minMax"/>
        </c:scaling>
        <c:delete val="0"/>
        <c:axPos val="l"/>
        <c:majorGridlines>
          <c:spPr>
            <a:ln>
              <a:noFill/>
            </a:ln>
          </c:spPr>
        </c:majorGridlines>
        <c:numFmt formatCode="0.00%" sourceLinked="1"/>
        <c:majorTickMark val="out"/>
        <c:minorTickMark val="none"/>
        <c:tickLblPos val="nextTo"/>
        <c:txPr>
          <a:bodyPr/>
          <a:lstStyle/>
          <a:p>
            <a:pPr>
              <a:defRPr b="1"/>
            </a:pPr>
            <a:endParaRPr lang="en-US"/>
          </a:p>
        </c:txPr>
        <c:crossAx val="119580048"/>
        <c:crosses val="autoZero"/>
        <c:crossBetween val="between"/>
      </c:valAx>
      <c:catAx>
        <c:axId val="119580048"/>
        <c:scaling>
          <c:orientation val="minMax"/>
        </c:scaling>
        <c:delete val="0"/>
        <c:axPos val="b"/>
        <c:numFmt formatCode="General" sourceLinked="1"/>
        <c:majorTickMark val="out"/>
        <c:minorTickMark val="none"/>
        <c:tickLblPos val="nextTo"/>
        <c:txPr>
          <a:bodyPr/>
          <a:lstStyle/>
          <a:p>
            <a:pPr>
              <a:defRPr sz="1200" b="1"/>
            </a:pPr>
            <a:endParaRPr lang="en-US"/>
          </a:p>
        </c:txPr>
        <c:crossAx val="119579488"/>
        <c:crosses val="autoZero"/>
        <c:auto val="0"/>
        <c:lblAlgn val="ctr"/>
        <c:lblOffset val="100"/>
        <c:noMultiLvlLbl val="0"/>
      </c:catAx>
    </c:plotArea>
    <c:plotVisOnly val="0"/>
    <c:dispBlanksAs val="gap"/>
    <c:showDLblsOverMax val="0"/>
  </c:chart>
  <c:spPr>
    <a:ln w="38100">
      <a:solidFill>
        <a:srgbClr val="FFFF00"/>
      </a:solid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How often do you physically visit the FAU Libraries?</a:t>
            </a:r>
          </a:p>
        </c:rich>
      </c:tx>
      <c:overlay val="0"/>
    </c:title>
    <c:autoTitleDeleted val="0"/>
    <c:plotArea>
      <c:layout/>
      <c:barChart>
        <c:barDir val="col"/>
        <c:grouping val="clustered"/>
        <c:varyColors val="0"/>
        <c:ser>
          <c:idx val="0"/>
          <c:order val="0"/>
          <c:tx>
            <c:strRef>
              <c:f>'[FAU Libraries Student Satisfaction Survey Spring 2018.xlsx]Question 11'!$B$3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FB4D-4BFE-B5D0-F146DC72D606}"/>
              </c:ext>
            </c:extLst>
          </c:dPt>
          <c:dPt>
            <c:idx val="1"/>
            <c:invertIfNegative val="0"/>
            <c:bubble3D val="0"/>
            <c:spPr>
              <a:solidFill>
                <a:srgbClr val="0070C0"/>
              </a:solidFill>
              <a:ln>
                <a:prstDash val="solid"/>
              </a:ln>
            </c:spPr>
            <c:extLst>
              <c:ext xmlns:c16="http://schemas.microsoft.com/office/drawing/2014/chart" uri="{C3380CC4-5D6E-409C-BE32-E72D297353CC}">
                <c16:uniqueId val="{00000003-FB4D-4BFE-B5D0-F146DC72D606}"/>
              </c:ext>
            </c:extLst>
          </c:dPt>
          <c:dPt>
            <c:idx val="3"/>
            <c:invertIfNegative val="0"/>
            <c:bubble3D val="0"/>
            <c:spPr>
              <a:solidFill>
                <a:srgbClr val="FFFF00"/>
              </a:solidFill>
              <a:ln>
                <a:prstDash val="solid"/>
              </a:ln>
            </c:spPr>
            <c:extLst>
              <c:ext xmlns:c16="http://schemas.microsoft.com/office/drawing/2014/chart" uri="{C3380CC4-5D6E-409C-BE32-E72D297353CC}">
                <c16:uniqueId val="{00000005-FB4D-4BFE-B5D0-F146DC72D606}"/>
              </c:ext>
            </c:extLst>
          </c:dPt>
          <c:dPt>
            <c:idx val="4"/>
            <c:invertIfNegative val="0"/>
            <c:bubble3D val="0"/>
            <c:spPr>
              <a:solidFill>
                <a:srgbClr val="00B0F0"/>
              </a:solidFill>
              <a:ln>
                <a:prstDash val="solid"/>
              </a:ln>
            </c:spPr>
            <c:extLst>
              <c:ext xmlns:c16="http://schemas.microsoft.com/office/drawing/2014/chart" uri="{C3380CC4-5D6E-409C-BE32-E72D297353CC}">
                <c16:uniqueId val="{00000007-FB4D-4BFE-B5D0-F146DC72D606}"/>
              </c:ext>
            </c:extLst>
          </c:dPt>
          <c:dPt>
            <c:idx val="5"/>
            <c:invertIfNegative val="0"/>
            <c:bubble3D val="0"/>
            <c:spPr>
              <a:solidFill>
                <a:srgbClr val="FF0000"/>
              </a:solidFill>
              <a:ln>
                <a:prstDash val="solid"/>
              </a:ln>
            </c:spPr>
            <c:extLst>
              <c:ext xmlns:c16="http://schemas.microsoft.com/office/drawing/2014/chart" uri="{C3380CC4-5D6E-409C-BE32-E72D297353CC}">
                <c16:uniqueId val="{00000009-FB4D-4BFE-B5D0-F146DC72D606}"/>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Student Satisfaction Survey Spring 2018.xlsx]Question 11'!$A$4:$A$9</c:f>
              <c:strCache>
                <c:ptCount val="6"/>
                <c:pt idx="0">
                  <c:v>Daily</c:v>
                </c:pt>
                <c:pt idx="1">
                  <c:v>Weekly</c:v>
                </c:pt>
                <c:pt idx="2">
                  <c:v>Monthly</c:v>
                </c:pt>
                <c:pt idx="3">
                  <c:v>Each Semester</c:v>
                </c:pt>
                <c:pt idx="4">
                  <c:v>Yearly</c:v>
                </c:pt>
                <c:pt idx="5">
                  <c:v>Never</c:v>
                </c:pt>
              </c:strCache>
            </c:strRef>
          </c:cat>
          <c:val>
            <c:numRef>
              <c:f>'[FAU Libraries Student Satisfaction Survey Spring 2018.xlsx]Question 11'!$B$4:$B$9</c:f>
              <c:numCache>
                <c:formatCode>0.00%</c:formatCode>
                <c:ptCount val="6"/>
                <c:pt idx="0">
                  <c:v>0.28970000000000001</c:v>
                </c:pt>
                <c:pt idx="1">
                  <c:v>0.45929999999999999</c:v>
                </c:pt>
                <c:pt idx="2">
                  <c:v>0.11210000000000001</c:v>
                </c:pt>
                <c:pt idx="3">
                  <c:v>8.1300000000000011E-2</c:v>
                </c:pt>
                <c:pt idx="4">
                  <c:v>1.5900000000000001E-2</c:v>
                </c:pt>
                <c:pt idx="5">
                  <c:v>4.1700000000000001E-2</c:v>
                </c:pt>
              </c:numCache>
            </c:numRef>
          </c:val>
          <c:extLst>
            <c:ext xmlns:c16="http://schemas.microsoft.com/office/drawing/2014/chart" uri="{C3380CC4-5D6E-409C-BE32-E72D297353CC}">
              <c16:uniqueId val="{0000000A-FB4D-4BFE-B5D0-F146DC72D606}"/>
            </c:ext>
          </c:extLst>
        </c:ser>
        <c:dLbls>
          <c:showLegendKey val="0"/>
          <c:showVal val="0"/>
          <c:showCatName val="0"/>
          <c:showSerName val="0"/>
          <c:showPercent val="0"/>
          <c:showBubbleSize val="0"/>
        </c:dLbls>
        <c:gapWidth val="150"/>
        <c:axId val="119582848"/>
        <c:axId val="119582288"/>
      </c:barChart>
      <c:valAx>
        <c:axId val="119582288"/>
        <c:scaling>
          <c:orientation val="minMax"/>
        </c:scaling>
        <c:delete val="0"/>
        <c:axPos val="l"/>
        <c:majorGridlines>
          <c:spPr>
            <a:ln>
              <a:noFill/>
            </a:ln>
          </c:spPr>
        </c:majorGridlines>
        <c:numFmt formatCode="0.00%" sourceLinked="1"/>
        <c:majorTickMark val="out"/>
        <c:minorTickMark val="none"/>
        <c:tickLblPos val="nextTo"/>
        <c:txPr>
          <a:bodyPr/>
          <a:lstStyle/>
          <a:p>
            <a:pPr>
              <a:defRPr b="1"/>
            </a:pPr>
            <a:endParaRPr lang="en-US"/>
          </a:p>
        </c:txPr>
        <c:crossAx val="119582848"/>
        <c:crosses val="autoZero"/>
        <c:crossBetween val="between"/>
      </c:valAx>
      <c:catAx>
        <c:axId val="119582848"/>
        <c:scaling>
          <c:orientation val="minMax"/>
        </c:scaling>
        <c:delete val="0"/>
        <c:axPos val="b"/>
        <c:numFmt formatCode="General" sourceLinked="1"/>
        <c:majorTickMark val="out"/>
        <c:minorTickMark val="none"/>
        <c:tickLblPos val="nextTo"/>
        <c:txPr>
          <a:bodyPr/>
          <a:lstStyle/>
          <a:p>
            <a:pPr>
              <a:defRPr sz="1200" b="1"/>
            </a:pPr>
            <a:endParaRPr lang="en-US"/>
          </a:p>
        </c:txPr>
        <c:crossAx val="119582288"/>
        <c:crosses val="autoZero"/>
        <c:auto val="0"/>
        <c:lblAlgn val="ctr"/>
        <c:lblOffset val="100"/>
        <c:noMultiLvlLbl val="0"/>
      </c:catAx>
    </c:plotArea>
    <c:plotVisOnly val="0"/>
    <c:dispBlanksAs val="gap"/>
    <c:showDLblsOverMax val="0"/>
  </c:chart>
  <c:spPr>
    <a:ln w="38100">
      <a:solidFill>
        <a:srgbClr val="FFFF00"/>
      </a:solid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For what purpose do you come to the library? (Check all that apply)</a:t>
            </a:r>
          </a:p>
        </c:rich>
      </c:tx>
      <c:overlay val="0"/>
    </c:title>
    <c:autoTitleDeleted val="0"/>
    <c:plotArea>
      <c:layout/>
      <c:barChart>
        <c:barDir val="col"/>
        <c:grouping val="clustered"/>
        <c:varyColors val="0"/>
        <c:ser>
          <c:idx val="0"/>
          <c:order val="0"/>
          <c:tx>
            <c:strRef>
              <c:f>'[FAU Libraries Student Satisfaction Survey Spring 2018.xlsx]Question 14'!$B$3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21B0-4AC0-AE07-A3842D1E0C51}"/>
              </c:ext>
            </c:extLst>
          </c:dPt>
          <c:dPt>
            <c:idx val="1"/>
            <c:invertIfNegative val="0"/>
            <c:bubble3D val="0"/>
            <c:spPr>
              <a:solidFill>
                <a:srgbClr val="0070C0"/>
              </a:solidFill>
              <a:ln>
                <a:prstDash val="solid"/>
              </a:ln>
            </c:spPr>
            <c:extLst>
              <c:ext xmlns:c16="http://schemas.microsoft.com/office/drawing/2014/chart" uri="{C3380CC4-5D6E-409C-BE32-E72D297353CC}">
                <c16:uniqueId val="{00000003-21B0-4AC0-AE07-A3842D1E0C51}"/>
              </c:ext>
            </c:extLst>
          </c:dPt>
          <c:dPt>
            <c:idx val="3"/>
            <c:invertIfNegative val="0"/>
            <c:bubble3D val="0"/>
            <c:spPr>
              <a:solidFill>
                <a:srgbClr val="FFFF00"/>
              </a:solidFill>
              <a:ln>
                <a:prstDash val="solid"/>
              </a:ln>
            </c:spPr>
            <c:extLst>
              <c:ext xmlns:c16="http://schemas.microsoft.com/office/drawing/2014/chart" uri="{C3380CC4-5D6E-409C-BE32-E72D297353CC}">
                <c16:uniqueId val="{00000005-21B0-4AC0-AE07-A3842D1E0C51}"/>
              </c:ext>
            </c:extLst>
          </c:dPt>
          <c:dPt>
            <c:idx val="4"/>
            <c:invertIfNegative val="0"/>
            <c:bubble3D val="0"/>
            <c:spPr>
              <a:solidFill>
                <a:schemeClr val="accent6">
                  <a:lumMod val="60000"/>
                  <a:lumOff val="40000"/>
                </a:schemeClr>
              </a:solidFill>
              <a:ln>
                <a:prstDash val="solid"/>
              </a:ln>
            </c:spPr>
            <c:extLst>
              <c:ext xmlns:c16="http://schemas.microsoft.com/office/drawing/2014/chart" uri="{C3380CC4-5D6E-409C-BE32-E72D297353CC}">
                <c16:uniqueId val="{00000007-21B0-4AC0-AE07-A3842D1E0C51}"/>
              </c:ext>
            </c:extLst>
          </c:dPt>
          <c:dPt>
            <c:idx val="5"/>
            <c:invertIfNegative val="0"/>
            <c:bubble3D val="0"/>
            <c:spPr>
              <a:solidFill>
                <a:srgbClr val="7030A0"/>
              </a:solidFill>
              <a:ln>
                <a:prstDash val="solid"/>
              </a:ln>
            </c:spPr>
            <c:extLst>
              <c:ext xmlns:c16="http://schemas.microsoft.com/office/drawing/2014/chart" uri="{C3380CC4-5D6E-409C-BE32-E72D297353CC}">
                <c16:uniqueId val="{00000009-21B0-4AC0-AE07-A3842D1E0C51}"/>
              </c:ext>
            </c:extLst>
          </c:dPt>
          <c:dPt>
            <c:idx val="6"/>
            <c:invertIfNegative val="0"/>
            <c:bubble3D val="0"/>
            <c:spPr>
              <a:solidFill>
                <a:srgbClr val="00B0F0"/>
              </a:solidFill>
              <a:ln>
                <a:prstDash val="solid"/>
              </a:ln>
            </c:spPr>
            <c:extLst>
              <c:ext xmlns:c16="http://schemas.microsoft.com/office/drawing/2014/chart" uri="{C3380CC4-5D6E-409C-BE32-E72D297353CC}">
                <c16:uniqueId val="{0000000B-21B0-4AC0-AE07-A3842D1E0C51}"/>
              </c:ext>
            </c:extLst>
          </c:dPt>
          <c:dPt>
            <c:idx val="7"/>
            <c:invertIfNegative val="0"/>
            <c:bubble3D val="0"/>
            <c:spPr>
              <a:solidFill>
                <a:schemeClr val="accent2">
                  <a:lumMod val="75000"/>
                </a:schemeClr>
              </a:solidFill>
              <a:ln>
                <a:prstDash val="solid"/>
              </a:ln>
            </c:spPr>
            <c:extLst>
              <c:ext xmlns:c16="http://schemas.microsoft.com/office/drawing/2014/chart" uri="{C3380CC4-5D6E-409C-BE32-E72D297353CC}">
                <c16:uniqueId val="{0000000D-21B0-4AC0-AE07-A3842D1E0C51}"/>
              </c:ext>
            </c:extLst>
          </c:dPt>
          <c:dPt>
            <c:idx val="8"/>
            <c:invertIfNegative val="0"/>
            <c:bubble3D val="0"/>
            <c:spPr>
              <a:solidFill>
                <a:schemeClr val="accent3">
                  <a:lumMod val="40000"/>
                  <a:lumOff val="60000"/>
                </a:schemeClr>
              </a:solidFill>
              <a:ln>
                <a:prstDash val="solid"/>
              </a:ln>
            </c:spPr>
            <c:extLst>
              <c:ext xmlns:c16="http://schemas.microsoft.com/office/drawing/2014/chart" uri="{C3380CC4-5D6E-409C-BE32-E72D297353CC}">
                <c16:uniqueId val="{0000000F-21B0-4AC0-AE07-A3842D1E0C51}"/>
              </c:ext>
            </c:extLst>
          </c:dPt>
          <c:dPt>
            <c:idx val="9"/>
            <c:invertIfNegative val="0"/>
            <c:bubble3D val="0"/>
            <c:spPr>
              <a:solidFill>
                <a:srgbClr val="FF0000"/>
              </a:solidFill>
              <a:ln>
                <a:prstDash val="solid"/>
              </a:ln>
            </c:spPr>
            <c:extLst>
              <c:ext xmlns:c16="http://schemas.microsoft.com/office/drawing/2014/chart" uri="{C3380CC4-5D6E-409C-BE32-E72D297353CC}">
                <c16:uniqueId val="{00000011-21B0-4AC0-AE07-A3842D1E0C51}"/>
              </c:ext>
            </c:extLst>
          </c:dPt>
          <c:dPt>
            <c:idx val="10"/>
            <c:invertIfNegative val="0"/>
            <c:bubble3D val="0"/>
            <c:spPr>
              <a:solidFill>
                <a:schemeClr val="tx2">
                  <a:lumMod val="40000"/>
                  <a:lumOff val="60000"/>
                </a:schemeClr>
              </a:solidFill>
              <a:ln>
                <a:prstDash val="solid"/>
              </a:ln>
            </c:spPr>
            <c:extLst>
              <c:ext xmlns:c16="http://schemas.microsoft.com/office/drawing/2014/chart" uri="{C3380CC4-5D6E-409C-BE32-E72D297353CC}">
                <c16:uniqueId val="{00000013-21B0-4AC0-AE07-A3842D1E0C51}"/>
              </c:ext>
            </c:extLst>
          </c:dPt>
          <c:dPt>
            <c:idx val="11"/>
            <c:invertIfNegative val="0"/>
            <c:bubble3D val="0"/>
            <c:spPr>
              <a:solidFill>
                <a:schemeClr val="bg2">
                  <a:lumMod val="50000"/>
                </a:schemeClr>
              </a:solidFill>
              <a:ln>
                <a:prstDash val="solid"/>
              </a:ln>
            </c:spPr>
            <c:extLst>
              <c:ext xmlns:c16="http://schemas.microsoft.com/office/drawing/2014/chart" uri="{C3380CC4-5D6E-409C-BE32-E72D297353CC}">
                <c16:uniqueId val="{00000015-21B0-4AC0-AE07-A3842D1E0C51}"/>
              </c:ext>
            </c:extLst>
          </c:dPt>
          <c:dPt>
            <c:idx val="12"/>
            <c:invertIfNegative val="0"/>
            <c:bubble3D val="0"/>
            <c:spPr>
              <a:solidFill>
                <a:schemeClr val="accent6">
                  <a:lumMod val="75000"/>
                </a:schemeClr>
              </a:solidFill>
              <a:ln>
                <a:prstDash val="solid"/>
              </a:ln>
            </c:spPr>
            <c:extLst>
              <c:ext xmlns:c16="http://schemas.microsoft.com/office/drawing/2014/chart" uri="{C3380CC4-5D6E-409C-BE32-E72D297353CC}">
                <c16:uniqueId val="{00000017-21B0-4AC0-AE07-A3842D1E0C51}"/>
              </c:ext>
            </c:extLst>
          </c:dPt>
          <c:dPt>
            <c:idx val="13"/>
            <c:invertIfNegative val="0"/>
            <c:bubble3D val="0"/>
            <c:spPr>
              <a:solidFill>
                <a:srgbClr val="A917A9"/>
              </a:solidFill>
              <a:ln>
                <a:prstDash val="solid"/>
              </a:ln>
            </c:spPr>
            <c:extLst>
              <c:ext xmlns:c16="http://schemas.microsoft.com/office/drawing/2014/chart" uri="{C3380CC4-5D6E-409C-BE32-E72D297353CC}">
                <c16:uniqueId val="{00000019-21B0-4AC0-AE07-A3842D1E0C51}"/>
              </c:ext>
            </c:extLst>
          </c:dPt>
          <c:dPt>
            <c:idx val="14"/>
            <c:invertIfNegative val="0"/>
            <c:bubble3D val="0"/>
            <c:spPr>
              <a:solidFill>
                <a:srgbClr val="7D8040"/>
              </a:solidFill>
              <a:ln>
                <a:prstDash val="solid"/>
              </a:ln>
            </c:spPr>
            <c:extLst>
              <c:ext xmlns:c16="http://schemas.microsoft.com/office/drawing/2014/chart" uri="{C3380CC4-5D6E-409C-BE32-E72D297353CC}">
                <c16:uniqueId val="{0000001B-21B0-4AC0-AE07-A3842D1E0C51}"/>
              </c:ext>
            </c:extLst>
          </c:dPt>
          <c:dLbls>
            <c:spPr>
              <a:noFill/>
              <a:ln>
                <a:noFill/>
              </a:ln>
              <a:effectLst/>
            </c:spPr>
            <c:txPr>
              <a:bodyPr wrap="square" lIns="38100" tIns="19050" rIns="38100" bIns="19050" anchor="ctr">
                <a:spAutoFit/>
              </a:bodyPr>
              <a:lstStyle/>
              <a:p>
                <a:pPr>
                  <a:defRPr sz="14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Student Satisfaction Survey Spring 2018.xlsx]Question 14'!$A$4:$A$18</c:f>
              <c:strCache>
                <c:ptCount val="15"/>
                <c:pt idx="0">
                  <c:v>Research</c:v>
                </c:pt>
                <c:pt idx="1">
                  <c:v>Check out books</c:v>
                </c:pt>
                <c:pt idx="2">
                  <c:v>Study with a group</c:v>
                </c:pt>
                <c:pt idx="3">
                  <c:v>Study alone</c:v>
                </c:pt>
                <c:pt idx="4">
                  <c:v>Meet friends/socialize</c:v>
                </c:pt>
                <c:pt idx="5">
                  <c:v>Use print collections</c:v>
                </c:pt>
                <c:pt idx="6">
                  <c:v>Use computers, etc.</c:v>
                </c:pt>
                <c:pt idx="7">
                  <c:v>Use e-resources</c:v>
                </c:pt>
                <c:pt idx="8">
                  <c:v>Attend library event</c:v>
                </c:pt>
                <c:pt idx="9">
                  <c:v>Attend library class</c:v>
                </c:pt>
                <c:pt idx="10">
                  <c:v>Get help from staff</c:v>
                </c:pt>
                <c:pt idx="11">
                  <c:v>Meet with librarian</c:v>
                </c:pt>
                <c:pt idx="12">
                  <c:v>Place to eat</c:v>
                </c:pt>
                <c:pt idx="13">
                  <c:v>Rest or relaxation</c:v>
                </c:pt>
                <c:pt idx="14">
                  <c:v>Other</c:v>
                </c:pt>
              </c:strCache>
            </c:strRef>
          </c:cat>
          <c:val>
            <c:numRef>
              <c:f>'[FAU Libraries Student Satisfaction Survey Spring 2018.xlsx]Question 14'!$B$4:$B$18</c:f>
              <c:numCache>
                <c:formatCode>0.00%</c:formatCode>
                <c:ptCount val="15"/>
                <c:pt idx="0">
                  <c:v>0.47220000000000001</c:v>
                </c:pt>
                <c:pt idx="1">
                  <c:v>0.21440000000000001</c:v>
                </c:pt>
                <c:pt idx="2">
                  <c:v>0.48110000000000003</c:v>
                </c:pt>
                <c:pt idx="3">
                  <c:v>0.76560000000000006</c:v>
                </c:pt>
                <c:pt idx="4">
                  <c:v>0.2056</c:v>
                </c:pt>
                <c:pt idx="5">
                  <c:v>0.30330000000000001</c:v>
                </c:pt>
                <c:pt idx="6">
                  <c:v>0.67890000000000006</c:v>
                </c:pt>
                <c:pt idx="7">
                  <c:v>0.27560000000000001</c:v>
                </c:pt>
                <c:pt idx="8">
                  <c:v>6.8900000000000003E-2</c:v>
                </c:pt>
                <c:pt idx="9">
                  <c:v>3.56E-2</c:v>
                </c:pt>
                <c:pt idx="10">
                  <c:v>0.11890000000000001</c:v>
                </c:pt>
                <c:pt idx="11">
                  <c:v>3.2199999999999999E-2</c:v>
                </c:pt>
                <c:pt idx="12">
                  <c:v>0.21329999999999999</c:v>
                </c:pt>
                <c:pt idx="13">
                  <c:v>0.37440000000000001</c:v>
                </c:pt>
                <c:pt idx="14">
                  <c:v>4.2199999999999988E-2</c:v>
                </c:pt>
              </c:numCache>
            </c:numRef>
          </c:val>
          <c:extLst>
            <c:ext xmlns:c16="http://schemas.microsoft.com/office/drawing/2014/chart" uri="{C3380CC4-5D6E-409C-BE32-E72D297353CC}">
              <c16:uniqueId val="{0000001C-21B0-4AC0-AE07-A3842D1E0C51}"/>
            </c:ext>
          </c:extLst>
        </c:ser>
        <c:dLbls>
          <c:showLegendKey val="0"/>
          <c:showVal val="0"/>
          <c:showCatName val="0"/>
          <c:showSerName val="0"/>
          <c:showPercent val="0"/>
          <c:showBubbleSize val="0"/>
        </c:dLbls>
        <c:gapWidth val="150"/>
        <c:axId val="119585648"/>
        <c:axId val="119585088"/>
      </c:barChart>
      <c:valAx>
        <c:axId val="119585088"/>
        <c:scaling>
          <c:orientation val="minMax"/>
        </c:scaling>
        <c:delete val="0"/>
        <c:axPos val="l"/>
        <c:majorGridlines>
          <c:spPr>
            <a:ln>
              <a:noFill/>
            </a:ln>
          </c:spPr>
        </c:majorGridlines>
        <c:numFmt formatCode="0.00%" sourceLinked="1"/>
        <c:majorTickMark val="out"/>
        <c:minorTickMark val="none"/>
        <c:tickLblPos val="nextTo"/>
        <c:txPr>
          <a:bodyPr/>
          <a:lstStyle/>
          <a:p>
            <a:pPr>
              <a:defRPr b="1"/>
            </a:pPr>
            <a:endParaRPr lang="en-US"/>
          </a:p>
        </c:txPr>
        <c:crossAx val="119585648"/>
        <c:crosses val="autoZero"/>
        <c:crossBetween val="between"/>
      </c:valAx>
      <c:catAx>
        <c:axId val="119585648"/>
        <c:scaling>
          <c:orientation val="minMax"/>
        </c:scaling>
        <c:delete val="0"/>
        <c:axPos val="b"/>
        <c:numFmt formatCode="General" sourceLinked="1"/>
        <c:majorTickMark val="out"/>
        <c:minorTickMark val="none"/>
        <c:tickLblPos val="nextTo"/>
        <c:txPr>
          <a:bodyPr/>
          <a:lstStyle/>
          <a:p>
            <a:pPr>
              <a:defRPr sz="1200" b="1"/>
            </a:pPr>
            <a:endParaRPr lang="en-US"/>
          </a:p>
        </c:txPr>
        <c:crossAx val="119585088"/>
        <c:crosses val="autoZero"/>
        <c:auto val="0"/>
        <c:lblAlgn val="ctr"/>
        <c:lblOffset val="100"/>
        <c:noMultiLvlLbl val="0"/>
      </c:catAx>
      <c:spPr>
        <a:ln w="38100">
          <a:noFill/>
        </a:ln>
      </c:spPr>
    </c:plotArea>
    <c:plotVisOnly val="0"/>
    <c:dispBlanksAs val="gap"/>
    <c:showDLblsOverMax val="0"/>
  </c:chart>
  <c:spPr>
    <a:ln w="38100">
      <a:solidFill>
        <a:srgbClr val="FFFF00"/>
      </a:solid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r>
              <a:rPr lang="en-US"/>
              <a:t>2. Awareness of Library ServicesHow do you find out about library services? (Select all that apply)</a:t>
            </a:r>
          </a:p>
        </c:rich>
      </c:tx>
      <c:overlay val="0"/>
    </c:title>
    <c:autoTitleDeleted val="0"/>
    <c:plotArea>
      <c:layout/>
      <c:barChart>
        <c:barDir val="col"/>
        <c:grouping val="clustered"/>
        <c:varyColors val="0"/>
        <c:ser>
          <c:idx val="0"/>
          <c:order val="0"/>
          <c:tx>
            <c:strRef>
              <c:f>'[FAU Libraries Faculty Satisfaction Survey Fall 2017.xlsx]Question 1'!$B$3</c:f>
              <c:strCache>
                <c:ptCount val="1"/>
                <c:pt idx="0">
                  <c:v>Responses</c:v>
                </c:pt>
              </c:strCache>
            </c:strRef>
          </c:tx>
          <c:spPr>
            <a:solidFill>
              <a:srgbClr val="00BF6F"/>
            </a:solidFill>
            <a:ln>
              <a:prstDash val="solid"/>
            </a:ln>
          </c:spPr>
          <c:invertIfNegative val="0"/>
          <c:dPt>
            <c:idx val="0"/>
            <c:invertIfNegative val="0"/>
            <c:bubble3D val="0"/>
            <c:spPr>
              <a:solidFill>
                <a:srgbClr val="C00000"/>
              </a:solidFill>
              <a:ln>
                <a:prstDash val="solid"/>
              </a:ln>
            </c:spPr>
            <c:extLst>
              <c:ext xmlns:c16="http://schemas.microsoft.com/office/drawing/2014/chart" uri="{C3380CC4-5D6E-409C-BE32-E72D297353CC}">
                <c16:uniqueId val="{00000001-CC26-499F-B3C0-4E7FD8EE003B}"/>
              </c:ext>
            </c:extLst>
          </c:dPt>
          <c:dPt>
            <c:idx val="1"/>
            <c:invertIfNegative val="0"/>
            <c:bubble3D val="0"/>
            <c:spPr>
              <a:solidFill>
                <a:schemeClr val="accent4">
                  <a:lumMod val="75000"/>
                </a:schemeClr>
              </a:solidFill>
              <a:ln>
                <a:prstDash val="solid"/>
              </a:ln>
            </c:spPr>
            <c:extLst>
              <c:ext xmlns:c16="http://schemas.microsoft.com/office/drawing/2014/chart" uri="{C3380CC4-5D6E-409C-BE32-E72D297353CC}">
                <c16:uniqueId val="{00000003-CC26-499F-B3C0-4E7FD8EE003B}"/>
              </c:ext>
            </c:extLst>
          </c:dPt>
          <c:dPt>
            <c:idx val="3"/>
            <c:invertIfNegative val="0"/>
            <c:bubble3D val="0"/>
            <c:spPr>
              <a:solidFill>
                <a:srgbClr val="FF0000"/>
              </a:solidFill>
              <a:ln>
                <a:prstDash val="solid"/>
              </a:ln>
            </c:spPr>
            <c:extLst>
              <c:ext xmlns:c16="http://schemas.microsoft.com/office/drawing/2014/chart" uri="{C3380CC4-5D6E-409C-BE32-E72D297353CC}">
                <c16:uniqueId val="{00000005-CC26-499F-B3C0-4E7FD8EE003B}"/>
              </c:ext>
            </c:extLst>
          </c:dPt>
          <c:dPt>
            <c:idx val="4"/>
            <c:invertIfNegative val="0"/>
            <c:bubble3D val="0"/>
            <c:spPr>
              <a:solidFill>
                <a:srgbClr val="00B0F0"/>
              </a:solidFill>
              <a:ln>
                <a:prstDash val="solid"/>
              </a:ln>
            </c:spPr>
            <c:extLst>
              <c:ext xmlns:c16="http://schemas.microsoft.com/office/drawing/2014/chart" uri="{C3380CC4-5D6E-409C-BE32-E72D297353CC}">
                <c16:uniqueId val="{00000007-CC26-499F-B3C0-4E7FD8EE003B}"/>
              </c:ext>
            </c:extLst>
          </c:dPt>
          <c:dPt>
            <c:idx val="5"/>
            <c:invertIfNegative val="0"/>
            <c:bubble3D val="0"/>
            <c:spPr>
              <a:solidFill>
                <a:srgbClr val="FFFF00"/>
              </a:solidFill>
              <a:ln>
                <a:prstDash val="solid"/>
              </a:ln>
            </c:spPr>
            <c:extLst>
              <c:ext xmlns:c16="http://schemas.microsoft.com/office/drawing/2014/chart" uri="{C3380CC4-5D6E-409C-BE32-E72D297353CC}">
                <c16:uniqueId val="{00000009-CC26-499F-B3C0-4E7FD8EE003B}"/>
              </c:ext>
            </c:extLst>
          </c:dPt>
          <c:dPt>
            <c:idx val="6"/>
            <c:invertIfNegative val="0"/>
            <c:bubble3D val="0"/>
            <c:spPr>
              <a:solidFill>
                <a:schemeClr val="accent3">
                  <a:lumMod val="60000"/>
                  <a:lumOff val="40000"/>
                </a:schemeClr>
              </a:solidFill>
              <a:ln>
                <a:prstDash val="solid"/>
              </a:ln>
            </c:spPr>
            <c:extLst>
              <c:ext xmlns:c16="http://schemas.microsoft.com/office/drawing/2014/chart" uri="{C3380CC4-5D6E-409C-BE32-E72D297353CC}">
                <c16:uniqueId val="{0000000B-CC26-499F-B3C0-4E7FD8EE003B}"/>
              </c:ext>
            </c:extLst>
          </c:dPt>
          <c:dPt>
            <c:idx val="7"/>
            <c:invertIfNegative val="0"/>
            <c:bubble3D val="0"/>
            <c:spPr>
              <a:solidFill>
                <a:srgbClr val="002060"/>
              </a:solidFill>
              <a:ln>
                <a:prstDash val="solid"/>
              </a:ln>
            </c:spPr>
            <c:extLst>
              <c:ext xmlns:c16="http://schemas.microsoft.com/office/drawing/2014/chart" uri="{C3380CC4-5D6E-409C-BE32-E72D297353CC}">
                <c16:uniqueId val="{0000000D-CC26-499F-B3C0-4E7FD8EE003B}"/>
              </c:ext>
            </c:extLst>
          </c:dPt>
          <c:dLbls>
            <c:spPr>
              <a:noFill/>
              <a:ln>
                <a:noFill/>
              </a:ln>
              <a:effectLst/>
            </c:spPr>
            <c:txPr>
              <a:bodyPr wrap="square" lIns="38100" tIns="19050" rIns="38100" bIns="19050" anchor="ctr">
                <a:spAutoFit/>
              </a:bodyPr>
              <a:lstStyle/>
              <a:p>
                <a:pPr>
                  <a:defRPr sz="1200" b="1">
                    <a:solidFill>
                      <a:srgbClr val="FFFF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'[FAU Libraries Faculty Satisfaction Survey Fall 2017.xlsx]Question 1'!$A$4:$A$11</c:f>
              <c:strCache>
                <c:ptCount val="8"/>
                <c:pt idx="0">
                  <c:v>Library website</c:v>
                </c:pt>
                <c:pt idx="1">
                  <c:v>Social media</c:v>
                </c:pt>
                <c:pt idx="2">
                  <c:v>Library liaisons</c:v>
                </c:pt>
                <c:pt idx="3">
                  <c:v>Dean's Blog</c:v>
                </c:pt>
                <c:pt idx="4">
                  <c:v>Announcements</c:v>
                </c:pt>
                <c:pt idx="5">
                  <c:v>Printed brochure</c:v>
                </c:pt>
                <c:pt idx="6">
                  <c:v>Word of mouth</c:v>
                </c:pt>
                <c:pt idx="7">
                  <c:v>Other</c:v>
                </c:pt>
              </c:strCache>
            </c:strRef>
          </c:cat>
          <c:val>
            <c:numRef>
              <c:f>'[FAU Libraries Faculty Satisfaction Survey Fall 2017.xlsx]Question 1'!$B$4:$B$11</c:f>
              <c:numCache>
                <c:formatCode>0.00%</c:formatCode>
                <c:ptCount val="8"/>
                <c:pt idx="0">
                  <c:v>0.81480000000000008</c:v>
                </c:pt>
                <c:pt idx="1">
                  <c:v>6.08E-2</c:v>
                </c:pt>
                <c:pt idx="2">
                  <c:v>0.22489999999999999</c:v>
                </c:pt>
                <c:pt idx="3">
                  <c:v>3.44E-2</c:v>
                </c:pt>
                <c:pt idx="4">
                  <c:v>0.29630000000000001</c:v>
                </c:pt>
                <c:pt idx="5">
                  <c:v>4.2299999999999997E-2</c:v>
                </c:pt>
                <c:pt idx="6">
                  <c:v>0.34660000000000002</c:v>
                </c:pt>
                <c:pt idx="7">
                  <c:v>8.9900000000000008E-2</c:v>
                </c:pt>
              </c:numCache>
            </c:numRef>
          </c:val>
          <c:extLst>
            <c:ext xmlns:c16="http://schemas.microsoft.com/office/drawing/2014/chart" uri="{C3380CC4-5D6E-409C-BE32-E72D297353CC}">
              <c16:uniqueId val="{0000000E-CC26-499F-B3C0-4E7FD8EE003B}"/>
            </c:ext>
          </c:extLst>
        </c:ser>
        <c:dLbls>
          <c:showLegendKey val="0"/>
          <c:showVal val="0"/>
          <c:showCatName val="0"/>
          <c:showSerName val="0"/>
          <c:showPercent val="0"/>
          <c:showBubbleSize val="0"/>
        </c:dLbls>
        <c:gapWidth val="150"/>
        <c:axId val="119588448"/>
        <c:axId val="119587888"/>
      </c:barChart>
      <c:valAx>
        <c:axId val="119587888"/>
        <c:scaling>
          <c:orientation val="minMax"/>
        </c:scaling>
        <c:delete val="0"/>
        <c:axPos val="l"/>
        <c:majorGridlines>
          <c:spPr>
            <a:ln>
              <a:noFill/>
            </a:ln>
          </c:spPr>
        </c:majorGridlines>
        <c:numFmt formatCode="0.00%" sourceLinked="1"/>
        <c:majorTickMark val="out"/>
        <c:minorTickMark val="none"/>
        <c:tickLblPos val="nextTo"/>
        <c:crossAx val="119588448"/>
        <c:crosses val="autoZero"/>
        <c:crossBetween val="between"/>
      </c:valAx>
      <c:catAx>
        <c:axId val="119588448"/>
        <c:scaling>
          <c:orientation val="minMax"/>
        </c:scaling>
        <c:delete val="0"/>
        <c:axPos val="b"/>
        <c:numFmt formatCode="General" sourceLinked="1"/>
        <c:majorTickMark val="out"/>
        <c:minorTickMark val="none"/>
        <c:tickLblPos val="nextTo"/>
        <c:txPr>
          <a:bodyPr/>
          <a:lstStyle/>
          <a:p>
            <a:pPr>
              <a:defRPr sz="1200" b="1"/>
            </a:pPr>
            <a:endParaRPr lang="en-US"/>
          </a:p>
        </c:txPr>
        <c:crossAx val="119587888"/>
        <c:crosses val="autoZero"/>
        <c:auto val="0"/>
        <c:lblAlgn val="ctr"/>
        <c:lblOffset val="100"/>
        <c:noMultiLvlLbl val="0"/>
      </c:catAx>
    </c:plotArea>
    <c:plotVisOnly val="0"/>
    <c:dispBlanksAs val="gap"/>
    <c:showDLblsOverMax val="0"/>
  </c:chart>
  <c:spPr>
    <a:ln w="38100">
      <a:solidFill>
        <a:srgbClr val="FFFF00"/>
      </a:solid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41C80DAF-1EBE-403F-805C-8AD2F780BC72}" type="datetimeFigureOut">
              <a:rPr lang="en-US" smtClean="0"/>
              <a:t>3/9/2021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5A57798-D47E-473C-9ABD-8E8F71C2908F}" type="slidenum">
              <a:rPr lang="en-US" smtClean="0"/>
              <a:t>‹#›</a:t>
            </a:fld>
            <a:endParaRPr lang="en-US" dirty="0"/>
          </a:p>
        </p:txBody>
      </p:sp>
    </p:spTree>
    <p:extLst>
      <p:ext uri="{BB962C8B-B14F-4D97-AF65-F5344CB8AC3E}">
        <p14:creationId xmlns:p14="http://schemas.microsoft.com/office/powerpoint/2010/main" val="10920460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E04052D-B18C-4618-88F1-A466138EFF8F}" type="datetimeFigureOut">
              <a:rPr lang="en-US" smtClean="0"/>
              <a:t>3/9/2021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8312CA-A418-4C46-BAAA-6BD20F95D984}" type="slidenum">
              <a:rPr lang="en-US" smtClean="0"/>
              <a:t>‹#›</a:t>
            </a:fld>
            <a:endParaRPr lang="en-US" dirty="0"/>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Tree>
    <p:extLst>
      <p:ext uri="{BB962C8B-B14F-4D97-AF65-F5344CB8AC3E}">
        <p14:creationId xmlns:p14="http://schemas.microsoft.com/office/powerpoint/2010/main" val="3403818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10</a:t>
            </a:fld>
            <a:endParaRPr lang="en-US" dirty="0"/>
          </a:p>
        </p:txBody>
      </p:sp>
    </p:spTree>
    <p:extLst>
      <p:ext uri="{BB962C8B-B14F-4D97-AF65-F5344CB8AC3E}">
        <p14:creationId xmlns:p14="http://schemas.microsoft.com/office/powerpoint/2010/main" val="113334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11</a:t>
            </a:fld>
            <a:endParaRPr lang="en-US" dirty="0"/>
          </a:p>
        </p:txBody>
      </p:sp>
    </p:spTree>
    <p:extLst>
      <p:ext uri="{BB962C8B-B14F-4D97-AF65-F5344CB8AC3E}">
        <p14:creationId xmlns:p14="http://schemas.microsoft.com/office/powerpoint/2010/main" val="162253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12</a:t>
            </a:fld>
            <a:endParaRPr lang="en-US" dirty="0"/>
          </a:p>
        </p:txBody>
      </p:sp>
    </p:spTree>
    <p:extLst>
      <p:ext uri="{BB962C8B-B14F-4D97-AF65-F5344CB8AC3E}">
        <p14:creationId xmlns:p14="http://schemas.microsoft.com/office/powerpoint/2010/main" val="268201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13</a:t>
            </a:fld>
            <a:endParaRPr lang="en-US" dirty="0"/>
          </a:p>
        </p:txBody>
      </p:sp>
    </p:spTree>
    <p:extLst>
      <p:ext uri="{BB962C8B-B14F-4D97-AF65-F5344CB8AC3E}">
        <p14:creationId xmlns:p14="http://schemas.microsoft.com/office/powerpoint/2010/main" val="19962520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14</a:t>
            </a:fld>
            <a:endParaRPr lang="en-US" dirty="0"/>
          </a:p>
        </p:txBody>
      </p:sp>
    </p:spTree>
    <p:extLst>
      <p:ext uri="{BB962C8B-B14F-4D97-AF65-F5344CB8AC3E}">
        <p14:creationId xmlns:p14="http://schemas.microsoft.com/office/powerpoint/2010/main" val="913223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15</a:t>
            </a:fld>
            <a:endParaRPr lang="en-US" dirty="0"/>
          </a:p>
        </p:txBody>
      </p:sp>
    </p:spTree>
    <p:extLst>
      <p:ext uri="{BB962C8B-B14F-4D97-AF65-F5344CB8AC3E}">
        <p14:creationId xmlns:p14="http://schemas.microsoft.com/office/powerpoint/2010/main" val="28526988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16</a:t>
            </a:fld>
            <a:endParaRPr lang="en-US" dirty="0"/>
          </a:p>
        </p:txBody>
      </p:sp>
    </p:spTree>
    <p:extLst>
      <p:ext uri="{BB962C8B-B14F-4D97-AF65-F5344CB8AC3E}">
        <p14:creationId xmlns:p14="http://schemas.microsoft.com/office/powerpoint/2010/main" val="24457315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17</a:t>
            </a:fld>
            <a:endParaRPr lang="en-US" dirty="0"/>
          </a:p>
        </p:txBody>
      </p:sp>
    </p:spTree>
    <p:extLst>
      <p:ext uri="{BB962C8B-B14F-4D97-AF65-F5344CB8AC3E}">
        <p14:creationId xmlns:p14="http://schemas.microsoft.com/office/powerpoint/2010/main" val="2735206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18</a:t>
            </a:fld>
            <a:endParaRPr lang="en-US" dirty="0"/>
          </a:p>
        </p:txBody>
      </p:sp>
    </p:spTree>
    <p:extLst>
      <p:ext uri="{BB962C8B-B14F-4D97-AF65-F5344CB8AC3E}">
        <p14:creationId xmlns:p14="http://schemas.microsoft.com/office/powerpoint/2010/main" val="3750620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19</a:t>
            </a:fld>
            <a:endParaRPr lang="en-US" dirty="0"/>
          </a:p>
        </p:txBody>
      </p:sp>
    </p:spTree>
    <p:extLst>
      <p:ext uri="{BB962C8B-B14F-4D97-AF65-F5344CB8AC3E}">
        <p14:creationId xmlns:p14="http://schemas.microsoft.com/office/powerpoint/2010/main" val="1236432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a:t>
            </a:fld>
            <a:endParaRPr lang="en-US" dirty="0"/>
          </a:p>
        </p:txBody>
      </p:sp>
    </p:spTree>
    <p:extLst>
      <p:ext uri="{BB962C8B-B14F-4D97-AF65-F5344CB8AC3E}">
        <p14:creationId xmlns:p14="http://schemas.microsoft.com/office/powerpoint/2010/main" val="13668182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20</a:t>
            </a:fld>
            <a:endParaRPr lang="en-US" dirty="0"/>
          </a:p>
        </p:txBody>
      </p:sp>
    </p:spTree>
    <p:extLst>
      <p:ext uri="{BB962C8B-B14F-4D97-AF65-F5344CB8AC3E}">
        <p14:creationId xmlns:p14="http://schemas.microsoft.com/office/powerpoint/2010/main" val="34243540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21</a:t>
            </a:fld>
            <a:endParaRPr lang="en-US" dirty="0"/>
          </a:p>
        </p:txBody>
      </p:sp>
    </p:spTree>
    <p:extLst>
      <p:ext uri="{BB962C8B-B14F-4D97-AF65-F5344CB8AC3E}">
        <p14:creationId xmlns:p14="http://schemas.microsoft.com/office/powerpoint/2010/main" val="8940152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22</a:t>
            </a:fld>
            <a:endParaRPr lang="en-US" dirty="0"/>
          </a:p>
        </p:txBody>
      </p:sp>
    </p:spTree>
    <p:extLst>
      <p:ext uri="{BB962C8B-B14F-4D97-AF65-F5344CB8AC3E}">
        <p14:creationId xmlns:p14="http://schemas.microsoft.com/office/powerpoint/2010/main" val="37621924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23</a:t>
            </a:fld>
            <a:endParaRPr lang="en-US" dirty="0"/>
          </a:p>
        </p:txBody>
      </p:sp>
    </p:spTree>
    <p:extLst>
      <p:ext uri="{BB962C8B-B14F-4D97-AF65-F5344CB8AC3E}">
        <p14:creationId xmlns:p14="http://schemas.microsoft.com/office/powerpoint/2010/main" val="42671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24</a:t>
            </a:fld>
            <a:endParaRPr lang="en-US" dirty="0"/>
          </a:p>
        </p:txBody>
      </p:sp>
    </p:spTree>
    <p:extLst>
      <p:ext uri="{BB962C8B-B14F-4D97-AF65-F5344CB8AC3E}">
        <p14:creationId xmlns:p14="http://schemas.microsoft.com/office/powerpoint/2010/main" val="20063612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25</a:t>
            </a:fld>
            <a:endParaRPr lang="en-US"/>
          </a:p>
        </p:txBody>
      </p:sp>
    </p:spTree>
    <p:extLst>
      <p:ext uri="{BB962C8B-B14F-4D97-AF65-F5344CB8AC3E}">
        <p14:creationId xmlns:p14="http://schemas.microsoft.com/office/powerpoint/2010/main" val="10430938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27</a:t>
            </a:fld>
            <a:endParaRPr lang="en-US"/>
          </a:p>
        </p:txBody>
      </p:sp>
    </p:spTree>
    <p:extLst>
      <p:ext uri="{BB962C8B-B14F-4D97-AF65-F5344CB8AC3E}">
        <p14:creationId xmlns:p14="http://schemas.microsoft.com/office/powerpoint/2010/main" val="4736221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28</a:t>
            </a:fld>
            <a:endParaRPr lang="en-US"/>
          </a:p>
        </p:txBody>
      </p:sp>
    </p:spTree>
    <p:extLst>
      <p:ext uri="{BB962C8B-B14F-4D97-AF65-F5344CB8AC3E}">
        <p14:creationId xmlns:p14="http://schemas.microsoft.com/office/powerpoint/2010/main" val="39472626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31</a:t>
            </a:fld>
            <a:endParaRPr lang="en-US"/>
          </a:p>
        </p:txBody>
      </p:sp>
    </p:spTree>
    <p:extLst>
      <p:ext uri="{BB962C8B-B14F-4D97-AF65-F5344CB8AC3E}">
        <p14:creationId xmlns:p14="http://schemas.microsoft.com/office/powerpoint/2010/main" val="10306421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32</a:t>
            </a:fld>
            <a:endParaRPr lang="en-US"/>
          </a:p>
        </p:txBody>
      </p:sp>
    </p:spTree>
    <p:extLst>
      <p:ext uri="{BB962C8B-B14F-4D97-AF65-F5344CB8AC3E}">
        <p14:creationId xmlns:p14="http://schemas.microsoft.com/office/powerpoint/2010/main" val="81830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a:t>
            </a:fld>
            <a:endParaRPr lang="en-US" dirty="0"/>
          </a:p>
        </p:txBody>
      </p:sp>
    </p:spTree>
    <p:extLst>
      <p:ext uri="{BB962C8B-B14F-4D97-AF65-F5344CB8AC3E}">
        <p14:creationId xmlns:p14="http://schemas.microsoft.com/office/powerpoint/2010/main" val="23260016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33</a:t>
            </a:fld>
            <a:endParaRPr lang="en-US"/>
          </a:p>
        </p:txBody>
      </p:sp>
    </p:spTree>
    <p:extLst>
      <p:ext uri="{BB962C8B-B14F-4D97-AF65-F5344CB8AC3E}">
        <p14:creationId xmlns:p14="http://schemas.microsoft.com/office/powerpoint/2010/main" val="28809769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34</a:t>
            </a:fld>
            <a:endParaRPr lang="en-US"/>
          </a:p>
        </p:txBody>
      </p:sp>
    </p:spTree>
    <p:extLst>
      <p:ext uri="{BB962C8B-B14F-4D97-AF65-F5344CB8AC3E}">
        <p14:creationId xmlns:p14="http://schemas.microsoft.com/office/powerpoint/2010/main" val="9247768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35</a:t>
            </a:fld>
            <a:endParaRPr lang="en-US"/>
          </a:p>
        </p:txBody>
      </p:sp>
    </p:spTree>
    <p:extLst>
      <p:ext uri="{BB962C8B-B14F-4D97-AF65-F5344CB8AC3E}">
        <p14:creationId xmlns:p14="http://schemas.microsoft.com/office/powerpoint/2010/main" val="36458597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36</a:t>
            </a:fld>
            <a:endParaRPr lang="en-US"/>
          </a:p>
        </p:txBody>
      </p:sp>
    </p:spTree>
    <p:extLst>
      <p:ext uri="{BB962C8B-B14F-4D97-AF65-F5344CB8AC3E}">
        <p14:creationId xmlns:p14="http://schemas.microsoft.com/office/powerpoint/2010/main" val="17697256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37</a:t>
            </a:fld>
            <a:endParaRPr lang="en-US"/>
          </a:p>
        </p:txBody>
      </p:sp>
    </p:spTree>
    <p:extLst>
      <p:ext uri="{BB962C8B-B14F-4D97-AF65-F5344CB8AC3E}">
        <p14:creationId xmlns:p14="http://schemas.microsoft.com/office/powerpoint/2010/main" val="3145608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4</a:t>
            </a:fld>
            <a:endParaRPr lang="en-US" dirty="0"/>
          </a:p>
        </p:txBody>
      </p:sp>
    </p:spTree>
    <p:extLst>
      <p:ext uri="{BB962C8B-B14F-4D97-AF65-F5344CB8AC3E}">
        <p14:creationId xmlns:p14="http://schemas.microsoft.com/office/powerpoint/2010/main" val="3701207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5</a:t>
            </a:fld>
            <a:endParaRPr lang="en-US" dirty="0"/>
          </a:p>
        </p:txBody>
      </p:sp>
    </p:spTree>
    <p:extLst>
      <p:ext uri="{BB962C8B-B14F-4D97-AF65-F5344CB8AC3E}">
        <p14:creationId xmlns:p14="http://schemas.microsoft.com/office/powerpoint/2010/main" val="3838772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6</a:t>
            </a:fld>
            <a:endParaRPr lang="en-US" dirty="0"/>
          </a:p>
        </p:txBody>
      </p:sp>
    </p:spTree>
    <p:extLst>
      <p:ext uri="{BB962C8B-B14F-4D97-AF65-F5344CB8AC3E}">
        <p14:creationId xmlns:p14="http://schemas.microsoft.com/office/powerpoint/2010/main" val="106922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7</a:t>
            </a:fld>
            <a:endParaRPr lang="en-US" dirty="0"/>
          </a:p>
        </p:txBody>
      </p:sp>
    </p:spTree>
    <p:extLst>
      <p:ext uri="{BB962C8B-B14F-4D97-AF65-F5344CB8AC3E}">
        <p14:creationId xmlns:p14="http://schemas.microsoft.com/office/powerpoint/2010/main" val="631826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8</a:t>
            </a:fld>
            <a:endParaRPr lang="en-US" dirty="0"/>
          </a:p>
        </p:txBody>
      </p:sp>
    </p:spTree>
    <p:extLst>
      <p:ext uri="{BB962C8B-B14F-4D97-AF65-F5344CB8AC3E}">
        <p14:creationId xmlns:p14="http://schemas.microsoft.com/office/powerpoint/2010/main" val="1105983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9</a:t>
            </a:fld>
            <a:endParaRPr lang="en-US" dirty="0"/>
          </a:p>
        </p:txBody>
      </p:sp>
    </p:spTree>
    <p:extLst>
      <p:ext uri="{BB962C8B-B14F-4D97-AF65-F5344CB8AC3E}">
        <p14:creationId xmlns:p14="http://schemas.microsoft.com/office/powerpoint/2010/main" val="2991635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35601223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Black Artist Name Medum">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540000" y="2819407"/>
            <a:ext cx="6502400" cy="1676400"/>
          </a:xfrm>
        </p:spPr>
        <p:txBody>
          <a:bodyPr/>
          <a:lstStyle>
            <a:lvl1pPr>
              <a:buNone/>
              <a:defRPr sz="1667">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9940541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ACAA8A-22F8-4B37-ACF7-4070BF532F7F}" type="datetimeFigureOut">
              <a:rPr lang="en-US" smtClean="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8B712D-536F-4557-9045-422EDC8AE000}" type="slidenum">
              <a:rPr lang="en-US" smtClean="0"/>
              <a:t>‹#›</a:t>
            </a:fld>
            <a:endParaRPr lang="en-US" dirty="0"/>
          </a:p>
        </p:txBody>
      </p:sp>
    </p:spTree>
    <p:extLst>
      <p:ext uri="{BB962C8B-B14F-4D97-AF65-F5344CB8AC3E}">
        <p14:creationId xmlns:p14="http://schemas.microsoft.com/office/powerpoint/2010/main" val="63740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64086" y="365125"/>
            <a:ext cx="5489714"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864086" y="1825625"/>
            <a:ext cx="5489713"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3/9/2021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dirty="0"/>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4055064963"/>
      </p:ext>
    </p:extLst>
  </p:cSld>
  <p:clrMap bg1="dk1" tx1="lt1" bg2="dk2" tx2="lt2" accent1="accent1" accent2="accent2" accent3="accent3" accent4="accent4" accent5="accent5" accent6="accent6" hlink="hlink" folHlink="folHlink"/>
  <p:sldLayoutIdLst>
    <p:sldLayoutId id="2147483662" r:id="rId1"/>
    <p:sldLayoutId id="2147483666" r:id="rId2"/>
    <p:sldLayoutId id="2147483669" r:id="rId3"/>
    <p:sldLayoutId id="2147483670" r:id="rId4"/>
    <p:sldLayoutId id="2147483671" r:id="rId5"/>
    <p:sldLayoutId id="2147483661" r:id="rId6"/>
    <p:sldLayoutId id="2147483672" r:id="rId7"/>
    <p:sldLayoutId id="2147483675" r:id="rId8"/>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835" y="-45070"/>
            <a:ext cx="8497956" cy="5919096"/>
          </a:xfrm>
          <a:prstGeom prst="rect">
            <a:avLst/>
          </a:prstGeom>
        </p:spPr>
      </p:pic>
      <p:sp>
        <p:nvSpPr>
          <p:cNvPr id="7" name="TextBox 6"/>
          <p:cNvSpPr txBox="1"/>
          <p:nvPr/>
        </p:nvSpPr>
        <p:spPr>
          <a:xfrm>
            <a:off x="335667" y="185196"/>
            <a:ext cx="11551535" cy="4762836"/>
          </a:xfrm>
          <a:prstGeom prst="rect">
            <a:avLst/>
          </a:prstGeom>
          <a:noFill/>
        </p:spPr>
        <p:txBody>
          <a:bodyPr wrap="square" lIns="83814" tIns="41907" rIns="83814" bIns="41907" rtlCol="0">
            <a:spAutoFit/>
          </a:bodyPr>
          <a:lstStyle/>
          <a:p>
            <a:pPr algn="ctr"/>
            <a:r>
              <a:rPr lang="en-US" sz="4000" dirty="0">
                <a:cs typeface="Arial" pitchFamily="34" charset="0"/>
              </a:rPr>
              <a:t>Florida Atlantic University Libraries</a:t>
            </a:r>
          </a:p>
          <a:p>
            <a:pPr algn="ctr"/>
            <a:r>
              <a:rPr lang="en-US" sz="4000" dirty="0">
                <a:cs typeface="Arial" pitchFamily="34" charset="0"/>
              </a:rPr>
              <a:t>All-Staff Meeting</a:t>
            </a:r>
          </a:p>
          <a:p>
            <a:pPr algn="ctr"/>
            <a:endParaRPr lang="en-US" sz="2400" i="1" dirty="0">
              <a:cs typeface="Arial" pitchFamily="34" charset="0"/>
            </a:endParaRPr>
          </a:p>
          <a:p>
            <a:pPr algn="ctr"/>
            <a:endParaRPr lang="en-US" sz="2000" i="1" dirty="0">
              <a:cs typeface="Arial" pitchFamily="34" charset="0"/>
            </a:endParaRPr>
          </a:p>
          <a:p>
            <a:pPr algn="ctr"/>
            <a:endParaRPr lang="en-US" sz="2000" i="1" dirty="0">
              <a:cs typeface="Arial" pitchFamily="34" charset="0"/>
            </a:endParaRPr>
          </a:p>
          <a:p>
            <a:pPr algn="ctr"/>
            <a:r>
              <a:rPr lang="en-US" sz="2000" dirty="0"/>
              <a:t>April 26, 2018</a:t>
            </a:r>
          </a:p>
          <a:p>
            <a:pPr algn="ctr"/>
            <a:endParaRPr lang="en-US" sz="2000" dirty="0"/>
          </a:p>
          <a:p>
            <a:pPr algn="ctr"/>
            <a:r>
              <a:rPr lang="en-US" sz="2000" dirty="0"/>
              <a:t>Presentation by Dean of University Libraries</a:t>
            </a:r>
          </a:p>
          <a:p>
            <a:pPr algn="ctr"/>
            <a:r>
              <a:rPr lang="en-US" sz="2000"/>
              <a:t>Carol Hixson</a:t>
            </a:r>
            <a:endParaRPr lang="en-US" sz="2000" dirty="0"/>
          </a:p>
          <a:p>
            <a:pPr algn="ctr"/>
            <a:r>
              <a:rPr lang="en-US" sz="4000" dirty="0">
                <a:cs typeface="Arial" pitchFamily="34" charset="0"/>
              </a:rPr>
              <a:t> </a:t>
            </a:r>
          </a:p>
          <a:p>
            <a:pPr algn="ctr"/>
            <a:endParaRPr lang="en-US" sz="4000" dirty="0">
              <a:cs typeface="Arial" pitchFamily="34" charset="0"/>
            </a:endParaRPr>
          </a:p>
        </p:txBody>
      </p:sp>
    </p:spTree>
    <p:extLst>
      <p:ext uri="{BB962C8B-B14F-4D97-AF65-F5344CB8AC3E}">
        <p14:creationId xmlns:p14="http://schemas.microsoft.com/office/powerpoint/2010/main" val="118241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Age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24712376"/>
              </p:ext>
            </p:extLst>
          </p:nvPr>
        </p:nvGraphicFramePr>
        <p:xfrm>
          <a:off x="1085850" y="1285876"/>
          <a:ext cx="9958388" cy="46291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79665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Gender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33682616"/>
              </p:ext>
            </p:extLst>
          </p:nvPr>
        </p:nvGraphicFramePr>
        <p:xfrm>
          <a:off x="890588" y="1214439"/>
          <a:ext cx="9966325" cy="47720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02744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Campus Library Normally Used</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51070025"/>
              </p:ext>
            </p:extLst>
          </p:nvPr>
        </p:nvGraphicFramePr>
        <p:xfrm>
          <a:off x="1028700" y="1214438"/>
          <a:ext cx="10325100" cy="49625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38473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lstStyle/>
          <a:p>
            <a:r>
              <a:rPr lang="en-US" b="1" dirty="0"/>
              <a:t>How Often Do You Physically Visit the Libraries</a:t>
            </a:r>
            <a:r>
              <a:rPr lang="en-US" dirty="0"/>
              <a: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0585436"/>
              </p:ext>
            </p:extLst>
          </p:nvPr>
        </p:nvGraphicFramePr>
        <p:xfrm>
          <a:off x="871539" y="1825625"/>
          <a:ext cx="10482262"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99202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lstStyle/>
          <a:p>
            <a:r>
              <a:rPr lang="en-US" b="1" dirty="0"/>
              <a:t>Why Do You Come to Library?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58473888"/>
              </p:ext>
            </p:extLst>
          </p:nvPr>
        </p:nvGraphicFramePr>
        <p:xfrm>
          <a:off x="628651" y="1825625"/>
          <a:ext cx="1072515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6057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lstStyle/>
          <a:p>
            <a:r>
              <a:rPr lang="en-US" b="1" dirty="0"/>
              <a:t>How Satisfied Are You With the Following</a:t>
            </a:r>
            <a:endParaRPr lang="en-US" dirty="0"/>
          </a:p>
        </p:txBody>
      </p:sp>
      <p:graphicFrame>
        <p:nvGraphicFramePr>
          <p:cNvPr id="14" name="Content Placeholder 13"/>
          <p:cNvGraphicFramePr>
            <a:graphicFrameLocks noGrp="1"/>
          </p:cNvGraphicFramePr>
          <p:nvPr>
            <p:ph idx="1"/>
            <p:extLst>
              <p:ext uri="{D42A27DB-BD31-4B8C-83A1-F6EECF244321}">
                <p14:modId xmlns:p14="http://schemas.microsoft.com/office/powerpoint/2010/main" val="1809333190"/>
              </p:ext>
            </p:extLst>
          </p:nvPr>
        </p:nvGraphicFramePr>
        <p:xfrm>
          <a:off x="971548" y="1690686"/>
          <a:ext cx="10383891" cy="4438651"/>
        </p:xfrm>
        <a:graphic>
          <a:graphicData uri="http://schemas.openxmlformats.org/drawingml/2006/table">
            <a:tbl>
              <a:tblPr>
                <a:tableStyleId>{5C22544A-7EE6-4342-B048-85BDC9FD1C3A}</a:tableStyleId>
              </a:tblPr>
              <a:tblGrid>
                <a:gridCol w="3039151">
                  <a:extLst>
                    <a:ext uri="{9D8B030D-6E8A-4147-A177-3AD203B41FA5}">
                      <a16:colId xmlns:a16="http://schemas.microsoft.com/office/drawing/2014/main" val="20000"/>
                    </a:ext>
                  </a:extLst>
                </a:gridCol>
                <a:gridCol w="1175139">
                  <a:extLst>
                    <a:ext uri="{9D8B030D-6E8A-4147-A177-3AD203B41FA5}">
                      <a16:colId xmlns:a16="http://schemas.microsoft.com/office/drawing/2014/main" val="20001"/>
                    </a:ext>
                  </a:extLst>
                </a:gridCol>
                <a:gridCol w="1175139">
                  <a:extLst>
                    <a:ext uri="{9D8B030D-6E8A-4147-A177-3AD203B41FA5}">
                      <a16:colId xmlns:a16="http://schemas.microsoft.com/office/drawing/2014/main" val="20002"/>
                    </a:ext>
                  </a:extLst>
                </a:gridCol>
                <a:gridCol w="1118409">
                  <a:extLst>
                    <a:ext uri="{9D8B030D-6E8A-4147-A177-3AD203B41FA5}">
                      <a16:colId xmlns:a16="http://schemas.microsoft.com/office/drawing/2014/main" val="20003"/>
                    </a:ext>
                  </a:extLst>
                </a:gridCol>
                <a:gridCol w="194505">
                  <a:extLst>
                    <a:ext uri="{9D8B030D-6E8A-4147-A177-3AD203B41FA5}">
                      <a16:colId xmlns:a16="http://schemas.microsoft.com/office/drawing/2014/main" val="20004"/>
                    </a:ext>
                  </a:extLst>
                </a:gridCol>
                <a:gridCol w="1118409">
                  <a:extLst>
                    <a:ext uri="{9D8B030D-6E8A-4147-A177-3AD203B41FA5}">
                      <a16:colId xmlns:a16="http://schemas.microsoft.com/office/drawing/2014/main" val="20005"/>
                    </a:ext>
                  </a:extLst>
                </a:gridCol>
                <a:gridCol w="71035">
                  <a:extLst>
                    <a:ext uri="{9D8B030D-6E8A-4147-A177-3AD203B41FA5}">
                      <a16:colId xmlns:a16="http://schemas.microsoft.com/office/drawing/2014/main" val="20006"/>
                    </a:ext>
                  </a:extLst>
                </a:gridCol>
                <a:gridCol w="1316965">
                  <a:extLst>
                    <a:ext uri="{9D8B030D-6E8A-4147-A177-3AD203B41FA5}">
                      <a16:colId xmlns:a16="http://schemas.microsoft.com/office/drawing/2014/main" val="20007"/>
                    </a:ext>
                  </a:extLst>
                </a:gridCol>
                <a:gridCol w="1175139">
                  <a:extLst>
                    <a:ext uri="{9D8B030D-6E8A-4147-A177-3AD203B41FA5}">
                      <a16:colId xmlns:a16="http://schemas.microsoft.com/office/drawing/2014/main" val="20008"/>
                    </a:ext>
                  </a:extLst>
                </a:gridCol>
              </a:tblGrid>
              <a:tr h="626733">
                <a:tc>
                  <a:txBody>
                    <a:bodyPr/>
                    <a:lstStyle/>
                    <a:p>
                      <a:pPr algn="ctr" fontAlgn="b"/>
                      <a:r>
                        <a:rPr lang="en-US" sz="900" u="none" strike="noStrike" dirty="0">
                          <a:effectLst/>
                        </a:rPr>
                        <a:t> </a:t>
                      </a:r>
                      <a:endParaRPr lang="en-US" sz="900" b="1" i="0" u="none" strike="noStrike" dirty="0">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Very Satisfied</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dirty="0">
                          <a:effectLst/>
                        </a:rPr>
                        <a:t>Satisfied</a:t>
                      </a:r>
                      <a:endParaRPr lang="en-US" sz="1000" b="1" i="0" u="none" strike="noStrike" dirty="0">
                        <a:solidFill>
                          <a:srgbClr val="333333"/>
                        </a:solidFill>
                        <a:effectLst/>
                        <a:latin typeface="Arial" panose="020B0604020202020204" pitchFamily="34" charset="0"/>
                      </a:endParaRPr>
                    </a:p>
                  </a:txBody>
                  <a:tcPr marL="6088" marR="6088" marT="6088" marB="0" anchor="b"/>
                </a:tc>
                <a:tc gridSpan="2">
                  <a:txBody>
                    <a:bodyPr/>
                    <a:lstStyle/>
                    <a:p>
                      <a:pPr algn="ctr" fontAlgn="b"/>
                      <a:r>
                        <a:rPr lang="en-US" sz="1000" u="none" strike="noStrike">
                          <a:effectLst/>
                        </a:rPr>
                        <a:t>Dissatisfied</a:t>
                      </a:r>
                      <a:endParaRPr lang="en-US" sz="1000" b="1" i="0" u="none" strike="noStrike">
                        <a:solidFill>
                          <a:srgbClr val="333333"/>
                        </a:solidFill>
                        <a:effectLst/>
                        <a:latin typeface="Arial" panose="020B0604020202020204" pitchFamily="34" charset="0"/>
                      </a:endParaRPr>
                    </a:p>
                  </a:txBody>
                  <a:tcPr marL="6088" marR="6088" marT="6088" marB="0" anchor="b"/>
                </a:tc>
                <a:tc hMerge="1">
                  <a:txBody>
                    <a:bodyPr/>
                    <a:lstStyle/>
                    <a:p>
                      <a:endParaRPr lang="en-US"/>
                    </a:p>
                  </a:txBody>
                  <a:tcPr/>
                </a:tc>
                <a:tc gridSpan="2">
                  <a:txBody>
                    <a:bodyPr/>
                    <a:lstStyle/>
                    <a:p>
                      <a:pPr algn="ctr" fontAlgn="b"/>
                      <a:r>
                        <a:rPr lang="en-US" sz="1000" u="none" strike="noStrike">
                          <a:effectLst/>
                        </a:rPr>
                        <a:t>Very Dissatisfied</a:t>
                      </a:r>
                      <a:endParaRPr lang="en-US" sz="1000" b="1" i="0" u="none" strike="noStrike">
                        <a:solidFill>
                          <a:srgbClr val="333333"/>
                        </a:solidFill>
                        <a:effectLst/>
                        <a:latin typeface="Arial" panose="020B0604020202020204" pitchFamily="34" charset="0"/>
                      </a:endParaRPr>
                    </a:p>
                  </a:txBody>
                  <a:tcPr marL="6088" marR="6088" marT="6088" marB="0" anchor="b"/>
                </a:tc>
                <a:tc hMerge="1">
                  <a:txBody>
                    <a:bodyPr/>
                    <a:lstStyle/>
                    <a:p>
                      <a:endParaRPr lang="en-US"/>
                    </a:p>
                  </a:txBody>
                  <a:tcPr/>
                </a:tc>
                <a:tc>
                  <a:txBody>
                    <a:bodyPr/>
                    <a:lstStyle/>
                    <a:p>
                      <a:pPr algn="ctr" fontAlgn="b"/>
                      <a:r>
                        <a:rPr lang="en-US" sz="1000" u="none" strike="noStrike">
                          <a:effectLst/>
                        </a:rPr>
                        <a:t>Never Used</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Unaware of</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00"/>
                  </a:ext>
                </a:extLst>
              </a:tr>
              <a:tr h="206050">
                <a:tc>
                  <a:txBody>
                    <a:bodyPr/>
                    <a:lstStyle/>
                    <a:p>
                      <a:pPr algn="ctr" fontAlgn="b"/>
                      <a:endParaRPr lang="en-US" sz="900" b="1" i="0" u="none" strike="noStrike">
                        <a:solidFill>
                          <a:srgbClr val="000000"/>
                        </a:solidFill>
                        <a:effectLst/>
                        <a:latin typeface="Calibri" panose="020F0502020204030204" pitchFamily="34" charset="0"/>
                      </a:endParaRPr>
                    </a:p>
                  </a:txBody>
                  <a:tcPr marL="6088" marR="6088" marT="6088" marB="0" anchor="b"/>
                </a:tc>
                <a:tc>
                  <a:txBody>
                    <a:bodyPr/>
                    <a:lstStyle/>
                    <a:p>
                      <a:pPr algn="ctr" fontAlgn="b"/>
                      <a:endParaRPr lang="en-US" sz="900" b="1" i="0" u="none" strike="noStrike">
                        <a:solidFill>
                          <a:srgbClr val="000000"/>
                        </a:solidFill>
                        <a:effectLst/>
                        <a:latin typeface="Calibri" panose="020F0502020204030204" pitchFamily="34" charset="0"/>
                      </a:endParaRPr>
                    </a:p>
                  </a:txBody>
                  <a:tcPr marL="6088" marR="6088" marT="6088" marB="0" anchor="b"/>
                </a:tc>
                <a:tc>
                  <a:txBody>
                    <a:bodyPr/>
                    <a:lstStyle/>
                    <a:p>
                      <a:pPr algn="ctr" fontAlgn="b"/>
                      <a:endParaRPr lang="en-US" sz="900" b="1" i="0" u="none" strike="noStrike">
                        <a:solidFill>
                          <a:srgbClr val="000000"/>
                        </a:solidFill>
                        <a:effectLst/>
                        <a:latin typeface="Calibri" panose="020F0502020204030204" pitchFamily="34" charset="0"/>
                      </a:endParaRPr>
                    </a:p>
                  </a:txBody>
                  <a:tcPr marL="6088" marR="6088" marT="6088" marB="0" anchor="b"/>
                </a:tc>
                <a:tc>
                  <a:txBody>
                    <a:bodyPr/>
                    <a:lstStyle/>
                    <a:p>
                      <a:pPr algn="ctr" fontAlgn="b"/>
                      <a:endParaRPr lang="en-US" sz="900" b="1" i="0" u="none" strike="noStrike">
                        <a:solidFill>
                          <a:srgbClr val="000000"/>
                        </a:solidFill>
                        <a:effectLst/>
                        <a:latin typeface="Calibri" panose="020F0502020204030204" pitchFamily="34" charset="0"/>
                      </a:endParaRPr>
                    </a:p>
                  </a:txBody>
                  <a:tcPr marL="6088" marR="6088" marT="6088" marB="0" anchor="b"/>
                </a:tc>
                <a:tc>
                  <a:txBody>
                    <a:bodyPr/>
                    <a:lstStyle/>
                    <a:p>
                      <a:pPr algn="ctr" fontAlgn="b"/>
                      <a:endParaRPr lang="en-US" sz="900" b="1" i="0" u="none" strike="noStrike">
                        <a:solidFill>
                          <a:srgbClr val="000000"/>
                        </a:solidFill>
                        <a:effectLst/>
                        <a:latin typeface="Calibri" panose="020F0502020204030204" pitchFamily="34" charset="0"/>
                      </a:endParaRPr>
                    </a:p>
                  </a:txBody>
                  <a:tcPr marL="6088" marR="6088" marT="6088" marB="0" anchor="b"/>
                </a:tc>
                <a:tc>
                  <a:txBody>
                    <a:bodyPr/>
                    <a:lstStyle/>
                    <a:p>
                      <a:pPr algn="ctr" fontAlgn="b"/>
                      <a:endParaRPr lang="en-US" sz="900" b="1" i="0" u="none" strike="noStrike">
                        <a:solidFill>
                          <a:srgbClr val="000000"/>
                        </a:solidFill>
                        <a:effectLst/>
                        <a:latin typeface="Calibri" panose="020F0502020204030204" pitchFamily="34" charset="0"/>
                      </a:endParaRPr>
                    </a:p>
                  </a:txBody>
                  <a:tcPr marL="6088" marR="6088" marT="6088" marB="0" anchor="b"/>
                </a:tc>
                <a:tc>
                  <a:txBody>
                    <a:bodyPr/>
                    <a:lstStyle/>
                    <a:p>
                      <a:pPr algn="ctr" fontAlgn="b"/>
                      <a:endParaRPr lang="en-US" sz="900" b="1" i="0" u="none" strike="noStrike">
                        <a:solidFill>
                          <a:srgbClr val="000000"/>
                        </a:solidFill>
                        <a:effectLst/>
                        <a:latin typeface="Calibri" panose="020F0502020204030204" pitchFamily="34" charset="0"/>
                      </a:endParaRPr>
                    </a:p>
                  </a:txBody>
                  <a:tcPr marL="6088" marR="6088" marT="6088" marB="0" anchor="b"/>
                </a:tc>
                <a:tc>
                  <a:txBody>
                    <a:bodyPr/>
                    <a:lstStyle/>
                    <a:p>
                      <a:pPr algn="ctr" fontAlgn="b"/>
                      <a:endParaRPr lang="en-US" sz="900" b="1" i="0" u="none" strike="noStrike">
                        <a:solidFill>
                          <a:srgbClr val="000000"/>
                        </a:solidFill>
                        <a:effectLst/>
                        <a:latin typeface="Calibri" panose="020F0502020204030204" pitchFamily="34" charset="0"/>
                      </a:endParaRPr>
                    </a:p>
                  </a:txBody>
                  <a:tcPr marL="6088" marR="6088" marT="6088" marB="0" anchor="b"/>
                </a:tc>
                <a:tc>
                  <a:txBody>
                    <a:bodyPr/>
                    <a:lstStyle/>
                    <a:p>
                      <a:pPr algn="ctr" fontAlgn="b"/>
                      <a:endParaRPr lang="en-US" sz="900" b="1" i="0" u="none" strike="noStrike">
                        <a:solidFill>
                          <a:srgbClr val="000000"/>
                        </a:solidFill>
                        <a:effectLst/>
                        <a:latin typeface="Calibri" panose="020F0502020204030204" pitchFamily="34" charset="0"/>
                      </a:endParaRPr>
                    </a:p>
                  </a:txBody>
                  <a:tcPr marL="6088" marR="6088" marT="6088" marB="0" anchor="b"/>
                </a:tc>
                <a:extLst>
                  <a:ext uri="{0D108BD9-81ED-4DB2-BD59-A6C34878D82A}">
                    <a16:rowId xmlns:a16="http://schemas.microsoft.com/office/drawing/2014/main" val="10001"/>
                  </a:ext>
                </a:extLst>
              </a:tr>
              <a:tr h="300489">
                <a:tc>
                  <a:txBody>
                    <a:bodyPr/>
                    <a:lstStyle/>
                    <a:p>
                      <a:pPr algn="ctr" fontAlgn="b"/>
                      <a:r>
                        <a:rPr lang="en-US" sz="1300" u="none" strike="noStrike">
                          <a:effectLst/>
                        </a:rPr>
                        <a:t>Print books, etc.</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19.70%</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36.21%</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2.16%</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0.38%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36.34%</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5.21%</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02"/>
                  </a:ext>
                </a:extLst>
              </a:tr>
              <a:tr h="300489">
                <a:tc>
                  <a:txBody>
                    <a:bodyPr/>
                    <a:lstStyle/>
                    <a:p>
                      <a:pPr algn="ctr" fontAlgn="b"/>
                      <a:r>
                        <a:rPr lang="en-US" sz="1300" u="none" strike="noStrike">
                          <a:effectLst/>
                        </a:rPr>
                        <a:t>E-resources</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27.65%</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43.94%</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2.90%</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1.14%</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19.19%</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5.18%</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03"/>
                  </a:ext>
                </a:extLst>
              </a:tr>
              <a:tr h="300489">
                <a:tc>
                  <a:txBody>
                    <a:bodyPr/>
                    <a:lstStyle/>
                    <a:p>
                      <a:pPr algn="ctr" fontAlgn="b"/>
                      <a:r>
                        <a:rPr lang="en-US" sz="1300" u="none" strike="noStrike">
                          <a:effectLst/>
                        </a:rPr>
                        <a:t>Libraries' website</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23.69%</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49.68%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4.84%</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0.51%</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17.58%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3.69%</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04"/>
                  </a:ext>
                </a:extLst>
              </a:tr>
              <a:tr h="300489">
                <a:tc>
                  <a:txBody>
                    <a:bodyPr/>
                    <a:lstStyle/>
                    <a:p>
                      <a:pPr algn="ctr" fontAlgn="b"/>
                      <a:r>
                        <a:rPr lang="en-US" sz="1300" u="none" strike="noStrike" dirty="0">
                          <a:effectLst/>
                        </a:rPr>
                        <a:t>AV resources</a:t>
                      </a:r>
                      <a:endParaRPr lang="en-US" sz="1300" b="1" i="0" u="none" strike="noStrike" dirty="0">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11.24%</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18.52%</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1.28%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0.38%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56.83%</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11.75%</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05"/>
                  </a:ext>
                </a:extLst>
              </a:tr>
              <a:tr h="300489">
                <a:tc>
                  <a:txBody>
                    <a:bodyPr/>
                    <a:lstStyle/>
                    <a:p>
                      <a:pPr algn="ctr" fontAlgn="b"/>
                      <a:r>
                        <a:rPr lang="en-US" sz="1300" u="none" strike="noStrike">
                          <a:effectLst/>
                        </a:rPr>
                        <a:t>Computers, etc.</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39.22%</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42.50%</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4.41%</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0.88%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11.22%</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1.77%</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06"/>
                  </a:ext>
                </a:extLst>
              </a:tr>
              <a:tr h="300489">
                <a:tc>
                  <a:txBody>
                    <a:bodyPr/>
                    <a:lstStyle/>
                    <a:p>
                      <a:pPr algn="ctr" fontAlgn="b"/>
                      <a:r>
                        <a:rPr lang="en-US" sz="1300" u="none" strike="noStrike">
                          <a:effectLst/>
                        </a:rPr>
                        <a:t>Wi-Fi</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38.99%</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46.16%</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5.79%</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0.75%</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6.16%</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2.14%</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07"/>
                  </a:ext>
                </a:extLst>
              </a:tr>
              <a:tr h="300489">
                <a:tc>
                  <a:txBody>
                    <a:bodyPr/>
                    <a:lstStyle/>
                    <a:p>
                      <a:pPr algn="ctr" fontAlgn="b"/>
                      <a:r>
                        <a:rPr lang="en-US" sz="1300" u="none" strike="noStrike">
                          <a:effectLst/>
                        </a:rPr>
                        <a:t>Course reserve</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11.89%</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16.62%</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1.28%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0.90%</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47.57%</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21.74%</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08"/>
                  </a:ext>
                </a:extLst>
              </a:tr>
              <a:tr h="300489">
                <a:tc>
                  <a:txBody>
                    <a:bodyPr/>
                    <a:lstStyle/>
                    <a:p>
                      <a:pPr algn="ctr" fontAlgn="b"/>
                      <a:r>
                        <a:rPr lang="en-US" sz="1300" u="none" strike="noStrike">
                          <a:effectLst/>
                        </a:rPr>
                        <a:t>Library classes</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10.65%</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16.73%</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1.27%</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0.38%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50.57%</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20.41%</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09"/>
                  </a:ext>
                </a:extLst>
              </a:tr>
              <a:tr h="300489">
                <a:tc>
                  <a:txBody>
                    <a:bodyPr/>
                    <a:lstStyle/>
                    <a:p>
                      <a:pPr algn="ctr" fontAlgn="b"/>
                      <a:r>
                        <a:rPr lang="en-US" sz="1300" u="none" strike="noStrike">
                          <a:effectLst/>
                        </a:rPr>
                        <a:t>Circ./Info.Desk</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24.49%</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40.15%</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3.91%</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2.02%</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25.00%</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4.42%</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10"/>
                  </a:ext>
                </a:extLst>
              </a:tr>
              <a:tr h="300489">
                <a:tc>
                  <a:txBody>
                    <a:bodyPr/>
                    <a:lstStyle/>
                    <a:p>
                      <a:pPr algn="ctr" fontAlgn="b"/>
                      <a:r>
                        <a:rPr lang="en-US" sz="1300" u="none" strike="noStrike">
                          <a:effectLst/>
                        </a:rPr>
                        <a:t>Interlibrary Loan</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14.83%</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20.66%</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1.90%</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0.51%</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51.46%</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10.65%</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11"/>
                  </a:ext>
                </a:extLst>
              </a:tr>
              <a:tr h="300489">
                <a:tc>
                  <a:txBody>
                    <a:bodyPr/>
                    <a:lstStyle/>
                    <a:p>
                      <a:pPr algn="ctr" fontAlgn="b"/>
                      <a:r>
                        <a:rPr lang="en-US" sz="1300" u="none" strike="noStrike">
                          <a:effectLst/>
                        </a:rPr>
                        <a:t>Overall quality  </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32.44%</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48.60%</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4.58%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0.76%</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10.31%</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3.31%</a:t>
                      </a:r>
                      <a:endParaRPr lang="en-US" sz="1000" b="1" i="0" u="none" strike="noStrike">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12"/>
                  </a:ext>
                </a:extLst>
              </a:tr>
              <a:tr h="300489">
                <a:tc>
                  <a:txBody>
                    <a:bodyPr/>
                    <a:lstStyle/>
                    <a:p>
                      <a:pPr algn="ctr" fontAlgn="b"/>
                      <a:r>
                        <a:rPr lang="en-US" sz="1300" u="none" strike="noStrike">
                          <a:effectLst/>
                        </a:rPr>
                        <a:t>Spec. Collections</a:t>
                      </a:r>
                      <a:endParaRPr lang="en-US" sz="13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14.47%</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24.62%</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1.40%</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0.63%</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a:effectLst/>
                        </a:rPr>
                        <a:t>43.78%</a:t>
                      </a:r>
                      <a:endParaRPr lang="en-US" sz="1000" b="1" i="0" u="none" strike="noStrike">
                        <a:solidFill>
                          <a:srgbClr val="333333"/>
                        </a:solidFill>
                        <a:effectLst/>
                        <a:latin typeface="Arial" panose="020B0604020202020204" pitchFamily="34" charset="0"/>
                      </a:endParaRPr>
                    </a:p>
                  </a:txBody>
                  <a:tcPr marL="6088" marR="6088" marT="6088" marB="0" anchor="b"/>
                </a:tc>
                <a:tc>
                  <a:txBody>
                    <a:bodyPr/>
                    <a:lstStyle/>
                    <a:p>
                      <a:pPr algn="ctr" fontAlgn="b"/>
                      <a:r>
                        <a:rPr lang="en-US" sz="1000" u="none" strike="noStrike" dirty="0">
                          <a:effectLst/>
                        </a:rPr>
                        <a:t>15.10%</a:t>
                      </a:r>
                      <a:endParaRPr lang="en-US" sz="1000" b="1" i="0" u="none" strike="noStrike" dirty="0">
                        <a:solidFill>
                          <a:srgbClr val="333333"/>
                        </a:solidFill>
                        <a:effectLst/>
                        <a:latin typeface="Arial" panose="020B0604020202020204" pitchFamily="34" charset="0"/>
                      </a:endParaRPr>
                    </a:p>
                  </a:txBody>
                  <a:tcPr marL="6088" marR="6088" marT="6088" marB="0" anchor="b"/>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1244147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normAutofit/>
          </a:bodyPr>
          <a:lstStyle/>
          <a:p>
            <a:r>
              <a:rPr lang="en-US" b="1" dirty="0"/>
              <a:t>Rate Quality of Interactions with Library Staff and Librarians in </a:t>
            </a:r>
            <a:r>
              <a:rPr lang="en-US" b="1"/>
              <a:t>These Areas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84996336"/>
              </p:ext>
            </p:extLst>
          </p:nvPr>
        </p:nvGraphicFramePr>
        <p:xfrm>
          <a:off x="1214438" y="2271712"/>
          <a:ext cx="10244137" cy="3914774"/>
        </p:xfrm>
        <a:graphic>
          <a:graphicData uri="http://schemas.openxmlformats.org/drawingml/2006/table">
            <a:tbl>
              <a:tblPr>
                <a:tableStyleId>{5C22544A-7EE6-4342-B048-85BDC9FD1C3A}</a:tableStyleId>
              </a:tblPr>
              <a:tblGrid>
                <a:gridCol w="4212867">
                  <a:extLst>
                    <a:ext uri="{9D8B030D-6E8A-4147-A177-3AD203B41FA5}">
                      <a16:colId xmlns:a16="http://schemas.microsoft.com/office/drawing/2014/main" val="20000"/>
                    </a:ext>
                  </a:extLst>
                </a:gridCol>
                <a:gridCol w="1902585">
                  <a:extLst>
                    <a:ext uri="{9D8B030D-6E8A-4147-A177-3AD203B41FA5}">
                      <a16:colId xmlns:a16="http://schemas.microsoft.com/office/drawing/2014/main" val="20001"/>
                    </a:ext>
                  </a:extLst>
                </a:gridCol>
                <a:gridCol w="1766686">
                  <a:extLst>
                    <a:ext uri="{9D8B030D-6E8A-4147-A177-3AD203B41FA5}">
                      <a16:colId xmlns:a16="http://schemas.microsoft.com/office/drawing/2014/main" val="20002"/>
                    </a:ext>
                  </a:extLst>
                </a:gridCol>
                <a:gridCol w="2361999">
                  <a:extLst>
                    <a:ext uri="{9D8B030D-6E8A-4147-A177-3AD203B41FA5}">
                      <a16:colId xmlns:a16="http://schemas.microsoft.com/office/drawing/2014/main" val="20003"/>
                    </a:ext>
                  </a:extLst>
                </a:gridCol>
              </a:tblGrid>
              <a:tr h="804406">
                <a:tc>
                  <a:txBody>
                    <a:bodyPr/>
                    <a:lstStyle/>
                    <a:p>
                      <a:pPr algn="ctr" fontAlgn="b"/>
                      <a:r>
                        <a:rPr lang="en-US" sz="1400" u="none" strike="noStrike">
                          <a:effectLst/>
                        </a:rPr>
                        <a:t> </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Very Good</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Good</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Poor</a:t>
                      </a:r>
                      <a:endParaRPr lang="en-US" sz="1400" b="1" i="0" u="none" strike="noStrike">
                        <a:solidFill>
                          <a:srgbClr val="333333"/>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0000"/>
                  </a:ext>
                </a:extLst>
              </a:tr>
              <a:tr h="777592">
                <a:tc>
                  <a:txBody>
                    <a:bodyPr/>
                    <a:lstStyle/>
                    <a:p>
                      <a:pPr algn="l" fontAlgn="b"/>
                      <a:r>
                        <a:rPr lang="en-US" sz="1400" u="none" strike="noStrike">
                          <a:effectLst/>
                        </a:rPr>
                        <a:t>Knowledge/Expertise</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57.14%</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40.15%</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2.70%</a:t>
                      </a:r>
                      <a:endParaRPr lang="en-US" sz="1400" b="1" i="0" u="none" strike="noStrike">
                        <a:solidFill>
                          <a:srgbClr val="333333"/>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0001"/>
                  </a:ext>
                </a:extLst>
              </a:tr>
              <a:tr h="777592">
                <a:tc>
                  <a:txBody>
                    <a:bodyPr/>
                    <a:lstStyle/>
                    <a:p>
                      <a:pPr algn="l" fontAlgn="b"/>
                      <a:r>
                        <a:rPr lang="en-US" sz="1400" u="none" strike="noStrike">
                          <a:effectLst/>
                        </a:rPr>
                        <a:t>Approachability</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53.93%</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37.84%</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8.24%</a:t>
                      </a:r>
                      <a:endParaRPr lang="en-US" sz="1400" b="1" i="0" u="none" strike="noStrike">
                        <a:solidFill>
                          <a:srgbClr val="333333"/>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0002"/>
                  </a:ext>
                </a:extLst>
              </a:tr>
              <a:tr h="777592">
                <a:tc>
                  <a:txBody>
                    <a:bodyPr/>
                    <a:lstStyle/>
                    <a:p>
                      <a:pPr algn="l" fontAlgn="b"/>
                      <a:r>
                        <a:rPr lang="en-US" sz="1400" u="none" strike="noStrike">
                          <a:effectLst/>
                        </a:rPr>
                        <a:t>Welcoming Attitude</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52.19%</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37.63%</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10.18%</a:t>
                      </a:r>
                      <a:endParaRPr lang="en-US" sz="1400" b="1" i="0" u="none" strike="noStrike">
                        <a:solidFill>
                          <a:srgbClr val="333333"/>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0003"/>
                  </a:ext>
                </a:extLst>
              </a:tr>
              <a:tr h="777592">
                <a:tc>
                  <a:txBody>
                    <a:bodyPr/>
                    <a:lstStyle/>
                    <a:p>
                      <a:pPr algn="l" fontAlgn="b"/>
                      <a:r>
                        <a:rPr lang="en-US" sz="1400" u="none" strike="noStrike">
                          <a:effectLst/>
                        </a:rPr>
                        <a:t>Helpfulness</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57.57%</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a:effectLst/>
                        </a:rPr>
                        <a:t>37.52%</a:t>
                      </a:r>
                      <a:endParaRPr lang="en-US" sz="1400" b="1" i="0" u="none" strike="noStrike">
                        <a:solidFill>
                          <a:srgbClr val="333333"/>
                        </a:solidFill>
                        <a:effectLst/>
                        <a:latin typeface="Arial" panose="020B0604020202020204" pitchFamily="34" charset="0"/>
                      </a:endParaRPr>
                    </a:p>
                  </a:txBody>
                  <a:tcPr marL="7620" marR="7620" marT="7620" marB="0" anchor="b"/>
                </a:tc>
                <a:tc>
                  <a:txBody>
                    <a:bodyPr/>
                    <a:lstStyle/>
                    <a:p>
                      <a:pPr algn="ctr" fontAlgn="b"/>
                      <a:r>
                        <a:rPr lang="en-US" sz="1400" u="none" strike="noStrike" dirty="0">
                          <a:effectLst/>
                        </a:rPr>
                        <a:t>4.92%</a:t>
                      </a:r>
                      <a:endParaRPr lang="en-US" sz="1400" b="1" i="0" u="none" strike="noStrike" dirty="0">
                        <a:solidFill>
                          <a:srgbClr val="333333"/>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762453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normAutofit/>
          </a:bodyPr>
          <a:lstStyle/>
          <a:p>
            <a:r>
              <a:rPr lang="en-US" b="1" dirty="0"/>
              <a:t>To What Extent do the Libraries Contribute to your Academic Success?</a:t>
            </a:r>
          </a:p>
        </p:txBody>
      </p:sp>
      <p:sp>
        <p:nvSpPr>
          <p:cNvPr id="2" name="Content Placeholder 1"/>
          <p:cNvSpPr>
            <a:spLocks noGrp="1"/>
          </p:cNvSpPr>
          <p:nvPr>
            <p:ph idx="1"/>
          </p:nvPr>
        </p:nvSpPr>
        <p:spPr>
          <a:xfrm>
            <a:off x="928688" y="1825625"/>
            <a:ext cx="10425111" cy="4351338"/>
          </a:xfrm>
        </p:spPr>
        <p:txBody>
          <a:bodyPr>
            <a:normAutofit/>
          </a:bodyPr>
          <a:lstStyle/>
          <a:p>
            <a:pPr>
              <a:buFont typeface="Wingdings" panose="05000000000000000000" pitchFamily="2" charset="2"/>
              <a:buChar char="Ø"/>
            </a:pPr>
            <a:r>
              <a:rPr lang="en-US" sz="4400" dirty="0"/>
              <a:t>Greatly			47.93%</a:t>
            </a:r>
          </a:p>
          <a:p>
            <a:pPr>
              <a:buFont typeface="Wingdings" panose="05000000000000000000" pitchFamily="2" charset="2"/>
              <a:buChar char="Ø"/>
            </a:pPr>
            <a:r>
              <a:rPr lang="en-US" sz="4400" dirty="0"/>
              <a:t>Moderately		32.12%</a:t>
            </a:r>
          </a:p>
          <a:p>
            <a:pPr>
              <a:buFont typeface="Wingdings" panose="05000000000000000000" pitchFamily="2" charset="2"/>
              <a:buChar char="Ø"/>
            </a:pPr>
            <a:r>
              <a:rPr lang="en-US" sz="4400" dirty="0"/>
              <a:t>Somewhat		13.86%</a:t>
            </a:r>
          </a:p>
          <a:p>
            <a:pPr>
              <a:buFont typeface="Wingdings" panose="05000000000000000000" pitchFamily="2" charset="2"/>
              <a:buChar char="Ø"/>
            </a:pPr>
            <a:r>
              <a:rPr lang="en-US" sz="4400" dirty="0"/>
              <a:t>Slightly			3.11%</a:t>
            </a:r>
          </a:p>
          <a:p>
            <a:pPr>
              <a:buFont typeface="Wingdings" panose="05000000000000000000" pitchFamily="2" charset="2"/>
              <a:buChar char="Ø"/>
            </a:pPr>
            <a:r>
              <a:rPr lang="en-US" sz="4400" dirty="0"/>
              <a:t>Unsure			2.98%</a:t>
            </a:r>
          </a:p>
        </p:txBody>
      </p:sp>
    </p:spTree>
    <p:extLst>
      <p:ext uri="{BB962C8B-B14F-4D97-AF65-F5344CB8AC3E}">
        <p14:creationId xmlns:p14="http://schemas.microsoft.com/office/powerpoint/2010/main" val="14779462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normAutofit/>
          </a:bodyPr>
          <a:lstStyle/>
          <a:p>
            <a:r>
              <a:rPr lang="en-US" b="1" dirty="0"/>
              <a:t>Faculty survey</a:t>
            </a:r>
          </a:p>
        </p:txBody>
      </p:sp>
      <p:sp>
        <p:nvSpPr>
          <p:cNvPr id="2" name="Content Placeholder 1"/>
          <p:cNvSpPr>
            <a:spLocks noGrp="1"/>
          </p:cNvSpPr>
          <p:nvPr>
            <p:ph idx="1"/>
          </p:nvPr>
        </p:nvSpPr>
        <p:spPr>
          <a:xfrm>
            <a:off x="928688" y="1825625"/>
            <a:ext cx="10425111" cy="4351338"/>
          </a:xfrm>
        </p:spPr>
        <p:txBody>
          <a:bodyPr>
            <a:normAutofit lnSpcReduction="10000"/>
          </a:bodyPr>
          <a:lstStyle/>
          <a:p>
            <a:pPr>
              <a:buFont typeface="Wingdings" panose="05000000000000000000" pitchFamily="2" charset="2"/>
              <a:buChar char="Ø"/>
            </a:pPr>
            <a:r>
              <a:rPr lang="en-US" sz="4400" dirty="0"/>
              <a:t>Opened September 18; closed October 23</a:t>
            </a:r>
          </a:p>
          <a:p>
            <a:pPr>
              <a:buFont typeface="Wingdings" panose="05000000000000000000" pitchFamily="2" charset="2"/>
              <a:buChar char="Ø"/>
            </a:pPr>
            <a:r>
              <a:rPr lang="en-US" sz="4400" dirty="0"/>
              <a:t>385 responses</a:t>
            </a:r>
          </a:p>
          <a:p>
            <a:pPr>
              <a:buFont typeface="Wingdings" panose="05000000000000000000" pitchFamily="2" charset="2"/>
              <a:buChar char="Ø"/>
            </a:pPr>
            <a:r>
              <a:rPr lang="en-US" sz="4400" dirty="0"/>
              <a:t>Very useful data already being used across campus</a:t>
            </a:r>
          </a:p>
          <a:p>
            <a:pPr>
              <a:buFont typeface="Wingdings" panose="05000000000000000000" pitchFamily="2" charset="2"/>
              <a:buChar char="Ø"/>
            </a:pPr>
            <a:r>
              <a:rPr lang="en-US" sz="4400" dirty="0"/>
              <a:t>Planned meetings with individual library departments to go over feedback and review services</a:t>
            </a:r>
          </a:p>
        </p:txBody>
      </p:sp>
    </p:spTree>
    <p:extLst>
      <p:ext uri="{BB962C8B-B14F-4D97-AF65-F5344CB8AC3E}">
        <p14:creationId xmlns:p14="http://schemas.microsoft.com/office/powerpoint/2010/main" val="2652583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normAutofit/>
          </a:bodyPr>
          <a:lstStyle/>
          <a:p>
            <a:r>
              <a:rPr lang="en-US" b="1" dirty="0"/>
              <a:t>How Do You Find Out About library Services?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98291321"/>
              </p:ext>
            </p:extLst>
          </p:nvPr>
        </p:nvGraphicFramePr>
        <p:xfrm>
          <a:off x="928688" y="1825625"/>
          <a:ext cx="10425112"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46094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Agenda</a:t>
            </a:r>
          </a:p>
        </p:txBody>
      </p:sp>
      <p:sp>
        <p:nvSpPr>
          <p:cNvPr id="3" name="Content Placeholder 2"/>
          <p:cNvSpPr>
            <a:spLocks noGrp="1"/>
          </p:cNvSpPr>
          <p:nvPr>
            <p:ph idx="1"/>
          </p:nvPr>
        </p:nvSpPr>
        <p:spPr>
          <a:xfrm>
            <a:off x="891252" y="1504709"/>
            <a:ext cx="9965801" cy="4051139"/>
          </a:xfrm>
        </p:spPr>
        <p:txBody>
          <a:bodyPr>
            <a:normAutofit lnSpcReduction="10000"/>
          </a:bodyPr>
          <a:lstStyle/>
          <a:p>
            <a:pPr>
              <a:buFont typeface="Wingdings" panose="05000000000000000000" pitchFamily="2" charset="2"/>
              <a:buChar char="Ø"/>
            </a:pPr>
            <a:r>
              <a:rPr lang="en-US" dirty="0"/>
              <a:t>ITS Consultation: Recommendations and follow-up actions (20)</a:t>
            </a:r>
          </a:p>
          <a:p>
            <a:pPr>
              <a:buFont typeface="Wingdings" panose="05000000000000000000" pitchFamily="2" charset="2"/>
              <a:buChar char="Ø"/>
            </a:pPr>
            <a:r>
              <a:rPr lang="en-US" dirty="0"/>
              <a:t>Student survey: preliminary results (15)</a:t>
            </a:r>
          </a:p>
          <a:p>
            <a:pPr>
              <a:buFont typeface="Wingdings" panose="05000000000000000000" pitchFamily="2" charset="2"/>
              <a:buChar char="Ø"/>
            </a:pPr>
            <a:r>
              <a:rPr lang="en-US" dirty="0"/>
              <a:t>Faculty survey: results and follow-up (15)</a:t>
            </a:r>
          </a:p>
          <a:p>
            <a:pPr>
              <a:buFont typeface="Wingdings" panose="05000000000000000000" pitchFamily="2" charset="2"/>
              <a:buChar char="Ø"/>
            </a:pPr>
            <a:r>
              <a:rPr lang="en-US" dirty="0"/>
              <a:t>Upcoming searches  (5)</a:t>
            </a:r>
          </a:p>
          <a:p>
            <a:pPr>
              <a:buFont typeface="Wingdings" panose="05000000000000000000" pitchFamily="2" charset="2"/>
              <a:buChar char="Ø"/>
            </a:pPr>
            <a:r>
              <a:rPr lang="en-US" dirty="0"/>
              <a:t>Strategic plan  (5)</a:t>
            </a:r>
          </a:p>
          <a:p>
            <a:pPr>
              <a:buFont typeface="Wingdings" panose="05000000000000000000" pitchFamily="2" charset="2"/>
              <a:buChar char="Ø"/>
            </a:pPr>
            <a:r>
              <a:rPr lang="en-US" dirty="0"/>
              <a:t>Space plans for the summer and beyond (10)</a:t>
            </a:r>
          </a:p>
          <a:p>
            <a:pPr>
              <a:buFont typeface="Wingdings" panose="05000000000000000000" pitchFamily="2" charset="2"/>
              <a:buChar char="Ø"/>
            </a:pPr>
            <a:r>
              <a:rPr lang="en-US" dirty="0"/>
              <a:t>Emergency preparations (5)</a:t>
            </a:r>
          </a:p>
          <a:p>
            <a:pPr>
              <a:buFont typeface="Wingdings" panose="05000000000000000000" pitchFamily="2" charset="2"/>
              <a:buChar char="Ø"/>
            </a:pPr>
            <a:r>
              <a:rPr lang="en-US" dirty="0"/>
              <a:t>Updates and questions from the floor (15)</a:t>
            </a:r>
          </a:p>
          <a:p>
            <a:pPr lvl="1">
              <a:buFont typeface="Wingdings" panose="05000000000000000000" pitchFamily="2" charset="2"/>
              <a:buChar char="Ø"/>
            </a:pPr>
            <a:endParaRPr lang="en-US" dirty="0"/>
          </a:p>
          <a:p>
            <a:pPr lvl="1">
              <a:buFont typeface="Wingdings" panose="05000000000000000000" pitchFamily="2" charset="2"/>
              <a:buChar char="Ø"/>
            </a:pPr>
            <a:endParaRPr lang="en-US" dirty="0"/>
          </a:p>
        </p:txBody>
      </p:sp>
    </p:spTree>
    <p:extLst>
      <p:ext uri="{BB962C8B-B14F-4D97-AF65-F5344CB8AC3E}">
        <p14:creationId xmlns:p14="http://schemas.microsoft.com/office/powerpoint/2010/main" val="2384448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normAutofit/>
          </a:bodyPr>
          <a:lstStyle/>
          <a:p>
            <a:r>
              <a:rPr lang="en-US" b="1" dirty="0"/>
              <a:t>How Often Do You Physically Visit the Libraries?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2069988"/>
              </p:ext>
            </p:extLst>
          </p:nvPr>
        </p:nvGraphicFramePr>
        <p:xfrm>
          <a:off x="857251" y="1825625"/>
          <a:ext cx="1049655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28600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normAutofit/>
          </a:bodyPr>
          <a:lstStyle/>
          <a:p>
            <a:r>
              <a:rPr lang="en-US" b="1" dirty="0"/>
              <a:t>What Brings You to the Library?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6458982"/>
              </p:ext>
            </p:extLst>
          </p:nvPr>
        </p:nvGraphicFramePr>
        <p:xfrm>
          <a:off x="742951" y="1825625"/>
          <a:ext cx="1061085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13035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normAutofit/>
          </a:bodyPr>
          <a:lstStyle/>
          <a:p>
            <a:r>
              <a:rPr lang="en-US" b="1" dirty="0"/>
              <a:t>Please Select Your Primary Campus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25410393"/>
              </p:ext>
            </p:extLst>
          </p:nvPr>
        </p:nvGraphicFramePr>
        <p:xfrm>
          <a:off x="968189" y="1690688"/>
          <a:ext cx="10385612" cy="44862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590495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normAutofit/>
          </a:bodyPr>
          <a:lstStyle/>
          <a:p>
            <a:r>
              <a:rPr lang="en-US" b="1" dirty="0"/>
              <a:t>College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64282252"/>
              </p:ext>
            </p:extLst>
          </p:nvPr>
        </p:nvGraphicFramePr>
        <p:xfrm>
          <a:off x="950259" y="1825625"/>
          <a:ext cx="10403541"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35741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42950" y="365125"/>
            <a:ext cx="10872787" cy="1325563"/>
          </a:xfrm>
        </p:spPr>
        <p:txBody>
          <a:bodyPr>
            <a:normAutofit/>
          </a:bodyPr>
          <a:lstStyle/>
          <a:p>
            <a:r>
              <a:rPr lang="en-US" b="1" dirty="0"/>
              <a:t>Satisfaction with the Following Services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12953128"/>
              </p:ext>
            </p:extLst>
          </p:nvPr>
        </p:nvGraphicFramePr>
        <p:xfrm>
          <a:off x="1004046" y="1690684"/>
          <a:ext cx="10349754" cy="4405315"/>
        </p:xfrm>
        <a:graphic>
          <a:graphicData uri="http://schemas.openxmlformats.org/drawingml/2006/table">
            <a:tbl>
              <a:tblPr>
                <a:tableStyleId>{5C22544A-7EE6-4342-B048-85BDC9FD1C3A}</a:tableStyleId>
              </a:tblPr>
              <a:tblGrid>
                <a:gridCol w="2026054">
                  <a:extLst>
                    <a:ext uri="{9D8B030D-6E8A-4147-A177-3AD203B41FA5}">
                      <a16:colId xmlns:a16="http://schemas.microsoft.com/office/drawing/2014/main" val="20000"/>
                    </a:ext>
                  </a:extLst>
                </a:gridCol>
                <a:gridCol w="1477330">
                  <a:extLst>
                    <a:ext uri="{9D8B030D-6E8A-4147-A177-3AD203B41FA5}">
                      <a16:colId xmlns:a16="http://schemas.microsoft.com/office/drawing/2014/main" val="20001"/>
                    </a:ext>
                  </a:extLst>
                </a:gridCol>
                <a:gridCol w="1371807">
                  <a:extLst>
                    <a:ext uri="{9D8B030D-6E8A-4147-A177-3AD203B41FA5}">
                      <a16:colId xmlns:a16="http://schemas.microsoft.com/office/drawing/2014/main" val="20002"/>
                    </a:ext>
                  </a:extLst>
                </a:gridCol>
                <a:gridCol w="1540643">
                  <a:extLst>
                    <a:ext uri="{9D8B030D-6E8A-4147-A177-3AD203B41FA5}">
                      <a16:colId xmlns:a16="http://schemas.microsoft.com/office/drawing/2014/main" val="20003"/>
                    </a:ext>
                  </a:extLst>
                </a:gridCol>
                <a:gridCol w="1089003">
                  <a:extLst>
                    <a:ext uri="{9D8B030D-6E8A-4147-A177-3AD203B41FA5}">
                      <a16:colId xmlns:a16="http://schemas.microsoft.com/office/drawing/2014/main" val="20004"/>
                    </a:ext>
                  </a:extLst>
                </a:gridCol>
                <a:gridCol w="101303">
                  <a:extLst>
                    <a:ext uri="{9D8B030D-6E8A-4147-A177-3AD203B41FA5}">
                      <a16:colId xmlns:a16="http://schemas.microsoft.com/office/drawing/2014/main" val="20005"/>
                    </a:ext>
                  </a:extLst>
                </a:gridCol>
                <a:gridCol w="1371807">
                  <a:extLst>
                    <a:ext uri="{9D8B030D-6E8A-4147-A177-3AD203B41FA5}">
                      <a16:colId xmlns:a16="http://schemas.microsoft.com/office/drawing/2014/main" val="20006"/>
                    </a:ext>
                  </a:extLst>
                </a:gridCol>
                <a:gridCol w="1371807">
                  <a:extLst>
                    <a:ext uri="{9D8B030D-6E8A-4147-A177-3AD203B41FA5}">
                      <a16:colId xmlns:a16="http://schemas.microsoft.com/office/drawing/2014/main" val="20007"/>
                    </a:ext>
                  </a:extLst>
                </a:gridCol>
              </a:tblGrid>
              <a:tr h="671043">
                <a:tc>
                  <a:txBody>
                    <a:bodyPr/>
                    <a:lstStyle/>
                    <a:p>
                      <a:pPr algn="ctr" fontAlgn="b"/>
                      <a:r>
                        <a:rPr lang="en-US" sz="1000" u="none" strike="noStrike" dirty="0">
                          <a:effectLst/>
                        </a:rPr>
                        <a:t> </a:t>
                      </a:r>
                      <a:endParaRPr lang="en-US" sz="1000" b="1" i="0" u="none" strike="noStrike" dirty="0">
                        <a:solidFill>
                          <a:srgbClr val="333333"/>
                        </a:solidFill>
                        <a:effectLst/>
                        <a:latin typeface="Arial" panose="020B0604020202020204" pitchFamily="34" charset="0"/>
                      </a:endParaRPr>
                    </a:p>
                  </a:txBody>
                  <a:tcPr marL="6522" marR="6522" marT="6522" marB="0" anchor="b"/>
                </a:tc>
                <a:tc>
                  <a:txBody>
                    <a:bodyPr/>
                    <a:lstStyle/>
                    <a:p>
                      <a:pPr algn="ctr" fontAlgn="b"/>
                      <a:r>
                        <a:rPr lang="en-US" sz="1000" u="none" strike="noStrike">
                          <a:effectLst/>
                        </a:rPr>
                        <a:t>Very Satisfied</a:t>
                      </a:r>
                      <a:endParaRPr lang="en-US" sz="1000" b="1" i="0" u="none" strike="noStrike">
                        <a:solidFill>
                          <a:srgbClr val="333333"/>
                        </a:solidFill>
                        <a:effectLst/>
                        <a:latin typeface="Arial" panose="020B0604020202020204" pitchFamily="34" charset="0"/>
                      </a:endParaRPr>
                    </a:p>
                  </a:txBody>
                  <a:tcPr marL="6522" marR="6522" marT="6522" marB="0" anchor="b"/>
                </a:tc>
                <a:tc>
                  <a:txBody>
                    <a:bodyPr/>
                    <a:lstStyle/>
                    <a:p>
                      <a:pPr algn="ctr" fontAlgn="b"/>
                      <a:r>
                        <a:rPr lang="en-US" sz="1000" u="none" strike="noStrike">
                          <a:effectLst/>
                        </a:rPr>
                        <a:t>Satisfied</a:t>
                      </a:r>
                      <a:endParaRPr lang="en-US" sz="1000" b="1" i="0" u="none" strike="noStrike">
                        <a:solidFill>
                          <a:srgbClr val="333333"/>
                        </a:solidFill>
                        <a:effectLst/>
                        <a:latin typeface="Arial" panose="020B0604020202020204" pitchFamily="34" charset="0"/>
                      </a:endParaRPr>
                    </a:p>
                  </a:txBody>
                  <a:tcPr marL="6522" marR="6522" marT="6522" marB="0" anchor="b"/>
                </a:tc>
                <a:tc>
                  <a:txBody>
                    <a:bodyPr/>
                    <a:lstStyle/>
                    <a:p>
                      <a:pPr algn="ctr" fontAlgn="b"/>
                      <a:r>
                        <a:rPr lang="en-US" sz="1000" u="none" strike="noStrike">
                          <a:effectLst/>
                        </a:rPr>
                        <a:t>Dissatisfied</a:t>
                      </a:r>
                      <a:endParaRPr lang="en-US" sz="1000" b="1" i="0" u="none" strike="noStrike">
                        <a:solidFill>
                          <a:srgbClr val="333333"/>
                        </a:solidFill>
                        <a:effectLst/>
                        <a:latin typeface="Arial" panose="020B0604020202020204" pitchFamily="34" charset="0"/>
                      </a:endParaRPr>
                    </a:p>
                  </a:txBody>
                  <a:tcPr marL="6522" marR="6522" marT="6522" marB="0" anchor="b"/>
                </a:tc>
                <a:tc gridSpan="2">
                  <a:txBody>
                    <a:bodyPr/>
                    <a:lstStyle/>
                    <a:p>
                      <a:pPr algn="ctr" fontAlgn="b"/>
                      <a:r>
                        <a:rPr lang="en-US" sz="1000" u="none" strike="noStrike">
                          <a:effectLst/>
                        </a:rPr>
                        <a:t>Very Dissatisfied</a:t>
                      </a:r>
                      <a:endParaRPr lang="en-US" sz="1000" b="1" i="0" u="none" strike="noStrike">
                        <a:solidFill>
                          <a:srgbClr val="333333"/>
                        </a:solidFill>
                        <a:effectLst/>
                        <a:latin typeface="Arial" panose="020B0604020202020204" pitchFamily="34" charset="0"/>
                      </a:endParaRPr>
                    </a:p>
                  </a:txBody>
                  <a:tcPr marL="6522" marR="6522" marT="6522" marB="0" anchor="b"/>
                </a:tc>
                <a:tc hMerge="1">
                  <a:txBody>
                    <a:bodyPr/>
                    <a:lstStyle/>
                    <a:p>
                      <a:endParaRPr lang="en-US"/>
                    </a:p>
                  </a:txBody>
                  <a:tcPr/>
                </a:tc>
                <a:tc>
                  <a:txBody>
                    <a:bodyPr/>
                    <a:lstStyle/>
                    <a:p>
                      <a:pPr algn="ctr" fontAlgn="b"/>
                      <a:r>
                        <a:rPr lang="en-US" sz="1000" u="none" strike="noStrike">
                          <a:effectLst/>
                        </a:rPr>
                        <a:t>Never Used</a:t>
                      </a:r>
                      <a:endParaRPr lang="en-US" sz="1000" b="1" i="0" u="none" strike="noStrike">
                        <a:solidFill>
                          <a:srgbClr val="333333"/>
                        </a:solidFill>
                        <a:effectLst/>
                        <a:latin typeface="Arial" panose="020B0604020202020204" pitchFamily="34" charset="0"/>
                      </a:endParaRPr>
                    </a:p>
                  </a:txBody>
                  <a:tcPr marL="6522" marR="6522" marT="6522" marB="0" anchor="b"/>
                </a:tc>
                <a:tc>
                  <a:txBody>
                    <a:bodyPr/>
                    <a:lstStyle/>
                    <a:p>
                      <a:pPr algn="ctr" fontAlgn="b"/>
                      <a:r>
                        <a:rPr lang="en-US" sz="1000" u="none" strike="noStrike">
                          <a:effectLst/>
                        </a:rPr>
                        <a:t>Unaware of</a:t>
                      </a:r>
                      <a:endParaRPr lang="en-US" sz="10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0"/>
                  </a:ext>
                </a:extLst>
              </a:tr>
              <a:tr h="266940">
                <a:tc>
                  <a:txBody>
                    <a:bodyPr/>
                    <a:lstStyle/>
                    <a:p>
                      <a:pPr algn="l" fontAlgn="b"/>
                      <a:r>
                        <a:rPr lang="en-US" sz="1200" u="none" strike="noStrike">
                          <a:effectLst/>
                        </a:rPr>
                        <a:t>Website</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35.11%</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53.92%</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5.33%</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1.57%</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2.82%</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1.25%</a:t>
                      </a:r>
                      <a:endParaRPr lang="en-US" sz="12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1"/>
                  </a:ext>
                </a:extLst>
              </a:tr>
              <a:tr h="266940">
                <a:tc>
                  <a:txBody>
                    <a:bodyPr/>
                    <a:lstStyle/>
                    <a:p>
                      <a:pPr algn="l" fontAlgn="b"/>
                      <a:r>
                        <a:rPr lang="en-US" sz="1200" u="none" strike="noStrike">
                          <a:effectLst/>
                        </a:rPr>
                        <a:t>Circ desk</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36.16%</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44.34%</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0.94%</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1.26%</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15.41%</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1.89%</a:t>
                      </a:r>
                      <a:endParaRPr lang="en-US" sz="12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2"/>
                  </a:ext>
                </a:extLst>
              </a:tr>
              <a:tr h="266940">
                <a:tc>
                  <a:txBody>
                    <a:bodyPr/>
                    <a:lstStyle/>
                    <a:p>
                      <a:pPr algn="l" fontAlgn="b"/>
                      <a:r>
                        <a:rPr lang="en-US" sz="1200" u="none" strike="noStrike">
                          <a:effectLst/>
                        </a:rPr>
                        <a:t>ILL</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42.09%</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36.39%</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3.80%</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1.27%</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14.87%</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1.58%</a:t>
                      </a:r>
                      <a:endParaRPr lang="en-US" sz="12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3"/>
                  </a:ext>
                </a:extLst>
              </a:tr>
              <a:tr h="266940">
                <a:tc>
                  <a:txBody>
                    <a:bodyPr/>
                    <a:lstStyle/>
                    <a:p>
                      <a:pPr algn="l" fontAlgn="b"/>
                      <a:r>
                        <a:rPr lang="en-US" sz="1200" u="none" strike="noStrike">
                          <a:effectLst/>
                        </a:rPr>
                        <a:t>Reserves</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17.92%</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28.34%</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1.30%</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0.33%</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45.93%</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6.19%</a:t>
                      </a:r>
                      <a:endParaRPr lang="en-US" sz="12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4"/>
                  </a:ext>
                </a:extLst>
              </a:tr>
              <a:tr h="266940">
                <a:tc>
                  <a:txBody>
                    <a:bodyPr/>
                    <a:lstStyle/>
                    <a:p>
                      <a:pPr algn="l" fontAlgn="b"/>
                      <a:r>
                        <a:rPr lang="en-US" sz="1200" u="none" strike="noStrike">
                          <a:effectLst/>
                        </a:rPr>
                        <a:t>Reference</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26.05%</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27.33%</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1.29%</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1.61%</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36.33%</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7.40%</a:t>
                      </a:r>
                      <a:endParaRPr lang="en-US" sz="12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5"/>
                  </a:ext>
                </a:extLst>
              </a:tr>
              <a:tr h="533158">
                <a:tc>
                  <a:txBody>
                    <a:bodyPr/>
                    <a:lstStyle/>
                    <a:p>
                      <a:pPr algn="l" fontAlgn="b"/>
                      <a:r>
                        <a:rPr lang="en-US" sz="1200" u="none" strike="noStrike">
                          <a:effectLst/>
                        </a:rPr>
                        <a:t>Research help</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26.21%</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25.57%</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1.94%</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1.62%</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40.78%</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3.88%</a:t>
                      </a:r>
                      <a:endParaRPr lang="en-US" sz="12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6"/>
                  </a:ext>
                </a:extLst>
              </a:tr>
              <a:tr h="533158">
                <a:tc>
                  <a:txBody>
                    <a:bodyPr/>
                    <a:lstStyle/>
                    <a:p>
                      <a:pPr algn="l" fontAlgn="b"/>
                      <a:r>
                        <a:rPr lang="en-US" sz="1200" u="none" strike="noStrike">
                          <a:effectLst/>
                        </a:rPr>
                        <a:t>Library Instruction</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28.06%</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22.26%</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dirty="0">
                          <a:effectLst/>
                        </a:rPr>
                        <a:t>0.65%</a:t>
                      </a:r>
                      <a:endParaRPr lang="en-US" sz="1200" b="1" i="0" u="none" strike="noStrike" dirty="0">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0.65%</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42.26%</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6.13%</a:t>
                      </a:r>
                      <a:endParaRPr lang="en-US" sz="12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7"/>
                  </a:ext>
                </a:extLst>
              </a:tr>
              <a:tr h="533158">
                <a:tc>
                  <a:txBody>
                    <a:bodyPr/>
                    <a:lstStyle/>
                    <a:p>
                      <a:pPr algn="l" fontAlgn="b"/>
                      <a:r>
                        <a:rPr lang="en-US" sz="1200" u="none" strike="noStrike">
                          <a:effectLst/>
                        </a:rPr>
                        <a:t>Digital Library</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21.22%</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34.08%</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6.75%</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0.64%</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27.33%</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9.97%</a:t>
                      </a:r>
                      <a:endParaRPr lang="en-US" sz="12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8"/>
                  </a:ext>
                </a:extLst>
              </a:tr>
              <a:tr h="533158">
                <a:tc>
                  <a:txBody>
                    <a:bodyPr/>
                    <a:lstStyle/>
                    <a:p>
                      <a:pPr algn="l" fontAlgn="b"/>
                      <a:r>
                        <a:rPr lang="en-US" sz="1200" u="none" strike="noStrike">
                          <a:effectLst/>
                        </a:rPr>
                        <a:t>Special Collections </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17.61%</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23.92%</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1.66%</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0.33%</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48.17%</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8.31%</a:t>
                      </a:r>
                      <a:endParaRPr lang="en-US" sz="1200" b="1" i="0" u="none" strike="noStrike">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09"/>
                  </a:ext>
                </a:extLst>
              </a:tr>
              <a:tr h="266940">
                <a:tc>
                  <a:txBody>
                    <a:bodyPr/>
                    <a:lstStyle/>
                    <a:p>
                      <a:pPr algn="l" fontAlgn="b"/>
                      <a:r>
                        <a:rPr lang="en-US" sz="1200" u="none" strike="noStrike">
                          <a:effectLst/>
                        </a:rPr>
                        <a:t>Overall</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31.92%</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52.44%</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4.23%</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1.95%</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l" fontAlgn="b"/>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a:effectLst/>
                        </a:rPr>
                        <a:t>7.17%</a:t>
                      </a:r>
                      <a:endParaRPr lang="en-US" sz="1200" b="1" i="0" u="none" strike="noStrike">
                        <a:solidFill>
                          <a:srgbClr val="333333"/>
                        </a:solidFill>
                        <a:effectLst/>
                        <a:latin typeface="Arial" panose="020B0604020202020204" pitchFamily="34" charset="0"/>
                      </a:endParaRPr>
                    </a:p>
                  </a:txBody>
                  <a:tcPr marL="6522" marR="6522" marT="6522" marB="0" anchor="b"/>
                </a:tc>
                <a:tc>
                  <a:txBody>
                    <a:bodyPr/>
                    <a:lstStyle/>
                    <a:p>
                      <a:pPr algn="r" fontAlgn="b"/>
                      <a:r>
                        <a:rPr lang="en-US" sz="1200" u="none" strike="noStrike" dirty="0">
                          <a:effectLst/>
                        </a:rPr>
                        <a:t>2.28%</a:t>
                      </a:r>
                      <a:endParaRPr lang="en-US" sz="1200" b="1" i="0" u="none" strike="noStrike" dirty="0">
                        <a:solidFill>
                          <a:srgbClr val="333333"/>
                        </a:solidFill>
                        <a:effectLst/>
                        <a:latin typeface="Arial" panose="020B0604020202020204" pitchFamily="34" charset="0"/>
                      </a:endParaRPr>
                    </a:p>
                  </a:txBody>
                  <a:tcPr marL="6522" marR="6522" marT="6522"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150996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noAutofit/>
          </a:bodyPr>
          <a:lstStyle/>
          <a:p>
            <a:r>
              <a:rPr lang="en-US" sz="3200" b="1" dirty="0"/>
              <a:t>In general, how often do you use the library's electronic services or resources from your office, home or other off-campus location?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34919740"/>
              </p:ext>
            </p:extLst>
          </p:nvPr>
        </p:nvGraphicFramePr>
        <p:xfrm>
          <a:off x="1504709" y="1840374"/>
          <a:ext cx="8403220" cy="43173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10353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309" y="365125"/>
            <a:ext cx="10763491" cy="792343"/>
          </a:xfrm>
        </p:spPr>
        <p:txBody>
          <a:bodyPr>
            <a:normAutofit/>
          </a:bodyPr>
          <a:lstStyle/>
          <a:p>
            <a:r>
              <a:rPr lang="en-US" dirty="0"/>
              <a:t>Use E-Resources at Least Weekly by College</a:t>
            </a:r>
          </a:p>
        </p:txBody>
      </p:sp>
      <p:pic>
        <p:nvPicPr>
          <p:cNvPr id="4" name="Content Placeholder 3"/>
          <p:cNvPicPr>
            <a:picLocks noGrp="1"/>
          </p:cNvPicPr>
          <p:nvPr>
            <p:ph idx="1"/>
          </p:nvPr>
        </p:nvPicPr>
        <p:blipFill rotWithShape="1">
          <a:blip r:embed="rId2"/>
          <a:srcRect l="12821" t="13128" r="9230" b="15488"/>
          <a:stretch/>
        </p:blipFill>
        <p:spPr bwMode="auto">
          <a:xfrm>
            <a:off x="1354238" y="1423686"/>
            <a:ext cx="8449519" cy="4745620"/>
          </a:xfrm>
          <a:prstGeom prst="rect">
            <a:avLst/>
          </a:prstGeom>
          <a:ln w="38100">
            <a:solidFill>
              <a:srgbClr val="00B05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14974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If the library’s electronic resources were to be significantly reduced, how much would this affect your:</a:t>
            </a:r>
          </a:p>
        </p:txBody>
      </p:sp>
      <p:sp>
        <p:nvSpPr>
          <p:cNvPr id="3" name="Content Placeholder 2"/>
          <p:cNvSpPr>
            <a:spLocks noGrp="1"/>
          </p:cNvSpPr>
          <p:nvPr>
            <p:ph idx="1"/>
          </p:nvPr>
        </p:nvSpPr>
        <p:spPr>
          <a:xfrm>
            <a:off x="891252" y="1825625"/>
            <a:ext cx="10462548" cy="4351338"/>
          </a:xfrm>
        </p:spPr>
        <p:txBody>
          <a:bodyPr/>
          <a:lstStyle/>
          <a:p>
            <a:pPr marL="457200" lvl="1" indent="0">
              <a:buNone/>
            </a:pPr>
            <a:r>
              <a:rPr lang="en-US" sz="4000" dirty="0"/>
              <a:t>Very Significant or Significant Impact on:</a:t>
            </a:r>
          </a:p>
          <a:p>
            <a:pPr lvl="2"/>
            <a:r>
              <a:rPr lang="en-US" sz="4000" dirty="0"/>
              <a:t>Teaching 80.34%</a:t>
            </a:r>
          </a:p>
          <a:p>
            <a:pPr lvl="2"/>
            <a:r>
              <a:rPr lang="en-US" sz="4000" dirty="0"/>
              <a:t>Research 90.86%</a:t>
            </a:r>
          </a:p>
          <a:p>
            <a:pPr lvl="2"/>
            <a:r>
              <a:rPr lang="en-US" sz="4000" dirty="0"/>
              <a:t>Remaining at FAU 63.08%</a:t>
            </a:r>
          </a:p>
          <a:p>
            <a:pPr marL="0" indent="0">
              <a:buNone/>
            </a:pPr>
            <a:endParaRPr lang="en-US" dirty="0"/>
          </a:p>
        </p:txBody>
      </p:sp>
    </p:spTree>
    <p:extLst>
      <p:ext uri="{BB962C8B-B14F-4D97-AF65-F5344CB8AC3E}">
        <p14:creationId xmlns:p14="http://schemas.microsoft.com/office/powerpoint/2010/main" val="39171856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Faculty Comment</a:t>
            </a:r>
          </a:p>
        </p:txBody>
      </p:sp>
      <p:sp>
        <p:nvSpPr>
          <p:cNvPr id="3" name="Content Placeholder 2"/>
          <p:cNvSpPr>
            <a:spLocks noGrp="1"/>
          </p:cNvSpPr>
          <p:nvPr>
            <p:ph idx="1"/>
          </p:nvPr>
        </p:nvSpPr>
        <p:spPr>
          <a:xfrm>
            <a:off x="891252" y="1825625"/>
            <a:ext cx="10462548" cy="4351338"/>
          </a:xfrm>
        </p:spPr>
        <p:txBody>
          <a:bodyPr>
            <a:normAutofit fontScale="92500"/>
          </a:bodyPr>
          <a:lstStyle/>
          <a:p>
            <a:pPr>
              <a:buFont typeface="Wingdings" panose="05000000000000000000" pitchFamily="2" charset="2"/>
              <a:buChar char="Ø"/>
            </a:pPr>
            <a:r>
              <a:rPr lang="en-US" sz="4000" dirty="0"/>
              <a:t>“There are other factors that may impact my remaining at FAU beyond the collection of the library. This said, not having an up-to-date or top-tier "research" library will affect whether or not research faculty from other institutions will come to FAU. Becoming a Research1 institution has many components to it and I would hazard a guess that having a top-notch library is one of those details.”</a:t>
            </a:r>
          </a:p>
          <a:p>
            <a:pPr>
              <a:buFont typeface="Wingdings" panose="05000000000000000000" pitchFamily="2" charset="2"/>
              <a:buChar char="Ø"/>
            </a:pPr>
            <a:endParaRPr lang="en-US" sz="4000" dirty="0"/>
          </a:p>
        </p:txBody>
      </p:sp>
    </p:spTree>
    <p:extLst>
      <p:ext uri="{BB962C8B-B14F-4D97-AF65-F5344CB8AC3E}">
        <p14:creationId xmlns:p14="http://schemas.microsoft.com/office/powerpoint/2010/main" val="8348060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lstStyle/>
          <a:p>
            <a:r>
              <a:rPr lang="en-US" b="1" dirty="0"/>
              <a:t>In general, how often do you use the library's print resources (books, journals, etc.)?</a:t>
            </a:r>
          </a:p>
        </p:txBody>
      </p:sp>
      <p:sp>
        <p:nvSpPr>
          <p:cNvPr id="3" name="Content Placeholder 2"/>
          <p:cNvSpPr>
            <a:spLocks noGrp="1"/>
          </p:cNvSpPr>
          <p:nvPr>
            <p:ph idx="1"/>
          </p:nvPr>
        </p:nvSpPr>
        <p:spPr>
          <a:xfrm>
            <a:off x="891252" y="1825625"/>
            <a:ext cx="10462548" cy="4351338"/>
          </a:xfrm>
        </p:spPr>
        <p:txBody>
          <a:bodyPr/>
          <a:lstStyle/>
          <a:p>
            <a:endParaRPr lang="en-US" sz="3200" dirty="0"/>
          </a:p>
          <a:p>
            <a:pPr marL="0" indent="0">
              <a:buNone/>
            </a:pP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065214898"/>
              </p:ext>
            </p:extLst>
          </p:nvPr>
        </p:nvGraphicFramePr>
        <p:xfrm>
          <a:off x="1597305" y="1808999"/>
          <a:ext cx="8495819" cy="447750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78330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ITS Consultation: Recommendations</a:t>
            </a:r>
          </a:p>
        </p:txBody>
      </p:sp>
      <p:sp>
        <p:nvSpPr>
          <p:cNvPr id="3" name="Content Placeholder 2"/>
          <p:cNvSpPr>
            <a:spLocks noGrp="1"/>
          </p:cNvSpPr>
          <p:nvPr>
            <p:ph idx="1"/>
          </p:nvPr>
        </p:nvSpPr>
        <p:spPr>
          <a:xfrm>
            <a:off x="891252" y="1504709"/>
            <a:ext cx="9965801" cy="4051139"/>
          </a:xfrm>
        </p:spPr>
        <p:txBody>
          <a:bodyPr>
            <a:normAutofit/>
          </a:bodyPr>
          <a:lstStyle/>
          <a:p>
            <a:pPr lvl="0">
              <a:buFont typeface="Wingdings" panose="05000000000000000000" pitchFamily="2" charset="2"/>
              <a:buChar char="Ø"/>
            </a:pPr>
            <a:r>
              <a:rPr lang="en-US" sz="3200" b="1" dirty="0"/>
              <a:t>Hire a department head </a:t>
            </a:r>
          </a:p>
          <a:p>
            <a:pPr lvl="1">
              <a:buFont typeface="Wingdings" panose="05000000000000000000" pitchFamily="2" charset="2"/>
              <a:buChar char="Ø"/>
            </a:pPr>
            <a:r>
              <a:rPr lang="en-US" b="1" dirty="0"/>
              <a:t>Position description has been written</a:t>
            </a:r>
          </a:p>
          <a:p>
            <a:pPr lvl="1">
              <a:buFont typeface="Wingdings" panose="05000000000000000000" pitchFamily="2" charset="2"/>
              <a:buChar char="Ø"/>
            </a:pPr>
            <a:r>
              <a:rPr lang="en-US" b="1" dirty="0"/>
              <a:t>Search committee is being formed</a:t>
            </a:r>
          </a:p>
          <a:p>
            <a:pPr lvl="1">
              <a:buFont typeface="Wingdings" panose="05000000000000000000" pitchFamily="2" charset="2"/>
              <a:buChar char="Ø"/>
            </a:pPr>
            <a:r>
              <a:rPr lang="en-US" b="1" dirty="0"/>
              <a:t>Position will be posted shortly</a:t>
            </a:r>
          </a:p>
          <a:p>
            <a:pPr lvl="0">
              <a:buFont typeface="Wingdings" panose="05000000000000000000" pitchFamily="2" charset="2"/>
              <a:buChar char="Ø"/>
            </a:pPr>
            <a:r>
              <a:rPr lang="en-US" b="1" dirty="0"/>
              <a:t>Establish an IT Service Level Agreement (SLA) and an IT Service Catalog to define quality expectations between key stakeholders and Libraries IT</a:t>
            </a:r>
          </a:p>
          <a:p>
            <a:pPr lvl="1">
              <a:buFont typeface="Wingdings" panose="05000000000000000000" pitchFamily="2" charset="2"/>
              <a:buChar char="Ø"/>
            </a:pPr>
            <a:r>
              <a:rPr lang="en-US" b="1" dirty="0"/>
              <a:t>Being worked on</a:t>
            </a:r>
            <a:endParaRPr lang="en-US" dirty="0"/>
          </a:p>
        </p:txBody>
      </p:sp>
    </p:spTree>
    <p:extLst>
      <p:ext uri="{BB962C8B-B14F-4D97-AF65-F5344CB8AC3E}">
        <p14:creationId xmlns:p14="http://schemas.microsoft.com/office/powerpoint/2010/main" val="685782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313043" cy="942814"/>
          </a:xfrm>
        </p:spPr>
        <p:txBody>
          <a:bodyPr>
            <a:normAutofit/>
          </a:bodyPr>
          <a:lstStyle/>
          <a:p>
            <a:r>
              <a:rPr lang="en-US" b="1" dirty="0"/>
              <a:t>Use print at least weekly by College </a:t>
            </a:r>
          </a:p>
        </p:txBody>
      </p:sp>
      <p:sp>
        <p:nvSpPr>
          <p:cNvPr id="3" name="Content Placeholder 2"/>
          <p:cNvSpPr>
            <a:spLocks noGrp="1"/>
          </p:cNvSpPr>
          <p:nvPr>
            <p:ph idx="1"/>
          </p:nvPr>
        </p:nvSpPr>
        <p:spPr>
          <a:xfrm>
            <a:off x="891252" y="1825625"/>
            <a:ext cx="10462548" cy="4351338"/>
          </a:xfrm>
        </p:spPr>
        <p:txBody>
          <a:bodyPr/>
          <a:lstStyle/>
          <a:p>
            <a:endParaRPr lang="en-US" sz="3200" dirty="0"/>
          </a:p>
          <a:p>
            <a:pPr marL="0" indent="0">
              <a:buNone/>
            </a:pPr>
            <a:endParaRPr lang="en-US" dirty="0"/>
          </a:p>
        </p:txBody>
      </p:sp>
      <p:pic>
        <p:nvPicPr>
          <p:cNvPr id="4" name="Picture 3"/>
          <p:cNvPicPr/>
          <p:nvPr/>
        </p:nvPicPr>
        <p:blipFill rotWithShape="1">
          <a:blip r:embed="rId2"/>
          <a:srcRect l="10641" t="13129" r="8591" b="4512"/>
          <a:stretch/>
        </p:blipFill>
        <p:spPr bwMode="auto">
          <a:xfrm>
            <a:off x="1481558" y="1458410"/>
            <a:ext cx="8762037" cy="4718553"/>
          </a:xfrm>
          <a:prstGeom prst="rect">
            <a:avLst/>
          </a:prstGeom>
          <a:ln w="38100">
            <a:solidFill>
              <a:srgbClr val="00B05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567241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Faculty Comment</a:t>
            </a:r>
          </a:p>
        </p:txBody>
      </p:sp>
      <p:sp>
        <p:nvSpPr>
          <p:cNvPr id="3" name="Content Placeholder 2"/>
          <p:cNvSpPr>
            <a:spLocks noGrp="1"/>
          </p:cNvSpPr>
          <p:nvPr>
            <p:ph idx="1"/>
          </p:nvPr>
        </p:nvSpPr>
        <p:spPr>
          <a:xfrm>
            <a:off x="891252" y="1825625"/>
            <a:ext cx="10462548" cy="4351338"/>
          </a:xfrm>
        </p:spPr>
        <p:txBody>
          <a:bodyPr>
            <a:normAutofit fontScale="77500" lnSpcReduction="20000"/>
          </a:bodyPr>
          <a:lstStyle/>
          <a:p>
            <a:pPr marL="0" lvl="0" indent="0">
              <a:buNone/>
            </a:pPr>
            <a:r>
              <a:rPr lang="en-US" sz="4000" dirty="0"/>
              <a:t>“I find the library's staff to be very friendly and professional when working with me and our students, even though they are dealing with many issues that are beyond their control. 1) the building that clearly has seen its better days decades ago and while they have managed to make small inroads into improving the quality of the library experience for everyone, the building still presents itself as the </a:t>
            </a:r>
            <a:r>
              <a:rPr lang="en-US" sz="4000" dirty="0">
                <a:solidFill>
                  <a:srgbClr val="FFFF00"/>
                </a:solidFill>
              </a:rPr>
              <a:t>library that time has forgotten.</a:t>
            </a:r>
            <a:r>
              <a:rPr lang="en-US" sz="4000" dirty="0"/>
              <a:t> In its current physical state I would find it hard to believe it could compete against libraries at many of our state competitors let alone outside the state. The building simply does not convey the image one would come to expect for a university marketing itself as a high research institute…”</a:t>
            </a:r>
          </a:p>
          <a:p>
            <a:pPr>
              <a:buFont typeface="Wingdings" panose="05000000000000000000" pitchFamily="2" charset="2"/>
              <a:buChar char="Ø"/>
            </a:pPr>
            <a:endParaRPr lang="en-US" sz="4000" dirty="0"/>
          </a:p>
        </p:txBody>
      </p:sp>
    </p:spTree>
    <p:extLst>
      <p:ext uri="{BB962C8B-B14F-4D97-AF65-F5344CB8AC3E}">
        <p14:creationId xmlns:p14="http://schemas.microsoft.com/office/powerpoint/2010/main" val="11809463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Upcoming Searches</a:t>
            </a:r>
          </a:p>
        </p:txBody>
      </p:sp>
      <p:sp>
        <p:nvSpPr>
          <p:cNvPr id="3" name="Content Placeholder 2"/>
          <p:cNvSpPr>
            <a:spLocks noGrp="1"/>
          </p:cNvSpPr>
          <p:nvPr>
            <p:ph idx="1"/>
          </p:nvPr>
        </p:nvSpPr>
        <p:spPr>
          <a:xfrm>
            <a:off x="891252" y="1825625"/>
            <a:ext cx="10462548" cy="4351338"/>
          </a:xfrm>
        </p:spPr>
        <p:txBody>
          <a:bodyPr>
            <a:normAutofit/>
          </a:bodyPr>
          <a:lstStyle/>
          <a:p>
            <a:pPr>
              <a:buFont typeface="Wingdings" panose="05000000000000000000" pitchFamily="2" charset="2"/>
              <a:buChar char="Ø"/>
            </a:pPr>
            <a:r>
              <a:rPr lang="en-US" sz="4400" dirty="0"/>
              <a:t>Head of IT Services</a:t>
            </a:r>
          </a:p>
          <a:p>
            <a:pPr lvl="1">
              <a:buFont typeface="Wingdings" panose="05000000000000000000" pitchFamily="2" charset="2"/>
              <a:buChar char="Ø"/>
            </a:pPr>
            <a:r>
              <a:rPr lang="en-US" sz="4000" dirty="0"/>
              <a:t>Search committee being formed</a:t>
            </a:r>
          </a:p>
          <a:p>
            <a:pPr>
              <a:buFont typeface="Wingdings" panose="05000000000000000000" pitchFamily="2" charset="2"/>
              <a:buChar char="Ø"/>
            </a:pPr>
            <a:r>
              <a:rPr lang="en-US" sz="4400" dirty="0"/>
              <a:t>Director of Scholarly Communication</a:t>
            </a:r>
          </a:p>
          <a:p>
            <a:pPr marL="685800" lvl="2">
              <a:spcBef>
                <a:spcPts val="1000"/>
              </a:spcBef>
              <a:buFont typeface="Wingdings" panose="05000000000000000000" pitchFamily="2" charset="2"/>
              <a:buChar char="Ø"/>
            </a:pPr>
            <a:r>
              <a:rPr lang="en-US" sz="3600" dirty="0"/>
              <a:t>Search committee being formed</a:t>
            </a:r>
          </a:p>
          <a:p>
            <a:pPr>
              <a:buFont typeface="Wingdings" panose="05000000000000000000" pitchFamily="2" charset="2"/>
              <a:buChar char="Ø"/>
            </a:pPr>
            <a:r>
              <a:rPr lang="en-US" sz="4400" dirty="0"/>
              <a:t>Reference Position</a:t>
            </a:r>
          </a:p>
          <a:p>
            <a:pPr lvl="1">
              <a:buFont typeface="Wingdings" panose="05000000000000000000" pitchFamily="2" charset="2"/>
              <a:buChar char="Ø"/>
            </a:pPr>
            <a:r>
              <a:rPr lang="en-US" sz="4000" dirty="0"/>
              <a:t>Position description being reviewed</a:t>
            </a:r>
          </a:p>
        </p:txBody>
      </p:sp>
    </p:spTree>
    <p:extLst>
      <p:ext uri="{BB962C8B-B14F-4D97-AF65-F5344CB8AC3E}">
        <p14:creationId xmlns:p14="http://schemas.microsoft.com/office/powerpoint/2010/main" val="5418784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Strategic Plan</a:t>
            </a:r>
          </a:p>
        </p:txBody>
      </p:sp>
      <p:sp>
        <p:nvSpPr>
          <p:cNvPr id="3" name="Content Placeholder 2"/>
          <p:cNvSpPr>
            <a:spLocks noGrp="1"/>
          </p:cNvSpPr>
          <p:nvPr>
            <p:ph idx="1"/>
          </p:nvPr>
        </p:nvSpPr>
        <p:spPr>
          <a:xfrm>
            <a:off x="891252" y="1825625"/>
            <a:ext cx="10462548" cy="4351338"/>
          </a:xfrm>
        </p:spPr>
        <p:txBody>
          <a:bodyPr>
            <a:normAutofit/>
          </a:bodyPr>
          <a:lstStyle/>
          <a:p>
            <a:pPr>
              <a:buFont typeface="Wingdings" panose="05000000000000000000" pitchFamily="2" charset="2"/>
              <a:buChar char="Ø"/>
            </a:pPr>
            <a:r>
              <a:rPr lang="en-US" sz="4400" dirty="0"/>
              <a:t>Finalized and on Web Site</a:t>
            </a:r>
          </a:p>
          <a:p>
            <a:pPr>
              <a:buFont typeface="Wingdings" panose="05000000000000000000" pitchFamily="2" charset="2"/>
              <a:buChar char="Ø"/>
            </a:pPr>
            <a:r>
              <a:rPr lang="en-US" sz="4400" dirty="0"/>
              <a:t>Specific Goals of Working Groups</a:t>
            </a:r>
          </a:p>
          <a:p>
            <a:pPr lvl="1">
              <a:buFont typeface="Wingdings" panose="05000000000000000000" pitchFamily="2" charset="2"/>
              <a:buChar char="Ø"/>
            </a:pPr>
            <a:r>
              <a:rPr lang="en-US" sz="4000" dirty="0"/>
              <a:t>Revised by LLT and being used as working, non-public document to track progress</a:t>
            </a:r>
          </a:p>
          <a:p>
            <a:pPr>
              <a:buFont typeface="Wingdings" panose="05000000000000000000" pitchFamily="2" charset="2"/>
              <a:buChar char="Ø"/>
            </a:pPr>
            <a:r>
              <a:rPr lang="en-US" sz="4400" dirty="0"/>
              <a:t>New planning coming in the next year or two</a:t>
            </a:r>
          </a:p>
        </p:txBody>
      </p:sp>
    </p:spTree>
    <p:extLst>
      <p:ext uri="{BB962C8B-B14F-4D97-AF65-F5344CB8AC3E}">
        <p14:creationId xmlns:p14="http://schemas.microsoft.com/office/powerpoint/2010/main" val="23545931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7078" y="365126"/>
            <a:ext cx="10710378" cy="526126"/>
          </a:xfrm>
        </p:spPr>
        <p:txBody>
          <a:bodyPr>
            <a:normAutofit fontScale="90000"/>
          </a:bodyPr>
          <a:lstStyle/>
          <a:p>
            <a:r>
              <a:rPr lang="en-US" sz="3600" b="1" dirty="0"/>
              <a:t>Strategic Plan</a:t>
            </a:r>
          </a:p>
        </p:txBody>
      </p:sp>
      <p:sp>
        <p:nvSpPr>
          <p:cNvPr id="3" name="Content Placeholder 2"/>
          <p:cNvSpPr>
            <a:spLocks noGrp="1"/>
          </p:cNvSpPr>
          <p:nvPr>
            <p:ph idx="1"/>
          </p:nvPr>
        </p:nvSpPr>
        <p:spPr>
          <a:xfrm>
            <a:off x="891252" y="891252"/>
            <a:ext cx="10462548" cy="5625295"/>
          </a:xfrm>
        </p:spPr>
        <p:txBody>
          <a:bodyPr>
            <a:normAutofit fontScale="25000" lnSpcReduction="20000"/>
          </a:bodyPr>
          <a:lstStyle/>
          <a:p>
            <a:pPr marL="0" indent="0">
              <a:buNone/>
            </a:pPr>
            <a:r>
              <a:rPr lang="en-US" sz="6400" b="1" dirty="0"/>
              <a:t>Mission</a:t>
            </a:r>
          </a:p>
          <a:p>
            <a:pPr marL="0" indent="0">
              <a:buNone/>
            </a:pPr>
            <a:r>
              <a:rPr lang="en-US" sz="6400" i="1" dirty="0"/>
              <a:t>As leaders at Florida Atlantic University, we connect people to knowledge and global communities of learning across time and space. Reimagining services and spaces, we enable users to explore, collaborate, educate, and create in their journey toward academic excellence and lifelong learning.</a:t>
            </a:r>
            <a:r>
              <a:rPr lang="en-US" sz="6400" dirty="0"/>
              <a:t> </a:t>
            </a:r>
          </a:p>
          <a:p>
            <a:pPr marL="0" indent="0">
              <a:buNone/>
            </a:pPr>
            <a:r>
              <a:rPr lang="en-US" sz="6400" b="1" dirty="0"/>
              <a:t>Strategic Goals</a:t>
            </a:r>
          </a:p>
          <a:p>
            <a:r>
              <a:rPr lang="en-US" sz="6400" i="1" dirty="0"/>
              <a:t>Support the University’s research and instructional mission by providing innovative and responsive collections, services, and programs that are uniquely suited to the curriculum, the region, and the academic community.</a:t>
            </a:r>
          </a:p>
          <a:p>
            <a:r>
              <a:rPr lang="en-US" sz="6400" i="1" dirty="0"/>
              <a:t>Increase effective use of technology to improve library services and support a collaborative research and learning environment, including the expansion of web-based and other virtual library services and locally created digital collections.</a:t>
            </a:r>
          </a:p>
          <a:p>
            <a:r>
              <a:rPr lang="en-US" sz="6400" i="1" dirty="0"/>
              <a:t>Reimagine the physical and virtual spaces and services of the libraries to provide a welcoming, safe and effective place for people to explore, study, create, and collaborate. </a:t>
            </a:r>
          </a:p>
          <a:p>
            <a:r>
              <a:rPr lang="en-US" sz="6400" i="1" dirty="0"/>
              <a:t>Champion the advancement of distance education at FAU through developing and enhancing a wide range of support services in collaboration with the Center for E-Learning and the Colleges.</a:t>
            </a:r>
          </a:p>
          <a:p>
            <a:r>
              <a:rPr lang="en-US" sz="6400" i="1" dirty="0"/>
              <a:t>Develop and strengthen a culture of assessment to provide for continuous improvement undertaken in collaboration with the FAU community and external partners.</a:t>
            </a:r>
          </a:p>
          <a:p>
            <a:r>
              <a:rPr lang="en-US" sz="6400" i="1" dirty="0"/>
              <a:t>Cultivate a broad base of alumni and community support that secures funding needed for excellence and innovation.</a:t>
            </a:r>
          </a:p>
          <a:p>
            <a:r>
              <a:rPr lang="en-US" sz="6400" i="1" dirty="0"/>
              <a:t>Enhance the provision of excellent service through ongoing training and the adoption of strong customer-centric service models.</a:t>
            </a:r>
          </a:p>
          <a:p>
            <a:r>
              <a:rPr lang="en-US" sz="6400" i="1" dirty="0"/>
              <a:t>Foster an appreciative environment that engenders a skilled, inclusive, and innovative staff and enables them to succeed in meeting the demands of the changing workplace and in strengthening the Libraries’ participation in the University’s mission.</a:t>
            </a:r>
          </a:p>
          <a:p>
            <a:r>
              <a:rPr lang="en-US" sz="6400" i="1" dirty="0"/>
              <a:t>Develop a culture that serves as a model of diversity and inclusion for staff and for the Libraries’ patrons.</a:t>
            </a:r>
          </a:p>
          <a:p>
            <a:pPr marL="0" indent="0">
              <a:buNone/>
            </a:pPr>
            <a:endParaRPr lang="en-US" sz="4400" dirty="0"/>
          </a:p>
        </p:txBody>
      </p:sp>
    </p:spTree>
    <p:extLst>
      <p:ext uri="{BB962C8B-B14F-4D97-AF65-F5344CB8AC3E}">
        <p14:creationId xmlns:p14="http://schemas.microsoft.com/office/powerpoint/2010/main" val="17848629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Upcoming Space Plans</a:t>
            </a:r>
          </a:p>
        </p:txBody>
      </p:sp>
      <p:sp>
        <p:nvSpPr>
          <p:cNvPr id="3" name="Content Placeholder 2"/>
          <p:cNvSpPr>
            <a:spLocks noGrp="1"/>
          </p:cNvSpPr>
          <p:nvPr>
            <p:ph idx="1"/>
          </p:nvPr>
        </p:nvSpPr>
        <p:spPr>
          <a:xfrm>
            <a:off x="891252" y="1825625"/>
            <a:ext cx="10462548" cy="4351338"/>
          </a:xfrm>
        </p:spPr>
        <p:txBody>
          <a:bodyPr>
            <a:normAutofit/>
          </a:bodyPr>
          <a:lstStyle/>
          <a:p>
            <a:pPr>
              <a:buFont typeface="Wingdings" panose="05000000000000000000" pitchFamily="2" charset="2"/>
              <a:buChar char="Ø"/>
            </a:pPr>
            <a:r>
              <a:rPr lang="en-US" sz="4400" dirty="0"/>
              <a:t>4</a:t>
            </a:r>
            <a:r>
              <a:rPr lang="en-US" sz="4400" baseline="30000" dirty="0"/>
              <a:t>th</a:t>
            </a:r>
            <a:r>
              <a:rPr lang="en-US" sz="4400" dirty="0"/>
              <a:t> Floor renovation this summer</a:t>
            </a:r>
          </a:p>
          <a:p>
            <a:pPr>
              <a:buFont typeface="Wingdings" panose="05000000000000000000" pitchFamily="2" charset="2"/>
              <a:buChar char="Ø"/>
            </a:pPr>
            <a:r>
              <a:rPr lang="en-US" sz="4400" dirty="0"/>
              <a:t>Special Collections office space</a:t>
            </a:r>
          </a:p>
          <a:p>
            <a:pPr>
              <a:buFont typeface="Wingdings" panose="05000000000000000000" pitchFamily="2" charset="2"/>
              <a:buChar char="Ø"/>
            </a:pPr>
            <a:r>
              <a:rPr lang="en-US" sz="4400" dirty="0"/>
              <a:t>Converting staff offices to study rooms</a:t>
            </a:r>
          </a:p>
          <a:p>
            <a:pPr>
              <a:buFont typeface="Wingdings" panose="05000000000000000000" pitchFamily="2" charset="2"/>
              <a:buChar char="Ø"/>
            </a:pPr>
            <a:r>
              <a:rPr lang="en-US" sz="4400" dirty="0"/>
              <a:t>2</a:t>
            </a:r>
            <a:r>
              <a:rPr lang="en-US" sz="4400" baseline="30000" dirty="0"/>
              <a:t>nd</a:t>
            </a:r>
            <a:r>
              <a:rPr lang="en-US" sz="4400" dirty="0"/>
              <a:t> Floor Computer Lab and Collaboration with Arts &amp; Letters on </a:t>
            </a:r>
            <a:r>
              <a:rPr lang="en-US" sz="4400" dirty="0" err="1"/>
              <a:t>Makerspace</a:t>
            </a:r>
            <a:endParaRPr lang="en-US" sz="4400" dirty="0"/>
          </a:p>
          <a:p>
            <a:pPr>
              <a:buFont typeface="Wingdings" panose="05000000000000000000" pitchFamily="2" charset="2"/>
              <a:buChar char="Ø"/>
            </a:pPr>
            <a:r>
              <a:rPr lang="en-US" sz="4400" dirty="0"/>
              <a:t>Possible </a:t>
            </a:r>
            <a:r>
              <a:rPr lang="en-US" sz="4400" dirty="0" err="1"/>
              <a:t>Makerspace</a:t>
            </a:r>
            <a:r>
              <a:rPr lang="en-US" sz="4400" dirty="0"/>
              <a:t> in Jupiter </a:t>
            </a:r>
          </a:p>
          <a:p>
            <a:pPr>
              <a:buFont typeface="Wingdings" panose="05000000000000000000" pitchFamily="2" charset="2"/>
              <a:buChar char="Ø"/>
            </a:pPr>
            <a:endParaRPr lang="en-US" sz="4400" dirty="0"/>
          </a:p>
        </p:txBody>
      </p:sp>
    </p:spTree>
    <p:extLst>
      <p:ext uri="{BB962C8B-B14F-4D97-AF65-F5344CB8AC3E}">
        <p14:creationId xmlns:p14="http://schemas.microsoft.com/office/powerpoint/2010/main" val="18796600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Emergency Plans</a:t>
            </a:r>
          </a:p>
        </p:txBody>
      </p:sp>
      <p:sp>
        <p:nvSpPr>
          <p:cNvPr id="3" name="Content Placeholder 2"/>
          <p:cNvSpPr>
            <a:spLocks noGrp="1"/>
          </p:cNvSpPr>
          <p:nvPr>
            <p:ph idx="1"/>
          </p:nvPr>
        </p:nvSpPr>
        <p:spPr>
          <a:xfrm>
            <a:off x="891252" y="1825625"/>
            <a:ext cx="10462548" cy="4351338"/>
          </a:xfrm>
        </p:spPr>
        <p:txBody>
          <a:bodyPr>
            <a:normAutofit/>
          </a:bodyPr>
          <a:lstStyle/>
          <a:p>
            <a:pPr>
              <a:buFont typeface="Wingdings" panose="05000000000000000000" pitchFamily="2" charset="2"/>
              <a:buChar char="Ø"/>
            </a:pPr>
            <a:r>
              <a:rPr lang="en-US" sz="4400" dirty="0"/>
              <a:t>That Time of Year</a:t>
            </a:r>
          </a:p>
        </p:txBody>
      </p:sp>
    </p:spTree>
    <p:extLst>
      <p:ext uri="{BB962C8B-B14F-4D97-AF65-F5344CB8AC3E}">
        <p14:creationId xmlns:p14="http://schemas.microsoft.com/office/powerpoint/2010/main" val="16793754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From the Floor</a:t>
            </a:r>
          </a:p>
        </p:txBody>
      </p:sp>
      <p:sp>
        <p:nvSpPr>
          <p:cNvPr id="3" name="Content Placeholder 2"/>
          <p:cNvSpPr>
            <a:spLocks noGrp="1"/>
          </p:cNvSpPr>
          <p:nvPr>
            <p:ph idx="1"/>
          </p:nvPr>
        </p:nvSpPr>
        <p:spPr>
          <a:xfrm>
            <a:off x="891252" y="1825625"/>
            <a:ext cx="10462548" cy="4351338"/>
          </a:xfrm>
        </p:spPr>
        <p:txBody>
          <a:bodyPr>
            <a:normAutofit/>
          </a:bodyPr>
          <a:lstStyle/>
          <a:p>
            <a:pPr>
              <a:buFont typeface="Wingdings" panose="05000000000000000000" pitchFamily="2" charset="2"/>
              <a:buChar char="Ø"/>
            </a:pPr>
            <a:r>
              <a:rPr lang="en-US" sz="4400" dirty="0"/>
              <a:t>Updates, questions from the group</a:t>
            </a:r>
          </a:p>
        </p:txBody>
      </p:sp>
    </p:spTree>
    <p:extLst>
      <p:ext uri="{BB962C8B-B14F-4D97-AF65-F5344CB8AC3E}">
        <p14:creationId xmlns:p14="http://schemas.microsoft.com/office/powerpoint/2010/main" val="2983896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ITS Consultation: Recommendations</a:t>
            </a:r>
          </a:p>
        </p:txBody>
      </p:sp>
      <p:sp>
        <p:nvSpPr>
          <p:cNvPr id="3" name="Content Placeholder 2"/>
          <p:cNvSpPr>
            <a:spLocks noGrp="1"/>
          </p:cNvSpPr>
          <p:nvPr>
            <p:ph idx="1"/>
          </p:nvPr>
        </p:nvSpPr>
        <p:spPr>
          <a:xfrm>
            <a:off x="891252" y="1504709"/>
            <a:ext cx="9965801" cy="4051139"/>
          </a:xfrm>
        </p:spPr>
        <p:txBody>
          <a:bodyPr>
            <a:normAutofit lnSpcReduction="10000"/>
          </a:bodyPr>
          <a:lstStyle/>
          <a:p>
            <a:pPr lvl="0">
              <a:buFont typeface="Wingdings" panose="05000000000000000000" pitchFamily="2" charset="2"/>
              <a:buChar char="Ø"/>
            </a:pPr>
            <a:r>
              <a:rPr lang="en-US" sz="3200" b="1" dirty="0"/>
              <a:t>Refocus on providing excellent customer service </a:t>
            </a:r>
          </a:p>
          <a:p>
            <a:pPr lvl="1">
              <a:buFont typeface="Wingdings" panose="05000000000000000000" pitchFamily="2" charset="2"/>
              <a:buChar char="Ø"/>
            </a:pPr>
            <a:r>
              <a:rPr lang="en-US" b="1" dirty="0"/>
              <a:t>departmental name change</a:t>
            </a:r>
          </a:p>
          <a:p>
            <a:pPr lvl="2">
              <a:buFont typeface="Wingdings" panose="05000000000000000000" pitchFamily="2" charset="2"/>
              <a:buChar char="Ø"/>
            </a:pPr>
            <a:r>
              <a:rPr lang="en-US" b="1" dirty="0"/>
              <a:t>Information Technology Services </a:t>
            </a:r>
          </a:p>
          <a:p>
            <a:pPr lvl="1">
              <a:buFont typeface="Wingdings" panose="05000000000000000000" pitchFamily="2" charset="2"/>
              <a:buChar char="Ø"/>
            </a:pPr>
            <a:r>
              <a:rPr lang="en-US" b="1" dirty="0"/>
              <a:t>create a high-availability central IT service desk to answer customer calls</a:t>
            </a:r>
          </a:p>
          <a:p>
            <a:pPr lvl="2">
              <a:buFont typeface="Wingdings" panose="05000000000000000000" pitchFamily="2" charset="2"/>
              <a:buChar char="Ø"/>
            </a:pPr>
            <a:r>
              <a:rPr lang="en-US" b="1" dirty="0"/>
              <a:t>Being worked on now – looking for feedback</a:t>
            </a:r>
          </a:p>
          <a:p>
            <a:pPr lvl="1">
              <a:buFont typeface="Wingdings" panose="05000000000000000000" pitchFamily="2" charset="2"/>
              <a:buChar char="Ø"/>
            </a:pPr>
            <a:r>
              <a:rPr lang="en-US" b="1" dirty="0"/>
              <a:t>open the current IT space to customer interaction. </a:t>
            </a:r>
            <a:r>
              <a:rPr lang="en-US" dirty="0"/>
              <a:t>Consider replacing the locked, solid door with a glass door that is open during business hours.  The entry should be welcoming and staffed by the service desk employee or employees who are handling calls, emails, and the ticket queue.  This could also be a service point for technology lending for staff.</a:t>
            </a:r>
            <a:endParaRPr lang="en-US" b="1" dirty="0"/>
          </a:p>
          <a:p>
            <a:pPr lvl="2">
              <a:buFont typeface="Wingdings" panose="05000000000000000000" pitchFamily="2" charset="2"/>
              <a:buChar char="Ø"/>
            </a:pPr>
            <a:r>
              <a:rPr lang="en-US" b="1" dirty="0"/>
              <a:t>Glass  panel to be inserted in door</a:t>
            </a:r>
          </a:p>
          <a:p>
            <a:pPr>
              <a:buFont typeface="Wingdings" panose="05000000000000000000" pitchFamily="2" charset="2"/>
              <a:buChar char="Ø"/>
            </a:pPr>
            <a:endParaRPr lang="en-US" sz="3200" dirty="0"/>
          </a:p>
        </p:txBody>
      </p:sp>
    </p:spTree>
    <p:extLst>
      <p:ext uri="{BB962C8B-B14F-4D97-AF65-F5344CB8AC3E}">
        <p14:creationId xmlns:p14="http://schemas.microsoft.com/office/powerpoint/2010/main" val="478585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ITS Consultation: Recommendations</a:t>
            </a:r>
          </a:p>
        </p:txBody>
      </p:sp>
      <p:sp>
        <p:nvSpPr>
          <p:cNvPr id="3" name="Content Placeholder 2"/>
          <p:cNvSpPr>
            <a:spLocks noGrp="1"/>
          </p:cNvSpPr>
          <p:nvPr>
            <p:ph idx="1"/>
          </p:nvPr>
        </p:nvSpPr>
        <p:spPr>
          <a:xfrm>
            <a:off x="891252" y="1504709"/>
            <a:ext cx="9965801" cy="4051139"/>
          </a:xfrm>
        </p:spPr>
        <p:txBody>
          <a:bodyPr>
            <a:normAutofit/>
          </a:bodyPr>
          <a:lstStyle/>
          <a:p>
            <a:pPr lvl="0">
              <a:buFont typeface="Wingdings" panose="05000000000000000000" pitchFamily="2" charset="2"/>
              <a:buChar char="Ø"/>
            </a:pPr>
            <a:r>
              <a:rPr lang="en-US" b="1" dirty="0"/>
              <a:t>Customer Service training be made mandatory for all IT staff on an annual basis</a:t>
            </a:r>
          </a:p>
          <a:p>
            <a:pPr lvl="1">
              <a:buFont typeface="Wingdings" panose="05000000000000000000" pitchFamily="2" charset="2"/>
              <a:buChar char="Ø"/>
            </a:pPr>
            <a:r>
              <a:rPr lang="en-US" b="1" dirty="0"/>
              <a:t>Fits in with Libraries Strategic Plan and is routine for many areas</a:t>
            </a:r>
          </a:p>
          <a:p>
            <a:pPr>
              <a:buFont typeface="Wingdings" panose="05000000000000000000" pitchFamily="2" charset="2"/>
              <a:buChar char="Ø"/>
            </a:pPr>
            <a:r>
              <a:rPr lang="en-US" b="1" dirty="0"/>
              <a:t>OIT recommended that Libraries IT move their remaining servers to the OIT data center </a:t>
            </a:r>
          </a:p>
          <a:p>
            <a:pPr lvl="1">
              <a:buFont typeface="Wingdings" panose="05000000000000000000" pitchFamily="2" charset="2"/>
              <a:buChar char="Ø"/>
            </a:pPr>
            <a:r>
              <a:rPr lang="en-US" b="1" dirty="0"/>
              <a:t>Being planned to move critical servers, MOU being developed</a:t>
            </a:r>
          </a:p>
          <a:p>
            <a:pPr>
              <a:buFont typeface="Wingdings" panose="05000000000000000000" pitchFamily="2" charset="2"/>
              <a:buChar char="Ø"/>
            </a:pPr>
            <a:r>
              <a:rPr lang="en-US" b="1" dirty="0"/>
              <a:t>Increase student assistant staffing for the Computer lab (LY215)</a:t>
            </a:r>
          </a:p>
        </p:txBody>
      </p:sp>
    </p:spTree>
    <p:extLst>
      <p:ext uri="{BB962C8B-B14F-4D97-AF65-F5344CB8AC3E}">
        <p14:creationId xmlns:p14="http://schemas.microsoft.com/office/powerpoint/2010/main" val="929621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Student Survey</a:t>
            </a:r>
          </a:p>
        </p:txBody>
      </p:sp>
      <p:sp>
        <p:nvSpPr>
          <p:cNvPr id="3" name="Content Placeholder 2"/>
          <p:cNvSpPr>
            <a:spLocks noGrp="1"/>
          </p:cNvSpPr>
          <p:nvPr>
            <p:ph idx="1"/>
          </p:nvPr>
        </p:nvSpPr>
        <p:spPr>
          <a:xfrm>
            <a:off x="891252" y="1504709"/>
            <a:ext cx="9965801" cy="4051139"/>
          </a:xfrm>
        </p:spPr>
        <p:txBody>
          <a:bodyPr>
            <a:normAutofit/>
          </a:bodyPr>
          <a:lstStyle/>
          <a:p>
            <a:pPr>
              <a:buFont typeface="Wingdings" panose="05000000000000000000" pitchFamily="2" charset="2"/>
              <a:buChar char="Ø"/>
            </a:pPr>
            <a:r>
              <a:rPr lang="en-US" sz="4400" b="1" dirty="0"/>
              <a:t>Opened April 3 and closes April 28</a:t>
            </a:r>
          </a:p>
          <a:p>
            <a:pPr>
              <a:buFont typeface="Wingdings" panose="05000000000000000000" pitchFamily="2" charset="2"/>
              <a:buChar char="Ø"/>
            </a:pPr>
            <a:r>
              <a:rPr lang="en-US" sz="4400" b="1" dirty="0"/>
              <a:t>Effective marketing involving many</a:t>
            </a:r>
          </a:p>
          <a:p>
            <a:pPr>
              <a:buFont typeface="Wingdings" panose="05000000000000000000" pitchFamily="2" charset="2"/>
              <a:buChar char="Ø"/>
            </a:pPr>
            <a:r>
              <a:rPr lang="en-US" sz="4400" b="1" dirty="0"/>
              <a:t>1110 responses as of 8 a.m. April 26</a:t>
            </a:r>
          </a:p>
          <a:p>
            <a:pPr>
              <a:buFont typeface="Wingdings" panose="05000000000000000000" pitchFamily="2" charset="2"/>
              <a:buChar char="Ø"/>
            </a:pPr>
            <a:r>
              <a:rPr lang="en-US" sz="4400" b="1" dirty="0"/>
              <a:t>79% completion rate</a:t>
            </a:r>
          </a:p>
          <a:p>
            <a:pPr>
              <a:buFont typeface="Wingdings" panose="05000000000000000000" pitchFamily="2" charset="2"/>
              <a:buChar char="Ø"/>
            </a:pPr>
            <a:r>
              <a:rPr lang="en-US" sz="4400" b="1" dirty="0"/>
              <a:t>Very useful data already being shared</a:t>
            </a:r>
          </a:p>
          <a:p>
            <a:pPr>
              <a:buFont typeface="Wingdings" panose="05000000000000000000" pitchFamily="2" charset="2"/>
              <a:buChar char="Ø"/>
            </a:pPr>
            <a:endParaRPr lang="en-US" sz="4400" b="1" dirty="0"/>
          </a:p>
        </p:txBody>
      </p:sp>
    </p:spTree>
    <p:extLst>
      <p:ext uri="{BB962C8B-B14F-4D97-AF65-F5344CB8AC3E}">
        <p14:creationId xmlns:p14="http://schemas.microsoft.com/office/powerpoint/2010/main" val="2004097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Student Status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03598260"/>
              </p:ext>
            </p:extLst>
          </p:nvPr>
        </p:nvGraphicFramePr>
        <p:xfrm>
          <a:off x="890588" y="1169043"/>
          <a:ext cx="9630799" cy="51391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51946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College Status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628326"/>
              </p:ext>
            </p:extLst>
          </p:nvPr>
        </p:nvGraphicFramePr>
        <p:xfrm>
          <a:off x="890588" y="1064873"/>
          <a:ext cx="10463212" cy="513590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13297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a:t>Student Classification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85013201"/>
              </p:ext>
            </p:extLst>
          </p:nvPr>
        </p:nvGraphicFramePr>
        <p:xfrm>
          <a:off x="890589" y="1504950"/>
          <a:ext cx="9682162" cy="45958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1633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8415</TotalTime>
  <Words>1767</Words>
  <Application>Microsoft Office PowerPoint</Application>
  <PresentationFormat>Widescreen</PresentationFormat>
  <Paragraphs>368</Paragraphs>
  <Slides>37</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Calibri Light</vt:lpstr>
      <vt:lpstr>Wingdings</vt:lpstr>
      <vt:lpstr>Office Theme</vt:lpstr>
      <vt:lpstr>PowerPoint Presentation</vt:lpstr>
      <vt:lpstr>Agenda</vt:lpstr>
      <vt:lpstr>ITS Consultation: Recommendations</vt:lpstr>
      <vt:lpstr>ITS Consultation: Recommendations</vt:lpstr>
      <vt:lpstr>ITS Consultation: Recommendations</vt:lpstr>
      <vt:lpstr>Student Survey</vt:lpstr>
      <vt:lpstr>Student Status</vt:lpstr>
      <vt:lpstr>College Status</vt:lpstr>
      <vt:lpstr>Student Classification</vt:lpstr>
      <vt:lpstr>Age</vt:lpstr>
      <vt:lpstr>Gender</vt:lpstr>
      <vt:lpstr>Campus Library Normally Used</vt:lpstr>
      <vt:lpstr>How Often Do You Physically Visit the Libraries?</vt:lpstr>
      <vt:lpstr>Why Do You Come to Library? </vt:lpstr>
      <vt:lpstr>How Satisfied Are You With the Following</vt:lpstr>
      <vt:lpstr>Rate Quality of Interactions with Library Staff and Librarians in These Areas</vt:lpstr>
      <vt:lpstr>To What Extent do the Libraries Contribute to your Academic Success?</vt:lpstr>
      <vt:lpstr>Faculty survey</vt:lpstr>
      <vt:lpstr>How Do You Find Out About library Services?</vt:lpstr>
      <vt:lpstr>How Often Do You Physically Visit the Libraries?</vt:lpstr>
      <vt:lpstr>What Brings You to the Library?</vt:lpstr>
      <vt:lpstr>Please Select Your Primary Campus</vt:lpstr>
      <vt:lpstr>College</vt:lpstr>
      <vt:lpstr>Satisfaction with the Following Services</vt:lpstr>
      <vt:lpstr>In general, how often do you use the library's electronic services or resources from your office, home or other off-campus location?</vt:lpstr>
      <vt:lpstr>Use E-Resources at Least Weekly by College</vt:lpstr>
      <vt:lpstr>If the library’s electronic resources were to be significantly reduced, how much would this affect your:</vt:lpstr>
      <vt:lpstr>Faculty Comment</vt:lpstr>
      <vt:lpstr>In general, how often do you use the library's print resources (books, journals, etc.)?</vt:lpstr>
      <vt:lpstr>Use print at least weekly by College </vt:lpstr>
      <vt:lpstr>Faculty Comment</vt:lpstr>
      <vt:lpstr>Upcoming Searches</vt:lpstr>
      <vt:lpstr>Strategic Plan</vt:lpstr>
      <vt:lpstr>Strategic Plan</vt:lpstr>
      <vt:lpstr>Upcoming Space Plans</vt:lpstr>
      <vt:lpstr>Emergency Plans</vt:lpstr>
      <vt:lpstr>From the Floor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Koppisch</dc:creator>
  <cp:lastModifiedBy>Carol Hixson</cp:lastModifiedBy>
  <cp:revision>517</cp:revision>
  <cp:lastPrinted>2018-04-26T12:27:09Z</cp:lastPrinted>
  <dcterms:created xsi:type="dcterms:W3CDTF">2015-09-10T16:49:29Z</dcterms:created>
  <dcterms:modified xsi:type="dcterms:W3CDTF">2021-03-09T19:28:24Z</dcterms:modified>
</cp:coreProperties>
</file>