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4" r:id="rId17"/>
    <p:sldId id="276" r:id="rId18"/>
    <p:sldId id="278" r:id="rId19"/>
    <p:sldId id="280" r:id="rId20"/>
    <p:sldId id="282" r:id="rId21"/>
    <p:sldId id="284" r:id="rId22"/>
    <p:sldId id="286" r:id="rId23"/>
    <p:sldId id="288" r:id="rId24"/>
    <p:sldId id="290" r:id="rId25"/>
    <p:sldId id="292" r:id="rId26"/>
    <p:sldId id="294" r:id="rId27"/>
    <p:sldId id="296" r:id="rId28"/>
    <p:sldId id="298" r:id="rId29"/>
    <p:sldId id="300" r:id="rId30"/>
    <p:sldId id="30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28" autoAdjust="0"/>
  </p:normalViewPr>
  <p:slideViewPr>
    <p:cSldViewPr>
      <p:cViewPr varScale="1">
        <p:scale>
          <a:sx n="115" d="100"/>
          <a:sy n="115" d="100"/>
        </p:scale>
        <p:origin x="-4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bean\Documents\Statistics\OCLCBorrowingStatistics2008-201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'Loan versus Copy Breakdown'!$A$3</c:f>
              <c:strCache>
                <c:ptCount val="1"/>
                <c:pt idx="0">
                  <c:v>Requests Filled - Loans</c:v>
                </c:pt>
              </c:strCache>
            </c:strRef>
          </c:tx>
          <c:marker>
            <c:symbol val="none"/>
          </c:marker>
          <c:cat>
            <c:numRef>
              <c:f>'Loan versus Copy Breakdown'!$B$2:$AM$2</c:f>
              <c:numCache>
                <c:formatCode>mmm\-yy</c:formatCode>
                <c:ptCount val="38"/>
                <c:pt idx="0">
                  <c:v>40603</c:v>
                </c:pt>
                <c:pt idx="1">
                  <c:v>40575</c:v>
                </c:pt>
                <c:pt idx="2">
                  <c:v>40544</c:v>
                </c:pt>
                <c:pt idx="3">
                  <c:v>40513</c:v>
                </c:pt>
                <c:pt idx="4">
                  <c:v>40483</c:v>
                </c:pt>
                <c:pt idx="5">
                  <c:v>40452</c:v>
                </c:pt>
                <c:pt idx="6">
                  <c:v>40422</c:v>
                </c:pt>
                <c:pt idx="7">
                  <c:v>40391</c:v>
                </c:pt>
                <c:pt idx="8">
                  <c:v>40360</c:v>
                </c:pt>
                <c:pt idx="9">
                  <c:v>40330</c:v>
                </c:pt>
                <c:pt idx="10">
                  <c:v>40299</c:v>
                </c:pt>
                <c:pt idx="11">
                  <c:v>40269</c:v>
                </c:pt>
                <c:pt idx="12">
                  <c:v>40238</c:v>
                </c:pt>
                <c:pt idx="13">
                  <c:v>40210</c:v>
                </c:pt>
                <c:pt idx="14">
                  <c:v>40179</c:v>
                </c:pt>
                <c:pt idx="15">
                  <c:v>40148</c:v>
                </c:pt>
                <c:pt idx="16">
                  <c:v>40118</c:v>
                </c:pt>
                <c:pt idx="17">
                  <c:v>40087</c:v>
                </c:pt>
                <c:pt idx="18">
                  <c:v>40057</c:v>
                </c:pt>
                <c:pt idx="19">
                  <c:v>40026</c:v>
                </c:pt>
                <c:pt idx="20">
                  <c:v>39995</c:v>
                </c:pt>
                <c:pt idx="21">
                  <c:v>39965</c:v>
                </c:pt>
                <c:pt idx="22">
                  <c:v>39934</c:v>
                </c:pt>
                <c:pt idx="23">
                  <c:v>39904</c:v>
                </c:pt>
                <c:pt idx="24">
                  <c:v>39873</c:v>
                </c:pt>
                <c:pt idx="25">
                  <c:v>39845</c:v>
                </c:pt>
                <c:pt idx="26">
                  <c:v>39814</c:v>
                </c:pt>
                <c:pt idx="27">
                  <c:v>39783</c:v>
                </c:pt>
                <c:pt idx="28">
                  <c:v>39753</c:v>
                </c:pt>
                <c:pt idx="29">
                  <c:v>39722</c:v>
                </c:pt>
                <c:pt idx="30">
                  <c:v>39692</c:v>
                </c:pt>
                <c:pt idx="31">
                  <c:v>39661</c:v>
                </c:pt>
                <c:pt idx="32">
                  <c:v>39630</c:v>
                </c:pt>
                <c:pt idx="33">
                  <c:v>39600</c:v>
                </c:pt>
                <c:pt idx="34">
                  <c:v>39569</c:v>
                </c:pt>
                <c:pt idx="35">
                  <c:v>39539</c:v>
                </c:pt>
                <c:pt idx="36">
                  <c:v>39508</c:v>
                </c:pt>
                <c:pt idx="37">
                  <c:v>39479</c:v>
                </c:pt>
              </c:numCache>
            </c:numRef>
          </c:cat>
          <c:val>
            <c:numRef>
              <c:f>'Loan versus Copy Breakdown'!$B$3:$AM$3</c:f>
              <c:numCache>
                <c:formatCode>General</c:formatCode>
                <c:ptCount val="38"/>
                <c:pt idx="0">
                  <c:v>2046</c:v>
                </c:pt>
                <c:pt idx="1">
                  <c:v>2066</c:v>
                </c:pt>
                <c:pt idx="2">
                  <c:v>1877</c:v>
                </c:pt>
                <c:pt idx="3">
                  <c:v>1170</c:v>
                </c:pt>
                <c:pt idx="4">
                  <c:v>1726</c:v>
                </c:pt>
                <c:pt idx="5">
                  <c:v>1944</c:v>
                </c:pt>
                <c:pt idx="6">
                  <c:v>1219</c:v>
                </c:pt>
                <c:pt idx="7">
                  <c:v>1042</c:v>
                </c:pt>
                <c:pt idx="8">
                  <c:v>1030</c:v>
                </c:pt>
                <c:pt idx="9">
                  <c:v>1487</c:v>
                </c:pt>
                <c:pt idx="10">
                  <c:v>1570</c:v>
                </c:pt>
                <c:pt idx="11">
                  <c:v>2055</c:v>
                </c:pt>
                <c:pt idx="12">
                  <c:v>1635</c:v>
                </c:pt>
                <c:pt idx="13">
                  <c:v>1829</c:v>
                </c:pt>
                <c:pt idx="14">
                  <c:v>1470</c:v>
                </c:pt>
                <c:pt idx="15">
                  <c:v>1087</c:v>
                </c:pt>
                <c:pt idx="16">
                  <c:v>1073</c:v>
                </c:pt>
                <c:pt idx="17">
                  <c:v>1250</c:v>
                </c:pt>
                <c:pt idx="18">
                  <c:v>758</c:v>
                </c:pt>
                <c:pt idx="19">
                  <c:v>774</c:v>
                </c:pt>
                <c:pt idx="20">
                  <c:v>790</c:v>
                </c:pt>
                <c:pt idx="21">
                  <c:v>1129</c:v>
                </c:pt>
                <c:pt idx="22">
                  <c:v>1401</c:v>
                </c:pt>
                <c:pt idx="23">
                  <c:v>1489</c:v>
                </c:pt>
                <c:pt idx="24">
                  <c:v>1277</c:v>
                </c:pt>
                <c:pt idx="25">
                  <c:v>1325</c:v>
                </c:pt>
                <c:pt idx="26">
                  <c:v>1201</c:v>
                </c:pt>
                <c:pt idx="27">
                  <c:v>535</c:v>
                </c:pt>
                <c:pt idx="28">
                  <c:v>550</c:v>
                </c:pt>
                <c:pt idx="29">
                  <c:v>606</c:v>
                </c:pt>
                <c:pt idx="30">
                  <c:v>484</c:v>
                </c:pt>
                <c:pt idx="31">
                  <c:v>474</c:v>
                </c:pt>
                <c:pt idx="32">
                  <c:v>476</c:v>
                </c:pt>
                <c:pt idx="33">
                  <c:v>435</c:v>
                </c:pt>
                <c:pt idx="34">
                  <c:v>614</c:v>
                </c:pt>
                <c:pt idx="35">
                  <c:v>649</c:v>
                </c:pt>
                <c:pt idx="36">
                  <c:v>502</c:v>
                </c:pt>
                <c:pt idx="37">
                  <c:v>662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1797504"/>
        <c:axId val="35418880"/>
      </c:lineChart>
      <c:dateAx>
        <c:axId val="17179750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crossAx val="35418880"/>
        <c:crosses val="autoZero"/>
        <c:auto val="1"/>
        <c:lblOffset val="100"/>
        <c:baseTimeUnit val="months"/>
      </c:dateAx>
      <c:valAx>
        <c:axId val="354188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71797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72ABC-B9FD-4E5E-A4E5-6593CC57481F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73089-A492-4B8A-AAF9-78A09C3D6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52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Originally</a:t>
            </a:r>
            <a:r>
              <a:rPr lang="en-US" baseline="0" dirty="0" smtClean="0"/>
              <a:t> proposed to be 10x list price.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73089-A492-4B8A-AAF9-78A09C3D6A0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70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Cancellation</a:t>
            </a:r>
            <a:r>
              <a:rPr lang="en-US" b="1" baseline="0" dirty="0" smtClean="0"/>
              <a:t> reasons include: </a:t>
            </a:r>
            <a:r>
              <a:rPr lang="en-US" baseline="0" dirty="0" smtClean="0"/>
              <a:t>No response from faculty member, not available via ILL or for purchase, for personal use, not yet published, faculty member declined purchase offer, too expensive, out of print</a:t>
            </a:r>
          </a:p>
          <a:p>
            <a:endParaRPr lang="en-US" b="1" baseline="0" dirty="0" smtClean="0"/>
          </a:p>
          <a:p>
            <a:r>
              <a:rPr lang="en-US" baseline="0" dirty="0" smtClean="0"/>
              <a:t> Local library holding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3A201-B393-4DAD-B77B-7B44439F3479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95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FE3D85A-8C26-4217-A1B3-019ED2F16FFA}" type="datetimeFigureOut">
              <a:rPr lang="en-US" smtClean="0"/>
              <a:t>6/7/2011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0002B4-8199-4C13-A5C3-15A049FBF1D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Collaborative Purchase on Demand: Update from the University of Oregon:</a:t>
            </a:r>
            <a:br>
              <a:rPr lang="en-US" dirty="0" smtClean="0"/>
            </a:br>
            <a:r>
              <a:rPr lang="en-US" sz="3100" dirty="0" smtClean="0"/>
              <a:t>Orbis-Cascade eBook Pilot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Dave Fowler, May 4, 2011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36 member libraries in Oregon, Washington and now, Idaho serving 225,000 students.</a:t>
            </a:r>
          </a:p>
          <a:p>
            <a:r>
              <a:rPr lang="en-US" dirty="0" smtClean="0"/>
              <a:t>Cooperative licensing of databases and journal packages.</a:t>
            </a:r>
          </a:p>
          <a:p>
            <a:r>
              <a:rPr lang="en-US" dirty="0" smtClean="0"/>
              <a:t>Cooperative collection development.</a:t>
            </a:r>
          </a:p>
          <a:p>
            <a:r>
              <a:rPr lang="en-US" dirty="0" smtClean="0"/>
              <a:t>Operates the Summit union catalog/borrowing system.</a:t>
            </a:r>
          </a:p>
          <a:p>
            <a:r>
              <a:rPr lang="en-US" dirty="0" smtClean="0"/>
              <a:t>Cooperative lending: 400,000 items loaned within Alliance each year.</a:t>
            </a:r>
          </a:p>
          <a:p>
            <a:r>
              <a:rPr lang="en-US" dirty="0" smtClean="0"/>
              <a:t>Supports the Northwest Digital Archives.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Orbis</a:t>
            </a:r>
            <a:r>
              <a:rPr lang="en-US" dirty="0" smtClean="0"/>
              <a:t>-Cascade for the Uninitiated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latin typeface="Calibri"/>
              </a:rPr>
              <a:t>Á la carte providers:</a:t>
            </a:r>
          </a:p>
          <a:p>
            <a:r>
              <a:rPr lang="en-US" dirty="0" smtClean="0">
                <a:latin typeface="Calibri"/>
              </a:rPr>
              <a:t>EBL </a:t>
            </a:r>
          </a:p>
          <a:p>
            <a:r>
              <a:rPr lang="en-US" dirty="0" err="1" smtClean="0">
                <a:latin typeface="Calibri"/>
              </a:rPr>
              <a:t>Ebrary</a:t>
            </a:r>
            <a:endParaRPr lang="en-US" dirty="0" smtClean="0">
              <a:latin typeface="Calibri"/>
            </a:endParaRPr>
          </a:p>
          <a:p>
            <a:r>
              <a:rPr lang="en-US" dirty="0" smtClean="0">
                <a:latin typeface="Calibri"/>
              </a:rPr>
              <a:t>Elsevier</a:t>
            </a:r>
          </a:p>
          <a:p>
            <a:r>
              <a:rPr lang="en-US" dirty="0" err="1" smtClean="0">
                <a:latin typeface="Calibri"/>
              </a:rPr>
              <a:t>Myilibrary</a:t>
            </a:r>
            <a:r>
              <a:rPr lang="en-US" dirty="0" smtClean="0">
                <a:latin typeface="Calibri"/>
              </a:rPr>
              <a:t> (Law School only)</a:t>
            </a:r>
          </a:p>
          <a:p>
            <a:r>
              <a:rPr lang="en-US" dirty="0" err="1" smtClean="0">
                <a:latin typeface="Calibri"/>
              </a:rPr>
              <a:t>NetLibrary</a:t>
            </a:r>
            <a:endParaRPr lang="en-US" dirty="0" smtClean="0">
              <a:latin typeface="Calibri"/>
            </a:endParaRPr>
          </a:p>
          <a:p>
            <a:r>
              <a:rPr lang="en-US" dirty="0" smtClean="0">
                <a:latin typeface="Calibri"/>
              </a:rPr>
              <a:t>Safari</a:t>
            </a:r>
          </a:p>
          <a:p>
            <a:r>
              <a:rPr lang="en-US" dirty="0" smtClean="0">
                <a:latin typeface="Calibri"/>
              </a:rPr>
              <a:t>Sage</a:t>
            </a:r>
          </a:p>
          <a:p>
            <a:r>
              <a:rPr lang="en-US" dirty="0" smtClean="0">
                <a:latin typeface="Calibri"/>
              </a:rPr>
              <a:t>Springer</a:t>
            </a:r>
          </a:p>
          <a:p>
            <a:r>
              <a:rPr lang="en-US" dirty="0" smtClean="0">
                <a:latin typeface="Calibri"/>
              </a:rPr>
              <a:t>Wiley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UO eBook Providers	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Collection purchases:</a:t>
            </a:r>
          </a:p>
          <a:p>
            <a:r>
              <a:rPr lang="en-US" dirty="0" smtClean="0"/>
              <a:t>Cambridge Histories Online</a:t>
            </a:r>
          </a:p>
          <a:p>
            <a:r>
              <a:rPr lang="en-US" dirty="0" smtClean="0"/>
              <a:t>Early English Books Online</a:t>
            </a:r>
          </a:p>
          <a:p>
            <a:r>
              <a:rPr lang="en-US" dirty="0" smtClean="0"/>
              <a:t>Gale Virtual Reference Library</a:t>
            </a:r>
          </a:p>
          <a:p>
            <a:r>
              <a:rPr lang="en-US" dirty="0" smtClean="0"/>
              <a:t>MIT </a:t>
            </a:r>
            <a:r>
              <a:rPr lang="en-US" dirty="0" err="1" smtClean="0"/>
              <a:t>CogNet</a:t>
            </a:r>
            <a:endParaRPr lang="en-US" dirty="0" smtClean="0"/>
          </a:p>
          <a:p>
            <a:r>
              <a:rPr lang="en-US" dirty="0" smtClean="0"/>
              <a:t>Oxford Scholarship Online</a:t>
            </a:r>
          </a:p>
          <a:p>
            <a:r>
              <a:rPr lang="en-US" dirty="0" smtClean="0"/>
              <a:t>Springer</a:t>
            </a:r>
          </a:p>
          <a:p>
            <a:r>
              <a:rPr lang="en-US" dirty="0" smtClean="0"/>
              <a:t>Synthesis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UO eBook Providers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r>
              <a:rPr lang="en-US" b="1" dirty="0" smtClean="0"/>
              <a:t>Three vendors asked to bid:</a:t>
            </a:r>
          </a:p>
          <a:p>
            <a:r>
              <a:rPr lang="en-US" dirty="0" smtClean="0"/>
              <a:t>EBL</a:t>
            </a:r>
          </a:p>
          <a:p>
            <a:r>
              <a:rPr lang="en-US" dirty="0" err="1" smtClean="0"/>
              <a:t>Ebrary</a:t>
            </a:r>
            <a:endParaRPr lang="en-US" dirty="0" smtClean="0"/>
          </a:p>
          <a:p>
            <a:r>
              <a:rPr lang="en-US" dirty="0" err="1" smtClean="0"/>
              <a:t>NetLibrary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Orbis</a:t>
            </a:r>
            <a:r>
              <a:rPr lang="en-US" dirty="0" smtClean="0"/>
              <a:t>-Cascade eBook Pilot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/>
          </a:p>
          <a:p>
            <a:endParaRPr lang="en-US" b="1" dirty="0" smtClean="0"/>
          </a:p>
          <a:p>
            <a:r>
              <a:rPr lang="en-US" b="1" dirty="0" smtClean="0"/>
              <a:t>Criteria:</a:t>
            </a:r>
          </a:p>
          <a:p>
            <a:r>
              <a:rPr lang="en-US" b="1" dirty="0" smtClean="0"/>
              <a:t>Must be able to integrate into YBP’s GOBI ordering platform.</a:t>
            </a:r>
          </a:p>
          <a:p>
            <a:r>
              <a:rPr lang="en-US" b="1" dirty="0" smtClean="0"/>
              <a:t>Must be patron-driven.</a:t>
            </a:r>
          </a:p>
          <a:p>
            <a:r>
              <a:rPr lang="en-US" b="1" dirty="0" smtClean="0"/>
              <a:t>Must be accessible by all Alliance libraries.</a:t>
            </a:r>
          </a:p>
          <a:p>
            <a:r>
              <a:rPr lang="en-US" b="1" dirty="0" smtClean="0"/>
              <a:t>Usable with mobile devices.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Orbis</a:t>
            </a:r>
            <a:r>
              <a:rPr lang="en-US" dirty="0" smtClean="0"/>
              <a:t>-Cascade eBook Pilot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EBL was selected:</a:t>
            </a:r>
          </a:p>
          <a:p>
            <a:r>
              <a:rPr lang="en-US" b="1" dirty="0" err="1" smtClean="0"/>
              <a:t>Ebrary</a:t>
            </a:r>
            <a:r>
              <a:rPr lang="en-US" b="1" dirty="0" smtClean="0"/>
              <a:t> did not yet have a robust patron-driven capability, and there were quality issues raised about their end products. Since purchased by </a:t>
            </a:r>
            <a:r>
              <a:rPr lang="en-US" b="1" dirty="0" err="1" smtClean="0"/>
              <a:t>ProQuest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NetLibrary</a:t>
            </a:r>
            <a:r>
              <a:rPr lang="en-US" b="1" dirty="0"/>
              <a:t> </a:t>
            </a:r>
            <a:r>
              <a:rPr lang="en-US" b="1" dirty="0" smtClean="0"/>
              <a:t>had just been purchased by EBSCO, and was in a period of transition; EBSCO was not yet able to offer a solid bid due to uncertainty about the platform. </a:t>
            </a:r>
          </a:p>
          <a:p>
            <a:r>
              <a:rPr lang="en-US" b="1" dirty="0" smtClean="0"/>
              <a:t>Both platforms could be considered again in the future.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Orbis-Cascade eBook Pilot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b="1" dirty="0" smtClean="0"/>
              <a:t>What does the Pilot look like?</a:t>
            </a:r>
          </a:p>
          <a:p>
            <a:r>
              <a:rPr lang="en-US" dirty="0" smtClean="0"/>
              <a:t>All 36 libraries participate and contribute to a common pot of money.</a:t>
            </a:r>
          </a:p>
          <a:p>
            <a:r>
              <a:rPr lang="en-US" dirty="0" smtClean="0"/>
              <a:t>An agreed-upon subset of the EBL collection will have their records placed in all Alliance catalogs.</a:t>
            </a:r>
          </a:p>
          <a:p>
            <a:r>
              <a:rPr lang="en-US" dirty="0" smtClean="0"/>
              <a:t>5,000 titles in the pool by September 1</a:t>
            </a:r>
          </a:p>
          <a:p>
            <a:r>
              <a:rPr lang="en-US" dirty="0" smtClean="0"/>
              <a:t>There will be “unlimited” (actually, 1625) simultaneous users.</a:t>
            </a:r>
          </a:p>
          <a:p>
            <a:r>
              <a:rPr lang="en-US" dirty="0" smtClean="0"/>
              <a:t>Users get a five-minute “free” browse before it gets counted as a “loan.”</a:t>
            </a:r>
          </a:p>
          <a:p>
            <a:r>
              <a:rPr lang="en-US" dirty="0" smtClean="0"/>
              <a:t>After five minutes, it gets counted as a short-term loan.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Orbis-Cascade eBook Pilot</a:t>
            </a:r>
          </a:p>
        </p:txBody>
      </p:sp>
    </p:spTree>
    <p:extLst>
      <p:ext uri="{BB962C8B-B14F-4D97-AF65-F5344CB8AC3E}">
        <p14:creationId xmlns:p14="http://schemas.microsoft.com/office/powerpoint/2010/main" val="205547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Any downloading or printing triggers a short-term loan.</a:t>
            </a:r>
          </a:p>
          <a:p>
            <a:r>
              <a:rPr lang="en-US" dirty="0" smtClean="0"/>
              <a:t>The same user can view the same book multiple times in a 24-hour period, and it will still be counted as one loan.</a:t>
            </a:r>
          </a:p>
          <a:p>
            <a:r>
              <a:rPr lang="en-US" dirty="0" smtClean="0"/>
              <a:t>After Alliance libraries make an aggregate total of 7 to 10 loans, the Alliance buys the book.</a:t>
            </a:r>
          </a:p>
          <a:p>
            <a:r>
              <a:rPr lang="en-US" dirty="0" smtClean="0"/>
              <a:t>For books we only loan out, cost will be 10-15% of list price.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Orbis-Cascade eBook Pilot</a:t>
            </a:r>
          </a:p>
        </p:txBody>
      </p:sp>
    </p:spTree>
    <p:extLst>
      <p:ext uri="{BB962C8B-B14F-4D97-AF65-F5344CB8AC3E}">
        <p14:creationId xmlns:p14="http://schemas.microsoft.com/office/powerpoint/2010/main" val="3748239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EBL estimates 60% of browsed titles will trigger a short-term loan.</a:t>
            </a:r>
          </a:p>
          <a:p>
            <a:r>
              <a:rPr lang="en-US" dirty="0" smtClean="0"/>
              <a:t>Of those loaned, about 20% will likely be purchased.</a:t>
            </a:r>
          </a:p>
          <a:p>
            <a:r>
              <a:rPr lang="en-US" dirty="0" smtClean="0"/>
              <a:t>A pool of over $200K (exact amount is sensitive with publishers) is expected to last a fair amount of time, due to the short-term loan provision.</a:t>
            </a:r>
          </a:p>
          <a:p>
            <a:r>
              <a:rPr lang="en-US" dirty="0" smtClean="0"/>
              <a:t>Cost will be 5x list price.</a:t>
            </a:r>
          </a:p>
          <a:p>
            <a:r>
              <a:rPr lang="en-US" dirty="0" smtClean="0"/>
              <a:t>EBL is negotiating with major publishers to have their books to be made available to us.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Orbis-Cascade eBook Pilot</a:t>
            </a:r>
          </a:p>
        </p:txBody>
      </p:sp>
    </p:spTree>
    <p:extLst>
      <p:ext uri="{BB962C8B-B14F-4D97-AF65-F5344CB8AC3E}">
        <p14:creationId xmlns:p14="http://schemas.microsoft.com/office/powerpoint/2010/main" val="1505369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Getting the right mix of titles and publishers available for the pilot.</a:t>
            </a:r>
          </a:p>
          <a:p>
            <a:r>
              <a:rPr lang="en-US" dirty="0" smtClean="0"/>
              <a:t>Setting acceptable pricing thresholds, so that we don’t break the bank.</a:t>
            </a:r>
          </a:p>
          <a:p>
            <a:r>
              <a:rPr lang="en-US" dirty="0" smtClean="0"/>
              <a:t>Creating the Alliance itself as a holdings “location” in Summit and local catalogs.</a:t>
            </a:r>
          </a:p>
          <a:p>
            <a:r>
              <a:rPr lang="en-US" dirty="0" smtClean="0"/>
              <a:t>Getting acceptable catalog copy for the libraries for the pilot; Must be able to be easily removed at the conclusion of the pilot.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Issues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2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There has never been a shared, demand-driven project of this scale before.</a:t>
            </a:r>
          </a:p>
          <a:p>
            <a:r>
              <a:rPr lang="en-US" dirty="0" smtClean="0"/>
              <a:t>Alliance will provide training, evaluation and support for libraries…and an evacuation plan if we decide to discontinue it.</a:t>
            </a:r>
          </a:p>
          <a:p>
            <a:r>
              <a:rPr lang="en-US" dirty="0" smtClean="0"/>
              <a:t>Catalog records loaded by mid-May.</a:t>
            </a:r>
          </a:p>
          <a:p>
            <a:r>
              <a:rPr lang="en-US" dirty="0" smtClean="0"/>
              <a:t>Alliance plans to go live on May 30.</a:t>
            </a:r>
          </a:p>
          <a:p>
            <a:r>
              <a:rPr lang="en-US" dirty="0" smtClean="0"/>
              <a:t>Will do a post-pilot review in October.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dirty="0" smtClean="0"/>
              <a:t>Final Thoughts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2194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Orbis-Cascade eBook Pilot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189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50301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Collaborative </a:t>
            </a:r>
            <a:r>
              <a:rPr lang="en-US" dirty="0"/>
              <a:t>Purchase on Demand: Update from the University of Oregon:</a:t>
            </a:r>
            <a:br>
              <a:rPr lang="en-US" dirty="0"/>
            </a:br>
            <a:r>
              <a:rPr lang="en-US" sz="3100" dirty="0" smtClean="0"/>
              <a:t>Reference – ILL Project</a:t>
            </a:r>
            <a:br>
              <a:rPr lang="en-US" sz="3100" dirty="0" smtClean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Margaret Bean, May 4, 2011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998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b="1" dirty="0" smtClean="0"/>
          </a:p>
          <a:p>
            <a:endParaRPr lang="en-US" b="1" dirty="0"/>
          </a:p>
          <a:p>
            <a:pPr marL="109728" indent="0">
              <a:buNone/>
            </a:pPr>
            <a:endParaRPr lang="en-US" b="1" dirty="0" smtClean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 smtClean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 smtClean="0"/>
          </a:p>
          <a:p>
            <a:pPr marL="109728" indent="0">
              <a:buNone/>
            </a:pPr>
            <a:endParaRPr lang="en-US" b="1" dirty="0"/>
          </a:p>
          <a:p>
            <a:pPr marL="109728" indent="0" algn="ctr">
              <a:buNone/>
            </a:pPr>
            <a:r>
              <a:rPr lang="en-US" b="1" dirty="0" smtClean="0"/>
              <a:t>Increase in ILL Borrowing </a:t>
            </a:r>
            <a:r>
              <a:rPr lang="en-US" b="1" dirty="0"/>
              <a:t>R</a:t>
            </a:r>
            <a:r>
              <a:rPr lang="en-US" b="1" dirty="0" smtClean="0"/>
              <a:t>equests </a:t>
            </a:r>
          </a:p>
          <a:p>
            <a:pPr marL="109728" indent="0" algn="ctr">
              <a:buNone/>
            </a:pPr>
            <a:r>
              <a:rPr lang="en-US" b="1" dirty="0" smtClean="0"/>
              <a:t>Impact of NRE and WorldCat Navigator</a:t>
            </a:r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 smtClean="0"/>
          </a:p>
          <a:p>
            <a:endParaRPr lang="en-US" b="1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Background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2596633"/>
              </p:ext>
            </p:extLst>
          </p:nvPr>
        </p:nvGraphicFramePr>
        <p:xfrm>
          <a:off x="2438400" y="16002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541-346-2419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63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March 2008: 502 Filled Loan Requests</a:t>
            </a:r>
            <a:br>
              <a:rPr lang="en-US" b="1" dirty="0" smtClean="0"/>
            </a:br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March 2011: 2046 Filled Loan Requests</a:t>
            </a:r>
          </a:p>
          <a:p>
            <a:pPr marL="109728" indent="0" algn="ctr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marL="109728" indent="0" algn="ctr">
              <a:buNone/>
            </a:pPr>
            <a:r>
              <a:rPr lang="en-US" sz="4000" b="1" dirty="0" smtClean="0"/>
              <a:t>308% Increase</a:t>
            </a:r>
          </a:p>
          <a:p>
            <a:pPr marL="109728" indent="0" algn="ctr">
              <a:buNone/>
            </a:pPr>
            <a:endParaRPr lang="en-US" dirty="0"/>
          </a:p>
          <a:p>
            <a:pPr marL="109728" indent="0" algn="ctr">
              <a:buNone/>
            </a:pPr>
            <a:endParaRPr lang="en-US" dirty="0" smtClean="0"/>
          </a:p>
          <a:p>
            <a:pPr marL="109728" indent="0" algn="ctr">
              <a:buNone/>
            </a:pPr>
            <a:endParaRPr lang="en-US" dirty="0"/>
          </a:p>
          <a:p>
            <a:pPr marL="109728" indent="0" algn="ctr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2400" y="257889"/>
            <a:ext cx="21993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446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b="1" dirty="0" smtClean="0"/>
          </a:p>
          <a:p>
            <a:r>
              <a:rPr lang="en-US" b="1" dirty="0" smtClean="0"/>
              <a:t>More Request for Just-Published Items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/>
              <a:t>More Hard-to-Track Down Items</a:t>
            </a:r>
            <a:br>
              <a:rPr lang="en-US" b="1" dirty="0"/>
            </a:br>
            <a:endParaRPr lang="en-US" b="1" dirty="0"/>
          </a:p>
          <a:p>
            <a:r>
              <a:rPr lang="en-US" b="1" dirty="0"/>
              <a:t>More Foreign </a:t>
            </a:r>
            <a:r>
              <a:rPr lang="en-US" b="1" dirty="0" smtClean="0"/>
              <a:t>Items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More AV Requests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/>
              <a:t>Bibliographic Verification No Longer an Issue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endParaRPr lang="en-US" b="1" dirty="0" smtClean="0"/>
          </a:p>
          <a:p>
            <a:pPr marL="109728" indent="0" algn="ctr">
              <a:buNone/>
            </a:pPr>
            <a:endParaRPr lang="en-US" dirty="0"/>
          </a:p>
          <a:p>
            <a:pPr marL="109728" indent="0" algn="ctr">
              <a:buNone/>
            </a:pPr>
            <a:endParaRPr lang="en-US" dirty="0" smtClean="0"/>
          </a:p>
          <a:p>
            <a:pPr marL="109728" indent="0" algn="ctr">
              <a:buNone/>
            </a:pPr>
            <a:endParaRPr lang="en-US" dirty="0"/>
          </a:p>
          <a:p>
            <a:pPr marL="109728" indent="0" algn="ctr">
              <a:buNone/>
            </a:pPr>
            <a:endParaRPr lang="en-US" dirty="0" smtClean="0"/>
          </a:p>
          <a:p>
            <a:pPr marL="109728" indent="0" algn="ctr">
              <a:buNone/>
            </a:pPr>
            <a:endParaRPr lang="en-US" dirty="0"/>
          </a:p>
          <a:p>
            <a:pPr marL="109728" indent="0" algn="ctr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Background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537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endParaRPr lang="en-US" dirty="0" smtClean="0"/>
          </a:p>
          <a:p>
            <a:r>
              <a:rPr lang="en-US" b="1" dirty="0" smtClean="0"/>
              <a:t>Fill More Faculty Requests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Fill or Complete Requests More Quickly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Increase Subject Specialists Understanding of Faculty Research Needs</a:t>
            </a:r>
          </a:p>
          <a:p>
            <a:endParaRPr lang="en-US" b="1" dirty="0" smtClean="0"/>
          </a:p>
          <a:p>
            <a:r>
              <a:rPr lang="en-US" b="1" dirty="0" smtClean="0"/>
              <a:t>Stepping Stone to Purchase-on-Demand</a:t>
            </a:r>
          </a:p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Increase Collaboration Between Reference and ILL Departments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Increase Subject Specialists’ Understanding of ILLiad and ILL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Goals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950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dirty="0" smtClean="0"/>
          </a:p>
          <a:p>
            <a:r>
              <a:rPr lang="en-US" b="1" dirty="0" smtClean="0"/>
              <a:t>Subject Expertise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Language Expertise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Contact with Faculty</a:t>
            </a:r>
          </a:p>
          <a:p>
            <a:endParaRPr lang="en-US" b="1" dirty="0"/>
          </a:p>
          <a:p>
            <a:r>
              <a:rPr lang="en-US" b="1" dirty="0" smtClean="0"/>
              <a:t>Specified Collection Knowledge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Why Subject Specialists?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4282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Music 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East Asia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Social Sciences</a:t>
            </a:r>
            <a:br>
              <a:rPr lang="en-US" b="1" dirty="0" smtClean="0"/>
            </a:br>
            <a:r>
              <a:rPr lang="en-US" b="1" dirty="0" smtClean="0"/>
              <a:t> </a:t>
            </a:r>
            <a:endParaRPr lang="en-US" b="1" dirty="0"/>
          </a:p>
          <a:p>
            <a:r>
              <a:rPr lang="en-US" b="1" dirty="0" smtClean="0"/>
              <a:t>History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Romance Languages</a:t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Which Subject Specialists?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159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Concerns about Subject Specialists’ Workload 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More Specialized Requests</a:t>
            </a:r>
            <a:br>
              <a:rPr lang="en-US" b="1" dirty="0" smtClean="0"/>
            </a:br>
            <a:endParaRPr lang="en-US" b="1" dirty="0" smtClean="0"/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Why Only Faculty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6818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Installed ILLiad 7.4 on Subject Specialists’ Laptops/Workstations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Basic Training for Subject Specialists in ILLiad</a:t>
            </a:r>
            <a:br>
              <a:rPr lang="en-US" b="1" dirty="0" smtClean="0"/>
            </a:br>
            <a:endParaRPr lang="en-US" b="1" dirty="0" smtClean="0"/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Methodology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47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Requests Taken as Far as Possible by ILL Staff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Requests Vetted by ILL Librarian</a:t>
            </a:r>
          </a:p>
          <a:p>
            <a:endParaRPr lang="en-US" b="1" dirty="0"/>
          </a:p>
          <a:p>
            <a:r>
              <a:rPr lang="en-US" b="1" dirty="0" smtClean="0"/>
              <a:t>Requests Routed to Subject Specialists using ILLiad E-Mail Routing Rules</a:t>
            </a:r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Workflow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5694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Awaiting Processing by Librarian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Canned Email (Note to Subject Specialist)</a:t>
            </a:r>
          </a:p>
          <a:p>
            <a:endParaRPr lang="en-US" b="1" dirty="0"/>
          </a:p>
          <a:p>
            <a:r>
              <a:rPr lang="en-US" b="1" dirty="0" smtClean="0"/>
              <a:t>Requests Routed to Subject Specialists using ILLiad E-Mail Routing Rules</a:t>
            </a:r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ILLiad Customization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86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ILLiad Customization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7712196" cy="397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2553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Requests since May 2010: 103</a:t>
            </a:r>
          </a:p>
          <a:p>
            <a:endParaRPr lang="en-US" b="1" dirty="0" smtClean="0"/>
          </a:p>
          <a:p>
            <a:r>
              <a:rPr lang="en-US" b="1" dirty="0" smtClean="0"/>
              <a:t>Purchased: 55 </a:t>
            </a:r>
          </a:p>
          <a:p>
            <a:endParaRPr lang="en-US" b="1" dirty="0"/>
          </a:p>
          <a:p>
            <a:r>
              <a:rPr lang="en-US" b="1" dirty="0" smtClean="0"/>
              <a:t>Alternate OCLC Number Given: 4</a:t>
            </a:r>
          </a:p>
          <a:p>
            <a:endParaRPr lang="en-US" b="1" dirty="0"/>
          </a:p>
          <a:p>
            <a:r>
              <a:rPr lang="en-US" b="1" dirty="0" smtClean="0"/>
              <a:t>Cancelled: 32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Available Online: 9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Other Sources:  3</a:t>
            </a:r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Results - Numbers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4967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Not a Burden on Subject Specialists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Additional Point of Contact with Faculty</a:t>
            </a:r>
          </a:p>
          <a:p>
            <a:endParaRPr lang="en-US" b="1" dirty="0"/>
          </a:p>
          <a:p>
            <a:r>
              <a:rPr lang="en-US" b="1" dirty="0" smtClean="0"/>
              <a:t>Insight into Types of Materials Requested by Subject Specialists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Enjoyed Learning About ILLiad Software</a:t>
            </a:r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Results – Subject Specialists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53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Appreciate the Contact from Subject Specialists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Appreciate the Chance to Have an Item Purchased</a:t>
            </a:r>
          </a:p>
          <a:p>
            <a:endParaRPr lang="en-US" b="1" dirty="0"/>
          </a:p>
          <a:p>
            <a:r>
              <a:rPr lang="en-US" b="1" dirty="0" smtClean="0"/>
              <a:t>Appreciate the Additional Explanation of an Unfilled Request</a:t>
            </a:r>
            <a:br>
              <a:rPr lang="en-US" b="1" dirty="0" smtClean="0"/>
            </a:br>
            <a:endParaRPr lang="en-US" b="1" dirty="0" smtClean="0"/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Results – Faculty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9200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b="1" dirty="0" smtClean="0"/>
          </a:p>
          <a:p>
            <a:r>
              <a:rPr lang="en-US" b="1" dirty="0" smtClean="0"/>
              <a:t>Train Subject Specialists to Use ILLiad 8.0, Especially ILLiad Addons</a:t>
            </a:r>
            <a:br>
              <a:rPr lang="en-US" b="1" dirty="0" smtClean="0"/>
            </a:br>
            <a:endParaRPr lang="en-US" b="1" dirty="0" smtClean="0"/>
          </a:p>
          <a:p>
            <a:r>
              <a:rPr lang="en-US" b="1" dirty="0" smtClean="0"/>
              <a:t>Include Graduate Student Requests</a:t>
            </a:r>
          </a:p>
          <a:p>
            <a:endParaRPr lang="en-US" b="1" dirty="0"/>
          </a:p>
          <a:p>
            <a:r>
              <a:rPr lang="en-US" b="1" dirty="0" smtClean="0"/>
              <a:t>GIST </a:t>
            </a:r>
            <a:r>
              <a:rPr lang="en-US" b="1" smtClean="0"/>
              <a:t>Pilot Project</a:t>
            </a:r>
            <a:endParaRPr lang="en-US" b="1" dirty="0" smtClean="0"/>
          </a:p>
          <a:p>
            <a:pPr marL="109728" indent="0">
              <a:buNone/>
            </a:pP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Next Steps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5434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ILLL </a:t>
            </a:r>
            <a:r>
              <a:rPr lang="en-US" dirty="0"/>
              <a:t>– Reference Collaboration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0" y="30211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6259418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4">
      <a:dk1>
        <a:srgbClr val="464646"/>
      </a:dk1>
      <a:lt1>
        <a:sysClr val="window" lastClr="FFFFFF"/>
      </a:lt1>
      <a:dk2>
        <a:srgbClr val="464646"/>
      </a:dk2>
      <a:lt2>
        <a:srgbClr val="FFFFFF"/>
      </a:lt2>
      <a:accent1>
        <a:srgbClr val="00B050"/>
      </a:accent1>
      <a:accent2>
        <a:srgbClr val="FFFF00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1585</TotalTime>
  <Words>813</Words>
  <Application>Microsoft Office PowerPoint</Application>
  <PresentationFormat>On-screen Show (4:3)</PresentationFormat>
  <Paragraphs>214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Concourse</vt:lpstr>
      <vt:lpstr>Collaborative Purchase on Demand: Update from the University of Oregon: Orbis-Cascade eBook Pilot</vt:lpstr>
      <vt:lpstr>Orbis-Cascade for the Uninitiated</vt:lpstr>
      <vt:lpstr>UO eBook Providers </vt:lpstr>
      <vt:lpstr>UO eBook Providers</vt:lpstr>
      <vt:lpstr>Orbis-Cascade eBook Pilot</vt:lpstr>
      <vt:lpstr>Orbis-Cascade eBook Pilot</vt:lpstr>
      <vt:lpstr>Orbis-Cascade eBook Pilot</vt:lpstr>
      <vt:lpstr>Orbis-Cascade eBook Pilot</vt:lpstr>
      <vt:lpstr>Orbis-Cascade eBook Pilot</vt:lpstr>
      <vt:lpstr>Orbis-Cascade eBook Pilot</vt:lpstr>
      <vt:lpstr>Potential Issues </vt:lpstr>
      <vt:lpstr>Final Thoughts</vt:lpstr>
      <vt:lpstr>Orbis-Cascade eBook Pilot</vt:lpstr>
      <vt:lpstr> Collaborative Purchase on Demand: Update from the University of Oregon: Reference – ILL Project  Margaret Bean, May 4, 2011 </vt:lpstr>
      <vt:lpstr>Background</vt:lpstr>
      <vt:lpstr>Background</vt:lpstr>
      <vt:lpstr>Background</vt:lpstr>
      <vt:lpstr>Goals</vt:lpstr>
      <vt:lpstr>Why Subject Specialists?</vt:lpstr>
      <vt:lpstr>Which Subject Specialists?</vt:lpstr>
      <vt:lpstr>Why Only Faculty</vt:lpstr>
      <vt:lpstr>Methodology</vt:lpstr>
      <vt:lpstr>Workflow</vt:lpstr>
      <vt:lpstr>ILLiad Customization</vt:lpstr>
      <vt:lpstr>ILLiad Customization</vt:lpstr>
      <vt:lpstr>Results - Numbers</vt:lpstr>
      <vt:lpstr>Results – Subject Specialists</vt:lpstr>
      <vt:lpstr>Results – Faculty</vt:lpstr>
      <vt:lpstr>Next Steps</vt:lpstr>
      <vt:lpstr>ILLL – Reference Collaboration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Orbis-Cascade e-Book Initiatives at the University of Oregon</dc:title>
  <dc:creator>Dave</dc:creator>
  <cp:lastModifiedBy>Knight Library</cp:lastModifiedBy>
  <cp:revision>22</cp:revision>
  <dcterms:created xsi:type="dcterms:W3CDTF">2011-03-19T21:19:08Z</dcterms:created>
  <dcterms:modified xsi:type="dcterms:W3CDTF">2011-06-07T23:01:08Z</dcterms:modified>
</cp:coreProperties>
</file>