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08" r:id="rId3"/>
    <p:sldMasterId id="2147483744" r:id="rId4"/>
    <p:sldMasterId id="2147483756" r:id="rId5"/>
    <p:sldMasterId id="2147483768" r:id="rId6"/>
    <p:sldMasterId id="2147483780" r:id="rId7"/>
    <p:sldMasterId id="2147483792" r:id="rId8"/>
    <p:sldMasterId id="2147483804" r:id="rId9"/>
    <p:sldMasterId id="2147483816" r:id="rId10"/>
    <p:sldMasterId id="2147483876" r:id="rId11"/>
  </p:sldMasterIdLst>
  <p:notesMasterIdLst>
    <p:notesMasterId r:id="rId59"/>
  </p:notesMasterIdLst>
  <p:sldIdLst>
    <p:sldId id="256" r:id="rId12"/>
    <p:sldId id="305" r:id="rId13"/>
    <p:sldId id="350" r:id="rId14"/>
    <p:sldId id="268" r:id="rId15"/>
    <p:sldId id="347" r:id="rId16"/>
    <p:sldId id="274" r:id="rId17"/>
    <p:sldId id="275" r:id="rId18"/>
    <p:sldId id="349" r:id="rId19"/>
    <p:sldId id="259" r:id="rId20"/>
    <p:sldId id="366" r:id="rId21"/>
    <p:sldId id="352" r:id="rId22"/>
    <p:sldId id="262" r:id="rId23"/>
    <p:sldId id="277" r:id="rId24"/>
    <p:sldId id="373" r:id="rId25"/>
    <p:sldId id="381" r:id="rId26"/>
    <p:sldId id="369" r:id="rId27"/>
    <p:sldId id="376" r:id="rId28"/>
    <p:sldId id="304" r:id="rId29"/>
    <p:sldId id="284" r:id="rId30"/>
    <p:sldId id="359" r:id="rId31"/>
    <p:sldId id="378" r:id="rId32"/>
    <p:sldId id="365" r:id="rId33"/>
    <p:sldId id="370" r:id="rId34"/>
    <p:sldId id="362" r:id="rId35"/>
    <p:sldId id="367" r:id="rId36"/>
    <p:sldId id="368" r:id="rId37"/>
    <p:sldId id="382" r:id="rId38"/>
    <p:sldId id="281" r:id="rId39"/>
    <p:sldId id="297" r:id="rId40"/>
    <p:sldId id="300" r:id="rId41"/>
    <p:sldId id="301" r:id="rId42"/>
    <p:sldId id="379" r:id="rId43"/>
    <p:sldId id="303" r:id="rId44"/>
    <p:sldId id="317" r:id="rId45"/>
    <p:sldId id="331" r:id="rId46"/>
    <p:sldId id="263" r:id="rId47"/>
    <p:sldId id="264" r:id="rId48"/>
    <p:sldId id="383" r:id="rId49"/>
    <p:sldId id="322" r:id="rId50"/>
    <p:sldId id="326" r:id="rId51"/>
    <p:sldId id="380" r:id="rId52"/>
    <p:sldId id="384" r:id="rId53"/>
    <p:sldId id="319" r:id="rId54"/>
    <p:sldId id="386" r:id="rId55"/>
    <p:sldId id="266" r:id="rId56"/>
    <p:sldId id="385" r:id="rId57"/>
    <p:sldId id="387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60036" autoAdjust="0"/>
  </p:normalViewPr>
  <p:slideViewPr>
    <p:cSldViewPr>
      <p:cViewPr varScale="1">
        <p:scale>
          <a:sx n="51" d="100"/>
          <a:sy n="51" d="100"/>
        </p:scale>
        <p:origin x="1882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63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5" Type="http://schemas.openxmlformats.org/officeDocument/2006/relationships/slideMaster" Target="slideMasters/slideMaster5.xml"/><Relationship Id="rId61" Type="http://schemas.openxmlformats.org/officeDocument/2006/relationships/viewProps" Target="viewProps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D5971-DD75-4E61-A5B1-466198780C1D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DF41A-E7A7-4A8D-A98E-593F3CC87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88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0596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EBF01B-6762-4BFE-A946-2829D30B791D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41666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3403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7561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5432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1813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7916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3783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6089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0041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9405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41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1770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746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0436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4741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2041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8895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7975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1474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3304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656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171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70188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8943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62009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9096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53552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8714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06135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6151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70613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09464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495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56268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45039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771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57120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301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84983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54836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5303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856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3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27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9181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832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DF41A-E7A7-4A8D-A98E-593F3CC8760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374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78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478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478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8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479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479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47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47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7479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64B75B6-B282-41AA-B8AB-6187B48F4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8512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DECF2E-DB14-4945-BD78-324E93B9AC4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108047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78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478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478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8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479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479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47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47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7479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64B75B6-B282-41AA-B8AB-6187B48F4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710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BDDEC3-F763-4B31-8988-8748E1D6227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441867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922380-E6F9-439C-9A06-23D5281EA02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336580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6BFA0-3ED7-4A1D-A42B-26F2DFC7125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519395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917207-B3BF-4DD8-B569-CF2C790098B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76376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2574AA-1609-4352-A8C2-22CC055C61D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068570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8321F-FA4A-4A66-BE9E-05E977F73D0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35720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0E2AC0-8102-41AA-9B16-88B3C6445DE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74129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941A7F-3474-447F-9BCD-43FB25FE71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90681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DECF2E-DB14-4945-BD78-324E93B9AC4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58855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D5503-AD52-48CD-BE9D-1ED4F819427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11941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D5503-AD52-48CD-BE9D-1ED4F819427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973714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78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478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478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8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479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479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47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47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7479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64B75B6-B282-41AA-B8AB-6187B48F4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8653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BDDEC3-F763-4B31-8988-8748E1D6227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380826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922380-E6F9-439C-9A06-23D5281EA02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781389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6BFA0-3ED7-4A1D-A42B-26F2DFC7125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853437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917207-B3BF-4DD8-B569-CF2C790098B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639345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2574AA-1609-4352-A8C2-22CC055C61D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40297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8321F-FA4A-4A66-BE9E-05E977F73D0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361700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0E2AC0-8102-41AA-9B16-88B3C6445DE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057245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941A7F-3474-447F-9BCD-43FB25FE71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03841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78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478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478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8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479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479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47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47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7479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64B75B6-B282-41AA-B8AB-6187B48F4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5888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DECF2E-DB14-4945-BD78-324E93B9AC4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105610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D5503-AD52-48CD-BE9D-1ED4F819427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18788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BDDEC3-F763-4B31-8988-8748E1D6227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77910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922380-E6F9-439C-9A06-23D5281EA02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30605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6BFA0-3ED7-4A1D-A42B-26F2DFC7125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8080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917207-B3BF-4DD8-B569-CF2C790098B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51894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2574AA-1609-4352-A8C2-22CC055C61D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28078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8321F-FA4A-4A66-BE9E-05E977F73D0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33412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0E2AC0-8102-41AA-9B16-88B3C6445DE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64011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BDDEC3-F763-4B31-8988-8748E1D6227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60691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941A7F-3474-447F-9BCD-43FB25FE71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46475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DECF2E-DB14-4945-BD78-324E93B9AC4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714634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D5503-AD52-48CD-BE9D-1ED4F819427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26746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78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478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478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8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479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479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47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47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7479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64B75B6-B282-41AA-B8AB-6187B48F4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8522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BDDEC3-F763-4B31-8988-8748E1D6227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62329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922380-E6F9-439C-9A06-23D5281EA02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674896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6BFA0-3ED7-4A1D-A42B-26F2DFC7125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261536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917207-B3BF-4DD8-B569-CF2C790098B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85091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2574AA-1609-4352-A8C2-22CC055C61D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603383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8321F-FA4A-4A66-BE9E-05E977F73D0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43262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922380-E6F9-439C-9A06-23D5281EA02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97562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0E2AC0-8102-41AA-9B16-88B3C6445DE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72516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941A7F-3474-447F-9BCD-43FB25FE71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69408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DECF2E-DB14-4945-BD78-324E93B9AC4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79197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D5503-AD52-48CD-BE9D-1ED4F819427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773704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78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478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478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8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479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479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47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47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7479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64B75B6-B282-41AA-B8AB-6187B48F4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1855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BDDEC3-F763-4B31-8988-8748E1D6227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46930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922380-E6F9-439C-9A06-23D5281EA02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20005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6BFA0-3ED7-4A1D-A42B-26F2DFC7125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962365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917207-B3BF-4DD8-B569-CF2C790098B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40747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2574AA-1609-4352-A8C2-22CC055C61D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67686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6BFA0-3ED7-4A1D-A42B-26F2DFC7125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18085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8321F-FA4A-4A66-BE9E-05E977F73D0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45608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0E2AC0-8102-41AA-9B16-88B3C6445DE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37520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941A7F-3474-447F-9BCD-43FB25FE71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55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DECF2E-DB14-4945-BD78-324E93B9AC4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83396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D5503-AD52-48CD-BE9D-1ED4F819427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10295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78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478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478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8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479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479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47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47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7479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64B75B6-B282-41AA-B8AB-6187B48F4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0797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BDDEC3-F763-4B31-8988-8748E1D6227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90406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922380-E6F9-439C-9A06-23D5281EA02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42700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6BFA0-3ED7-4A1D-A42B-26F2DFC7125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90252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917207-B3BF-4DD8-B569-CF2C790098B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1048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917207-B3BF-4DD8-B569-CF2C790098B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612770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2574AA-1609-4352-A8C2-22CC055C61D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67120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8321F-FA4A-4A66-BE9E-05E977F73D0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71061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0E2AC0-8102-41AA-9B16-88B3C6445DE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53799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941A7F-3474-447F-9BCD-43FB25FE71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728374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DECF2E-DB14-4945-BD78-324E93B9AC4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109702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D5503-AD52-48CD-BE9D-1ED4F819427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99379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78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478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478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8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479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479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47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47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7479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64B75B6-B282-41AA-B8AB-6187B48F4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9913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BDDEC3-F763-4B31-8988-8748E1D6227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80368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922380-E6F9-439C-9A06-23D5281EA02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02861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6BFA0-3ED7-4A1D-A42B-26F2DFC7125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27502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2574AA-1609-4352-A8C2-22CC055C61D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650065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917207-B3BF-4DD8-B569-CF2C790098B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99173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2574AA-1609-4352-A8C2-22CC055C61D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757532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8321F-FA4A-4A66-BE9E-05E977F73D0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43803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0E2AC0-8102-41AA-9B16-88B3C6445DE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37548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941A7F-3474-447F-9BCD-43FB25FE71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014305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DECF2E-DB14-4945-BD78-324E93B9AC4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417269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D5503-AD52-48CD-BE9D-1ED4F819427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78711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78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478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478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8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479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479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47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47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7479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64B75B6-B282-41AA-B8AB-6187B48F4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0179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BDDEC3-F763-4B31-8988-8748E1D6227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0234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922380-E6F9-439C-9A06-23D5281EA02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5715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8321F-FA4A-4A66-BE9E-05E977F73D0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43881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6BFA0-3ED7-4A1D-A42B-26F2DFC7125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629042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917207-B3BF-4DD8-B569-CF2C790098B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305260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2574AA-1609-4352-A8C2-22CC055C61D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76936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8321F-FA4A-4A66-BE9E-05E977F73D0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952341"/>
      </p:ext>
    </p:extLst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0E2AC0-8102-41AA-9B16-88B3C6445DE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48569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941A7F-3474-447F-9BCD-43FB25FE71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594915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DECF2E-DB14-4945-BD78-324E93B9AC4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2188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D5503-AD52-48CD-BE9D-1ED4F819427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28861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78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478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478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8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479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479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47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47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7479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64B75B6-B282-41AA-B8AB-6187B48F4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9549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BDDEC3-F763-4B31-8988-8748E1D6227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22665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0E2AC0-8102-41AA-9B16-88B3C6445DE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881460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922380-E6F9-439C-9A06-23D5281EA02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8609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6BFA0-3ED7-4A1D-A42B-26F2DFC7125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05785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917207-B3BF-4DD8-B569-CF2C790098B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00970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2574AA-1609-4352-A8C2-22CC055C61D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32372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8321F-FA4A-4A66-BE9E-05E977F73D0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11065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0E2AC0-8102-41AA-9B16-88B3C6445DE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748814"/>
      </p:ext>
    </p:extLst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941A7F-3474-447F-9BCD-43FB25FE71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400689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DECF2E-DB14-4945-BD78-324E93B9AC4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108833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D5503-AD52-48CD-BE9D-1ED4F819427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804831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78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478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478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8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479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479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479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47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47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7479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7479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64B75B6-B282-41AA-B8AB-6187B48F4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280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941A7F-3474-447F-9BCD-43FB25FE71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394009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BDDEC3-F763-4B31-8988-8748E1D6227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27175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922380-E6F9-439C-9A06-23D5281EA02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485905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6BFA0-3ED7-4A1D-A42B-26F2DFC7125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52744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917207-B3BF-4DD8-B569-CF2C790098B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336432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2574AA-1609-4352-A8C2-22CC055C61D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30661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8321F-FA4A-4A66-BE9E-05E977F73D0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651340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0E2AC0-8102-41AA-9B16-88B3C6445DE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064648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941A7F-3474-447F-9BCD-43FB25FE71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15307"/>
      </p:ext>
    </p:extLst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DECF2E-DB14-4945-BD78-324E93B9AC4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160365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D5503-AD52-48CD-BE9D-1ED4F819427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90559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92FC4F-1C73-4F56-B848-B6E4DD668316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37376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376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37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37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37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37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37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6796297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92FC4F-1C73-4F56-B848-B6E4DD668316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37376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376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37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37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37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37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37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7570418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92FC4F-1C73-4F56-B848-B6E4DD668316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37376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376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37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37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37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37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37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418431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92FC4F-1C73-4F56-B848-B6E4DD668316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37376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376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37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37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37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37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37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5391316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92FC4F-1C73-4F56-B848-B6E4DD668316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37376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376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37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37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37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37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37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35117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92FC4F-1C73-4F56-B848-B6E4DD668316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37376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376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37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37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37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37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37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633524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92FC4F-1C73-4F56-B848-B6E4DD668316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37376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376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37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37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37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37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37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791929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92FC4F-1C73-4F56-B848-B6E4DD668316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37376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376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37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37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37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37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37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860314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92FC4F-1C73-4F56-B848-B6E4DD668316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37376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376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37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37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37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37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37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1773473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92FC4F-1C73-4F56-B848-B6E4DD668316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37376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376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37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37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37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37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37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128845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92FC4F-1C73-4F56-B848-B6E4DD668316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37376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376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37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37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37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37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37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37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37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03144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nDJ_j-zlNw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457201"/>
            <a:ext cx="77724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Open sesame!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371600" y="2209800"/>
            <a:ext cx="6400800" cy="3429000"/>
          </a:xfrm>
        </p:spPr>
        <p:txBody>
          <a:bodyPr>
            <a:normAutofit/>
          </a:bodyPr>
          <a:lstStyle/>
          <a:p>
            <a:r>
              <a:rPr lang="en-US" dirty="0" smtClean="0"/>
              <a:t>Dali’s Philosophy as Intellectual Precursor to the Open Movement</a:t>
            </a:r>
          </a:p>
          <a:p>
            <a:endParaRPr lang="en-US" dirty="0" smtClean="0"/>
          </a:p>
          <a:p>
            <a:r>
              <a:rPr lang="en-US" sz="2400" dirty="0" smtClean="0"/>
              <a:t>By </a:t>
            </a:r>
          </a:p>
          <a:p>
            <a:r>
              <a:rPr lang="en-US" sz="2400" dirty="0" smtClean="0"/>
              <a:t>Carol Hixson, Dean </a:t>
            </a:r>
          </a:p>
          <a:p>
            <a:r>
              <a:rPr lang="en-US" sz="2400" dirty="0" smtClean="0"/>
              <a:t>Nelson </a:t>
            </a:r>
            <a:r>
              <a:rPr lang="en-US" sz="2400" dirty="0" err="1" smtClean="0"/>
              <a:t>Poynter</a:t>
            </a:r>
            <a:r>
              <a:rPr lang="en-US" sz="2400" dirty="0" smtClean="0"/>
              <a:t> Memorial Library</a:t>
            </a:r>
          </a:p>
          <a:p>
            <a:r>
              <a:rPr lang="en-US" sz="2400" dirty="0" smtClean="0"/>
              <a:t>December 5, 2012</a:t>
            </a:r>
          </a:p>
        </p:txBody>
      </p:sp>
    </p:spTree>
    <p:extLst>
      <p:ext uri="{BB962C8B-B14F-4D97-AF65-F5344CB8AC3E}">
        <p14:creationId xmlns:p14="http://schemas.microsoft.com/office/powerpoint/2010/main" val="19753261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Why Open Access?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lnSpc>
                <a:spcPct val="90000"/>
              </a:lnSpc>
            </a:pPr>
            <a:endParaRPr lang="en-US" sz="4000" dirty="0" smtClean="0"/>
          </a:p>
          <a:p>
            <a:pPr>
              <a:lnSpc>
                <a:spcPct val="90000"/>
              </a:lnSpc>
            </a:pPr>
            <a:r>
              <a:rPr lang="en-US" sz="4000" dirty="0" smtClean="0"/>
              <a:t>Journal prices rising much faster than inflation</a:t>
            </a:r>
          </a:p>
          <a:p>
            <a:pPr>
              <a:lnSpc>
                <a:spcPct val="90000"/>
              </a:lnSpc>
            </a:pPr>
            <a:r>
              <a:rPr lang="en-US" sz="4000" dirty="0" smtClean="0"/>
              <a:t>Scholarly output increasing</a:t>
            </a:r>
          </a:p>
          <a:p>
            <a:pPr>
              <a:lnSpc>
                <a:spcPct val="90000"/>
              </a:lnSpc>
            </a:pPr>
            <a:r>
              <a:rPr lang="en-US" sz="4000" dirty="0" smtClean="0"/>
              <a:t>Libraries able to provide access to smaller percentage of total scholarly output</a:t>
            </a:r>
          </a:p>
          <a:p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0265555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Scholarly Journals</a:t>
            </a:r>
            <a:endParaRPr lang="en-US" dirty="0"/>
          </a:p>
        </p:txBody>
      </p:sp>
      <p:pic>
        <p:nvPicPr>
          <p:cNvPr id="4" name="Content Placeholder 3" descr="http://www.visionlearning.com/library/large_images/image_4203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1592" y="1600200"/>
            <a:ext cx="3040816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71679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Evaluation of creative work by other people in the same field</a:t>
            </a:r>
          </a:p>
          <a:p>
            <a:r>
              <a:rPr lang="en-US" dirty="0" smtClean="0"/>
              <a:t>Often done anonymously to avoid bias</a:t>
            </a:r>
          </a:p>
          <a:p>
            <a:r>
              <a:rPr lang="en-US" dirty="0" smtClean="0"/>
              <a:t>Depends on the independence and expertise of the reviewers</a:t>
            </a:r>
          </a:p>
          <a:p>
            <a:r>
              <a:rPr lang="en-US" dirty="0" smtClean="0"/>
              <a:t>Used extensively in academia as an indication of quality</a:t>
            </a:r>
          </a:p>
          <a:p>
            <a:r>
              <a:rPr lang="en-US" dirty="0" smtClean="0"/>
              <a:t>Pre-publication normally but continues on after publication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8812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Access Example</a:t>
            </a:r>
            <a:br>
              <a:rPr lang="en-US" dirty="0" smtClean="0"/>
            </a:br>
            <a:r>
              <a:rPr lang="en-US" dirty="0" smtClean="0"/>
              <a:t>USFSP Digital Archive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51230" y="1600200"/>
            <a:ext cx="724154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8609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Journal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42874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USFSP Open Access Journal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3000" r="4402" b="9272"/>
          <a:stretch/>
        </p:blipFill>
        <p:spPr>
          <a:xfrm>
            <a:off x="1168400" y="1600200"/>
            <a:ext cx="67056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604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Journal</a:t>
            </a:r>
            <a:endParaRPr lang="en-US" dirty="0"/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4542" b="20869"/>
          <a:stretch>
            <a:fillRect/>
          </a:stretch>
        </p:blipFill>
        <p:spPr bwMode="auto">
          <a:xfrm>
            <a:off x="1295400" y="1600200"/>
            <a:ext cx="6400800" cy="4343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2125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Open Access Database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54" r="2017" b="4034"/>
          <a:stretch>
            <a:fillRect/>
          </a:stretch>
        </p:blipFill>
        <p:spPr bwMode="auto">
          <a:xfrm>
            <a:off x="914400" y="1219200"/>
            <a:ext cx="7467600" cy="5257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6118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Access Directory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1595" t="-71" r="8144" b="36499"/>
          <a:stretch/>
        </p:blipFill>
        <p:spPr>
          <a:xfrm>
            <a:off x="990600" y="1447800"/>
            <a:ext cx="7010400" cy="480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9208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For the Public Good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10716" r="10248" b="23863"/>
          <a:stretch/>
        </p:blipFill>
        <p:spPr>
          <a:xfrm>
            <a:off x="990600" y="1600200"/>
            <a:ext cx="7239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0105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Placeholder 6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8333" t="3626" r="49960" b="2958"/>
          <a:stretch/>
        </p:blipFill>
        <p:spPr>
          <a:xfrm>
            <a:off x="2895600" y="381001"/>
            <a:ext cx="3352800" cy="4224866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367338"/>
            <a:ext cx="7772400" cy="804862"/>
          </a:xfrm>
        </p:spPr>
        <p:txBody>
          <a:bodyPr/>
          <a:lstStyle/>
          <a:p>
            <a:pPr algn="ctr"/>
            <a:r>
              <a:rPr lang="en-US" sz="2800" b="1" dirty="0" smtClean="0"/>
              <a:t>Dali Illustration for Dante’s </a:t>
            </a:r>
            <a:r>
              <a:rPr lang="en-US" sz="2800" b="1" i="1" dirty="0" smtClean="0"/>
              <a:t>Divine Comedy</a:t>
            </a:r>
            <a:endParaRPr lang="en-US" sz="2800" b="1" i="1" dirty="0"/>
          </a:p>
        </p:txBody>
      </p:sp>
    </p:spTree>
    <p:extLst>
      <p:ext uri="{BB962C8B-B14F-4D97-AF65-F5344CB8AC3E}">
        <p14:creationId xmlns:p14="http://schemas.microsoft.com/office/powerpoint/2010/main" val="34660854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Funding Agencies Support It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280" b="9085"/>
          <a:stretch>
            <a:fillRect/>
          </a:stretch>
        </p:blipFill>
        <p:spPr bwMode="auto">
          <a:xfrm>
            <a:off x="914400" y="1752600"/>
            <a:ext cx="73152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72258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Open Access?</a:t>
            </a:r>
            <a:br>
              <a:rPr lang="en-US" dirty="0"/>
            </a:br>
            <a:r>
              <a:rPr lang="en-US" dirty="0"/>
              <a:t>Funding Agencies Support It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234" t="-1689" r="1362" b="9006"/>
          <a:stretch/>
        </p:blipFill>
        <p:spPr>
          <a:xfrm>
            <a:off x="968162" y="1524000"/>
            <a:ext cx="7490037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0732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Student Support  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3367" r="3280" b="7401"/>
          <a:stretch>
            <a:fillRect/>
          </a:stretch>
        </p:blipFill>
        <p:spPr bwMode="auto">
          <a:xfrm>
            <a:off x="1295400" y="1828800"/>
            <a:ext cx="64770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13409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International Support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542" r="4542" b="7401"/>
          <a:stretch>
            <a:fillRect/>
          </a:stretch>
        </p:blipFill>
        <p:spPr bwMode="auto">
          <a:xfrm>
            <a:off x="1447800" y="1600200"/>
            <a:ext cx="6096000" cy="4800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294456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Faculty Support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280" b="4034"/>
          <a:stretch>
            <a:fillRect/>
          </a:stretch>
        </p:blipFill>
        <p:spPr bwMode="auto">
          <a:xfrm>
            <a:off x="1219200" y="1828800"/>
            <a:ext cx="6858000" cy="4419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16216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3367" r="2017" b="4034"/>
          <a:stretch>
            <a:fillRect/>
          </a:stretch>
        </p:blipFill>
        <p:spPr bwMode="auto">
          <a:xfrm>
            <a:off x="1219200" y="1752600"/>
            <a:ext cx="6857999" cy="4648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72204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3367" r="2017" b="5717"/>
          <a:stretch>
            <a:fillRect/>
          </a:stretch>
        </p:blipFill>
        <p:spPr bwMode="auto">
          <a:xfrm>
            <a:off x="1219200" y="1752600"/>
            <a:ext cx="68580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44455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Open Access?</a:t>
            </a:r>
            <a:br>
              <a:rPr lang="en-US" dirty="0"/>
            </a:br>
            <a:r>
              <a:rPr lang="en-US" dirty="0"/>
              <a:t> Greater Exposure for Research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51230" y="1600200"/>
            <a:ext cx="724154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0753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Open Access?</a:t>
            </a:r>
            <a:br>
              <a:rPr lang="en-US" dirty="0"/>
            </a:br>
            <a:r>
              <a:rPr lang="en-US" dirty="0"/>
              <a:t>International Support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-234" t="2059" r="3233" b="16380"/>
          <a:stretch/>
        </p:blipFill>
        <p:spPr>
          <a:xfrm>
            <a:off x="951230" y="1524000"/>
            <a:ext cx="712597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1205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Open Access?</a:t>
            </a:r>
            <a:br>
              <a:rPr lang="en-US" dirty="0"/>
            </a:br>
            <a:r>
              <a:rPr lang="en-US" dirty="0"/>
              <a:t>International Support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8887" t="46646" r="39904"/>
          <a:stretch/>
        </p:blipFill>
        <p:spPr>
          <a:xfrm>
            <a:off x="1066800" y="1591734"/>
            <a:ext cx="7315200" cy="453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1530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a bit about Open Movement</a:t>
            </a:r>
          </a:p>
          <a:p>
            <a:pPr lvl="1"/>
            <a:r>
              <a:rPr lang="en-US" dirty="0" smtClean="0"/>
              <a:t>Open Source</a:t>
            </a:r>
          </a:p>
          <a:p>
            <a:pPr lvl="1"/>
            <a:r>
              <a:rPr lang="en-US" dirty="0" smtClean="0"/>
              <a:t>Open Access/Open Data</a:t>
            </a:r>
          </a:p>
          <a:p>
            <a:pPr lvl="1"/>
            <a:r>
              <a:rPr lang="en-US" dirty="0" smtClean="0"/>
              <a:t>Open Content</a:t>
            </a:r>
          </a:p>
          <a:p>
            <a:pPr lvl="1"/>
            <a:r>
              <a:rPr lang="en-US" dirty="0" smtClean="0"/>
              <a:t>Open Courses</a:t>
            </a:r>
          </a:p>
          <a:p>
            <a:pPr lvl="1"/>
            <a:r>
              <a:rPr lang="en-US" dirty="0" smtClean="0"/>
              <a:t>Open Education</a:t>
            </a:r>
          </a:p>
          <a:p>
            <a:r>
              <a:rPr lang="en-US" dirty="0" smtClean="0"/>
              <a:t>Discuss what it all means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2068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Open Access?</a:t>
            </a:r>
            <a:br>
              <a:rPr lang="en-US" dirty="0"/>
            </a:br>
            <a:r>
              <a:rPr lang="en-US" dirty="0"/>
              <a:t>International Support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51230" y="1600200"/>
            <a:ext cx="724154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7980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Open Access?</a:t>
            </a:r>
            <a:br>
              <a:rPr lang="en-US" dirty="0"/>
            </a:br>
            <a:r>
              <a:rPr lang="en-US" dirty="0"/>
              <a:t>International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3"/>
          <a:srcRect l="17974" r="18376" b="3732"/>
          <a:stretch/>
        </p:blipFill>
        <p:spPr>
          <a:xfrm>
            <a:off x="1930400" y="1588558"/>
            <a:ext cx="5232400" cy="473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3161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Open Access?</a:t>
            </a:r>
            <a:br>
              <a:rPr lang="en-US" dirty="0"/>
            </a:br>
            <a:r>
              <a:rPr lang="en-US" dirty="0"/>
              <a:t>International Support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10949" r="10716" b="5156"/>
          <a:stretch/>
        </p:blipFill>
        <p:spPr>
          <a:xfrm>
            <a:off x="1676400" y="1600200"/>
            <a:ext cx="6019800" cy="480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5479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Open Data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10247" t="4676" r="11184" b="15882"/>
          <a:stretch/>
        </p:blipFill>
        <p:spPr>
          <a:xfrm>
            <a:off x="1371600" y="1981200"/>
            <a:ext cx="6553199" cy="411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4576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Tools for Open Access &amp; Open Data</a:t>
            </a:r>
            <a:br>
              <a:rPr lang="en-US" sz="4000" dirty="0" smtClean="0"/>
            </a:br>
            <a:r>
              <a:rPr lang="en-US" sz="4000" dirty="0" smtClean="0"/>
              <a:t>Creative Commons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tretch/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033761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Content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3"/>
          <a:srcRect t="-2251" b="20638"/>
          <a:stretch/>
        </p:blipFill>
        <p:spPr>
          <a:xfrm>
            <a:off x="685800" y="1295400"/>
            <a:ext cx="76962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9085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Content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10717" t="3929" r="15859" b="7401"/>
          <a:stretch/>
        </p:blipFill>
        <p:spPr>
          <a:xfrm>
            <a:off x="1371600" y="1447800"/>
            <a:ext cx="6400800" cy="472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0368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Content</a:t>
            </a:r>
            <a:br>
              <a:rPr lang="en-US" dirty="0" smtClean="0"/>
            </a:br>
            <a:r>
              <a:rPr lang="en-US" dirty="0" smtClean="0"/>
              <a:t>Google and Digital </a:t>
            </a:r>
            <a:r>
              <a:rPr lang="en-US" dirty="0"/>
              <a:t>L</a:t>
            </a:r>
            <a:r>
              <a:rPr lang="en-US" dirty="0" smtClean="0"/>
              <a:t>ibraries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-1169" t="-186" r="7207" b="23862"/>
          <a:stretch/>
        </p:blipFill>
        <p:spPr>
          <a:xfrm>
            <a:off x="951230" y="1727201"/>
            <a:ext cx="6804237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0981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Courses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9781" r="11417" b="23489"/>
          <a:stretch/>
        </p:blipFill>
        <p:spPr>
          <a:xfrm>
            <a:off x="1219200" y="1600200"/>
            <a:ext cx="6477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7337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Courses</a:t>
            </a:r>
            <a:br>
              <a:rPr lang="en-US" dirty="0" smtClean="0"/>
            </a:br>
            <a:r>
              <a:rPr lang="en-US" dirty="0" smtClean="0"/>
              <a:t>MOOCs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51230" y="1600200"/>
            <a:ext cx="724154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223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Open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b="1" i="1" dirty="0" smtClean="0"/>
              <a:t>Open </a:t>
            </a:r>
            <a:r>
              <a:rPr lang="en-US" b="1" i="1" dirty="0"/>
              <a:t>source software</a:t>
            </a:r>
          </a:p>
          <a:p>
            <a:r>
              <a:rPr lang="en-US" b="1" i="1" dirty="0" smtClean="0"/>
              <a:t>Open </a:t>
            </a:r>
            <a:r>
              <a:rPr lang="en-US" b="1" i="1" dirty="0"/>
              <a:t>access (research)</a:t>
            </a:r>
          </a:p>
          <a:p>
            <a:r>
              <a:rPr lang="en-US" b="1" i="1" dirty="0" smtClean="0"/>
              <a:t>Open </a:t>
            </a:r>
            <a:r>
              <a:rPr lang="en-US" b="1" i="1" dirty="0"/>
              <a:t>data</a:t>
            </a:r>
          </a:p>
          <a:p>
            <a:r>
              <a:rPr lang="en-US" b="1" i="1" dirty="0"/>
              <a:t>Open content </a:t>
            </a:r>
          </a:p>
          <a:p>
            <a:r>
              <a:rPr lang="en-US" b="1" i="1" dirty="0"/>
              <a:t>Open </a:t>
            </a:r>
            <a:r>
              <a:rPr lang="en-US" b="1" i="1" dirty="0" smtClean="0"/>
              <a:t>courses</a:t>
            </a:r>
            <a:endParaRPr lang="en-US" b="1" i="1" dirty="0"/>
          </a:p>
          <a:p>
            <a:r>
              <a:rPr lang="en-US" b="1" i="1" dirty="0"/>
              <a:t>Open educational resources </a:t>
            </a:r>
          </a:p>
          <a:p>
            <a:r>
              <a:rPr lang="en-US" b="1" i="1" dirty="0"/>
              <a:t>Open educational practice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0922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Courses</a:t>
            </a:r>
            <a:br>
              <a:rPr lang="en-US" dirty="0" smtClean="0"/>
            </a:br>
            <a:r>
              <a:rPr lang="en-US" dirty="0" err="1" smtClean="0"/>
              <a:t>Coursera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51230" y="1600200"/>
            <a:ext cx="724154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5269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Educational Resources</a:t>
            </a:r>
            <a:br>
              <a:rPr lang="en-US" dirty="0" smtClean="0"/>
            </a:br>
            <a:r>
              <a:rPr lang="en-US" dirty="0" smtClean="0"/>
              <a:t>Open Education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51230" y="1600200"/>
            <a:ext cx="724154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179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Educational Resources</a:t>
            </a:r>
            <a:br>
              <a:rPr lang="en-US" dirty="0" smtClean="0"/>
            </a:br>
            <a:r>
              <a:rPr lang="en-US" dirty="0" smtClean="0"/>
              <a:t>P2PU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6506" t="2993" r="8377" b="16380"/>
          <a:stretch/>
        </p:blipFill>
        <p:spPr>
          <a:xfrm>
            <a:off x="990600" y="1600200"/>
            <a:ext cx="71628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8790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Educational Resources Open Textbooks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3"/>
          <a:srcRect r="27552"/>
          <a:stretch/>
        </p:blipFill>
        <p:spPr bwMode="auto">
          <a:xfrm>
            <a:off x="1219200" y="1600200"/>
            <a:ext cx="6400800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953352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Educational Resources </a:t>
            </a:r>
            <a:br>
              <a:rPr lang="en-US" dirty="0"/>
            </a:br>
            <a:r>
              <a:rPr lang="en-US" dirty="0"/>
              <a:t>http://tap.usf.edu/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51230" y="1600200"/>
            <a:ext cx="724154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3336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Educational Resources</a:t>
            </a:r>
            <a:br>
              <a:rPr lang="en-US" dirty="0" smtClean="0"/>
            </a:br>
            <a:r>
              <a:rPr lang="en-US" dirty="0" smtClean="0"/>
              <a:t>OER Commons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tretch/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865371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Educational Practice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51230" y="1600200"/>
            <a:ext cx="724154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2582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/>
          <a:lstStyle/>
          <a:p>
            <a:r>
              <a:rPr lang="en-US" dirty="0" smtClean="0"/>
              <a:t>Open </a:t>
            </a:r>
            <a:r>
              <a:rPr lang="en-US" dirty="0"/>
              <a:t>Source Democracy</a:t>
            </a:r>
            <a:br>
              <a:rPr lang="en-US" dirty="0"/>
            </a:br>
            <a:r>
              <a:rPr lang="en-US" sz="2400" dirty="0">
                <a:hlinkClick r:id="rId3"/>
              </a:rPr>
              <a:t>http://www.youtube.com/watch?v=LnDJ_j-zlNw</a:t>
            </a:r>
            <a:endParaRPr lang="en-US" sz="2400" dirty="0"/>
          </a:p>
        </p:txBody>
      </p:sp>
      <p:pic>
        <p:nvPicPr>
          <p:cNvPr id="4" name="Content Placeholder 3">
            <a:hlinkClick r:id="rId3"/>
          </p:cNvPr>
          <p:cNvPicPr>
            <a:picLocks noGrp="1"/>
          </p:cNvPicPr>
          <p:nvPr>
            <p:ph idx="1"/>
          </p:nvPr>
        </p:nvPicPr>
        <p:blipFill rotWithShape="1">
          <a:blip r:embed="rId4"/>
          <a:srcRect l="-42" r="894" b="14883"/>
          <a:stretch/>
        </p:blipFill>
        <p:spPr>
          <a:xfrm>
            <a:off x="1295400" y="1600200"/>
            <a:ext cx="70866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6470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Source </a:t>
            </a:r>
            <a:r>
              <a:rPr lang="en-US" dirty="0"/>
              <a:t>S</a:t>
            </a:r>
            <a:r>
              <a:rPr lang="en-US" dirty="0" smtClean="0"/>
              <a:t>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licensing restrictions or fees</a:t>
            </a:r>
          </a:p>
          <a:p>
            <a:r>
              <a:rPr lang="en-US" dirty="0"/>
              <a:t>Source code is open and readily available for download and reuse</a:t>
            </a:r>
          </a:p>
          <a:p>
            <a:r>
              <a:rPr lang="en-US" dirty="0"/>
              <a:t>License must allow modifications and derived works</a:t>
            </a:r>
          </a:p>
          <a:p>
            <a:r>
              <a:rPr lang="en-US" dirty="0"/>
              <a:t>License must not discriminate against any person of group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3494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Source </a:t>
            </a:r>
            <a:r>
              <a:rPr lang="en-US" dirty="0"/>
              <a:t>E</a:t>
            </a:r>
            <a:r>
              <a:rPr lang="en-US" dirty="0" smtClean="0"/>
              <a:t>xamples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14691" r="16561" b="33965"/>
          <a:stretch/>
        </p:blipFill>
        <p:spPr>
          <a:xfrm>
            <a:off x="1524000" y="1371600"/>
            <a:ext cx="6095999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9945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Source Example</a:t>
            </a:r>
            <a:br>
              <a:rPr lang="en-US" dirty="0" smtClean="0"/>
            </a:br>
            <a:r>
              <a:rPr lang="en-US" dirty="0" err="1" smtClean="0"/>
              <a:t>DSpace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3"/>
          <a:srcRect l="10574" t="5554" r="13194" b="20496"/>
          <a:stretch/>
        </p:blipFill>
        <p:spPr>
          <a:xfrm>
            <a:off x="1405468" y="1524000"/>
            <a:ext cx="6350000" cy="436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1960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Access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14223" t="14778" r="47662" b="24986"/>
          <a:stretch/>
        </p:blipFill>
        <p:spPr>
          <a:xfrm>
            <a:off x="2286000" y="1676400"/>
            <a:ext cx="49530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1957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Open-access (OA) literature is </a:t>
            </a:r>
            <a:endParaRPr lang="en-US" dirty="0" smtClean="0"/>
          </a:p>
          <a:p>
            <a:pPr lvl="1"/>
            <a:r>
              <a:rPr lang="en-US" dirty="0" smtClean="0"/>
              <a:t>digital </a:t>
            </a:r>
          </a:p>
          <a:p>
            <a:pPr lvl="1"/>
            <a:r>
              <a:rPr lang="en-US" dirty="0" smtClean="0"/>
              <a:t>online </a:t>
            </a:r>
          </a:p>
          <a:p>
            <a:pPr lvl="1"/>
            <a:r>
              <a:rPr lang="en-US" dirty="0" smtClean="0"/>
              <a:t>free </a:t>
            </a:r>
            <a:r>
              <a:rPr lang="en-US" dirty="0"/>
              <a:t>of charge, and </a:t>
            </a:r>
            <a:endParaRPr lang="en-US" dirty="0" smtClean="0"/>
          </a:p>
          <a:p>
            <a:pPr lvl="1"/>
            <a:r>
              <a:rPr lang="en-US" dirty="0" smtClean="0"/>
              <a:t>free </a:t>
            </a:r>
            <a:r>
              <a:rPr lang="en-US" dirty="0"/>
              <a:t>of most copyright and licensing restrictions. </a:t>
            </a:r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Source: Peter </a:t>
            </a:r>
            <a:r>
              <a:rPr lang="en-US" i="1" dirty="0" err="1" smtClean="0"/>
              <a:t>Suber</a:t>
            </a:r>
            <a:r>
              <a:rPr lang="en-US" i="1" dirty="0" smtClean="0"/>
              <a:t>, </a:t>
            </a:r>
            <a:r>
              <a:rPr lang="en-US" b="1" i="1" dirty="0"/>
              <a:t>A Very Brief Introduction to Open Access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876133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3">
      <a:dk1>
        <a:srgbClr val="2A5400"/>
      </a:dk1>
      <a:lt1>
        <a:srgbClr val="FFFFFF"/>
      </a:lt1>
      <a:dk2>
        <a:srgbClr val="4A9400"/>
      </a:dk2>
      <a:lt2>
        <a:srgbClr val="BAE8BA"/>
      </a:lt2>
      <a:accent1>
        <a:srgbClr val="33CC33"/>
      </a:accent1>
      <a:accent2>
        <a:srgbClr val="99CC00"/>
      </a:accent2>
      <a:accent3>
        <a:srgbClr val="B1C8AA"/>
      </a:accent3>
      <a:accent4>
        <a:srgbClr val="DADADA"/>
      </a:accent4>
      <a:accent5>
        <a:srgbClr val="ADE2AD"/>
      </a:accent5>
      <a:accent6>
        <a:srgbClr val="8AB900"/>
      </a:accent6>
      <a:hlink>
        <a:srgbClr val="99FF33"/>
      </a:hlink>
      <a:folHlink>
        <a:srgbClr val="FFFF99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3_Stream">
  <a:themeElements>
    <a:clrScheme name="Stream 3">
      <a:dk1>
        <a:srgbClr val="2A5400"/>
      </a:dk1>
      <a:lt1>
        <a:srgbClr val="FFFFFF"/>
      </a:lt1>
      <a:dk2>
        <a:srgbClr val="4A9400"/>
      </a:dk2>
      <a:lt2>
        <a:srgbClr val="BAE8BA"/>
      </a:lt2>
      <a:accent1>
        <a:srgbClr val="33CC33"/>
      </a:accent1>
      <a:accent2>
        <a:srgbClr val="99CC00"/>
      </a:accent2>
      <a:accent3>
        <a:srgbClr val="B1C8AA"/>
      </a:accent3>
      <a:accent4>
        <a:srgbClr val="DADADA"/>
      </a:accent4>
      <a:accent5>
        <a:srgbClr val="ADE2AD"/>
      </a:accent5>
      <a:accent6>
        <a:srgbClr val="8AB900"/>
      </a:accent6>
      <a:hlink>
        <a:srgbClr val="99FF33"/>
      </a:hlink>
      <a:folHlink>
        <a:srgbClr val="FFFF99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8_Stream">
  <a:themeElements>
    <a:clrScheme name="Stream 3">
      <a:dk1>
        <a:srgbClr val="2A5400"/>
      </a:dk1>
      <a:lt1>
        <a:srgbClr val="FFFFFF"/>
      </a:lt1>
      <a:dk2>
        <a:srgbClr val="4A9400"/>
      </a:dk2>
      <a:lt2>
        <a:srgbClr val="BAE8BA"/>
      </a:lt2>
      <a:accent1>
        <a:srgbClr val="33CC33"/>
      </a:accent1>
      <a:accent2>
        <a:srgbClr val="99CC00"/>
      </a:accent2>
      <a:accent3>
        <a:srgbClr val="B1C8AA"/>
      </a:accent3>
      <a:accent4>
        <a:srgbClr val="DADADA"/>
      </a:accent4>
      <a:accent5>
        <a:srgbClr val="ADE2AD"/>
      </a:accent5>
      <a:accent6>
        <a:srgbClr val="8AB900"/>
      </a:accent6>
      <a:hlink>
        <a:srgbClr val="99FF33"/>
      </a:hlink>
      <a:folHlink>
        <a:srgbClr val="FFFF99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tream">
  <a:themeElements>
    <a:clrScheme name="Stream 3">
      <a:dk1>
        <a:srgbClr val="2A5400"/>
      </a:dk1>
      <a:lt1>
        <a:srgbClr val="FFFFFF"/>
      </a:lt1>
      <a:dk2>
        <a:srgbClr val="4A9400"/>
      </a:dk2>
      <a:lt2>
        <a:srgbClr val="BAE8BA"/>
      </a:lt2>
      <a:accent1>
        <a:srgbClr val="33CC33"/>
      </a:accent1>
      <a:accent2>
        <a:srgbClr val="99CC00"/>
      </a:accent2>
      <a:accent3>
        <a:srgbClr val="B1C8AA"/>
      </a:accent3>
      <a:accent4>
        <a:srgbClr val="DADADA"/>
      </a:accent4>
      <a:accent5>
        <a:srgbClr val="ADE2AD"/>
      </a:accent5>
      <a:accent6>
        <a:srgbClr val="8AB900"/>
      </a:accent6>
      <a:hlink>
        <a:srgbClr val="99FF33"/>
      </a:hlink>
      <a:folHlink>
        <a:srgbClr val="FFFF99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Stream">
  <a:themeElements>
    <a:clrScheme name="Stream 3">
      <a:dk1>
        <a:srgbClr val="2A5400"/>
      </a:dk1>
      <a:lt1>
        <a:srgbClr val="FFFFFF"/>
      </a:lt1>
      <a:dk2>
        <a:srgbClr val="4A9400"/>
      </a:dk2>
      <a:lt2>
        <a:srgbClr val="BAE8BA"/>
      </a:lt2>
      <a:accent1>
        <a:srgbClr val="33CC33"/>
      </a:accent1>
      <a:accent2>
        <a:srgbClr val="99CC00"/>
      </a:accent2>
      <a:accent3>
        <a:srgbClr val="B1C8AA"/>
      </a:accent3>
      <a:accent4>
        <a:srgbClr val="DADADA"/>
      </a:accent4>
      <a:accent5>
        <a:srgbClr val="ADE2AD"/>
      </a:accent5>
      <a:accent6>
        <a:srgbClr val="8AB900"/>
      </a:accent6>
      <a:hlink>
        <a:srgbClr val="99FF33"/>
      </a:hlink>
      <a:folHlink>
        <a:srgbClr val="FFFF99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Stream">
  <a:themeElements>
    <a:clrScheme name="Stream 3">
      <a:dk1>
        <a:srgbClr val="2A5400"/>
      </a:dk1>
      <a:lt1>
        <a:srgbClr val="FFFFFF"/>
      </a:lt1>
      <a:dk2>
        <a:srgbClr val="4A9400"/>
      </a:dk2>
      <a:lt2>
        <a:srgbClr val="BAE8BA"/>
      </a:lt2>
      <a:accent1>
        <a:srgbClr val="33CC33"/>
      </a:accent1>
      <a:accent2>
        <a:srgbClr val="99CC00"/>
      </a:accent2>
      <a:accent3>
        <a:srgbClr val="B1C8AA"/>
      </a:accent3>
      <a:accent4>
        <a:srgbClr val="DADADA"/>
      </a:accent4>
      <a:accent5>
        <a:srgbClr val="ADE2AD"/>
      </a:accent5>
      <a:accent6>
        <a:srgbClr val="8AB900"/>
      </a:accent6>
      <a:hlink>
        <a:srgbClr val="99FF33"/>
      </a:hlink>
      <a:folHlink>
        <a:srgbClr val="FFFF99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Stream">
  <a:themeElements>
    <a:clrScheme name="Stream 3">
      <a:dk1>
        <a:srgbClr val="2A5400"/>
      </a:dk1>
      <a:lt1>
        <a:srgbClr val="FFFFFF"/>
      </a:lt1>
      <a:dk2>
        <a:srgbClr val="4A9400"/>
      </a:dk2>
      <a:lt2>
        <a:srgbClr val="BAE8BA"/>
      </a:lt2>
      <a:accent1>
        <a:srgbClr val="33CC33"/>
      </a:accent1>
      <a:accent2>
        <a:srgbClr val="99CC00"/>
      </a:accent2>
      <a:accent3>
        <a:srgbClr val="B1C8AA"/>
      </a:accent3>
      <a:accent4>
        <a:srgbClr val="DADADA"/>
      </a:accent4>
      <a:accent5>
        <a:srgbClr val="ADE2AD"/>
      </a:accent5>
      <a:accent6>
        <a:srgbClr val="8AB900"/>
      </a:accent6>
      <a:hlink>
        <a:srgbClr val="99FF33"/>
      </a:hlink>
      <a:folHlink>
        <a:srgbClr val="FFFF99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9_Stream">
  <a:themeElements>
    <a:clrScheme name="Stream 3">
      <a:dk1>
        <a:srgbClr val="2A5400"/>
      </a:dk1>
      <a:lt1>
        <a:srgbClr val="FFFFFF"/>
      </a:lt1>
      <a:dk2>
        <a:srgbClr val="4A9400"/>
      </a:dk2>
      <a:lt2>
        <a:srgbClr val="BAE8BA"/>
      </a:lt2>
      <a:accent1>
        <a:srgbClr val="33CC33"/>
      </a:accent1>
      <a:accent2>
        <a:srgbClr val="99CC00"/>
      </a:accent2>
      <a:accent3>
        <a:srgbClr val="B1C8AA"/>
      </a:accent3>
      <a:accent4>
        <a:srgbClr val="DADADA"/>
      </a:accent4>
      <a:accent5>
        <a:srgbClr val="ADE2AD"/>
      </a:accent5>
      <a:accent6>
        <a:srgbClr val="8AB900"/>
      </a:accent6>
      <a:hlink>
        <a:srgbClr val="99FF33"/>
      </a:hlink>
      <a:folHlink>
        <a:srgbClr val="FFFF99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0_Stream">
  <a:themeElements>
    <a:clrScheme name="Stream 3">
      <a:dk1>
        <a:srgbClr val="2A5400"/>
      </a:dk1>
      <a:lt1>
        <a:srgbClr val="FFFFFF"/>
      </a:lt1>
      <a:dk2>
        <a:srgbClr val="4A9400"/>
      </a:dk2>
      <a:lt2>
        <a:srgbClr val="BAE8BA"/>
      </a:lt2>
      <a:accent1>
        <a:srgbClr val="33CC33"/>
      </a:accent1>
      <a:accent2>
        <a:srgbClr val="99CC00"/>
      </a:accent2>
      <a:accent3>
        <a:srgbClr val="B1C8AA"/>
      </a:accent3>
      <a:accent4>
        <a:srgbClr val="DADADA"/>
      </a:accent4>
      <a:accent5>
        <a:srgbClr val="ADE2AD"/>
      </a:accent5>
      <a:accent6>
        <a:srgbClr val="8AB900"/>
      </a:accent6>
      <a:hlink>
        <a:srgbClr val="99FF33"/>
      </a:hlink>
      <a:folHlink>
        <a:srgbClr val="FFFF99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1_Stream">
  <a:themeElements>
    <a:clrScheme name="Stream 3">
      <a:dk1>
        <a:srgbClr val="2A5400"/>
      </a:dk1>
      <a:lt1>
        <a:srgbClr val="FFFFFF"/>
      </a:lt1>
      <a:dk2>
        <a:srgbClr val="4A9400"/>
      </a:dk2>
      <a:lt2>
        <a:srgbClr val="BAE8BA"/>
      </a:lt2>
      <a:accent1>
        <a:srgbClr val="33CC33"/>
      </a:accent1>
      <a:accent2>
        <a:srgbClr val="99CC00"/>
      </a:accent2>
      <a:accent3>
        <a:srgbClr val="B1C8AA"/>
      </a:accent3>
      <a:accent4>
        <a:srgbClr val="DADADA"/>
      </a:accent4>
      <a:accent5>
        <a:srgbClr val="ADE2AD"/>
      </a:accent5>
      <a:accent6>
        <a:srgbClr val="8AB900"/>
      </a:accent6>
      <a:hlink>
        <a:srgbClr val="99FF33"/>
      </a:hlink>
      <a:folHlink>
        <a:srgbClr val="FFFF99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2_Stream">
  <a:themeElements>
    <a:clrScheme name="Stream 3">
      <a:dk1>
        <a:srgbClr val="2A5400"/>
      </a:dk1>
      <a:lt1>
        <a:srgbClr val="FFFFFF"/>
      </a:lt1>
      <a:dk2>
        <a:srgbClr val="4A9400"/>
      </a:dk2>
      <a:lt2>
        <a:srgbClr val="BAE8BA"/>
      </a:lt2>
      <a:accent1>
        <a:srgbClr val="33CC33"/>
      </a:accent1>
      <a:accent2>
        <a:srgbClr val="99CC00"/>
      </a:accent2>
      <a:accent3>
        <a:srgbClr val="B1C8AA"/>
      </a:accent3>
      <a:accent4>
        <a:srgbClr val="DADADA"/>
      </a:accent4>
      <a:accent5>
        <a:srgbClr val="ADE2AD"/>
      </a:accent5>
      <a:accent6>
        <a:srgbClr val="8AB900"/>
      </a:accent6>
      <a:hlink>
        <a:srgbClr val="99FF33"/>
      </a:hlink>
      <a:folHlink>
        <a:srgbClr val="FFFF99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3296</TotalTime>
  <Words>389</Words>
  <Application>Microsoft Office PowerPoint</Application>
  <PresentationFormat>On-screen Show (4:3)</PresentationFormat>
  <Paragraphs>139</Paragraphs>
  <Slides>47</Slides>
  <Notes>47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47</vt:i4>
      </vt:variant>
    </vt:vector>
  </HeadingPairs>
  <TitlesOfParts>
    <vt:vector size="62" baseType="lpstr">
      <vt:lpstr>Arial</vt:lpstr>
      <vt:lpstr>Calibri</vt:lpstr>
      <vt:lpstr>Garamond</vt:lpstr>
      <vt:lpstr>Wingdings</vt:lpstr>
      <vt:lpstr>Stream</vt:lpstr>
      <vt:lpstr>1_Stream</vt:lpstr>
      <vt:lpstr>4_Stream</vt:lpstr>
      <vt:lpstr>7_Stream</vt:lpstr>
      <vt:lpstr>8_Stream</vt:lpstr>
      <vt:lpstr>9_Stream</vt:lpstr>
      <vt:lpstr>10_Stream</vt:lpstr>
      <vt:lpstr>11_Stream</vt:lpstr>
      <vt:lpstr>12_Stream</vt:lpstr>
      <vt:lpstr>13_Stream</vt:lpstr>
      <vt:lpstr>18_Stream</vt:lpstr>
      <vt:lpstr>Open sesame! </vt:lpstr>
      <vt:lpstr> </vt:lpstr>
      <vt:lpstr>Today’s Goals</vt:lpstr>
      <vt:lpstr>The Open Movement</vt:lpstr>
      <vt:lpstr>Open Source Software</vt:lpstr>
      <vt:lpstr>Open Source Examples</vt:lpstr>
      <vt:lpstr>Open Source Example DSpace</vt:lpstr>
      <vt:lpstr>Open Access</vt:lpstr>
      <vt:lpstr>Open access</vt:lpstr>
      <vt:lpstr> Why Open Access? </vt:lpstr>
      <vt:lpstr>Scholarly Journals</vt:lpstr>
      <vt:lpstr>Peer Review</vt:lpstr>
      <vt:lpstr>Open Access Example USFSP Digital Archive</vt:lpstr>
      <vt:lpstr>Open Access Journal</vt:lpstr>
      <vt:lpstr>USFSP Open Access Journal</vt:lpstr>
      <vt:lpstr>Open Access Journal</vt:lpstr>
      <vt:lpstr>Open Access Database</vt:lpstr>
      <vt:lpstr>Open Access Directory </vt:lpstr>
      <vt:lpstr>Why Open Access? For the Public Good</vt:lpstr>
      <vt:lpstr>Why Open Access? Funding Agencies Support It</vt:lpstr>
      <vt:lpstr>Why Open Access? Funding Agencies Support It</vt:lpstr>
      <vt:lpstr>Why Open Access? Student Support  </vt:lpstr>
      <vt:lpstr>Why Open Access? International Support</vt:lpstr>
      <vt:lpstr>Why Open Access? Faculty Support</vt:lpstr>
      <vt:lpstr>Why Open Access?  Promote Research &amp; Scholarship</vt:lpstr>
      <vt:lpstr>Why Open Access?  Promote Research &amp; Scholarship</vt:lpstr>
      <vt:lpstr>Why Open Access?  Greater Exposure for Research</vt:lpstr>
      <vt:lpstr>Why Open Access? International Support</vt:lpstr>
      <vt:lpstr>Why Open Access? International Support</vt:lpstr>
      <vt:lpstr>Why Open Access? International Support</vt:lpstr>
      <vt:lpstr>Why Open Access? International Support</vt:lpstr>
      <vt:lpstr>Why Open Access? International Support</vt:lpstr>
      <vt:lpstr> Open Data </vt:lpstr>
      <vt:lpstr>Tools for Open Access &amp; Open Data Creative Commons</vt:lpstr>
      <vt:lpstr>Open Content</vt:lpstr>
      <vt:lpstr>Open Content</vt:lpstr>
      <vt:lpstr>Open Content Google and Digital Libraries</vt:lpstr>
      <vt:lpstr>Open Courses</vt:lpstr>
      <vt:lpstr>Open Courses MOOCs</vt:lpstr>
      <vt:lpstr>Open Courses Coursera</vt:lpstr>
      <vt:lpstr>Open Educational Resources Open Education</vt:lpstr>
      <vt:lpstr>Open Educational Resources P2PU</vt:lpstr>
      <vt:lpstr>Open Educational Resources Open Textbooks</vt:lpstr>
      <vt:lpstr>Open Educational Resources  http://tap.usf.edu/</vt:lpstr>
      <vt:lpstr>Open Educational Resources OER Commons</vt:lpstr>
      <vt:lpstr>Open Educational Practice</vt:lpstr>
      <vt:lpstr>Open Source Democracy http://www.youtube.com/watch?v=LnDJ_j-zlNw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sesame!</dc:title>
  <dc:creator>Carol Hixson</dc:creator>
  <cp:lastModifiedBy>Carol Hixson</cp:lastModifiedBy>
  <cp:revision>172</cp:revision>
  <cp:lastPrinted>2012-11-28T13:52:21Z</cp:lastPrinted>
  <dcterms:created xsi:type="dcterms:W3CDTF">2012-10-01T12:14:52Z</dcterms:created>
  <dcterms:modified xsi:type="dcterms:W3CDTF">2019-02-09T15:54:48Z</dcterms:modified>
</cp:coreProperties>
</file>