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sldIdLst>
    <p:sldId id="276" r:id="rId5"/>
    <p:sldId id="277" r:id="rId6"/>
    <p:sldId id="290" r:id="rId7"/>
    <p:sldId id="293" r:id="rId8"/>
    <p:sldId id="281" r:id="rId9"/>
    <p:sldId id="285" r:id="rId10"/>
    <p:sldId id="284" r:id="rId11"/>
    <p:sldId id="282" r:id="rId12"/>
    <p:sldId id="294" r:id="rId13"/>
    <p:sldId id="296" r:id="rId14"/>
    <p:sldId id="278" r:id="rId15"/>
    <p:sldId id="295" r:id="rId16"/>
    <p:sldId id="286" r:id="rId17"/>
    <p:sldId id="289" r:id="rId18"/>
    <p:sldId id="288" r:id="rId19"/>
    <p:sldId id="297" r:id="rId20"/>
    <p:sldId id="300" r:id="rId21"/>
    <p:sldId id="302" r:id="rId22"/>
    <p:sldId id="298" r:id="rId23"/>
    <p:sldId id="299" r:id="rId24"/>
    <p:sldId id="287" r:id="rId25"/>
    <p:sldId id="29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7AF6CC-6AE7-27D2-5C73-84A312BA3B60}" v="34" dt="2021-02-17T01:53:14.363"/>
    <p1510:client id="{1E896D17-1030-FA3C-27B7-A98B47058AB9}" v="175" dt="2021-11-04T14:27:01.578"/>
    <p1510:client id="{44153492-5BB3-6A74-2F7D-BDD0A7B9B0D0}" v="31" dt="2021-07-21T14:44:36.928"/>
    <p1510:client id="{592EFC10-6B12-544A-15F2-755787BB29DF}" v="1011" dt="2021-07-12T19:26:54.649"/>
    <p1510:client id="{6224087B-77E7-A40A-00F6-ACBEE7CB3A07}" v="3" dt="2021-07-15T14:31:35.556"/>
    <p1510:client id="{6F1C8E4F-249C-7176-F98A-634B39DCBFB4}" v="30" dt="2021-02-16T22:42:07.167"/>
    <p1510:client id="{7665FA05-9BBC-8CC3-5F98-76F7C5489A38}" v="12" dt="2021-02-17T01:48:07.507"/>
    <p1510:client id="{8BBE533F-DF68-D423-C149-B1D56BDFF377}" v="4" dt="2021-02-16T23:25:55.942"/>
    <p1510:client id="{97F8FF8C-A492-30CE-16FB-4927B8CF2D77}" v="9" dt="2021-02-16T22:35:55.793"/>
    <p1510:client id="{9CA73FE4-9D44-D3A2-A6DE-D00468FDA8D0}" v="128" dt="2021-07-26T14:22:52.847"/>
    <p1510:client id="{A53D51C6-3C76-F261-9B7A-AEC060EF8E01}" v="27" dt="2021-02-17T15:44:15.584"/>
    <p1510:client id="{AD4A271A-E2E7-6B68-751C-4381CDB0A2D6}" v="54" dt="2021-07-15T14:30:30.047"/>
    <p1510:client id="{AE799AAA-FF7E-411D-8C9D-D56735B09682}" v="963" dt="2021-02-17T17:51:14.887"/>
    <p1510:client id="{B5C0A251-65C2-05B2-3E9D-2D3742312CBE}" v="1059" dt="2021-07-14T14:43:21.608"/>
    <p1510:client id="{D427918F-5654-0391-6A66-71A162C9D1A5}" v="4" dt="2021-11-04T15:52:51.278"/>
    <p1510:client id="{DF46406E-D4E6-5FDB-C3C7-A722B77EB4E4}" v="339" dt="2021-02-17T02:01:10.949"/>
    <p1510:client id="{E1CF60B7-A946-7E94-948B-C7D44C2B5059}" v="46" dt="2021-07-26T15:13:41.169"/>
    <p1510:client id="{E3D67C10-58A6-E4E7-566A-A25612D6E753}" v="14" dt="2021-07-30T16:16:05.459"/>
    <p1510:client id="{EEEDFDFB-17DC-9E26-C715-B60E7205E263}" v="342" dt="2021-02-17T02:35:54.829"/>
    <p1510:client id="{F8DCF708-90C5-9F98-13C1-5595ECF7BD31}" v="49" dt="2021-11-08T16:39:38.047"/>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98D4CACE-493E-443B-94A2-94939DC926B7}"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n-US"/>
        </a:p>
      </dgm:t>
    </dgm:pt>
    <dgm:pt modelId="{820E3676-6BB5-4094-894E-AA8E66DD80AF}">
      <dgm:prSet/>
      <dgm:spPr/>
      <dgm:t>
        <a:bodyPr/>
        <a:lstStyle/>
        <a:p>
          <a:r>
            <a:rPr lang="en-US"/>
            <a:t>For each resource, testers visited the homepage and a random content page</a:t>
          </a:r>
        </a:p>
      </dgm:t>
    </dgm:pt>
    <dgm:pt modelId="{8EF07FD9-91E1-43AD-93B9-2F126DFFED95}" type="parTrans" cxnId="{2D4AB52F-E30A-4104-A98E-5DF7BB847538}">
      <dgm:prSet/>
      <dgm:spPr/>
      <dgm:t>
        <a:bodyPr/>
        <a:lstStyle/>
        <a:p>
          <a:endParaRPr lang="en-US"/>
        </a:p>
      </dgm:t>
    </dgm:pt>
    <dgm:pt modelId="{D0E48CFE-78A0-4C5D-AE0F-B9018F9B613D}" type="sibTrans" cxnId="{2D4AB52F-E30A-4104-A98E-5DF7BB847538}">
      <dgm:prSet/>
      <dgm:spPr/>
      <dgm:t>
        <a:bodyPr/>
        <a:lstStyle/>
        <a:p>
          <a:endParaRPr lang="en-US"/>
        </a:p>
      </dgm:t>
    </dgm:pt>
    <dgm:pt modelId="{C7E1E82D-0F81-462F-94FB-06DE42FA9790}">
      <dgm:prSet/>
      <dgm:spPr/>
      <dgm:t>
        <a:bodyPr/>
        <a:lstStyle/>
        <a:p>
          <a:r>
            <a:rPr lang="en-US"/>
            <a:t>Criteria tested:</a:t>
          </a:r>
        </a:p>
      </dgm:t>
    </dgm:pt>
    <dgm:pt modelId="{CAD3C573-FF32-42F9-A818-9AA5CE812F30}" type="parTrans" cxnId="{98AD4E03-3A2C-4771-97E7-0B0FEF2CE21B}">
      <dgm:prSet/>
      <dgm:spPr/>
      <dgm:t>
        <a:bodyPr/>
        <a:lstStyle/>
        <a:p>
          <a:endParaRPr lang="en-US"/>
        </a:p>
      </dgm:t>
    </dgm:pt>
    <dgm:pt modelId="{08FB576A-61E9-4221-AD58-BEF94E9F7CD4}" type="sibTrans" cxnId="{98AD4E03-3A2C-4771-97E7-0B0FEF2CE21B}">
      <dgm:prSet/>
      <dgm:spPr/>
      <dgm:t>
        <a:bodyPr/>
        <a:lstStyle/>
        <a:p>
          <a:endParaRPr lang="en-US"/>
        </a:p>
      </dgm:t>
    </dgm:pt>
    <dgm:pt modelId="{394B7A1D-AE4C-4B43-B499-E4AA495EE58F}">
      <dgm:prSet/>
      <dgm:spPr/>
      <dgm:t>
        <a:bodyPr/>
        <a:lstStyle/>
        <a:p>
          <a:r>
            <a:rPr lang="en-US"/>
            <a:t>Keyboard navigation</a:t>
          </a:r>
        </a:p>
      </dgm:t>
    </dgm:pt>
    <dgm:pt modelId="{F9953D3C-73E6-43A8-ADE3-B4B297E60581}" type="parTrans" cxnId="{3EE75AF7-0B7B-4053-995B-4BD9347D2720}">
      <dgm:prSet/>
      <dgm:spPr/>
      <dgm:t>
        <a:bodyPr/>
        <a:lstStyle/>
        <a:p>
          <a:endParaRPr lang="en-US"/>
        </a:p>
      </dgm:t>
    </dgm:pt>
    <dgm:pt modelId="{9202C301-CFB4-4C18-BFCE-8E502FF08CDD}" type="sibTrans" cxnId="{3EE75AF7-0B7B-4053-995B-4BD9347D2720}">
      <dgm:prSet/>
      <dgm:spPr/>
      <dgm:t>
        <a:bodyPr/>
        <a:lstStyle/>
        <a:p>
          <a:endParaRPr lang="en-US"/>
        </a:p>
      </dgm:t>
    </dgm:pt>
    <dgm:pt modelId="{C7B3ED90-8C22-4030-9947-2ACF59CDA291}">
      <dgm:prSet/>
      <dgm:spPr/>
      <dgm:t>
        <a:bodyPr/>
        <a:lstStyle/>
        <a:p>
          <a:r>
            <a:rPr lang="en-US"/>
            <a:t>Focus indicator visibility</a:t>
          </a:r>
        </a:p>
      </dgm:t>
    </dgm:pt>
    <dgm:pt modelId="{24B2E571-A2E8-4637-A99C-6DE0177ACFAA}" type="parTrans" cxnId="{6377F3E1-1CDF-4654-A8EA-F2EE580A0AA4}">
      <dgm:prSet/>
      <dgm:spPr/>
      <dgm:t>
        <a:bodyPr/>
        <a:lstStyle/>
        <a:p>
          <a:endParaRPr lang="en-US"/>
        </a:p>
      </dgm:t>
    </dgm:pt>
    <dgm:pt modelId="{11A7F877-75A9-472E-9D79-5548CAE866B3}" type="sibTrans" cxnId="{6377F3E1-1CDF-4654-A8EA-F2EE580A0AA4}">
      <dgm:prSet/>
      <dgm:spPr/>
      <dgm:t>
        <a:bodyPr/>
        <a:lstStyle/>
        <a:p>
          <a:endParaRPr lang="en-US"/>
        </a:p>
      </dgm:t>
    </dgm:pt>
    <dgm:pt modelId="{8D0941AD-DEC4-468D-A746-B66158943FF5}">
      <dgm:prSet/>
      <dgm:spPr/>
      <dgm:t>
        <a:bodyPr/>
        <a:lstStyle/>
        <a:p>
          <a:r>
            <a:rPr lang="en-US"/>
            <a:t>Manual resizing</a:t>
          </a:r>
        </a:p>
      </dgm:t>
    </dgm:pt>
    <dgm:pt modelId="{4AF1BA0E-41CF-49DA-9AFD-68F95520C3FE}" type="parTrans" cxnId="{CC69C9E3-BBEF-4D7F-81EF-527F8C88C344}">
      <dgm:prSet/>
      <dgm:spPr/>
      <dgm:t>
        <a:bodyPr/>
        <a:lstStyle/>
        <a:p>
          <a:endParaRPr lang="en-US"/>
        </a:p>
      </dgm:t>
    </dgm:pt>
    <dgm:pt modelId="{2BAE7FAD-5F07-41A0-9348-4FF2205348BF}" type="sibTrans" cxnId="{CC69C9E3-BBEF-4D7F-81EF-527F8C88C344}">
      <dgm:prSet/>
      <dgm:spPr/>
      <dgm:t>
        <a:bodyPr/>
        <a:lstStyle/>
        <a:p>
          <a:endParaRPr lang="en-US"/>
        </a:p>
      </dgm:t>
    </dgm:pt>
    <dgm:pt modelId="{65EBC290-0FA8-47CE-AAC8-ABD27987B408}">
      <dgm:prSet/>
      <dgm:spPr/>
      <dgm:t>
        <a:bodyPr/>
        <a:lstStyle/>
        <a:p>
          <a:r>
            <a:rPr lang="en-US"/>
            <a:t>Screen reader compatibility</a:t>
          </a:r>
        </a:p>
      </dgm:t>
    </dgm:pt>
    <dgm:pt modelId="{883CA892-7B46-43B6-82C5-F93FD827F9E7}" type="parTrans" cxnId="{AB1C499D-35B3-4BEF-9E1A-35AF1737C856}">
      <dgm:prSet/>
      <dgm:spPr/>
      <dgm:t>
        <a:bodyPr/>
        <a:lstStyle/>
        <a:p>
          <a:endParaRPr lang="en-US"/>
        </a:p>
      </dgm:t>
    </dgm:pt>
    <dgm:pt modelId="{121C1AA5-A451-447A-98CC-14286FD51404}" type="sibTrans" cxnId="{AB1C499D-35B3-4BEF-9E1A-35AF1737C856}">
      <dgm:prSet/>
      <dgm:spPr/>
      <dgm:t>
        <a:bodyPr/>
        <a:lstStyle/>
        <a:p>
          <a:endParaRPr lang="en-US"/>
        </a:p>
      </dgm:t>
    </dgm:pt>
    <dgm:pt modelId="{DDF3B416-538A-4254-91CE-7FC7A2A62D84}">
      <dgm:prSet/>
      <dgm:spPr/>
      <dgm:t>
        <a:bodyPr/>
        <a:lstStyle/>
        <a:p>
          <a:r>
            <a:rPr lang="en-US"/>
            <a:t>Color contrast</a:t>
          </a:r>
        </a:p>
      </dgm:t>
    </dgm:pt>
    <dgm:pt modelId="{6E64B100-66E6-4C98-8E50-A120C2DC22B1}" type="parTrans" cxnId="{2709492C-57BD-4166-BDC6-5F6265A89503}">
      <dgm:prSet/>
      <dgm:spPr/>
      <dgm:t>
        <a:bodyPr/>
        <a:lstStyle/>
        <a:p>
          <a:endParaRPr lang="en-US"/>
        </a:p>
      </dgm:t>
    </dgm:pt>
    <dgm:pt modelId="{5926A0B8-85D8-4A57-BC5F-DDDF197BBD73}" type="sibTrans" cxnId="{2709492C-57BD-4166-BDC6-5F6265A89503}">
      <dgm:prSet/>
      <dgm:spPr/>
      <dgm:t>
        <a:bodyPr/>
        <a:lstStyle/>
        <a:p>
          <a:endParaRPr lang="en-US"/>
        </a:p>
      </dgm:t>
    </dgm:pt>
    <dgm:pt modelId="{A2FA8F92-9546-485B-A206-5BD35996B6E2}">
      <dgm:prSet/>
      <dgm:spPr/>
      <dgm:t>
        <a:bodyPr/>
        <a:lstStyle/>
        <a:p>
          <a:r>
            <a:rPr lang="en-US"/>
            <a:t>PDF content availability</a:t>
          </a:r>
        </a:p>
      </dgm:t>
    </dgm:pt>
    <dgm:pt modelId="{8F2DD87B-9AF2-46DF-962A-E1A3862AF346}" type="parTrans" cxnId="{9D1D0627-7A7B-4B96-8983-3BCDE8164B11}">
      <dgm:prSet/>
      <dgm:spPr/>
      <dgm:t>
        <a:bodyPr/>
        <a:lstStyle/>
        <a:p>
          <a:endParaRPr lang="en-US"/>
        </a:p>
      </dgm:t>
    </dgm:pt>
    <dgm:pt modelId="{11676905-185B-4346-BD79-3D39A310DD08}" type="sibTrans" cxnId="{9D1D0627-7A7B-4B96-8983-3BCDE8164B11}">
      <dgm:prSet/>
      <dgm:spPr/>
      <dgm:t>
        <a:bodyPr/>
        <a:lstStyle/>
        <a:p>
          <a:endParaRPr lang="en-US"/>
        </a:p>
      </dgm:t>
    </dgm:pt>
    <dgm:pt modelId="{99D9E975-CE87-4883-B41B-8EA7322E103A}">
      <dgm:prSet/>
      <dgm:spPr/>
      <dgm:t>
        <a:bodyPr/>
        <a:lstStyle/>
        <a:p>
          <a:r>
            <a:rPr lang="en-US"/>
            <a:t>Results were entered into a Qualtrics survey</a:t>
          </a:r>
        </a:p>
      </dgm:t>
    </dgm:pt>
    <dgm:pt modelId="{E63635D2-46EB-4645-BB0D-D2B5AB37105D}" type="parTrans" cxnId="{A07CA854-657A-4284-B3FD-1580C5B1075B}">
      <dgm:prSet/>
      <dgm:spPr/>
      <dgm:t>
        <a:bodyPr/>
        <a:lstStyle/>
        <a:p>
          <a:endParaRPr lang="en-US"/>
        </a:p>
      </dgm:t>
    </dgm:pt>
    <dgm:pt modelId="{99A59C45-8448-4EE3-9934-FA8D5C57CE1A}" type="sibTrans" cxnId="{A07CA854-657A-4284-B3FD-1580C5B1075B}">
      <dgm:prSet/>
      <dgm:spPr/>
      <dgm:t>
        <a:bodyPr/>
        <a:lstStyle/>
        <a:p>
          <a:endParaRPr lang="en-US"/>
        </a:p>
      </dgm:t>
    </dgm:pt>
    <dgm:pt modelId="{531A745A-8319-48BB-BD73-2888B88F7054}" type="pres">
      <dgm:prSet presAssocID="{98D4CACE-493E-443B-94A2-94939DC926B7}" presName="Name0" presStyleCnt="0">
        <dgm:presLayoutVars>
          <dgm:dir/>
          <dgm:animLvl val="lvl"/>
          <dgm:resizeHandles val="exact"/>
        </dgm:presLayoutVars>
      </dgm:prSet>
      <dgm:spPr/>
    </dgm:pt>
    <dgm:pt modelId="{82B6AD70-3302-4694-B53A-7F0F20271FFF}" type="pres">
      <dgm:prSet presAssocID="{99D9E975-CE87-4883-B41B-8EA7322E103A}" presName="boxAndChildren" presStyleCnt="0"/>
      <dgm:spPr/>
    </dgm:pt>
    <dgm:pt modelId="{9F163D43-E7C2-40D3-A599-DE897D23E4DC}" type="pres">
      <dgm:prSet presAssocID="{99D9E975-CE87-4883-B41B-8EA7322E103A}" presName="parentTextBox" presStyleLbl="node1" presStyleIdx="0" presStyleCnt="3"/>
      <dgm:spPr/>
    </dgm:pt>
    <dgm:pt modelId="{A8737890-A2C6-4304-ABF4-E4FFF4258E42}" type="pres">
      <dgm:prSet presAssocID="{08FB576A-61E9-4221-AD58-BEF94E9F7CD4}" presName="sp" presStyleCnt="0"/>
      <dgm:spPr/>
    </dgm:pt>
    <dgm:pt modelId="{6ED88B06-CEDA-4E7F-948C-343AB171CFBA}" type="pres">
      <dgm:prSet presAssocID="{C7E1E82D-0F81-462F-94FB-06DE42FA9790}" presName="arrowAndChildren" presStyleCnt="0"/>
      <dgm:spPr/>
    </dgm:pt>
    <dgm:pt modelId="{1C85F81B-B673-408F-8829-BCE9FF0A89CB}" type="pres">
      <dgm:prSet presAssocID="{C7E1E82D-0F81-462F-94FB-06DE42FA9790}" presName="parentTextArrow" presStyleLbl="node1" presStyleIdx="0" presStyleCnt="3"/>
      <dgm:spPr/>
    </dgm:pt>
    <dgm:pt modelId="{A27F69A6-AF0E-4323-B46C-B31ED5CAE538}" type="pres">
      <dgm:prSet presAssocID="{C7E1E82D-0F81-462F-94FB-06DE42FA9790}" presName="arrow" presStyleLbl="node1" presStyleIdx="1" presStyleCnt="3"/>
      <dgm:spPr/>
    </dgm:pt>
    <dgm:pt modelId="{8ECE9D08-C69B-45F4-824A-16680FFBA0F6}" type="pres">
      <dgm:prSet presAssocID="{C7E1E82D-0F81-462F-94FB-06DE42FA9790}" presName="descendantArrow" presStyleCnt="0"/>
      <dgm:spPr/>
    </dgm:pt>
    <dgm:pt modelId="{10D15FEF-A884-4C27-BBF4-4EA9617849E7}" type="pres">
      <dgm:prSet presAssocID="{394B7A1D-AE4C-4B43-B499-E4AA495EE58F}" presName="childTextArrow" presStyleLbl="fgAccFollowNode1" presStyleIdx="0" presStyleCnt="6">
        <dgm:presLayoutVars>
          <dgm:bulletEnabled val="1"/>
        </dgm:presLayoutVars>
      </dgm:prSet>
      <dgm:spPr/>
    </dgm:pt>
    <dgm:pt modelId="{726E112F-EC2A-4049-9157-F32A785E4534}" type="pres">
      <dgm:prSet presAssocID="{C7B3ED90-8C22-4030-9947-2ACF59CDA291}" presName="childTextArrow" presStyleLbl="fgAccFollowNode1" presStyleIdx="1" presStyleCnt="6">
        <dgm:presLayoutVars>
          <dgm:bulletEnabled val="1"/>
        </dgm:presLayoutVars>
      </dgm:prSet>
      <dgm:spPr/>
    </dgm:pt>
    <dgm:pt modelId="{75AA2813-5142-4899-8046-7F099DE4A941}" type="pres">
      <dgm:prSet presAssocID="{8D0941AD-DEC4-468D-A746-B66158943FF5}" presName="childTextArrow" presStyleLbl="fgAccFollowNode1" presStyleIdx="2" presStyleCnt="6">
        <dgm:presLayoutVars>
          <dgm:bulletEnabled val="1"/>
        </dgm:presLayoutVars>
      </dgm:prSet>
      <dgm:spPr/>
    </dgm:pt>
    <dgm:pt modelId="{AB2725E5-872F-4658-913C-4D3702F0B771}" type="pres">
      <dgm:prSet presAssocID="{65EBC290-0FA8-47CE-AAC8-ABD27987B408}" presName="childTextArrow" presStyleLbl="fgAccFollowNode1" presStyleIdx="3" presStyleCnt="6">
        <dgm:presLayoutVars>
          <dgm:bulletEnabled val="1"/>
        </dgm:presLayoutVars>
      </dgm:prSet>
      <dgm:spPr/>
    </dgm:pt>
    <dgm:pt modelId="{B1B7208E-6A20-4D44-B519-D12E9FE72BC5}" type="pres">
      <dgm:prSet presAssocID="{DDF3B416-538A-4254-91CE-7FC7A2A62D84}" presName="childTextArrow" presStyleLbl="fgAccFollowNode1" presStyleIdx="4" presStyleCnt="6">
        <dgm:presLayoutVars>
          <dgm:bulletEnabled val="1"/>
        </dgm:presLayoutVars>
      </dgm:prSet>
      <dgm:spPr/>
    </dgm:pt>
    <dgm:pt modelId="{B7CAA842-38C6-48BB-BBFA-9FCA3C22A95D}" type="pres">
      <dgm:prSet presAssocID="{A2FA8F92-9546-485B-A206-5BD35996B6E2}" presName="childTextArrow" presStyleLbl="fgAccFollowNode1" presStyleIdx="5" presStyleCnt="6">
        <dgm:presLayoutVars>
          <dgm:bulletEnabled val="1"/>
        </dgm:presLayoutVars>
      </dgm:prSet>
      <dgm:spPr/>
    </dgm:pt>
    <dgm:pt modelId="{FE798AF1-7D3F-47E5-B2AA-52A3A1261F8F}" type="pres">
      <dgm:prSet presAssocID="{D0E48CFE-78A0-4C5D-AE0F-B9018F9B613D}" presName="sp" presStyleCnt="0"/>
      <dgm:spPr/>
    </dgm:pt>
    <dgm:pt modelId="{3A0A35AC-AD50-4079-BF12-915F2792D890}" type="pres">
      <dgm:prSet presAssocID="{820E3676-6BB5-4094-894E-AA8E66DD80AF}" presName="arrowAndChildren" presStyleCnt="0"/>
      <dgm:spPr/>
    </dgm:pt>
    <dgm:pt modelId="{19A0E787-7754-413A-A8DD-6B73577990F1}" type="pres">
      <dgm:prSet presAssocID="{820E3676-6BB5-4094-894E-AA8E66DD80AF}" presName="parentTextArrow" presStyleLbl="node1" presStyleIdx="2" presStyleCnt="3"/>
      <dgm:spPr/>
    </dgm:pt>
  </dgm:ptLst>
  <dgm:cxnLst>
    <dgm:cxn modelId="{98AD4E03-3A2C-4771-97E7-0B0FEF2CE21B}" srcId="{98D4CACE-493E-443B-94A2-94939DC926B7}" destId="{C7E1E82D-0F81-462F-94FB-06DE42FA9790}" srcOrd="1" destOrd="0" parTransId="{CAD3C573-FF32-42F9-A818-9AA5CE812F30}" sibTransId="{08FB576A-61E9-4221-AD58-BEF94E9F7CD4}"/>
    <dgm:cxn modelId="{1D75B516-DFE5-49B6-A247-C7CBA1F04214}" type="presOf" srcId="{C7B3ED90-8C22-4030-9947-2ACF59CDA291}" destId="{726E112F-EC2A-4049-9157-F32A785E4534}" srcOrd="0" destOrd="0" presId="urn:microsoft.com/office/officeart/2005/8/layout/process4"/>
    <dgm:cxn modelId="{9D1D0627-7A7B-4B96-8983-3BCDE8164B11}" srcId="{C7E1E82D-0F81-462F-94FB-06DE42FA9790}" destId="{A2FA8F92-9546-485B-A206-5BD35996B6E2}" srcOrd="5" destOrd="0" parTransId="{8F2DD87B-9AF2-46DF-962A-E1A3862AF346}" sibTransId="{11676905-185B-4346-BD79-3D39A310DD08}"/>
    <dgm:cxn modelId="{2709492C-57BD-4166-BDC6-5F6265A89503}" srcId="{C7E1E82D-0F81-462F-94FB-06DE42FA9790}" destId="{DDF3B416-538A-4254-91CE-7FC7A2A62D84}" srcOrd="4" destOrd="0" parTransId="{6E64B100-66E6-4C98-8E50-A120C2DC22B1}" sibTransId="{5926A0B8-85D8-4A57-BC5F-DDDF197BBD73}"/>
    <dgm:cxn modelId="{92E2432D-2D6F-4479-94E8-9B2F3952DE0A}" type="presOf" srcId="{8D0941AD-DEC4-468D-A746-B66158943FF5}" destId="{75AA2813-5142-4899-8046-7F099DE4A941}" srcOrd="0" destOrd="0" presId="urn:microsoft.com/office/officeart/2005/8/layout/process4"/>
    <dgm:cxn modelId="{7448B32E-E7E2-405A-9906-0B71BF37F5FE}" type="presOf" srcId="{394B7A1D-AE4C-4B43-B499-E4AA495EE58F}" destId="{10D15FEF-A884-4C27-BBF4-4EA9617849E7}" srcOrd="0" destOrd="0" presId="urn:microsoft.com/office/officeart/2005/8/layout/process4"/>
    <dgm:cxn modelId="{2D4AB52F-E30A-4104-A98E-5DF7BB847538}" srcId="{98D4CACE-493E-443B-94A2-94939DC926B7}" destId="{820E3676-6BB5-4094-894E-AA8E66DD80AF}" srcOrd="0" destOrd="0" parTransId="{8EF07FD9-91E1-43AD-93B9-2F126DFFED95}" sibTransId="{D0E48CFE-78A0-4C5D-AE0F-B9018F9B613D}"/>
    <dgm:cxn modelId="{6DA2BE30-5EA2-4B9C-8E9F-F7CFDD85155E}" type="presOf" srcId="{C7E1E82D-0F81-462F-94FB-06DE42FA9790}" destId="{A27F69A6-AF0E-4323-B46C-B31ED5CAE538}" srcOrd="1" destOrd="0" presId="urn:microsoft.com/office/officeart/2005/8/layout/process4"/>
    <dgm:cxn modelId="{BDA9375B-F0DB-415A-9882-D39191F832EB}" type="presOf" srcId="{A2FA8F92-9546-485B-A206-5BD35996B6E2}" destId="{B7CAA842-38C6-48BB-BBFA-9FCA3C22A95D}" srcOrd="0" destOrd="0" presId="urn:microsoft.com/office/officeart/2005/8/layout/process4"/>
    <dgm:cxn modelId="{2D345053-3EA5-4469-91F9-94649584A623}" type="presOf" srcId="{99D9E975-CE87-4883-B41B-8EA7322E103A}" destId="{9F163D43-E7C2-40D3-A599-DE897D23E4DC}" srcOrd="0" destOrd="0" presId="urn:microsoft.com/office/officeart/2005/8/layout/process4"/>
    <dgm:cxn modelId="{A07CA854-657A-4284-B3FD-1580C5B1075B}" srcId="{98D4CACE-493E-443B-94A2-94939DC926B7}" destId="{99D9E975-CE87-4883-B41B-8EA7322E103A}" srcOrd="2" destOrd="0" parTransId="{E63635D2-46EB-4645-BB0D-D2B5AB37105D}" sibTransId="{99A59C45-8448-4EE3-9934-FA8D5C57CE1A}"/>
    <dgm:cxn modelId="{7EFAB494-6000-44A5-B254-D567683218DA}" type="presOf" srcId="{98D4CACE-493E-443B-94A2-94939DC926B7}" destId="{531A745A-8319-48BB-BD73-2888B88F7054}" srcOrd="0" destOrd="0" presId="urn:microsoft.com/office/officeart/2005/8/layout/process4"/>
    <dgm:cxn modelId="{AB1C499D-35B3-4BEF-9E1A-35AF1737C856}" srcId="{C7E1E82D-0F81-462F-94FB-06DE42FA9790}" destId="{65EBC290-0FA8-47CE-AAC8-ABD27987B408}" srcOrd="3" destOrd="0" parTransId="{883CA892-7B46-43B6-82C5-F93FD827F9E7}" sibTransId="{121C1AA5-A451-447A-98CC-14286FD51404}"/>
    <dgm:cxn modelId="{D6A332B6-662A-488C-9845-68992A922947}" type="presOf" srcId="{820E3676-6BB5-4094-894E-AA8E66DD80AF}" destId="{19A0E787-7754-413A-A8DD-6B73577990F1}" srcOrd="0" destOrd="0" presId="urn:microsoft.com/office/officeart/2005/8/layout/process4"/>
    <dgm:cxn modelId="{89C09CD7-0622-4D33-9E93-CF1D6FABB8C0}" type="presOf" srcId="{C7E1E82D-0F81-462F-94FB-06DE42FA9790}" destId="{1C85F81B-B673-408F-8829-BCE9FF0A89CB}" srcOrd="0" destOrd="0" presId="urn:microsoft.com/office/officeart/2005/8/layout/process4"/>
    <dgm:cxn modelId="{6377F3E1-1CDF-4654-A8EA-F2EE580A0AA4}" srcId="{C7E1E82D-0F81-462F-94FB-06DE42FA9790}" destId="{C7B3ED90-8C22-4030-9947-2ACF59CDA291}" srcOrd="1" destOrd="0" parTransId="{24B2E571-A2E8-4637-A99C-6DE0177ACFAA}" sibTransId="{11A7F877-75A9-472E-9D79-5548CAE866B3}"/>
    <dgm:cxn modelId="{CC69C9E3-BBEF-4D7F-81EF-527F8C88C344}" srcId="{C7E1E82D-0F81-462F-94FB-06DE42FA9790}" destId="{8D0941AD-DEC4-468D-A746-B66158943FF5}" srcOrd="2" destOrd="0" parTransId="{4AF1BA0E-41CF-49DA-9AFD-68F95520C3FE}" sibTransId="{2BAE7FAD-5F07-41A0-9348-4FF2205348BF}"/>
    <dgm:cxn modelId="{3C07B3F2-00AA-4361-A6F3-4424B6317CB7}" type="presOf" srcId="{DDF3B416-538A-4254-91CE-7FC7A2A62D84}" destId="{B1B7208E-6A20-4D44-B519-D12E9FE72BC5}" srcOrd="0" destOrd="0" presId="urn:microsoft.com/office/officeart/2005/8/layout/process4"/>
    <dgm:cxn modelId="{3EE75AF7-0B7B-4053-995B-4BD9347D2720}" srcId="{C7E1E82D-0F81-462F-94FB-06DE42FA9790}" destId="{394B7A1D-AE4C-4B43-B499-E4AA495EE58F}" srcOrd="0" destOrd="0" parTransId="{F9953D3C-73E6-43A8-ADE3-B4B297E60581}" sibTransId="{9202C301-CFB4-4C18-BFCE-8E502FF08CDD}"/>
    <dgm:cxn modelId="{8FDD5AFE-33A9-4712-A35C-9A8083091BE4}" type="presOf" srcId="{65EBC290-0FA8-47CE-AAC8-ABD27987B408}" destId="{AB2725E5-872F-4658-913C-4D3702F0B771}" srcOrd="0" destOrd="0" presId="urn:microsoft.com/office/officeart/2005/8/layout/process4"/>
    <dgm:cxn modelId="{04744A7C-683C-444A-8701-3618AAE81B61}" type="presParOf" srcId="{531A745A-8319-48BB-BD73-2888B88F7054}" destId="{82B6AD70-3302-4694-B53A-7F0F20271FFF}" srcOrd="0" destOrd="0" presId="urn:microsoft.com/office/officeart/2005/8/layout/process4"/>
    <dgm:cxn modelId="{989E9C1B-732A-4DD9-8EBB-44A9739C21D0}" type="presParOf" srcId="{82B6AD70-3302-4694-B53A-7F0F20271FFF}" destId="{9F163D43-E7C2-40D3-A599-DE897D23E4DC}" srcOrd="0" destOrd="0" presId="urn:microsoft.com/office/officeart/2005/8/layout/process4"/>
    <dgm:cxn modelId="{5C377A1F-8C76-431E-8AD8-0E1BEDF20425}" type="presParOf" srcId="{531A745A-8319-48BB-BD73-2888B88F7054}" destId="{A8737890-A2C6-4304-ABF4-E4FFF4258E42}" srcOrd="1" destOrd="0" presId="urn:microsoft.com/office/officeart/2005/8/layout/process4"/>
    <dgm:cxn modelId="{01A179FB-46AE-4A5C-8F15-5F4C6C0A8CEC}" type="presParOf" srcId="{531A745A-8319-48BB-BD73-2888B88F7054}" destId="{6ED88B06-CEDA-4E7F-948C-343AB171CFBA}" srcOrd="2" destOrd="0" presId="urn:microsoft.com/office/officeart/2005/8/layout/process4"/>
    <dgm:cxn modelId="{274AE958-6ACA-4172-A518-AE11FB149E1E}" type="presParOf" srcId="{6ED88B06-CEDA-4E7F-948C-343AB171CFBA}" destId="{1C85F81B-B673-408F-8829-BCE9FF0A89CB}" srcOrd="0" destOrd="0" presId="urn:microsoft.com/office/officeart/2005/8/layout/process4"/>
    <dgm:cxn modelId="{E4E6B52C-7263-48FE-86F9-0522AAD22C9E}" type="presParOf" srcId="{6ED88B06-CEDA-4E7F-948C-343AB171CFBA}" destId="{A27F69A6-AF0E-4323-B46C-B31ED5CAE538}" srcOrd="1" destOrd="0" presId="urn:microsoft.com/office/officeart/2005/8/layout/process4"/>
    <dgm:cxn modelId="{7CBA64C5-A941-4989-B12B-8D040DEC3025}" type="presParOf" srcId="{6ED88B06-CEDA-4E7F-948C-343AB171CFBA}" destId="{8ECE9D08-C69B-45F4-824A-16680FFBA0F6}" srcOrd="2" destOrd="0" presId="urn:microsoft.com/office/officeart/2005/8/layout/process4"/>
    <dgm:cxn modelId="{ECB06592-EFFA-4063-B6C8-8A88518ABD7B}" type="presParOf" srcId="{8ECE9D08-C69B-45F4-824A-16680FFBA0F6}" destId="{10D15FEF-A884-4C27-BBF4-4EA9617849E7}" srcOrd="0" destOrd="0" presId="urn:microsoft.com/office/officeart/2005/8/layout/process4"/>
    <dgm:cxn modelId="{3CB51785-DA38-4BE8-954F-F33D61B22345}" type="presParOf" srcId="{8ECE9D08-C69B-45F4-824A-16680FFBA0F6}" destId="{726E112F-EC2A-4049-9157-F32A785E4534}" srcOrd="1" destOrd="0" presId="urn:microsoft.com/office/officeart/2005/8/layout/process4"/>
    <dgm:cxn modelId="{56594F38-7AF8-459C-9977-931B78B01E98}" type="presParOf" srcId="{8ECE9D08-C69B-45F4-824A-16680FFBA0F6}" destId="{75AA2813-5142-4899-8046-7F099DE4A941}" srcOrd="2" destOrd="0" presId="urn:microsoft.com/office/officeart/2005/8/layout/process4"/>
    <dgm:cxn modelId="{D3A3858E-CC00-4962-A9F2-A16145666E1A}" type="presParOf" srcId="{8ECE9D08-C69B-45F4-824A-16680FFBA0F6}" destId="{AB2725E5-872F-4658-913C-4D3702F0B771}" srcOrd="3" destOrd="0" presId="urn:microsoft.com/office/officeart/2005/8/layout/process4"/>
    <dgm:cxn modelId="{F1431B9C-6EC1-4FEA-BDEA-BE9F7D9AC341}" type="presParOf" srcId="{8ECE9D08-C69B-45F4-824A-16680FFBA0F6}" destId="{B1B7208E-6A20-4D44-B519-D12E9FE72BC5}" srcOrd="4" destOrd="0" presId="urn:microsoft.com/office/officeart/2005/8/layout/process4"/>
    <dgm:cxn modelId="{EC320A5B-5356-4EEE-9D62-4196883EAE45}" type="presParOf" srcId="{8ECE9D08-C69B-45F4-824A-16680FFBA0F6}" destId="{B7CAA842-38C6-48BB-BBFA-9FCA3C22A95D}" srcOrd="5" destOrd="0" presId="urn:microsoft.com/office/officeart/2005/8/layout/process4"/>
    <dgm:cxn modelId="{8006785E-091B-44E7-8917-BAB203768C83}" type="presParOf" srcId="{531A745A-8319-48BB-BD73-2888B88F7054}" destId="{FE798AF1-7D3F-47E5-B2AA-52A3A1261F8F}" srcOrd="3" destOrd="0" presId="urn:microsoft.com/office/officeart/2005/8/layout/process4"/>
    <dgm:cxn modelId="{3B10CF9B-3E5E-4FE3-97DE-798EE4466FBE}" type="presParOf" srcId="{531A745A-8319-48BB-BD73-2888B88F7054}" destId="{3A0A35AC-AD50-4079-BF12-915F2792D890}" srcOrd="4" destOrd="0" presId="urn:microsoft.com/office/officeart/2005/8/layout/process4"/>
    <dgm:cxn modelId="{384BD654-D066-47D3-B060-9136B7BDE89B}" type="presParOf" srcId="{3A0A35AC-AD50-4079-BF12-915F2792D890}" destId="{19A0E787-7754-413A-A8DD-6B73577990F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578900-EB41-480B-90F3-D16443EAFF50}" type="doc">
      <dgm:prSet loTypeId="urn:microsoft.com/office/officeart/2005/8/layout/list1" loCatId="list" qsTypeId="urn:microsoft.com/office/officeart/2005/8/quickstyle/simple1" qsCatId="simple" csTypeId="urn:microsoft.com/office/officeart/2005/8/colors/accent2_2" csCatId="accent2"/>
      <dgm:spPr/>
      <dgm:t>
        <a:bodyPr/>
        <a:lstStyle/>
        <a:p>
          <a:endParaRPr lang="en-US"/>
        </a:p>
      </dgm:t>
    </dgm:pt>
    <dgm:pt modelId="{CE544F4E-DE9F-46BB-B73A-5B2427A12F82}">
      <dgm:prSet/>
      <dgm:spPr/>
      <dgm:t>
        <a:bodyPr/>
        <a:lstStyle/>
        <a:p>
          <a:r>
            <a:rPr lang="en-US"/>
            <a:t>Development</a:t>
          </a:r>
        </a:p>
      </dgm:t>
    </dgm:pt>
    <dgm:pt modelId="{D36C432B-9961-4798-A0E7-078A9D74D388}" type="parTrans" cxnId="{7483AB3B-62A1-4F1B-B7BD-E6ACC0630F0A}">
      <dgm:prSet/>
      <dgm:spPr/>
      <dgm:t>
        <a:bodyPr/>
        <a:lstStyle/>
        <a:p>
          <a:endParaRPr lang="en-US"/>
        </a:p>
      </dgm:t>
    </dgm:pt>
    <dgm:pt modelId="{E16F87A3-0BCF-4539-9484-82C46FB81E7E}" type="sibTrans" cxnId="{7483AB3B-62A1-4F1B-B7BD-E6ACC0630F0A}">
      <dgm:prSet/>
      <dgm:spPr/>
      <dgm:t>
        <a:bodyPr/>
        <a:lstStyle/>
        <a:p>
          <a:endParaRPr lang="en-US"/>
        </a:p>
      </dgm:t>
    </dgm:pt>
    <dgm:pt modelId="{AA0C3D5B-58FF-47C9-89B8-E42444AD1B89}">
      <dgm:prSet/>
      <dgm:spPr/>
      <dgm:t>
        <a:bodyPr/>
        <a:lstStyle/>
        <a:p>
          <a:r>
            <a:rPr lang="en-US"/>
            <a:t>Some recurring issues on every resource</a:t>
          </a:r>
        </a:p>
      </dgm:t>
    </dgm:pt>
    <dgm:pt modelId="{925718FE-AEDF-4CEA-99A1-F44D9CDAB34F}" type="parTrans" cxnId="{BEC560AF-D45B-4254-A64F-DC6F9D6F8B1C}">
      <dgm:prSet/>
      <dgm:spPr/>
      <dgm:t>
        <a:bodyPr/>
        <a:lstStyle/>
        <a:p>
          <a:endParaRPr lang="en-US"/>
        </a:p>
      </dgm:t>
    </dgm:pt>
    <dgm:pt modelId="{791633EE-B415-420E-BA71-762208ABD349}" type="sibTrans" cxnId="{BEC560AF-D45B-4254-A64F-DC6F9D6F8B1C}">
      <dgm:prSet/>
      <dgm:spPr/>
      <dgm:t>
        <a:bodyPr/>
        <a:lstStyle/>
        <a:p>
          <a:endParaRPr lang="en-US"/>
        </a:p>
      </dgm:t>
    </dgm:pt>
    <dgm:pt modelId="{826B86B0-A122-413E-9248-DD30FC536709}">
      <dgm:prSet/>
      <dgm:spPr/>
      <dgm:t>
        <a:bodyPr/>
        <a:lstStyle/>
        <a:p>
          <a:r>
            <a:rPr lang="en-US"/>
            <a:t>More critical issues appeared on fewer resources</a:t>
          </a:r>
        </a:p>
      </dgm:t>
    </dgm:pt>
    <dgm:pt modelId="{E8AA4762-5CDB-4A27-840F-D55ECE74F07B}" type="parTrans" cxnId="{0CAC26FA-FECD-49A6-81CC-FBAB6A359E40}">
      <dgm:prSet/>
      <dgm:spPr/>
      <dgm:t>
        <a:bodyPr/>
        <a:lstStyle/>
        <a:p>
          <a:endParaRPr lang="en-US"/>
        </a:p>
      </dgm:t>
    </dgm:pt>
    <dgm:pt modelId="{A32B303B-6526-49D0-A0A9-274DC20980FF}" type="sibTrans" cxnId="{0CAC26FA-FECD-49A6-81CC-FBAB6A359E40}">
      <dgm:prSet/>
      <dgm:spPr/>
      <dgm:t>
        <a:bodyPr/>
        <a:lstStyle/>
        <a:p>
          <a:endParaRPr lang="en-US"/>
        </a:p>
      </dgm:t>
    </dgm:pt>
    <dgm:pt modelId="{E85AAB4C-236B-4BD3-9DD5-9E3F503C985D}">
      <dgm:prSet/>
      <dgm:spPr/>
      <dgm:t>
        <a:bodyPr/>
        <a:lstStyle/>
        <a:p>
          <a:r>
            <a:rPr lang="en-US"/>
            <a:t>Creating </a:t>
          </a:r>
          <a:r>
            <a:rPr lang="en-US" b="1">
              <a:latin typeface="Calibri Light" panose="020F0302020204030204"/>
            </a:rPr>
            <a:t>Deliverables</a:t>
          </a:r>
          <a:endParaRPr lang="en-US" b="1"/>
        </a:p>
      </dgm:t>
    </dgm:pt>
    <dgm:pt modelId="{65C6296A-9384-46B5-9431-48435EFBF777}" type="parTrans" cxnId="{15291D05-E3B1-482A-938D-5BC0BA2F3494}">
      <dgm:prSet/>
      <dgm:spPr/>
      <dgm:t>
        <a:bodyPr/>
        <a:lstStyle/>
        <a:p>
          <a:endParaRPr lang="en-US"/>
        </a:p>
      </dgm:t>
    </dgm:pt>
    <dgm:pt modelId="{FD7A3239-A8B4-4CB6-B953-63748CDC8C42}" type="sibTrans" cxnId="{15291D05-E3B1-482A-938D-5BC0BA2F3494}">
      <dgm:prSet/>
      <dgm:spPr/>
      <dgm:t>
        <a:bodyPr/>
        <a:lstStyle/>
        <a:p>
          <a:endParaRPr lang="en-US"/>
        </a:p>
      </dgm:t>
    </dgm:pt>
    <dgm:pt modelId="{2FB66197-BBAA-4427-8313-E3B985018042}">
      <dgm:prSet/>
      <dgm:spPr/>
      <dgm:t>
        <a:bodyPr/>
        <a:lstStyle/>
        <a:p>
          <a:pPr rtl="0"/>
          <a:r>
            <a:rPr lang="en-US">
              <a:latin typeface="Calibri Light" panose="020F0302020204030204"/>
            </a:rPr>
            <a:t>Turned accessibility audit results into one-page summaries of each resource</a:t>
          </a:r>
          <a:endParaRPr lang="en-US"/>
        </a:p>
      </dgm:t>
    </dgm:pt>
    <dgm:pt modelId="{2677881A-2C87-4ECE-A83A-7B17F2410FCF}" type="parTrans" cxnId="{947C82DE-A613-417B-B7E4-63E9B96E8656}">
      <dgm:prSet/>
      <dgm:spPr/>
      <dgm:t>
        <a:bodyPr/>
        <a:lstStyle/>
        <a:p>
          <a:endParaRPr lang="en-US"/>
        </a:p>
      </dgm:t>
    </dgm:pt>
    <dgm:pt modelId="{0E6326D7-A4B6-4CA3-A4C6-929281ACF9C0}" type="sibTrans" cxnId="{947C82DE-A613-417B-B7E4-63E9B96E8656}">
      <dgm:prSet/>
      <dgm:spPr/>
      <dgm:t>
        <a:bodyPr/>
        <a:lstStyle/>
        <a:p>
          <a:endParaRPr lang="en-US"/>
        </a:p>
      </dgm:t>
    </dgm:pt>
    <dgm:pt modelId="{3FAEE429-76A2-4B34-9573-4F15A4E60E6B}" type="pres">
      <dgm:prSet presAssocID="{70578900-EB41-480B-90F3-D16443EAFF50}" presName="linear" presStyleCnt="0">
        <dgm:presLayoutVars>
          <dgm:dir/>
          <dgm:animLvl val="lvl"/>
          <dgm:resizeHandles val="exact"/>
        </dgm:presLayoutVars>
      </dgm:prSet>
      <dgm:spPr/>
    </dgm:pt>
    <dgm:pt modelId="{BF6955B3-7E23-49E8-AF63-BAA2C20160AB}" type="pres">
      <dgm:prSet presAssocID="{CE544F4E-DE9F-46BB-B73A-5B2427A12F82}" presName="parentLin" presStyleCnt="0"/>
      <dgm:spPr/>
    </dgm:pt>
    <dgm:pt modelId="{A4F7B8BC-07F1-4CDB-BA2D-AF4A1493E569}" type="pres">
      <dgm:prSet presAssocID="{CE544F4E-DE9F-46BB-B73A-5B2427A12F82}" presName="parentLeftMargin" presStyleLbl="node1" presStyleIdx="0" presStyleCnt="2"/>
      <dgm:spPr/>
    </dgm:pt>
    <dgm:pt modelId="{D81EB2A0-53D2-427A-9F1E-48E6C992BCC0}" type="pres">
      <dgm:prSet presAssocID="{CE544F4E-DE9F-46BB-B73A-5B2427A12F82}" presName="parentText" presStyleLbl="node1" presStyleIdx="0" presStyleCnt="2">
        <dgm:presLayoutVars>
          <dgm:chMax val="0"/>
          <dgm:bulletEnabled val="1"/>
        </dgm:presLayoutVars>
      </dgm:prSet>
      <dgm:spPr/>
    </dgm:pt>
    <dgm:pt modelId="{CB062081-1981-4AE2-B63A-1DCE36F704D0}" type="pres">
      <dgm:prSet presAssocID="{CE544F4E-DE9F-46BB-B73A-5B2427A12F82}" presName="negativeSpace" presStyleCnt="0"/>
      <dgm:spPr/>
    </dgm:pt>
    <dgm:pt modelId="{79FA1A72-2757-49F7-80F3-DC87EE52B07C}" type="pres">
      <dgm:prSet presAssocID="{CE544F4E-DE9F-46BB-B73A-5B2427A12F82}" presName="childText" presStyleLbl="conFgAcc1" presStyleIdx="0" presStyleCnt="2">
        <dgm:presLayoutVars>
          <dgm:bulletEnabled val="1"/>
        </dgm:presLayoutVars>
      </dgm:prSet>
      <dgm:spPr/>
    </dgm:pt>
    <dgm:pt modelId="{9C71450C-9755-4234-848C-CD2AD10A7047}" type="pres">
      <dgm:prSet presAssocID="{E16F87A3-0BCF-4539-9484-82C46FB81E7E}" presName="spaceBetweenRectangles" presStyleCnt="0"/>
      <dgm:spPr/>
    </dgm:pt>
    <dgm:pt modelId="{8CBE70B1-4CC6-48B4-8237-8AB291EABEB9}" type="pres">
      <dgm:prSet presAssocID="{E85AAB4C-236B-4BD3-9DD5-9E3F503C985D}" presName="parentLin" presStyleCnt="0"/>
      <dgm:spPr/>
    </dgm:pt>
    <dgm:pt modelId="{424E4FDA-51B1-4EF6-B6B6-7D59D8A85A86}" type="pres">
      <dgm:prSet presAssocID="{E85AAB4C-236B-4BD3-9DD5-9E3F503C985D}" presName="parentLeftMargin" presStyleLbl="node1" presStyleIdx="0" presStyleCnt="2"/>
      <dgm:spPr/>
    </dgm:pt>
    <dgm:pt modelId="{B084C45F-7C60-4B69-8A23-35C927F0BB9A}" type="pres">
      <dgm:prSet presAssocID="{E85AAB4C-236B-4BD3-9DD5-9E3F503C985D}" presName="parentText" presStyleLbl="node1" presStyleIdx="1" presStyleCnt="2">
        <dgm:presLayoutVars>
          <dgm:chMax val="0"/>
          <dgm:bulletEnabled val="1"/>
        </dgm:presLayoutVars>
      </dgm:prSet>
      <dgm:spPr/>
    </dgm:pt>
    <dgm:pt modelId="{0097048C-0E25-4170-9680-E02C81BFD9EA}" type="pres">
      <dgm:prSet presAssocID="{E85AAB4C-236B-4BD3-9DD5-9E3F503C985D}" presName="negativeSpace" presStyleCnt="0"/>
      <dgm:spPr/>
    </dgm:pt>
    <dgm:pt modelId="{9366E602-48FC-46D5-9E2B-EB18411DBB08}" type="pres">
      <dgm:prSet presAssocID="{E85AAB4C-236B-4BD3-9DD5-9E3F503C985D}" presName="childText" presStyleLbl="conFgAcc1" presStyleIdx="1" presStyleCnt="2">
        <dgm:presLayoutVars>
          <dgm:bulletEnabled val="1"/>
        </dgm:presLayoutVars>
      </dgm:prSet>
      <dgm:spPr/>
    </dgm:pt>
  </dgm:ptLst>
  <dgm:cxnLst>
    <dgm:cxn modelId="{3E21B601-C690-414C-8F94-5F96691C0798}" type="presOf" srcId="{2FB66197-BBAA-4427-8313-E3B985018042}" destId="{9366E602-48FC-46D5-9E2B-EB18411DBB08}" srcOrd="0" destOrd="0" presId="urn:microsoft.com/office/officeart/2005/8/layout/list1"/>
    <dgm:cxn modelId="{15291D05-E3B1-482A-938D-5BC0BA2F3494}" srcId="{70578900-EB41-480B-90F3-D16443EAFF50}" destId="{E85AAB4C-236B-4BD3-9DD5-9E3F503C985D}" srcOrd="1" destOrd="0" parTransId="{65C6296A-9384-46B5-9431-48435EFBF777}" sibTransId="{FD7A3239-A8B4-4CB6-B953-63748CDC8C42}"/>
    <dgm:cxn modelId="{71E18F12-604D-4B7F-BE75-6A7093DBF418}" type="presOf" srcId="{70578900-EB41-480B-90F3-D16443EAFF50}" destId="{3FAEE429-76A2-4B34-9573-4F15A4E60E6B}" srcOrd="0" destOrd="0" presId="urn:microsoft.com/office/officeart/2005/8/layout/list1"/>
    <dgm:cxn modelId="{F65FB530-C038-4E90-858A-AE718BADFC89}" type="presOf" srcId="{E85AAB4C-236B-4BD3-9DD5-9E3F503C985D}" destId="{424E4FDA-51B1-4EF6-B6B6-7D59D8A85A86}" srcOrd="0" destOrd="0" presId="urn:microsoft.com/office/officeart/2005/8/layout/list1"/>
    <dgm:cxn modelId="{7483AB3B-62A1-4F1B-B7BD-E6ACC0630F0A}" srcId="{70578900-EB41-480B-90F3-D16443EAFF50}" destId="{CE544F4E-DE9F-46BB-B73A-5B2427A12F82}" srcOrd="0" destOrd="0" parTransId="{D36C432B-9961-4798-A0E7-078A9D74D388}" sibTransId="{E16F87A3-0BCF-4539-9484-82C46FB81E7E}"/>
    <dgm:cxn modelId="{075B554B-F8F8-4D85-A374-4737CFB1AC59}" type="presOf" srcId="{826B86B0-A122-413E-9248-DD30FC536709}" destId="{79FA1A72-2757-49F7-80F3-DC87EE52B07C}" srcOrd="0" destOrd="1" presId="urn:microsoft.com/office/officeart/2005/8/layout/list1"/>
    <dgm:cxn modelId="{3D72D36F-7E47-4C91-BEE1-A85362D6119B}" type="presOf" srcId="{E85AAB4C-236B-4BD3-9DD5-9E3F503C985D}" destId="{B084C45F-7C60-4B69-8A23-35C927F0BB9A}" srcOrd="1" destOrd="0" presId="urn:microsoft.com/office/officeart/2005/8/layout/list1"/>
    <dgm:cxn modelId="{CC757C7D-BF9B-4822-89AC-D92087B7D058}" type="presOf" srcId="{AA0C3D5B-58FF-47C9-89B8-E42444AD1B89}" destId="{79FA1A72-2757-49F7-80F3-DC87EE52B07C}" srcOrd="0" destOrd="0" presId="urn:microsoft.com/office/officeart/2005/8/layout/list1"/>
    <dgm:cxn modelId="{BEC560AF-D45B-4254-A64F-DC6F9D6F8B1C}" srcId="{CE544F4E-DE9F-46BB-B73A-5B2427A12F82}" destId="{AA0C3D5B-58FF-47C9-89B8-E42444AD1B89}" srcOrd="0" destOrd="0" parTransId="{925718FE-AEDF-4CEA-99A1-F44D9CDAB34F}" sibTransId="{791633EE-B415-420E-BA71-762208ABD349}"/>
    <dgm:cxn modelId="{74E429CB-D6DE-4D3E-9B7D-515325A606CE}" type="presOf" srcId="{CE544F4E-DE9F-46BB-B73A-5B2427A12F82}" destId="{A4F7B8BC-07F1-4CDB-BA2D-AF4A1493E569}" srcOrd="0" destOrd="0" presId="urn:microsoft.com/office/officeart/2005/8/layout/list1"/>
    <dgm:cxn modelId="{947C82DE-A613-417B-B7E4-63E9B96E8656}" srcId="{E85AAB4C-236B-4BD3-9DD5-9E3F503C985D}" destId="{2FB66197-BBAA-4427-8313-E3B985018042}" srcOrd="0" destOrd="0" parTransId="{2677881A-2C87-4ECE-A83A-7B17F2410FCF}" sibTransId="{0E6326D7-A4B6-4CA3-A4C6-929281ACF9C0}"/>
    <dgm:cxn modelId="{25BD03E8-43CA-46FF-8C12-67DB9B3681A1}" type="presOf" srcId="{CE544F4E-DE9F-46BB-B73A-5B2427A12F82}" destId="{D81EB2A0-53D2-427A-9F1E-48E6C992BCC0}" srcOrd="1" destOrd="0" presId="urn:microsoft.com/office/officeart/2005/8/layout/list1"/>
    <dgm:cxn modelId="{0CAC26FA-FECD-49A6-81CC-FBAB6A359E40}" srcId="{CE544F4E-DE9F-46BB-B73A-5B2427A12F82}" destId="{826B86B0-A122-413E-9248-DD30FC536709}" srcOrd="1" destOrd="0" parTransId="{E8AA4762-5CDB-4A27-840F-D55ECE74F07B}" sibTransId="{A32B303B-6526-49D0-A0A9-274DC20980FF}"/>
    <dgm:cxn modelId="{0134C22B-2A83-497B-8153-C6A686948288}" type="presParOf" srcId="{3FAEE429-76A2-4B34-9573-4F15A4E60E6B}" destId="{BF6955B3-7E23-49E8-AF63-BAA2C20160AB}" srcOrd="0" destOrd="0" presId="urn:microsoft.com/office/officeart/2005/8/layout/list1"/>
    <dgm:cxn modelId="{A30B18DE-2788-4EC1-80D6-1ADBF4E4AA20}" type="presParOf" srcId="{BF6955B3-7E23-49E8-AF63-BAA2C20160AB}" destId="{A4F7B8BC-07F1-4CDB-BA2D-AF4A1493E569}" srcOrd="0" destOrd="0" presId="urn:microsoft.com/office/officeart/2005/8/layout/list1"/>
    <dgm:cxn modelId="{E808709A-9624-4B97-B489-93F8F85CDD6B}" type="presParOf" srcId="{BF6955B3-7E23-49E8-AF63-BAA2C20160AB}" destId="{D81EB2A0-53D2-427A-9F1E-48E6C992BCC0}" srcOrd="1" destOrd="0" presId="urn:microsoft.com/office/officeart/2005/8/layout/list1"/>
    <dgm:cxn modelId="{332AC992-275A-4C4C-9F98-2A9485414234}" type="presParOf" srcId="{3FAEE429-76A2-4B34-9573-4F15A4E60E6B}" destId="{CB062081-1981-4AE2-B63A-1DCE36F704D0}" srcOrd="1" destOrd="0" presId="urn:microsoft.com/office/officeart/2005/8/layout/list1"/>
    <dgm:cxn modelId="{CBFC07B2-20B1-45CC-B23E-60B8F352F7EB}" type="presParOf" srcId="{3FAEE429-76A2-4B34-9573-4F15A4E60E6B}" destId="{79FA1A72-2757-49F7-80F3-DC87EE52B07C}" srcOrd="2" destOrd="0" presId="urn:microsoft.com/office/officeart/2005/8/layout/list1"/>
    <dgm:cxn modelId="{51FFFE50-68C7-490E-92CE-5024DF414360}" type="presParOf" srcId="{3FAEE429-76A2-4B34-9573-4F15A4E60E6B}" destId="{9C71450C-9755-4234-848C-CD2AD10A7047}" srcOrd="3" destOrd="0" presId="urn:microsoft.com/office/officeart/2005/8/layout/list1"/>
    <dgm:cxn modelId="{CE8FAC90-C191-4E9D-9FF2-DAD79BE84B8F}" type="presParOf" srcId="{3FAEE429-76A2-4B34-9573-4F15A4E60E6B}" destId="{8CBE70B1-4CC6-48B4-8237-8AB291EABEB9}" srcOrd="4" destOrd="0" presId="urn:microsoft.com/office/officeart/2005/8/layout/list1"/>
    <dgm:cxn modelId="{F7D8CFDA-9A24-4B9F-A64C-FD9BC2A161E2}" type="presParOf" srcId="{8CBE70B1-4CC6-48B4-8237-8AB291EABEB9}" destId="{424E4FDA-51B1-4EF6-B6B6-7D59D8A85A86}" srcOrd="0" destOrd="0" presId="urn:microsoft.com/office/officeart/2005/8/layout/list1"/>
    <dgm:cxn modelId="{1210E368-431D-438B-967B-3A5D7321784D}" type="presParOf" srcId="{8CBE70B1-4CC6-48B4-8237-8AB291EABEB9}" destId="{B084C45F-7C60-4B69-8A23-35C927F0BB9A}" srcOrd="1" destOrd="0" presId="urn:microsoft.com/office/officeart/2005/8/layout/list1"/>
    <dgm:cxn modelId="{B68D137B-086B-41BB-A19A-7ACC999DCDC4}" type="presParOf" srcId="{3FAEE429-76A2-4B34-9573-4F15A4E60E6B}" destId="{0097048C-0E25-4170-9680-E02C81BFD9EA}" srcOrd="5" destOrd="0" presId="urn:microsoft.com/office/officeart/2005/8/layout/list1"/>
    <dgm:cxn modelId="{094C38B7-51A7-4E9B-9BD2-A6097B684530}" type="presParOf" srcId="{3FAEE429-76A2-4B34-9573-4F15A4E60E6B}" destId="{9366E602-48FC-46D5-9E2B-EB18411DBB08}"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9A4B91-A4AB-4AD4-B40F-45C76036AA2F}"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FC00F417-E3B2-451C-BD76-86C3222D24CA}">
      <dgm:prSet/>
      <dgm:spPr/>
      <dgm:t>
        <a:bodyPr/>
        <a:lstStyle/>
        <a:p>
          <a:r>
            <a:rPr lang="en-US"/>
            <a:t>Implementing the same technique, but on video resources</a:t>
          </a:r>
        </a:p>
      </dgm:t>
    </dgm:pt>
    <dgm:pt modelId="{05D67EC9-D5AB-4F1B-AB36-872030F703C8}" type="parTrans" cxnId="{AD553D25-8A08-4C51-A11E-8109D5723D85}">
      <dgm:prSet/>
      <dgm:spPr/>
      <dgm:t>
        <a:bodyPr/>
        <a:lstStyle/>
        <a:p>
          <a:endParaRPr lang="en-US"/>
        </a:p>
      </dgm:t>
    </dgm:pt>
    <dgm:pt modelId="{145E264E-D788-4FDE-9F63-5B3C1E42BA8A}" type="sibTrans" cxnId="{AD553D25-8A08-4C51-A11E-8109D5723D85}">
      <dgm:prSet/>
      <dgm:spPr/>
      <dgm:t>
        <a:bodyPr/>
        <a:lstStyle/>
        <a:p>
          <a:endParaRPr lang="en-US"/>
        </a:p>
      </dgm:t>
    </dgm:pt>
    <dgm:pt modelId="{49EAF21B-ED36-4B75-87C5-57F031CD8AD2}">
      <dgm:prSet phldr="0"/>
      <dgm:spPr/>
      <dgm:t>
        <a:bodyPr/>
        <a:lstStyle/>
        <a:p>
          <a:pPr rtl="0"/>
          <a:r>
            <a:rPr lang="en-US" b="0">
              <a:latin typeface="Calibri Light" panose="020F0302020204030204"/>
            </a:rPr>
            <a:t>Sign language </a:t>
          </a:r>
          <a:r>
            <a:rPr lang="en-US" b="1">
              <a:latin typeface="Calibri Light" panose="020F0302020204030204"/>
            </a:rPr>
            <a:t>translation</a:t>
          </a:r>
          <a:endParaRPr lang="en-US" b="1"/>
        </a:p>
      </dgm:t>
    </dgm:pt>
    <dgm:pt modelId="{46C1A3DC-8B31-4E9A-8A49-AE49A568398D}" type="parTrans" cxnId="{B058014B-9B28-413D-B777-951FDD05C700}">
      <dgm:prSet/>
      <dgm:spPr/>
      <dgm:t>
        <a:bodyPr/>
        <a:lstStyle/>
        <a:p>
          <a:endParaRPr lang="en-US"/>
        </a:p>
      </dgm:t>
    </dgm:pt>
    <dgm:pt modelId="{AA16CA5B-64B1-4D5E-86EC-67ACD2A608A4}" type="sibTrans" cxnId="{B058014B-9B28-413D-B777-951FDD05C700}">
      <dgm:prSet/>
      <dgm:spPr/>
      <dgm:t>
        <a:bodyPr/>
        <a:lstStyle/>
        <a:p>
          <a:endParaRPr lang="en-US"/>
        </a:p>
      </dgm:t>
    </dgm:pt>
    <dgm:pt modelId="{5E2A606C-3A66-4471-B7A3-931769DDA689}">
      <dgm:prSet phldr="0"/>
      <dgm:spPr/>
      <dgm:t>
        <a:bodyPr/>
        <a:lstStyle/>
        <a:p>
          <a:pPr rtl="0"/>
          <a:r>
            <a:rPr lang="en-US" b="1">
              <a:latin typeface="Calibri Light" panose="020F0302020204030204"/>
            </a:rPr>
            <a:t>Criteria</a:t>
          </a:r>
          <a:r>
            <a:rPr lang="en-US">
              <a:latin typeface="Calibri Light" panose="020F0302020204030204"/>
            </a:rPr>
            <a:t>:</a:t>
          </a:r>
          <a:endParaRPr lang="en-US"/>
        </a:p>
      </dgm:t>
    </dgm:pt>
    <dgm:pt modelId="{9586E6F0-DBA3-44BD-BF18-0A33905E3046}" type="parTrans" cxnId="{3C518E30-AC93-40B2-85AA-66B978AA5D9C}">
      <dgm:prSet/>
      <dgm:spPr/>
      <dgm:t>
        <a:bodyPr/>
        <a:lstStyle/>
        <a:p>
          <a:endParaRPr lang="en-US"/>
        </a:p>
      </dgm:t>
    </dgm:pt>
    <dgm:pt modelId="{947C0CC0-92F0-454F-B8D5-41B0FEA984C7}" type="sibTrans" cxnId="{3C518E30-AC93-40B2-85AA-66B978AA5D9C}">
      <dgm:prSet/>
      <dgm:spPr/>
      <dgm:t>
        <a:bodyPr/>
        <a:lstStyle/>
        <a:p>
          <a:endParaRPr lang="en-US"/>
        </a:p>
      </dgm:t>
    </dgm:pt>
    <dgm:pt modelId="{6EF3A300-4C27-4BB1-8FE5-63957E376850}">
      <dgm:prSet phldr="0"/>
      <dgm:spPr/>
      <dgm:t>
        <a:bodyPr/>
        <a:lstStyle/>
        <a:p>
          <a:pPr rtl="0"/>
          <a:r>
            <a:rPr lang="en-US" b="1">
              <a:latin typeface="Calibri Light" panose="020F0302020204030204"/>
            </a:rPr>
            <a:t>Captions</a:t>
          </a:r>
          <a:endParaRPr lang="en-US" b="1"/>
        </a:p>
      </dgm:t>
    </dgm:pt>
    <dgm:pt modelId="{40477ED2-35AA-43EC-8C98-05987181FF6C}" type="parTrans" cxnId="{1978D710-F7A7-488E-B7C2-6ED82C0CA6F1}">
      <dgm:prSet/>
      <dgm:spPr/>
      <dgm:t>
        <a:bodyPr/>
        <a:lstStyle/>
        <a:p>
          <a:endParaRPr lang="en-US"/>
        </a:p>
      </dgm:t>
    </dgm:pt>
    <dgm:pt modelId="{1B33C6D6-5DBF-4E27-B25F-A4FABEDE3D71}" type="sibTrans" cxnId="{1978D710-F7A7-488E-B7C2-6ED82C0CA6F1}">
      <dgm:prSet/>
      <dgm:spPr/>
      <dgm:t>
        <a:bodyPr/>
        <a:lstStyle/>
        <a:p>
          <a:endParaRPr lang="en-US"/>
        </a:p>
      </dgm:t>
    </dgm:pt>
    <dgm:pt modelId="{4E6F1BBD-B051-4E17-B2FF-C29E1CE62BF0}">
      <dgm:prSet phldr="0"/>
      <dgm:spPr/>
      <dgm:t>
        <a:bodyPr/>
        <a:lstStyle/>
        <a:p>
          <a:pPr rtl="0"/>
          <a:r>
            <a:rPr lang="en-US" b="1">
              <a:latin typeface="Calibri Light" panose="020F0302020204030204"/>
            </a:rPr>
            <a:t>Transcript</a:t>
          </a:r>
          <a:endParaRPr lang="en-US" b="1"/>
        </a:p>
      </dgm:t>
    </dgm:pt>
    <dgm:pt modelId="{A95C8571-0D46-4373-B6EF-A94196CE5A27}" type="parTrans" cxnId="{4A61048B-302D-4685-AA7A-2D4838EC781C}">
      <dgm:prSet/>
      <dgm:spPr/>
      <dgm:t>
        <a:bodyPr/>
        <a:lstStyle/>
        <a:p>
          <a:endParaRPr lang="en-US"/>
        </a:p>
      </dgm:t>
    </dgm:pt>
    <dgm:pt modelId="{761F6BCF-8E17-4DA1-B82F-4FF72CDE79F0}" type="sibTrans" cxnId="{4A61048B-302D-4685-AA7A-2D4838EC781C}">
      <dgm:prSet/>
      <dgm:spPr/>
      <dgm:t>
        <a:bodyPr/>
        <a:lstStyle/>
        <a:p>
          <a:endParaRPr lang="en-US"/>
        </a:p>
      </dgm:t>
    </dgm:pt>
    <dgm:pt modelId="{261AD44F-460D-4841-86C9-966B716EB101}">
      <dgm:prSet phldr="0"/>
      <dgm:spPr/>
      <dgm:t>
        <a:bodyPr/>
        <a:lstStyle/>
        <a:p>
          <a:pPr rtl="0"/>
          <a:r>
            <a:rPr lang="en-US" b="0">
              <a:latin typeface="Calibri Light" panose="020F0302020204030204"/>
            </a:rPr>
            <a:t>Audio </a:t>
          </a:r>
          <a:r>
            <a:rPr lang="en-US" b="1">
              <a:latin typeface="Calibri Light" panose="020F0302020204030204"/>
            </a:rPr>
            <a:t>description</a:t>
          </a:r>
          <a:endParaRPr lang="en-US" b="1"/>
        </a:p>
      </dgm:t>
    </dgm:pt>
    <dgm:pt modelId="{B86AC81E-48B0-4503-B61D-AA1BDB3CC360}" type="parTrans" cxnId="{E0567F4C-E1B3-44A5-8902-287ACA066249}">
      <dgm:prSet/>
      <dgm:spPr/>
      <dgm:t>
        <a:bodyPr/>
        <a:lstStyle/>
        <a:p>
          <a:endParaRPr lang="en-US"/>
        </a:p>
      </dgm:t>
    </dgm:pt>
    <dgm:pt modelId="{CB51CF40-9195-466B-B04A-86DCC9305020}" type="sibTrans" cxnId="{E0567F4C-E1B3-44A5-8902-287ACA066249}">
      <dgm:prSet/>
      <dgm:spPr/>
      <dgm:t>
        <a:bodyPr/>
        <a:lstStyle/>
        <a:p>
          <a:endParaRPr lang="en-US"/>
        </a:p>
      </dgm:t>
    </dgm:pt>
    <dgm:pt modelId="{8A4920DF-0C34-4612-A131-4741FA966306}" type="pres">
      <dgm:prSet presAssocID="{969A4B91-A4AB-4AD4-B40F-45C76036AA2F}" presName="Name0" presStyleCnt="0">
        <dgm:presLayoutVars>
          <dgm:dir/>
          <dgm:animLvl val="lvl"/>
          <dgm:resizeHandles val="exact"/>
        </dgm:presLayoutVars>
      </dgm:prSet>
      <dgm:spPr/>
    </dgm:pt>
    <dgm:pt modelId="{29E01C81-972D-4F18-B4F8-A38D488B6F18}" type="pres">
      <dgm:prSet presAssocID="{5E2A606C-3A66-4471-B7A3-931769DDA689}" presName="boxAndChildren" presStyleCnt="0"/>
      <dgm:spPr/>
    </dgm:pt>
    <dgm:pt modelId="{6036B5A7-7F3B-4D56-85CA-EA477A228063}" type="pres">
      <dgm:prSet presAssocID="{5E2A606C-3A66-4471-B7A3-931769DDA689}" presName="parentTextBox" presStyleLbl="node1" presStyleIdx="0" presStyleCnt="2"/>
      <dgm:spPr/>
    </dgm:pt>
    <dgm:pt modelId="{8B6E6D45-4725-43AD-85E8-981E5F63C535}" type="pres">
      <dgm:prSet presAssocID="{5E2A606C-3A66-4471-B7A3-931769DDA689}" presName="entireBox" presStyleLbl="node1" presStyleIdx="0" presStyleCnt="2"/>
      <dgm:spPr/>
    </dgm:pt>
    <dgm:pt modelId="{F93A4114-2C14-4CCF-8D0B-777A5FC036D0}" type="pres">
      <dgm:prSet presAssocID="{5E2A606C-3A66-4471-B7A3-931769DDA689}" presName="descendantBox" presStyleCnt="0"/>
      <dgm:spPr/>
    </dgm:pt>
    <dgm:pt modelId="{02A68761-8F61-4C16-871B-32BF10ABB0FC}" type="pres">
      <dgm:prSet presAssocID="{6EF3A300-4C27-4BB1-8FE5-63957E376850}" presName="childTextBox" presStyleLbl="fgAccFollowNode1" presStyleIdx="0" presStyleCnt="4">
        <dgm:presLayoutVars>
          <dgm:bulletEnabled val="1"/>
        </dgm:presLayoutVars>
      </dgm:prSet>
      <dgm:spPr/>
    </dgm:pt>
    <dgm:pt modelId="{3D6CE56E-0ED8-4770-A072-7EC960E5423E}" type="pres">
      <dgm:prSet presAssocID="{4E6F1BBD-B051-4E17-B2FF-C29E1CE62BF0}" presName="childTextBox" presStyleLbl="fgAccFollowNode1" presStyleIdx="1" presStyleCnt="4">
        <dgm:presLayoutVars>
          <dgm:bulletEnabled val="1"/>
        </dgm:presLayoutVars>
      </dgm:prSet>
      <dgm:spPr/>
    </dgm:pt>
    <dgm:pt modelId="{78A978C9-38C7-437C-8311-47B1311F0C96}" type="pres">
      <dgm:prSet presAssocID="{261AD44F-460D-4841-86C9-966B716EB101}" presName="childTextBox" presStyleLbl="fgAccFollowNode1" presStyleIdx="2" presStyleCnt="4">
        <dgm:presLayoutVars>
          <dgm:bulletEnabled val="1"/>
        </dgm:presLayoutVars>
      </dgm:prSet>
      <dgm:spPr/>
    </dgm:pt>
    <dgm:pt modelId="{D87CA1D2-8872-4FCA-A0F0-E3B1086C23BD}" type="pres">
      <dgm:prSet presAssocID="{49EAF21B-ED36-4B75-87C5-57F031CD8AD2}" presName="childTextBox" presStyleLbl="fgAccFollowNode1" presStyleIdx="3" presStyleCnt="4">
        <dgm:presLayoutVars>
          <dgm:bulletEnabled val="1"/>
        </dgm:presLayoutVars>
      </dgm:prSet>
      <dgm:spPr/>
    </dgm:pt>
    <dgm:pt modelId="{9BE57B5A-D032-44E3-82BD-DD6ADEF5EE15}" type="pres">
      <dgm:prSet presAssocID="{145E264E-D788-4FDE-9F63-5B3C1E42BA8A}" presName="sp" presStyleCnt="0"/>
      <dgm:spPr/>
    </dgm:pt>
    <dgm:pt modelId="{6804ED53-D893-459B-91A3-5212242C10BA}" type="pres">
      <dgm:prSet presAssocID="{FC00F417-E3B2-451C-BD76-86C3222D24CA}" presName="arrowAndChildren" presStyleCnt="0"/>
      <dgm:spPr/>
    </dgm:pt>
    <dgm:pt modelId="{FD23A022-A1ED-417B-B773-DCE0C745CA1C}" type="pres">
      <dgm:prSet presAssocID="{FC00F417-E3B2-451C-BD76-86C3222D24CA}" presName="parentTextArrow" presStyleLbl="node1" presStyleIdx="1" presStyleCnt="2"/>
      <dgm:spPr/>
    </dgm:pt>
  </dgm:ptLst>
  <dgm:cxnLst>
    <dgm:cxn modelId="{A5053E09-6039-4B78-B258-E817A70AC9DD}" type="presOf" srcId="{969A4B91-A4AB-4AD4-B40F-45C76036AA2F}" destId="{8A4920DF-0C34-4612-A131-4741FA966306}" srcOrd="0" destOrd="0" presId="urn:microsoft.com/office/officeart/2005/8/layout/process4"/>
    <dgm:cxn modelId="{1978D710-F7A7-488E-B7C2-6ED82C0CA6F1}" srcId="{5E2A606C-3A66-4471-B7A3-931769DDA689}" destId="{6EF3A300-4C27-4BB1-8FE5-63957E376850}" srcOrd="0" destOrd="0" parTransId="{40477ED2-35AA-43EC-8C98-05987181FF6C}" sibTransId="{1B33C6D6-5DBF-4E27-B25F-A4FABEDE3D71}"/>
    <dgm:cxn modelId="{AD553D25-8A08-4C51-A11E-8109D5723D85}" srcId="{969A4B91-A4AB-4AD4-B40F-45C76036AA2F}" destId="{FC00F417-E3B2-451C-BD76-86C3222D24CA}" srcOrd="0" destOrd="0" parTransId="{05D67EC9-D5AB-4F1B-AB36-872030F703C8}" sibTransId="{145E264E-D788-4FDE-9F63-5B3C1E42BA8A}"/>
    <dgm:cxn modelId="{3C518E30-AC93-40B2-85AA-66B978AA5D9C}" srcId="{969A4B91-A4AB-4AD4-B40F-45C76036AA2F}" destId="{5E2A606C-3A66-4471-B7A3-931769DDA689}" srcOrd="1" destOrd="0" parTransId="{9586E6F0-DBA3-44BD-BF18-0A33905E3046}" sibTransId="{947C0CC0-92F0-454F-B8D5-41B0FEA984C7}"/>
    <dgm:cxn modelId="{5006ED5F-A0A8-460D-AAAC-5CD18D9AB131}" type="presOf" srcId="{FC00F417-E3B2-451C-BD76-86C3222D24CA}" destId="{FD23A022-A1ED-417B-B773-DCE0C745CA1C}" srcOrd="0" destOrd="0" presId="urn:microsoft.com/office/officeart/2005/8/layout/process4"/>
    <dgm:cxn modelId="{45CFD760-76EF-43BA-B6F2-CDF2043B6E63}" type="presOf" srcId="{261AD44F-460D-4841-86C9-966B716EB101}" destId="{78A978C9-38C7-437C-8311-47B1311F0C96}" srcOrd="0" destOrd="0" presId="urn:microsoft.com/office/officeart/2005/8/layout/process4"/>
    <dgm:cxn modelId="{B058014B-9B28-413D-B777-951FDD05C700}" srcId="{5E2A606C-3A66-4471-B7A3-931769DDA689}" destId="{49EAF21B-ED36-4B75-87C5-57F031CD8AD2}" srcOrd="3" destOrd="0" parTransId="{46C1A3DC-8B31-4E9A-8A49-AE49A568398D}" sibTransId="{AA16CA5B-64B1-4D5E-86EC-67ACD2A608A4}"/>
    <dgm:cxn modelId="{E0567F4C-E1B3-44A5-8902-287ACA066249}" srcId="{5E2A606C-3A66-4471-B7A3-931769DDA689}" destId="{261AD44F-460D-4841-86C9-966B716EB101}" srcOrd="2" destOrd="0" parTransId="{B86AC81E-48B0-4503-B61D-AA1BDB3CC360}" sibTransId="{CB51CF40-9195-466B-B04A-86DCC9305020}"/>
    <dgm:cxn modelId="{D83BFF4C-94B6-46AD-B840-A395EA753E00}" type="presOf" srcId="{6EF3A300-4C27-4BB1-8FE5-63957E376850}" destId="{02A68761-8F61-4C16-871B-32BF10ABB0FC}" srcOrd="0" destOrd="0" presId="urn:microsoft.com/office/officeart/2005/8/layout/process4"/>
    <dgm:cxn modelId="{57C70257-C27F-4B1C-9402-2BEBCC971036}" type="presOf" srcId="{5E2A606C-3A66-4471-B7A3-931769DDA689}" destId="{8B6E6D45-4725-43AD-85E8-981E5F63C535}" srcOrd="1" destOrd="0" presId="urn:microsoft.com/office/officeart/2005/8/layout/process4"/>
    <dgm:cxn modelId="{4A61048B-302D-4685-AA7A-2D4838EC781C}" srcId="{5E2A606C-3A66-4471-B7A3-931769DDA689}" destId="{4E6F1BBD-B051-4E17-B2FF-C29E1CE62BF0}" srcOrd="1" destOrd="0" parTransId="{A95C8571-0D46-4373-B6EF-A94196CE5A27}" sibTransId="{761F6BCF-8E17-4DA1-B82F-4FF72CDE79F0}"/>
    <dgm:cxn modelId="{FD7524C8-E33E-4B74-99C8-AE33A8EFB1FA}" type="presOf" srcId="{4E6F1BBD-B051-4E17-B2FF-C29E1CE62BF0}" destId="{3D6CE56E-0ED8-4770-A072-7EC960E5423E}" srcOrd="0" destOrd="0" presId="urn:microsoft.com/office/officeart/2005/8/layout/process4"/>
    <dgm:cxn modelId="{2E7433EF-0AA9-4D41-B57C-BD7BAF722A33}" type="presOf" srcId="{5E2A606C-3A66-4471-B7A3-931769DDA689}" destId="{6036B5A7-7F3B-4D56-85CA-EA477A228063}" srcOrd="0" destOrd="0" presId="urn:microsoft.com/office/officeart/2005/8/layout/process4"/>
    <dgm:cxn modelId="{1F033BFC-FF2E-40C7-A1D1-5406A43A7D84}" type="presOf" srcId="{49EAF21B-ED36-4B75-87C5-57F031CD8AD2}" destId="{D87CA1D2-8872-4FCA-A0F0-E3B1086C23BD}" srcOrd="0" destOrd="0" presId="urn:microsoft.com/office/officeart/2005/8/layout/process4"/>
    <dgm:cxn modelId="{170D544C-7076-4431-9728-CC3C66A04173}" type="presParOf" srcId="{8A4920DF-0C34-4612-A131-4741FA966306}" destId="{29E01C81-972D-4F18-B4F8-A38D488B6F18}" srcOrd="0" destOrd="0" presId="urn:microsoft.com/office/officeart/2005/8/layout/process4"/>
    <dgm:cxn modelId="{2CBBB4C1-2FDE-4063-A2E1-D4D55155DB3E}" type="presParOf" srcId="{29E01C81-972D-4F18-B4F8-A38D488B6F18}" destId="{6036B5A7-7F3B-4D56-85CA-EA477A228063}" srcOrd="0" destOrd="0" presId="urn:microsoft.com/office/officeart/2005/8/layout/process4"/>
    <dgm:cxn modelId="{5744C0C6-3753-4422-B436-24649EC0A426}" type="presParOf" srcId="{29E01C81-972D-4F18-B4F8-A38D488B6F18}" destId="{8B6E6D45-4725-43AD-85E8-981E5F63C535}" srcOrd="1" destOrd="0" presId="urn:microsoft.com/office/officeart/2005/8/layout/process4"/>
    <dgm:cxn modelId="{7EFFAA76-275B-4BEB-9EF1-3E9BD1B23FEA}" type="presParOf" srcId="{29E01C81-972D-4F18-B4F8-A38D488B6F18}" destId="{F93A4114-2C14-4CCF-8D0B-777A5FC036D0}" srcOrd="2" destOrd="0" presId="urn:microsoft.com/office/officeart/2005/8/layout/process4"/>
    <dgm:cxn modelId="{5355950C-7E40-4131-93DE-A888A7CF0400}" type="presParOf" srcId="{F93A4114-2C14-4CCF-8D0B-777A5FC036D0}" destId="{02A68761-8F61-4C16-871B-32BF10ABB0FC}" srcOrd="0" destOrd="0" presId="urn:microsoft.com/office/officeart/2005/8/layout/process4"/>
    <dgm:cxn modelId="{886EC150-82F1-47F5-8655-A4F3D999BB30}" type="presParOf" srcId="{F93A4114-2C14-4CCF-8D0B-777A5FC036D0}" destId="{3D6CE56E-0ED8-4770-A072-7EC960E5423E}" srcOrd="1" destOrd="0" presId="urn:microsoft.com/office/officeart/2005/8/layout/process4"/>
    <dgm:cxn modelId="{7544C89F-561B-4413-986E-4F1390534850}" type="presParOf" srcId="{F93A4114-2C14-4CCF-8D0B-777A5FC036D0}" destId="{78A978C9-38C7-437C-8311-47B1311F0C96}" srcOrd="2" destOrd="0" presId="urn:microsoft.com/office/officeart/2005/8/layout/process4"/>
    <dgm:cxn modelId="{62D899FC-32A6-4861-A706-B33FDDC7C0BF}" type="presParOf" srcId="{F93A4114-2C14-4CCF-8D0B-777A5FC036D0}" destId="{D87CA1D2-8872-4FCA-A0F0-E3B1086C23BD}" srcOrd="3" destOrd="0" presId="urn:microsoft.com/office/officeart/2005/8/layout/process4"/>
    <dgm:cxn modelId="{9834F560-B015-4BF2-97E3-9B3FD45B3422}" type="presParOf" srcId="{8A4920DF-0C34-4612-A131-4741FA966306}" destId="{9BE57B5A-D032-44E3-82BD-DD6ADEF5EE15}" srcOrd="1" destOrd="0" presId="urn:microsoft.com/office/officeart/2005/8/layout/process4"/>
    <dgm:cxn modelId="{933FB5CD-5014-4E44-980B-6DCEF666B83F}" type="presParOf" srcId="{8A4920DF-0C34-4612-A131-4741FA966306}" destId="{6804ED53-D893-459B-91A3-5212242C10BA}" srcOrd="2" destOrd="0" presId="urn:microsoft.com/office/officeart/2005/8/layout/process4"/>
    <dgm:cxn modelId="{C7F82175-1537-4569-B423-5F41908F34A4}" type="presParOf" srcId="{6804ED53-D893-459B-91A3-5212242C10BA}" destId="{FD23A022-A1ED-417B-B773-DCE0C745CA1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B07F06-90A5-4D39-833B-02A8E635AAE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FBF2EA0-FB91-49F9-81DE-22EA5C6953B4}">
      <dgm:prSet/>
      <dgm:spPr/>
      <dgm:t>
        <a:bodyPr/>
        <a:lstStyle/>
        <a:p>
          <a:pPr>
            <a:lnSpc>
              <a:spcPct val="100000"/>
            </a:lnSpc>
          </a:pPr>
          <a:r>
            <a:rPr lang="en-US" b="0" i="0"/>
            <a:t>Composing emails to each vendor listing issues found with their resources and the matching WCAG standards</a:t>
          </a:r>
          <a:endParaRPr lang="en-US"/>
        </a:p>
      </dgm:t>
    </dgm:pt>
    <dgm:pt modelId="{B0FE8239-E65B-464E-8DCF-81A29A5D6F64}" type="parTrans" cxnId="{25DDF23F-CF85-48DF-B074-6DF823EA1208}">
      <dgm:prSet/>
      <dgm:spPr/>
      <dgm:t>
        <a:bodyPr/>
        <a:lstStyle/>
        <a:p>
          <a:endParaRPr lang="en-US"/>
        </a:p>
      </dgm:t>
    </dgm:pt>
    <dgm:pt modelId="{2C7093C6-66B3-47DB-9FB4-0432E18DFA1C}" type="sibTrans" cxnId="{25DDF23F-CF85-48DF-B074-6DF823EA1208}">
      <dgm:prSet/>
      <dgm:spPr/>
      <dgm:t>
        <a:bodyPr/>
        <a:lstStyle/>
        <a:p>
          <a:endParaRPr lang="en-US"/>
        </a:p>
      </dgm:t>
    </dgm:pt>
    <dgm:pt modelId="{955E6932-45A5-4065-9A34-AD010EDD876C}">
      <dgm:prSet/>
      <dgm:spPr/>
      <dgm:t>
        <a:bodyPr/>
        <a:lstStyle/>
        <a:p>
          <a:pPr>
            <a:lnSpc>
              <a:spcPct val="100000"/>
            </a:lnSpc>
          </a:pPr>
          <a:r>
            <a:rPr lang="en-US" b="0" i="0"/>
            <a:t>Working with Resource Acquisitions &amp; Management department to locate vendor contacts</a:t>
          </a:r>
          <a:endParaRPr lang="en-US"/>
        </a:p>
      </dgm:t>
    </dgm:pt>
    <dgm:pt modelId="{40B558EB-D9CA-4D9C-A127-B19CED3BD428}" type="parTrans" cxnId="{7DCE8DDA-B7C6-4638-979F-B933E8156EC9}">
      <dgm:prSet/>
      <dgm:spPr/>
      <dgm:t>
        <a:bodyPr/>
        <a:lstStyle/>
        <a:p>
          <a:endParaRPr lang="en-US"/>
        </a:p>
      </dgm:t>
    </dgm:pt>
    <dgm:pt modelId="{55F03EBA-025D-449D-AB2E-E3BADFF4B4F8}" type="sibTrans" cxnId="{7DCE8DDA-B7C6-4638-979F-B933E8156EC9}">
      <dgm:prSet/>
      <dgm:spPr/>
      <dgm:t>
        <a:bodyPr/>
        <a:lstStyle/>
        <a:p>
          <a:endParaRPr lang="en-US"/>
        </a:p>
      </dgm:t>
    </dgm:pt>
    <dgm:pt modelId="{2774C3CA-2821-4EA1-AB76-5E805FA3CF22}">
      <dgm:prSet/>
      <dgm:spPr/>
      <dgm:t>
        <a:bodyPr/>
        <a:lstStyle/>
        <a:p>
          <a:pPr>
            <a:lnSpc>
              <a:spcPct val="100000"/>
            </a:lnSpc>
          </a:pPr>
          <a:r>
            <a:rPr lang="en-US" b="0" i="0"/>
            <a:t>Tracking vendor responses in</a:t>
          </a:r>
          <a:r>
            <a:rPr lang="en-US" b="0" i="0">
              <a:latin typeface="Calibri Light" panose="020F0302020204030204"/>
            </a:rPr>
            <a:t> </a:t>
          </a:r>
          <a:r>
            <a:rPr lang="en-US" b="0" i="0"/>
            <a:t>shared </a:t>
          </a:r>
          <a:r>
            <a:rPr lang="en-US">
              <a:latin typeface="Calibri Light" panose="020F0302020204030204"/>
            </a:rPr>
            <a:t>documents</a:t>
          </a:r>
          <a:endParaRPr lang="en-US" b="0" i="0">
            <a:latin typeface="Calibri Light" panose="020F0302020204030204"/>
          </a:endParaRPr>
        </a:p>
      </dgm:t>
    </dgm:pt>
    <dgm:pt modelId="{C879A61A-A16C-4ADB-A40E-3968E48D7ECA}" type="parTrans" cxnId="{B1ED38CF-49BD-4826-9BB6-089699DE05D3}">
      <dgm:prSet/>
      <dgm:spPr/>
      <dgm:t>
        <a:bodyPr/>
        <a:lstStyle/>
        <a:p>
          <a:endParaRPr lang="en-US"/>
        </a:p>
      </dgm:t>
    </dgm:pt>
    <dgm:pt modelId="{19115FB9-0AFD-4958-BCC3-F041A520F537}" type="sibTrans" cxnId="{B1ED38CF-49BD-4826-9BB6-089699DE05D3}">
      <dgm:prSet/>
      <dgm:spPr/>
      <dgm:t>
        <a:bodyPr/>
        <a:lstStyle/>
        <a:p>
          <a:endParaRPr lang="en-US"/>
        </a:p>
      </dgm:t>
    </dgm:pt>
    <dgm:pt modelId="{EDB4B57B-2225-4414-A3AE-941B14592D89}" type="pres">
      <dgm:prSet presAssocID="{5AB07F06-90A5-4D39-833B-02A8E635AAE1}" presName="root" presStyleCnt="0">
        <dgm:presLayoutVars>
          <dgm:dir/>
          <dgm:resizeHandles val="exact"/>
        </dgm:presLayoutVars>
      </dgm:prSet>
      <dgm:spPr/>
    </dgm:pt>
    <dgm:pt modelId="{B9F0B966-B65A-4741-BDDD-DACD1222FD9C}" type="pres">
      <dgm:prSet presAssocID="{EFBF2EA0-FB91-49F9-81DE-22EA5C6953B4}" presName="compNode" presStyleCnt="0"/>
      <dgm:spPr/>
    </dgm:pt>
    <dgm:pt modelId="{31428165-CA53-41E0-91CB-CBABBEBB88A2}" type="pres">
      <dgm:prSet presAssocID="{EFBF2EA0-FB91-49F9-81DE-22EA5C6953B4}" presName="bgRect" presStyleLbl="bgShp" presStyleIdx="0" presStyleCnt="3"/>
      <dgm:spPr/>
    </dgm:pt>
    <dgm:pt modelId="{B637035E-8C90-40B2-B321-223EB04871DF}" type="pres">
      <dgm:prSet presAssocID="{EFBF2EA0-FB91-49F9-81DE-22EA5C6953B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shake"/>
        </a:ext>
      </dgm:extLst>
    </dgm:pt>
    <dgm:pt modelId="{641D66CE-8F72-4CA1-9C8A-4EE80158BD8D}" type="pres">
      <dgm:prSet presAssocID="{EFBF2EA0-FB91-49F9-81DE-22EA5C6953B4}" presName="spaceRect" presStyleCnt="0"/>
      <dgm:spPr/>
    </dgm:pt>
    <dgm:pt modelId="{A3A517AB-D3CF-4A12-8ED3-4EFEC4466FC5}" type="pres">
      <dgm:prSet presAssocID="{EFBF2EA0-FB91-49F9-81DE-22EA5C6953B4}" presName="parTx" presStyleLbl="revTx" presStyleIdx="0" presStyleCnt="3">
        <dgm:presLayoutVars>
          <dgm:chMax val="0"/>
          <dgm:chPref val="0"/>
        </dgm:presLayoutVars>
      </dgm:prSet>
      <dgm:spPr/>
    </dgm:pt>
    <dgm:pt modelId="{26FB55C7-7409-4D9A-9057-B40C7BD9DB0C}" type="pres">
      <dgm:prSet presAssocID="{2C7093C6-66B3-47DB-9FB4-0432E18DFA1C}" presName="sibTrans" presStyleCnt="0"/>
      <dgm:spPr/>
    </dgm:pt>
    <dgm:pt modelId="{CD4ABE45-CDDE-416D-8674-A339AF2A6D24}" type="pres">
      <dgm:prSet presAssocID="{955E6932-45A5-4065-9A34-AD010EDD876C}" presName="compNode" presStyleCnt="0"/>
      <dgm:spPr/>
    </dgm:pt>
    <dgm:pt modelId="{2257EBED-5129-46CC-AB9B-0670D2ABE4B8}" type="pres">
      <dgm:prSet presAssocID="{955E6932-45A5-4065-9A34-AD010EDD876C}" presName="bgRect" presStyleLbl="bgShp" presStyleIdx="1" presStyleCnt="3" custLinFactNeighborX="480" custLinFactNeighborY="309"/>
      <dgm:spPr>
        <a:solidFill>
          <a:schemeClr val="accent3">
            <a:lumMod val="50000"/>
          </a:schemeClr>
        </a:solidFill>
      </dgm:spPr>
    </dgm:pt>
    <dgm:pt modelId="{A808C570-07CA-4A23-BB29-60A612926726}" type="pres">
      <dgm:prSet presAssocID="{955E6932-45A5-4065-9A34-AD010EDD876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mail"/>
        </a:ext>
      </dgm:extLst>
    </dgm:pt>
    <dgm:pt modelId="{2CC9A6FD-8286-4141-A5BB-50A855D32F2B}" type="pres">
      <dgm:prSet presAssocID="{955E6932-45A5-4065-9A34-AD010EDD876C}" presName="spaceRect" presStyleCnt="0"/>
      <dgm:spPr/>
    </dgm:pt>
    <dgm:pt modelId="{92B84949-9799-4E0A-BCC1-36072A9B3F0D}" type="pres">
      <dgm:prSet presAssocID="{955E6932-45A5-4065-9A34-AD010EDD876C}" presName="parTx" presStyleLbl="revTx" presStyleIdx="1" presStyleCnt="3" custLinFactNeighborX="684" custLinFactNeighborY="-619">
        <dgm:presLayoutVars>
          <dgm:chMax val="0"/>
          <dgm:chPref val="0"/>
        </dgm:presLayoutVars>
      </dgm:prSet>
      <dgm:spPr/>
    </dgm:pt>
    <dgm:pt modelId="{3643DDE2-75FC-4E68-8049-8D71C38A09B6}" type="pres">
      <dgm:prSet presAssocID="{55F03EBA-025D-449D-AB2E-E3BADFF4B4F8}" presName="sibTrans" presStyleCnt="0"/>
      <dgm:spPr/>
    </dgm:pt>
    <dgm:pt modelId="{3E0EF43A-C9B6-4F23-B6D3-084721AD0503}" type="pres">
      <dgm:prSet presAssocID="{2774C3CA-2821-4EA1-AB76-5E805FA3CF22}" presName="compNode" presStyleCnt="0"/>
      <dgm:spPr/>
    </dgm:pt>
    <dgm:pt modelId="{7D922222-3905-48DB-987E-A4D70FA22C0D}" type="pres">
      <dgm:prSet presAssocID="{2774C3CA-2821-4EA1-AB76-5E805FA3CF22}" presName="bgRect" presStyleLbl="bgShp" presStyleIdx="2" presStyleCnt="3"/>
      <dgm:spPr/>
    </dgm:pt>
    <dgm:pt modelId="{0B2E4E7C-C405-42FA-B71E-D58897D9B463}" type="pres">
      <dgm:prSet presAssocID="{2774C3CA-2821-4EA1-AB76-5E805FA3CF2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r chart"/>
        </a:ext>
      </dgm:extLst>
    </dgm:pt>
    <dgm:pt modelId="{28053FCB-E04E-4EE5-810B-BAA8B374508A}" type="pres">
      <dgm:prSet presAssocID="{2774C3CA-2821-4EA1-AB76-5E805FA3CF22}" presName="spaceRect" presStyleCnt="0"/>
      <dgm:spPr/>
    </dgm:pt>
    <dgm:pt modelId="{60B64BC3-7DC4-43E5-AEA9-C9ADE459F7BA}" type="pres">
      <dgm:prSet presAssocID="{2774C3CA-2821-4EA1-AB76-5E805FA3CF22}" presName="parTx" presStyleLbl="revTx" presStyleIdx="2" presStyleCnt="3">
        <dgm:presLayoutVars>
          <dgm:chMax val="0"/>
          <dgm:chPref val="0"/>
        </dgm:presLayoutVars>
      </dgm:prSet>
      <dgm:spPr/>
    </dgm:pt>
  </dgm:ptLst>
  <dgm:cxnLst>
    <dgm:cxn modelId="{BC07131B-184F-4C55-88F5-EB6476E1E65F}" type="presOf" srcId="{955E6932-45A5-4065-9A34-AD010EDD876C}" destId="{92B84949-9799-4E0A-BCC1-36072A9B3F0D}" srcOrd="0" destOrd="0" presId="urn:microsoft.com/office/officeart/2018/2/layout/IconVerticalSolidList"/>
    <dgm:cxn modelId="{25DDF23F-CF85-48DF-B074-6DF823EA1208}" srcId="{5AB07F06-90A5-4D39-833B-02A8E635AAE1}" destId="{EFBF2EA0-FB91-49F9-81DE-22EA5C6953B4}" srcOrd="0" destOrd="0" parTransId="{B0FE8239-E65B-464E-8DCF-81A29A5D6F64}" sibTransId="{2C7093C6-66B3-47DB-9FB4-0432E18DFA1C}"/>
    <dgm:cxn modelId="{B1ED38CF-49BD-4826-9BB6-089699DE05D3}" srcId="{5AB07F06-90A5-4D39-833B-02A8E635AAE1}" destId="{2774C3CA-2821-4EA1-AB76-5E805FA3CF22}" srcOrd="2" destOrd="0" parTransId="{C879A61A-A16C-4ADB-A40E-3968E48D7ECA}" sibTransId="{19115FB9-0AFD-4958-BCC3-F041A520F537}"/>
    <dgm:cxn modelId="{7DCE8DDA-B7C6-4638-979F-B933E8156EC9}" srcId="{5AB07F06-90A5-4D39-833B-02A8E635AAE1}" destId="{955E6932-45A5-4065-9A34-AD010EDD876C}" srcOrd="1" destOrd="0" parTransId="{40B558EB-D9CA-4D9C-A127-B19CED3BD428}" sibTransId="{55F03EBA-025D-449D-AB2E-E3BADFF4B4F8}"/>
    <dgm:cxn modelId="{B23A4CDC-D163-4741-A23B-3C2865CF9083}" type="presOf" srcId="{EFBF2EA0-FB91-49F9-81DE-22EA5C6953B4}" destId="{A3A517AB-D3CF-4A12-8ED3-4EFEC4466FC5}" srcOrd="0" destOrd="0" presId="urn:microsoft.com/office/officeart/2018/2/layout/IconVerticalSolidList"/>
    <dgm:cxn modelId="{A53098EC-5943-4417-B5B2-28BB5A41A168}" type="presOf" srcId="{2774C3CA-2821-4EA1-AB76-5E805FA3CF22}" destId="{60B64BC3-7DC4-43E5-AEA9-C9ADE459F7BA}" srcOrd="0" destOrd="0" presId="urn:microsoft.com/office/officeart/2018/2/layout/IconVerticalSolidList"/>
    <dgm:cxn modelId="{F77E9FFC-D9CF-4D40-AAAC-F5E304B90960}" type="presOf" srcId="{5AB07F06-90A5-4D39-833B-02A8E635AAE1}" destId="{EDB4B57B-2225-4414-A3AE-941B14592D89}" srcOrd="0" destOrd="0" presId="urn:microsoft.com/office/officeart/2018/2/layout/IconVerticalSolidList"/>
    <dgm:cxn modelId="{898416D9-580F-4C86-92B1-0AB49C06E88D}" type="presParOf" srcId="{EDB4B57B-2225-4414-A3AE-941B14592D89}" destId="{B9F0B966-B65A-4741-BDDD-DACD1222FD9C}" srcOrd="0" destOrd="0" presId="urn:microsoft.com/office/officeart/2018/2/layout/IconVerticalSolidList"/>
    <dgm:cxn modelId="{7169AFE2-18A2-4D08-BA8A-39C809DF6738}" type="presParOf" srcId="{B9F0B966-B65A-4741-BDDD-DACD1222FD9C}" destId="{31428165-CA53-41E0-91CB-CBABBEBB88A2}" srcOrd="0" destOrd="0" presId="urn:microsoft.com/office/officeart/2018/2/layout/IconVerticalSolidList"/>
    <dgm:cxn modelId="{315D3440-AFA3-44F4-A311-4464067B296B}" type="presParOf" srcId="{B9F0B966-B65A-4741-BDDD-DACD1222FD9C}" destId="{B637035E-8C90-40B2-B321-223EB04871DF}" srcOrd="1" destOrd="0" presId="urn:microsoft.com/office/officeart/2018/2/layout/IconVerticalSolidList"/>
    <dgm:cxn modelId="{C48FBF73-5657-44A5-876F-C2AB89774DD7}" type="presParOf" srcId="{B9F0B966-B65A-4741-BDDD-DACD1222FD9C}" destId="{641D66CE-8F72-4CA1-9C8A-4EE80158BD8D}" srcOrd="2" destOrd="0" presId="urn:microsoft.com/office/officeart/2018/2/layout/IconVerticalSolidList"/>
    <dgm:cxn modelId="{827C0415-AA0F-42CD-8639-A7AC75F12176}" type="presParOf" srcId="{B9F0B966-B65A-4741-BDDD-DACD1222FD9C}" destId="{A3A517AB-D3CF-4A12-8ED3-4EFEC4466FC5}" srcOrd="3" destOrd="0" presId="urn:microsoft.com/office/officeart/2018/2/layout/IconVerticalSolidList"/>
    <dgm:cxn modelId="{84550E40-E7AE-4C3B-A082-B94ADF57E7A9}" type="presParOf" srcId="{EDB4B57B-2225-4414-A3AE-941B14592D89}" destId="{26FB55C7-7409-4D9A-9057-B40C7BD9DB0C}" srcOrd="1" destOrd="0" presId="urn:microsoft.com/office/officeart/2018/2/layout/IconVerticalSolidList"/>
    <dgm:cxn modelId="{34EE8704-42B5-4A89-8391-DB135759E965}" type="presParOf" srcId="{EDB4B57B-2225-4414-A3AE-941B14592D89}" destId="{CD4ABE45-CDDE-416D-8674-A339AF2A6D24}" srcOrd="2" destOrd="0" presId="urn:microsoft.com/office/officeart/2018/2/layout/IconVerticalSolidList"/>
    <dgm:cxn modelId="{95CA1678-0E9F-4483-9794-4AECFDD94270}" type="presParOf" srcId="{CD4ABE45-CDDE-416D-8674-A339AF2A6D24}" destId="{2257EBED-5129-46CC-AB9B-0670D2ABE4B8}" srcOrd="0" destOrd="0" presId="urn:microsoft.com/office/officeart/2018/2/layout/IconVerticalSolidList"/>
    <dgm:cxn modelId="{05C77FA4-0621-4964-B96A-2A2E1BB90625}" type="presParOf" srcId="{CD4ABE45-CDDE-416D-8674-A339AF2A6D24}" destId="{A808C570-07CA-4A23-BB29-60A612926726}" srcOrd="1" destOrd="0" presId="urn:microsoft.com/office/officeart/2018/2/layout/IconVerticalSolidList"/>
    <dgm:cxn modelId="{3165BC80-4283-47A8-92FA-1EE608281FC8}" type="presParOf" srcId="{CD4ABE45-CDDE-416D-8674-A339AF2A6D24}" destId="{2CC9A6FD-8286-4141-A5BB-50A855D32F2B}" srcOrd="2" destOrd="0" presId="urn:microsoft.com/office/officeart/2018/2/layout/IconVerticalSolidList"/>
    <dgm:cxn modelId="{BCDB8955-D81D-4848-8B0A-F5B054B25869}" type="presParOf" srcId="{CD4ABE45-CDDE-416D-8674-A339AF2A6D24}" destId="{92B84949-9799-4E0A-BCC1-36072A9B3F0D}" srcOrd="3" destOrd="0" presId="urn:microsoft.com/office/officeart/2018/2/layout/IconVerticalSolidList"/>
    <dgm:cxn modelId="{CC6CFF4D-8CB0-4563-BD0D-15A73AC238AD}" type="presParOf" srcId="{EDB4B57B-2225-4414-A3AE-941B14592D89}" destId="{3643DDE2-75FC-4E68-8049-8D71C38A09B6}" srcOrd="3" destOrd="0" presId="urn:microsoft.com/office/officeart/2018/2/layout/IconVerticalSolidList"/>
    <dgm:cxn modelId="{13F23ECA-F2A1-44E5-8669-46F68D30DF7C}" type="presParOf" srcId="{EDB4B57B-2225-4414-A3AE-941B14592D89}" destId="{3E0EF43A-C9B6-4F23-B6D3-084721AD0503}" srcOrd="4" destOrd="0" presId="urn:microsoft.com/office/officeart/2018/2/layout/IconVerticalSolidList"/>
    <dgm:cxn modelId="{E385DED4-1F72-4763-9213-4EBDACBB47C6}" type="presParOf" srcId="{3E0EF43A-C9B6-4F23-B6D3-084721AD0503}" destId="{7D922222-3905-48DB-987E-A4D70FA22C0D}" srcOrd="0" destOrd="0" presId="urn:microsoft.com/office/officeart/2018/2/layout/IconVerticalSolidList"/>
    <dgm:cxn modelId="{42D3DB59-F6CF-4965-8EE4-78F79F28349C}" type="presParOf" srcId="{3E0EF43A-C9B6-4F23-B6D3-084721AD0503}" destId="{0B2E4E7C-C405-42FA-B71E-D58897D9B463}" srcOrd="1" destOrd="0" presId="urn:microsoft.com/office/officeart/2018/2/layout/IconVerticalSolidList"/>
    <dgm:cxn modelId="{0A36D606-BF49-42F6-96FE-E56A1D466CB3}" type="presParOf" srcId="{3E0EF43A-C9B6-4F23-B6D3-084721AD0503}" destId="{28053FCB-E04E-4EE5-810B-BAA8B374508A}" srcOrd="2" destOrd="0" presId="urn:microsoft.com/office/officeart/2018/2/layout/IconVerticalSolidList"/>
    <dgm:cxn modelId="{1E307E33-C2C4-4342-B01E-3237AF9A9991}" type="presParOf" srcId="{3E0EF43A-C9B6-4F23-B6D3-084721AD0503}" destId="{60B64BC3-7DC4-43E5-AEA9-C9ADE459F7B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63D43-E7C2-40D3-A599-DE897D23E4DC}">
      <dsp:nvSpPr>
        <dsp:cNvPr id="0" name=""/>
        <dsp:cNvSpPr/>
      </dsp:nvSpPr>
      <dsp:spPr>
        <a:xfrm>
          <a:off x="0" y="3275482"/>
          <a:ext cx="8367486" cy="10750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a:t>Results were entered into a Qualtrics survey</a:t>
          </a:r>
        </a:p>
      </dsp:txBody>
      <dsp:txXfrm>
        <a:off x="0" y="3275482"/>
        <a:ext cx="8367486" cy="1075086"/>
      </dsp:txXfrm>
    </dsp:sp>
    <dsp:sp modelId="{A27F69A6-AF0E-4323-B46C-B31ED5CAE538}">
      <dsp:nvSpPr>
        <dsp:cNvPr id="0" name=""/>
        <dsp:cNvSpPr/>
      </dsp:nvSpPr>
      <dsp:spPr>
        <a:xfrm rot="10800000">
          <a:off x="0" y="1638125"/>
          <a:ext cx="8367486" cy="1653482"/>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a:t>Criteria tested:</a:t>
          </a:r>
        </a:p>
      </dsp:txBody>
      <dsp:txXfrm rot="-10800000">
        <a:off x="0" y="1638125"/>
        <a:ext cx="8367486" cy="580372"/>
      </dsp:txXfrm>
    </dsp:sp>
    <dsp:sp modelId="{10D15FEF-A884-4C27-BBF4-4EA9617849E7}">
      <dsp:nvSpPr>
        <dsp:cNvPr id="0" name=""/>
        <dsp:cNvSpPr/>
      </dsp:nvSpPr>
      <dsp:spPr>
        <a:xfrm>
          <a:off x="4085" y="2218498"/>
          <a:ext cx="1393219"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Keyboard navigation</a:t>
          </a:r>
        </a:p>
      </dsp:txBody>
      <dsp:txXfrm>
        <a:off x="4085" y="2218498"/>
        <a:ext cx="1393219" cy="494391"/>
      </dsp:txXfrm>
    </dsp:sp>
    <dsp:sp modelId="{726E112F-EC2A-4049-9157-F32A785E4534}">
      <dsp:nvSpPr>
        <dsp:cNvPr id="0" name=""/>
        <dsp:cNvSpPr/>
      </dsp:nvSpPr>
      <dsp:spPr>
        <a:xfrm>
          <a:off x="1397304" y="2218498"/>
          <a:ext cx="1393219"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Focus indicator visibility</a:t>
          </a:r>
        </a:p>
      </dsp:txBody>
      <dsp:txXfrm>
        <a:off x="1397304" y="2218498"/>
        <a:ext cx="1393219" cy="494391"/>
      </dsp:txXfrm>
    </dsp:sp>
    <dsp:sp modelId="{75AA2813-5142-4899-8046-7F099DE4A941}">
      <dsp:nvSpPr>
        <dsp:cNvPr id="0" name=""/>
        <dsp:cNvSpPr/>
      </dsp:nvSpPr>
      <dsp:spPr>
        <a:xfrm>
          <a:off x="2790523" y="2218498"/>
          <a:ext cx="1393219"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Manual resizing</a:t>
          </a:r>
        </a:p>
      </dsp:txBody>
      <dsp:txXfrm>
        <a:off x="2790523" y="2218498"/>
        <a:ext cx="1393219" cy="494391"/>
      </dsp:txXfrm>
    </dsp:sp>
    <dsp:sp modelId="{AB2725E5-872F-4658-913C-4D3702F0B771}">
      <dsp:nvSpPr>
        <dsp:cNvPr id="0" name=""/>
        <dsp:cNvSpPr/>
      </dsp:nvSpPr>
      <dsp:spPr>
        <a:xfrm>
          <a:off x="4183743" y="2218498"/>
          <a:ext cx="1393219"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Screen reader compatibility</a:t>
          </a:r>
        </a:p>
      </dsp:txBody>
      <dsp:txXfrm>
        <a:off x="4183743" y="2218498"/>
        <a:ext cx="1393219" cy="494391"/>
      </dsp:txXfrm>
    </dsp:sp>
    <dsp:sp modelId="{B1B7208E-6A20-4D44-B519-D12E9FE72BC5}">
      <dsp:nvSpPr>
        <dsp:cNvPr id="0" name=""/>
        <dsp:cNvSpPr/>
      </dsp:nvSpPr>
      <dsp:spPr>
        <a:xfrm>
          <a:off x="5576962" y="2218498"/>
          <a:ext cx="1393219"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Color contrast</a:t>
          </a:r>
        </a:p>
      </dsp:txBody>
      <dsp:txXfrm>
        <a:off x="5576962" y="2218498"/>
        <a:ext cx="1393219" cy="494391"/>
      </dsp:txXfrm>
    </dsp:sp>
    <dsp:sp modelId="{B7CAA842-38C6-48BB-BBFA-9FCA3C22A95D}">
      <dsp:nvSpPr>
        <dsp:cNvPr id="0" name=""/>
        <dsp:cNvSpPr/>
      </dsp:nvSpPr>
      <dsp:spPr>
        <a:xfrm>
          <a:off x="6970181" y="2218498"/>
          <a:ext cx="1393219" cy="49439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S" sz="1500" kern="1200"/>
            <a:t>PDF content availability</a:t>
          </a:r>
        </a:p>
      </dsp:txBody>
      <dsp:txXfrm>
        <a:off x="6970181" y="2218498"/>
        <a:ext cx="1393219" cy="494391"/>
      </dsp:txXfrm>
    </dsp:sp>
    <dsp:sp modelId="{19A0E787-7754-413A-A8DD-6B73577990F1}">
      <dsp:nvSpPr>
        <dsp:cNvPr id="0" name=""/>
        <dsp:cNvSpPr/>
      </dsp:nvSpPr>
      <dsp:spPr>
        <a:xfrm rot="10800000">
          <a:off x="0" y="769"/>
          <a:ext cx="8367486" cy="1653482"/>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a:t>For each resource, testers visited the homepage and a random content page</a:t>
          </a:r>
        </a:p>
      </dsp:txBody>
      <dsp:txXfrm rot="10800000">
        <a:off x="0" y="769"/>
        <a:ext cx="8367486" cy="10743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FA1A72-2757-49F7-80F3-DC87EE52B07C}">
      <dsp:nvSpPr>
        <dsp:cNvPr id="0" name=""/>
        <dsp:cNvSpPr/>
      </dsp:nvSpPr>
      <dsp:spPr>
        <a:xfrm>
          <a:off x="0" y="471743"/>
          <a:ext cx="6263640" cy="24255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583184" rIns="486128"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a:t>Some recurring issues on every resource</a:t>
          </a:r>
        </a:p>
        <a:p>
          <a:pPr marL="285750" lvl="1" indent="-285750" algn="l" defTabSz="1244600">
            <a:lnSpc>
              <a:spcPct val="90000"/>
            </a:lnSpc>
            <a:spcBef>
              <a:spcPct val="0"/>
            </a:spcBef>
            <a:spcAft>
              <a:spcPct val="15000"/>
            </a:spcAft>
            <a:buChar char="•"/>
          </a:pPr>
          <a:r>
            <a:rPr lang="en-US" sz="2800" kern="1200"/>
            <a:t>More critical issues appeared on fewer resources</a:t>
          </a:r>
        </a:p>
      </dsp:txBody>
      <dsp:txXfrm>
        <a:off x="0" y="471743"/>
        <a:ext cx="6263640" cy="2425500"/>
      </dsp:txXfrm>
    </dsp:sp>
    <dsp:sp modelId="{D81EB2A0-53D2-427A-9F1E-48E6C992BCC0}">
      <dsp:nvSpPr>
        <dsp:cNvPr id="0" name=""/>
        <dsp:cNvSpPr/>
      </dsp:nvSpPr>
      <dsp:spPr>
        <a:xfrm>
          <a:off x="313182" y="58463"/>
          <a:ext cx="4384548" cy="8265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1244600">
            <a:lnSpc>
              <a:spcPct val="90000"/>
            </a:lnSpc>
            <a:spcBef>
              <a:spcPct val="0"/>
            </a:spcBef>
            <a:spcAft>
              <a:spcPct val="35000"/>
            </a:spcAft>
            <a:buNone/>
          </a:pPr>
          <a:r>
            <a:rPr lang="en-US" sz="2800" kern="1200"/>
            <a:t>Development</a:t>
          </a:r>
        </a:p>
      </dsp:txBody>
      <dsp:txXfrm>
        <a:off x="353531" y="98812"/>
        <a:ext cx="4303850" cy="745862"/>
      </dsp:txXfrm>
    </dsp:sp>
    <dsp:sp modelId="{9366E602-48FC-46D5-9E2B-EB18411DBB08}">
      <dsp:nvSpPr>
        <dsp:cNvPr id="0" name=""/>
        <dsp:cNvSpPr/>
      </dsp:nvSpPr>
      <dsp:spPr>
        <a:xfrm>
          <a:off x="0" y="3461724"/>
          <a:ext cx="6263640" cy="19845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583184" rIns="486128" bIns="199136" numCol="1" spcCol="1270" anchor="t" anchorCtr="0">
          <a:noAutofit/>
        </a:bodyPr>
        <a:lstStyle/>
        <a:p>
          <a:pPr marL="285750" lvl="1" indent="-285750" algn="l" defTabSz="1244600" rtl="0">
            <a:lnSpc>
              <a:spcPct val="90000"/>
            </a:lnSpc>
            <a:spcBef>
              <a:spcPct val="0"/>
            </a:spcBef>
            <a:spcAft>
              <a:spcPct val="15000"/>
            </a:spcAft>
            <a:buChar char="•"/>
          </a:pPr>
          <a:r>
            <a:rPr lang="en-US" sz="2800" kern="1200">
              <a:latin typeface="Calibri Light" panose="020F0302020204030204"/>
            </a:rPr>
            <a:t>Turned accessibility audit results into one-page summaries of each resource</a:t>
          </a:r>
          <a:endParaRPr lang="en-US" sz="2800" kern="1200"/>
        </a:p>
      </dsp:txBody>
      <dsp:txXfrm>
        <a:off x="0" y="3461724"/>
        <a:ext cx="6263640" cy="1984500"/>
      </dsp:txXfrm>
    </dsp:sp>
    <dsp:sp modelId="{B084C45F-7C60-4B69-8A23-35C927F0BB9A}">
      <dsp:nvSpPr>
        <dsp:cNvPr id="0" name=""/>
        <dsp:cNvSpPr/>
      </dsp:nvSpPr>
      <dsp:spPr>
        <a:xfrm>
          <a:off x="313182" y="3048443"/>
          <a:ext cx="4384548" cy="8265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1244600">
            <a:lnSpc>
              <a:spcPct val="90000"/>
            </a:lnSpc>
            <a:spcBef>
              <a:spcPct val="0"/>
            </a:spcBef>
            <a:spcAft>
              <a:spcPct val="35000"/>
            </a:spcAft>
            <a:buNone/>
          </a:pPr>
          <a:r>
            <a:rPr lang="en-US" sz="2800" kern="1200"/>
            <a:t>Creating </a:t>
          </a:r>
          <a:r>
            <a:rPr lang="en-US" sz="2800" b="1" kern="1200">
              <a:latin typeface="Calibri Light" panose="020F0302020204030204"/>
            </a:rPr>
            <a:t>Deliverables</a:t>
          </a:r>
          <a:endParaRPr lang="en-US" sz="2800" b="1" kern="1200"/>
        </a:p>
      </dsp:txBody>
      <dsp:txXfrm>
        <a:off x="353531" y="3088792"/>
        <a:ext cx="4303850" cy="745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E6D45-4725-43AD-85E8-981E5F63C535}">
      <dsp:nvSpPr>
        <dsp:cNvPr id="0" name=""/>
        <dsp:cNvSpPr/>
      </dsp:nvSpPr>
      <dsp:spPr>
        <a:xfrm>
          <a:off x="0" y="2284700"/>
          <a:ext cx="6422848" cy="149901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en-US" sz="2800" b="1" kern="1200">
              <a:latin typeface="Calibri Light" panose="020F0302020204030204"/>
            </a:rPr>
            <a:t>Criteria</a:t>
          </a:r>
          <a:r>
            <a:rPr lang="en-US" sz="2800" kern="1200">
              <a:latin typeface="Calibri Light" panose="020F0302020204030204"/>
            </a:rPr>
            <a:t>:</a:t>
          </a:r>
          <a:endParaRPr lang="en-US" sz="2800" kern="1200"/>
        </a:p>
      </dsp:txBody>
      <dsp:txXfrm>
        <a:off x="0" y="2284700"/>
        <a:ext cx="6422848" cy="809466"/>
      </dsp:txXfrm>
    </dsp:sp>
    <dsp:sp modelId="{02A68761-8F61-4C16-871B-32BF10ABB0FC}">
      <dsp:nvSpPr>
        <dsp:cNvPr id="0" name=""/>
        <dsp:cNvSpPr/>
      </dsp:nvSpPr>
      <dsp:spPr>
        <a:xfrm>
          <a:off x="0" y="3064186"/>
          <a:ext cx="1605712" cy="68954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rtl="0">
            <a:lnSpc>
              <a:spcPct val="90000"/>
            </a:lnSpc>
            <a:spcBef>
              <a:spcPct val="0"/>
            </a:spcBef>
            <a:spcAft>
              <a:spcPct val="35000"/>
            </a:spcAft>
            <a:buNone/>
          </a:pPr>
          <a:r>
            <a:rPr lang="en-US" sz="1900" b="1" kern="1200">
              <a:latin typeface="Calibri Light" panose="020F0302020204030204"/>
            </a:rPr>
            <a:t>Captions</a:t>
          </a:r>
          <a:endParaRPr lang="en-US" sz="1900" b="1" kern="1200"/>
        </a:p>
      </dsp:txBody>
      <dsp:txXfrm>
        <a:off x="0" y="3064186"/>
        <a:ext cx="1605712" cy="689545"/>
      </dsp:txXfrm>
    </dsp:sp>
    <dsp:sp modelId="{3D6CE56E-0ED8-4770-A072-7EC960E5423E}">
      <dsp:nvSpPr>
        <dsp:cNvPr id="0" name=""/>
        <dsp:cNvSpPr/>
      </dsp:nvSpPr>
      <dsp:spPr>
        <a:xfrm>
          <a:off x="1605712" y="3064186"/>
          <a:ext cx="1605712" cy="68954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rtl="0">
            <a:lnSpc>
              <a:spcPct val="90000"/>
            </a:lnSpc>
            <a:spcBef>
              <a:spcPct val="0"/>
            </a:spcBef>
            <a:spcAft>
              <a:spcPct val="35000"/>
            </a:spcAft>
            <a:buNone/>
          </a:pPr>
          <a:r>
            <a:rPr lang="en-US" sz="1900" b="1" kern="1200">
              <a:latin typeface="Calibri Light" panose="020F0302020204030204"/>
            </a:rPr>
            <a:t>Transcript</a:t>
          </a:r>
          <a:endParaRPr lang="en-US" sz="1900" b="1" kern="1200"/>
        </a:p>
      </dsp:txBody>
      <dsp:txXfrm>
        <a:off x="1605712" y="3064186"/>
        <a:ext cx="1605712" cy="689545"/>
      </dsp:txXfrm>
    </dsp:sp>
    <dsp:sp modelId="{78A978C9-38C7-437C-8311-47B1311F0C96}">
      <dsp:nvSpPr>
        <dsp:cNvPr id="0" name=""/>
        <dsp:cNvSpPr/>
      </dsp:nvSpPr>
      <dsp:spPr>
        <a:xfrm>
          <a:off x="3211424" y="3064186"/>
          <a:ext cx="1605712" cy="68954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rtl="0">
            <a:lnSpc>
              <a:spcPct val="90000"/>
            </a:lnSpc>
            <a:spcBef>
              <a:spcPct val="0"/>
            </a:spcBef>
            <a:spcAft>
              <a:spcPct val="35000"/>
            </a:spcAft>
            <a:buNone/>
          </a:pPr>
          <a:r>
            <a:rPr lang="en-US" sz="1900" b="0" kern="1200">
              <a:latin typeface="Calibri Light" panose="020F0302020204030204"/>
            </a:rPr>
            <a:t>Audio </a:t>
          </a:r>
          <a:r>
            <a:rPr lang="en-US" sz="1900" b="1" kern="1200">
              <a:latin typeface="Calibri Light" panose="020F0302020204030204"/>
            </a:rPr>
            <a:t>description</a:t>
          </a:r>
          <a:endParaRPr lang="en-US" sz="1900" b="1" kern="1200"/>
        </a:p>
      </dsp:txBody>
      <dsp:txXfrm>
        <a:off x="3211424" y="3064186"/>
        <a:ext cx="1605712" cy="689545"/>
      </dsp:txXfrm>
    </dsp:sp>
    <dsp:sp modelId="{D87CA1D2-8872-4FCA-A0F0-E3B1086C23BD}">
      <dsp:nvSpPr>
        <dsp:cNvPr id="0" name=""/>
        <dsp:cNvSpPr/>
      </dsp:nvSpPr>
      <dsp:spPr>
        <a:xfrm>
          <a:off x="4817136" y="3064186"/>
          <a:ext cx="1605712" cy="68954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rtl="0">
            <a:lnSpc>
              <a:spcPct val="90000"/>
            </a:lnSpc>
            <a:spcBef>
              <a:spcPct val="0"/>
            </a:spcBef>
            <a:spcAft>
              <a:spcPct val="35000"/>
            </a:spcAft>
            <a:buNone/>
          </a:pPr>
          <a:r>
            <a:rPr lang="en-US" sz="1900" b="0" kern="1200">
              <a:latin typeface="Calibri Light" panose="020F0302020204030204"/>
            </a:rPr>
            <a:t>Sign language </a:t>
          </a:r>
          <a:r>
            <a:rPr lang="en-US" sz="1900" b="1" kern="1200">
              <a:latin typeface="Calibri Light" panose="020F0302020204030204"/>
            </a:rPr>
            <a:t>translation</a:t>
          </a:r>
          <a:endParaRPr lang="en-US" sz="1900" b="1" kern="1200"/>
        </a:p>
      </dsp:txBody>
      <dsp:txXfrm>
        <a:off x="4817136" y="3064186"/>
        <a:ext cx="1605712" cy="689545"/>
      </dsp:txXfrm>
    </dsp:sp>
    <dsp:sp modelId="{FD23A022-A1ED-417B-B773-DCE0C745CA1C}">
      <dsp:nvSpPr>
        <dsp:cNvPr id="0" name=""/>
        <dsp:cNvSpPr/>
      </dsp:nvSpPr>
      <dsp:spPr>
        <a:xfrm rot="10800000">
          <a:off x="0" y="1706"/>
          <a:ext cx="6422848" cy="2305479"/>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a:t>Implementing the same technique, but on video resources</a:t>
          </a:r>
        </a:p>
      </dsp:txBody>
      <dsp:txXfrm rot="10800000">
        <a:off x="0" y="1706"/>
        <a:ext cx="6422848" cy="14980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28165-CA53-41E0-91CB-CBABBEBB88A2}">
      <dsp:nvSpPr>
        <dsp:cNvPr id="0" name=""/>
        <dsp:cNvSpPr/>
      </dsp:nvSpPr>
      <dsp:spPr>
        <a:xfrm>
          <a:off x="0" y="690"/>
          <a:ext cx="6248400" cy="161568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37035E-8C90-40B2-B321-223EB04871DF}">
      <dsp:nvSpPr>
        <dsp:cNvPr id="0" name=""/>
        <dsp:cNvSpPr/>
      </dsp:nvSpPr>
      <dsp:spPr>
        <a:xfrm>
          <a:off x="488743" y="364218"/>
          <a:ext cx="888624" cy="8886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3A517AB-D3CF-4A12-8ED3-4EFEC4466FC5}">
      <dsp:nvSpPr>
        <dsp:cNvPr id="0" name=""/>
        <dsp:cNvSpPr/>
      </dsp:nvSpPr>
      <dsp:spPr>
        <a:xfrm>
          <a:off x="1866111" y="690"/>
          <a:ext cx="4382288" cy="161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993" tIns="170993" rIns="170993" bIns="170993" numCol="1" spcCol="1270" anchor="ctr" anchorCtr="0">
          <a:noAutofit/>
        </a:bodyPr>
        <a:lstStyle/>
        <a:p>
          <a:pPr marL="0" lvl="0" indent="0" algn="l" defTabSz="889000">
            <a:lnSpc>
              <a:spcPct val="100000"/>
            </a:lnSpc>
            <a:spcBef>
              <a:spcPct val="0"/>
            </a:spcBef>
            <a:spcAft>
              <a:spcPct val="35000"/>
            </a:spcAft>
            <a:buNone/>
          </a:pPr>
          <a:r>
            <a:rPr lang="en-US" sz="2000" b="0" i="0" kern="1200"/>
            <a:t>Composing emails to each vendor listing issues found with their resources and the matching WCAG standards</a:t>
          </a:r>
          <a:endParaRPr lang="en-US" sz="2000" kern="1200"/>
        </a:p>
      </dsp:txBody>
      <dsp:txXfrm>
        <a:off x="1866111" y="690"/>
        <a:ext cx="4382288" cy="1615680"/>
      </dsp:txXfrm>
    </dsp:sp>
    <dsp:sp modelId="{2257EBED-5129-46CC-AB9B-0670D2ABE4B8}">
      <dsp:nvSpPr>
        <dsp:cNvPr id="0" name=""/>
        <dsp:cNvSpPr/>
      </dsp:nvSpPr>
      <dsp:spPr>
        <a:xfrm>
          <a:off x="0" y="2025283"/>
          <a:ext cx="6248400" cy="1615680"/>
        </a:xfrm>
        <a:prstGeom prst="roundRect">
          <a:avLst>
            <a:gd name="adj" fmla="val 10000"/>
          </a:avLst>
        </a:prstGeom>
        <a:solidFill>
          <a:schemeClr val="accent3">
            <a:lumMod val="50000"/>
          </a:schemeClr>
        </a:solidFill>
        <a:ln>
          <a:noFill/>
        </a:ln>
        <a:effectLst/>
      </dsp:spPr>
      <dsp:style>
        <a:lnRef idx="0">
          <a:scrgbClr r="0" g="0" b="0"/>
        </a:lnRef>
        <a:fillRef idx="1">
          <a:scrgbClr r="0" g="0" b="0"/>
        </a:fillRef>
        <a:effectRef idx="0">
          <a:scrgbClr r="0" g="0" b="0"/>
        </a:effectRef>
        <a:fontRef idx="minor"/>
      </dsp:style>
    </dsp:sp>
    <dsp:sp modelId="{A808C570-07CA-4A23-BB29-60A612926726}">
      <dsp:nvSpPr>
        <dsp:cNvPr id="0" name=""/>
        <dsp:cNvSpPr/>
      </dsp:nvSpPr>
      <dsp:spPr>
        <a:xfrm>
          <a:off x="488743" y="2383819"/>
          <a:ext cx="888624" cy="8886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B84949-9799-4E0A-BCC1-36072A9B3F0D}">
      <dsp:nvSpPr>
        <dsp:cNvPr id="0" name=""/>
        <dsp:cNvSpPr/>
      </dsp:nvSpPr>
      <dsp:spPr>
        <a:xfrm>
          <a:off x="1866111" y="2010290"/>
          <a:ext cx="4382288" cy="161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993" tIns="170993" rIns="170993" bIns="170993" numCol="1" spcCol="1270" anchor="ctr" anchorCtr="0">
          <a:noAutofit/>
        </a:bodyPr>
        <a:lstStyle/>
        <a:p>
          <a:pPr marL="0" lvl="0" indent="0" algn="l" defTabSz="889000">
            <a:lnSpc>
              <a:spcPct val="100000"/>
            </a:lnSpc>
            <a:spcBef>
              <a:spcPct val="0"/>
            </a:spcBef>
            <a:spcAft>
              <a:spcPct val="35000"/>
            </a:spcAft>
            <a:buNone/>
          </a:pPr>
          <a:r>
            <a:rPr lang="en-US" sz="2000" b="0" i="0" kern="1200"/>
            <a:t>Working with Resource Acquisitions &amp; Management department to locate vendor contacts</a:t>
          </a:r>
          <a:endParaRPr lang="en-US" sz="2000" kern="1200"/>
        </a:p>
      </dsp:txBody>
      <dsp:txXfrm>
        <a:off x="1866111" y="2010290"/>
        <a:ext cx="4382288" cy="1615680"/>
      </dsp:txXfrm>
    </dsp:sp>
    <dsp:sp modelId="{7D922222-3905-48DB-987E-A4D70FA22C0D}">
      <dsp:nvSpPr>
        <dsp:cNvPr id="0" name=""/>
        <dsp:cNvSpPr/>
      </dsp:nvSpPr>
      <dsp:spPr>
        <a:xfrm>
          <a:off x="0" y="4039891"/>
          <a:ext cx="6248400" cy="161568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2E4E7C-C405-42FA-B71E-D58897D9B463}">
      <dsp:nvSpPr>
        <dsp:cNvPr id="0" name=""/>
        <dsp:cNvSpPr/>
      </dsp:nvSpPr>
      <dsp:spPr>
        <a:xfrm>
          <a:off x="488743" y="4403420"/>
          <a:ext cx="888624" cy="8886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0B64BC3-7DC4-43E5-AEA9-C9ADE459F7BA}">
      <dsp:nvSpPr>
        <dsp:cNvPr id="0" name=""/>
        <dsp:cNvSpPr/>
      </dsp:nvSpPr>
      <dsp:spPr>
        <a:xfrm>
          <a:off x="1866111" y="4039891"/>
          <a:ext cx="4382288" cy="161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993" tIns="170993" rIns="170993" bIns="170993" numCol="1" spcCol="1270" anchor="ctr" anchorCtr="0">
          <a:noAutofit/>
        </a:bodyPr>
        <a:lstStyle/>
        <a:p>
          <a:pPr marL="0" lvl="0" indent="0" algn="l" defTabSz="889000">
            <a:lnSpc>
              <a:spcPct val="100000"/>
            </a:lnSpc>
            <a:spcBef>
              <a:spcPct val="0"/>
            </a:spcBef>
            <a:spcAft>
              <a:spcPct val="35000"/>
            </a:spcAft>
            <a:buNone/>
          </a:pPr>
          <a:r>
            <a:rPr lang="en-US" sz="2000" b="0" i="0" kern="1200"/>
            <a:t>Tracking vendor responses in</a:t>
          </a:r>
          <a:r>
            <a:rPr lang="en-US" sz="2000" b="0" i="0" kern="1200">
              <a:latin typeface="Calibri Light" panose="020F0302020204030204"/>
            </a:rPr>
            <a:t> </a:t>
          </a:r>
          <a:r>
            <a:rPr lang="en-US" sz="2000" b="0" i="0" kern="1200"/>
            <a:t>shared </a:t>
          </a:r>
          <a:r>
            <a:rPr lang="en-US" sz="2000" kern="1200">
              <a:latin typeface="Calibri Light" panose="020F0302020204030204"/>
            </a:rPr>
            <a:t>documents</a:t>
          </a:r>
          <a:endParaRPr lang="en-US" sz="2000" b="0" i="0" kern="1200">
            <a:latin typeface="Calibri Light" panose="020F0302020204030204"/>
          </a:endParaRPr>
        </a:p>
      </dsp:txBody>
      <dsp:txXfrm>
        <a:off x="1866111" y="4039891"/>
        <a:ext cx="4382288" cy="16156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22BE91-E93D-5B40-82EB-74160E85DC71}" type="datetimeFigureOut">
              <a:rPr lang="en-US" smtClean="0"/>
              <a:t>12/6/2021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C82AD8-D4E4-3D46-B9A4-19744F2357D2}" type="slidenum">
              <a:rPr lang="en-US" smtClean="0"/>
              <a:t>‹#›</a:t>
            </a:fld>
            <a:endParaRPr lang="en-US"/>
          </a:p>
        </p:txBody>
      </p:sp>
    </p:spTree>
    <p:extLst>
      <p:ext uri="{BB962C8B-B14F-4D97-AF65-F5344CB8AC3E}">
        <p14:creationId xmlns:p14="http://schemas.microsoft.com/office/powerpoint/2010/main" val="2516336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9C82AD8-D4E4-3D46-B9A4-19744F2357D2}" type="slidenum">
              <a:rPr lang="en-US" smtClean="0"/>
              <a:t>2</a:t>
            </a:fld>
            <a:endParaRPr lang="en-US"/>
          </a:p>
        </p:txBody>
      </p:sp>
    </p:spTree>
    <p:extLst>
      <p:ext uri="{BB962C8B-B14F-4D97-AF65-F5344CB8AC3E}">
        <p14:creationId xmlns:p14="http://schemas.microsoft.com/office/powerpoint/2010/main" val="3754811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 + FELICITY</a:t>
            </a:r>
          </a:p>
        </p:txBody>
      </p:sp>
      <p:sp>
        <p:nvSpPr>
          <p:cNvPr id="4" name="Slide Number Placeholder 3"/>
          <p:cNvSpPr>
            <a:spLocks noGrp="1"/>
          </p:cNvSpPr>
          <p:nvPr>
            <p:ph type="sldNum" sz="quarter" idx="5"/>
          </p:nvPr>
        </p:nvSpPr>
        <p:spPr/>
        <p:txBody>
          <a:bodyPr/>
          <a:lstStyle/>
          <a:p>
            <a:fld id="{B9C82AD8-D4E4-3D46-B9A4-19744F2357D2}" type="slidenum">
              <a:rPr lang="en-US" smtClean="0"/>
              <a:t>15</a:t>
            </a:fld>
            <a:endParaRPr lang="en-US"/>
          </a:p>
        </p:txBody>
      </p:sp>
    </p:spTree>
    <p:extLst>
      <p:ext uri="{BB962C8B-B14F-4D97-AF65-F5344CB8AC3E}">
        <p14:creationId xmlns:p14="http://schemas.microsoft.com/office/powerpoint/2010/main" val="2871352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 + FELICITY</a:t>
            </a:r>
          </a:p>
        </p:txBody>
      </p:sp>
      <p:sp>
        <p:nvSpPr>
          <p:cNvPr id="4" name="Slide Number Placeholder 3"/>
          <p:cNvSpPr>
            <a:spLocks noGrp="1"/>
          </p:cNvSpPr>
          <p:nvPr>
            <p:ph type="sldNum" sz="quarter" idx="5"/>
          </p:nvPr>
        </p:nvSpPr>
        <p:spPr/>
        <p:txBody>
          <a:bodyPr/>
          <a:lstStyle/>
          <a:p>
            <a:fld id="{B9C82AD8-D4E4-3D46-B9A4-19744F2357D2}" type="slidenum">
              <a:rPr lang="en-US" smtClean="0"/>
              <a:t>21</a:t>
            </a:fld>
            <a:endParaRPr lang="en-US"/>
          </a:p>
        </p:txBody>
      </p:sp>
    </p:spTree>
    <p:extLst>
      <p:ext uri="{BB962C8B-B14F-4D97-AF65-F5344CB8AC3E}">
        <p14:creationId xmlns:p14="http://schemas.microsoft.com/office/powerpoint/2010/main" val="308677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a:t>
            </a:r>
          </a:p>
        </p:txBody>
      </p:sp>
      <p:sp>
        <p:nvSpPr>
          <p:cNvPr id="4" name="Slide Number Placeholder 3"/>
          <p:cNvSpPr>
            <a:spLocks noGrp="1"/>
          </p:cNvSpPr>
          <p:nvPr>
            <p:ph type="sldNum" sz="quarter" idx="5"/>
          </p:nvPr>
        </p:nvSpPr>
        <p:spPr/>
        <p:txBody>
          <a:bodyPr/>
          <a:lstStyle/>
          <a:p>
            <a:fld id="{B9C82AD8-D4E4-3D46-B9A4-19744F2357D2}" type="slidenum">
              <a:rPr lang="en-US" smtClean="0"/>
              <a:t>3</a:t>
            </a:fld>
            <a:endParaRPr lang="en-US"/>
          </a:p>
        </p:txBody>
      </p:sp>
    </p:spTree>
    <p:extLst>
      <p:ext uri="{BB962C8B-B14F-4D97-AF65-F5344CB8AC3E}">
        <p14:creationId xmlns:p14="http://schemas.microsoft.com/office/powerpoint/2010/main" val="3926193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a:t>
            </a:r>
          </a:p>
        </p:txBody>
      </p:sp>
      <p:sp>
        <p:nvSpPr>
          <p:cNvPr id="4" name="Slide Number Placeholder 3"/>
          <p:cNvSpPr>
            <a:spLocks noGrp="1"/>
          </p:cNvSpPr>
          <p:nvPr>
            <p:ph type="sldNum" sz="quarter" idx="5"/>
          </p:nvPr>
        </p:nvSpPr>
        <p:spPr/>
        <p:txBody>
          <a:bodyPr/>
          <a:lstStyle/>
          <a:p>
            <a:fld id="{B9C82AD8-D4E4-3D46-B9A4-19744F2357D2}" type="slidenum">
              <a:rPr lang="en-US" smtClean="0"/>
              <a:t>5</a:t>
            </a:fld>
            <a:endParaRPr lang="en-US"/>
          </a:p>
        </p:txBody>
      </p:sp>
    </p:spTree>
    <p:extLst>
      <p:ext uri="{BB962C8B-B14F-4D97-AF65-F5344CB8AC3E}">
        <p14:creationId xmlns:p14="http://schemas.microsoft.com/office/powerpoint/2010/main" val="2020923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 + FELICITY</a:t>
            </a:r>
          </a:p>
        </p:txBody>
      </p:sp>
      <p:sp>
        <p:nvSpPr>
          <p:cNvPr id="4" name="Slide Number Placeholder 3"/>
          <p:cNvSpPr>
            <a:spLocks noGrp="1"/>
          </p:cNvSpPr>
          <p:nvPr>
            <p:ph type="sldNum" sz="quarter" idx="5"/>
          </p:nvPr>
        </p:nvSpPr>
        <p:spPr/>
        <p:txBody>
          <a:bodyPr/>
          <a:lstStyle/>
          <a:p>
            <a:fld id="{B9C82AD8-D4E4-3D46-B9A4-19744F2357D2}" type="slidenum">
              <a:rPr lang="en-US" smtClean="0"/>
              <a:t>6</a:t>
            </a:fld>
            <a:endParaRPr lang="en-US"/>
          </a:p>
        </p:txBody>
      </p:sp>
    </p:spTree>
    <p:extLst>
      <p:ext uri="{BB962C8B-B14F-4D97-AF65-F5344CB8AC3E}">
        <p14:creationId xmlns:p14="http://schemas.microsoft.com/office/powerpoint/2010/main" val="2151966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a:t>
            </a:r>
          </a:p>
        </p:txBody>
      </p:sp>
      <p:sp>
        <p:nvSpPr>
          <p:cNvPr id="4" name="Slide Number Placeholder 3"/>
          <p:cNvSpPr>
            <a:spLocks noGrp="1"/>
          </p:cNvSpPr>
          <p:nvPr>
            <p:ph type="sldNum" sz="quarter" idx="5"/>
          </p:nvPr>
        </p:nvSpPr>
        <p:spPr/>
        <p:txBody>
          <a:bodyPr/>
          <a:lstStyle/>
          <a:p>
            <a:fld id="{B9C82AD8-D4E4-3D46-B9A4-19744F2357D2}" type="slidenum">
              <a:rPr lang="en-US" smtClean="0"/>
              <a:t>7</a:t>
            </a:fld>
            <a:endParaRPr lang="en-US"/>
          </a:p>
        </p:txBody>
      </p:sp>
    </p:spTree>
    <p:extLst>
      <p:ext uri="{BB962C8B-B14F-4D97-AF65-F5344CB8AC3E}">
        <p14:creationId xmlns:p14="http://schemas.microsoft.com/office/powerpoint/2010/main" val="2597176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a:t>
            </a:r>
          </a:p>
        </p:txBody>
      </p:sp>
      <p:sp>
        <p:nvSpPr>
          <p:cNvPr id="4" name="Slide Number Placeholder 3"/>
          <p:cNvSpPr>
            <a:spLocks noGrp="1"/>
          </p:cNvSpPr>
          <p:nvPr>
            <p:ph type="sldNum" sz="quarter" idx="5"/>
          </p:nvPr>
        </p:nvSpPr>
        <p:spPr/>
        <p:txBody>
          <a:bodyPr/>
          <a:lstStyle/>
          <a:p>
            <a:fld id="{B9C82AD8-D4E4-3D46-B9A4-19744F2357D2}" type="slidenum">
              <a:rPr lang="en-US" smtClean="0"/>
              <a:t>8</a:t>
            </a:fld>
            <a:endParaRPr lang="en-US"/>
          </a:p>
        </p:txBody>
      </p:sp>
    </p:spTree>
    <p:extLst>
      <p:ext uri="{BB962C8B-B14F-4D97-AF65-F5344CB8AC3E}">
        <p14:creationId xmlns:p14="http://schemas.microsoft.com/office/powerpoint/2010/main" val="3330168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FELICITY</a:t>
            </a:r>
          </a:p>
        </p:txBody>
      </p:sp>
      <p:sp>
        <p:nvSpPr>
          <p:cNvPr id="4" name="Slide Number Placeholder 3"/>
          <p:cNvSpPr>
            <a:spLocks noGrp="1"/>
          </p:cNvSpPr>
          <p:nvPr>
            <p:ph type="sldNum" sz="quarter" idx="5"/>
          </p:nvPr>
        </p:nvSpPr>
        <p:spPr/>
        <p:txBody>
          <a:bodyPr/>
          <a:lstStyle/>
          <a:p>
            <a:fld id="{B9C82AD8-D4E4-3D46-B9A4-19744F2357D2}" type="slidenum">
              <a:rPr lang="en-US" smtClean="0"/>
              <a:t>11</a:t>
            </a:fld>
            <a:endParaRPr lang="en-US"/>
          </a:p>
        </p:txBody>
      </p:sp>
    </p:spTree>
    <p:extLst>
      <p:ext uri="{BB962C8B-B14F-4D97-AF65-F5344CB8AC3E}">
        <p14:creationId xmlns:p14="http://schemas.microsoft.com/office/powerpoint/2010/main" val="3638223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NORA</a:t>
            </a:r>
          </a:p>
        </p:txBody>
      </p:sp>
      <p:sp>
        <p:nvSpPr>
          <p:cNvPr id="4" name="Slide Number Placeholder 3"/>
          <p:cNvSpPr>
            <a:spLocks noGrp="1"/>
          </p:cNvSpPr>
          <p:nvPr>
            <p:ph type="sldNum" sz="quarter" idx="5"/>
          </p:nvPr>
        </p:nvSpPr>
        <p:spPr/>
        <p:txBody>
          <a:bodyPr/>
          <a:lstStyle/>
          <a:p>
            <a:fld id="{B9C82AD8-D4E4-3D46-B9A4-19744F2357D2}" type="slidenum">
              <a:rPr lang="en-US" smtClean="0"/>
              <a:t>13</a:t>
            </a:fld>
            <a:endParaRPr lang="en-US"/>
          </a:p>
        </p:txBody>
      </p:sp>
    </p:spTree>
    <p:extLst>
      <p:ext uri="{BB962C8B-B14F-4D97-AF65-F5344CB8AC3E}">
        <p14:creationId xmlns:p14="http://schemas.microsoft.com/office/powerpoint/2010/main" val="1545186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FELICITY</a:t>
            </a:r>
          </a:p>
        </p:txBody>
      </p:sp>
      <p:sp>
        <p:nvSpPr>
          <p:cNvPr id="4" name="Slide Number Placeholder 3"/>
          <p:cNvSpPr>
            <a:spLocks noGrp="1"/>
          </p:cNvSpPr>
          <p:nvPr>
            <p:ph type="sldNum" sz="quarter" idx="5"/>
          </p:nvPr>
        </p:nvSpPr>
        <p:spPr/>
        <p:txBody>
          <a:bodyPr/>
          <a:lstStyle/>
          <a:p>
            <a:fld id="{B9C82AD8-D4E4-3D46-B9A4-19744F2357D2}" type="slidenum">
              <a:rPr lang="en-US" smtClean="0"/>
              <a:t>14</a:t>
            </a:fld>
            <a:endParaRPr lang="en-US"/>
          </a:p>
        </p:txBody>
      </p:sp>
    </p:spTree>
    <p:extLst>
      <p:ext uri="{BB962C8B-B14F-4D97-AF65-F5344CB8AC3E}">
        <p14:creationId xmlns:p14="http://schemas.microsoft.com/office/powerpoint/2010/main" val="40251878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Text Placeholder 6">
            <a:extLst>
              <a:ext uri="{FF2B5EF4-FFF2-40B4-BE49-F238E27FC236}">
                <a16:creationId xmlns:a16="http://schemas.microsoft.com/office/drawing/2014/main" id="{EB98FCC5-1096-A248-B446-DA83C18E8C36}"/>
              </a:ext>
            </a:extLst>
          </p:cNvPr>
          <p:cNvSpPr>
            <a:spLocks noGrp="1"/>
          </p:cNvSpPr>
          <p:nvPr>
            <p:ph type="body" sz="quarter" idx="10" hasCustomPrompt="1"/>
          </p:nvPr>
        </p:nvSpPr>
        <p:spPr>
          <a:xfrm>
            <a:off x="838201" y="2549417"/>
            <a:ext cx="10515600" cy="488735"/>
          </a:xfrm>
        </p:spPr>
        <p:txBody>
          <a:bodyPr>
            <a:noAutofit/>
          </a:bodyPr>
          <a:lstStyle>
            <a:lvl1pPr marL="0" indent="0" algn="ctr">
              <a:buNone/>
              <a:defRPr sz="28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Download: </a:t>
            </a:r>
            <a:r>
              <a:rPr lang="en-US" err="1"/>
              <a:t>fonts.google.com</a:t>
            </a:r>
            <a:r>
              <a:rPr lang="en-US"/>
              <a:t>/specimen/</a:t>
            </a:r>
            <a:r>
              <a:rPr lang="en-US" err="1"/>
              <a:t>Open+Sans</a:t>
            </a:r>
            <a:endParaRPr lang="en-US"/>
          </a:p>
        </p:txBody>
      </p:sp>
      <p:sp>
        <p:nvSpPr>
          <p:cNvPr id="24" name="Text Placeholder 8">
            <a:extLst>
              <a:ext uri="{FF2B5EF4-FFF2-40B4-BE49-F238E27FC236}">
                <a16:creationId xmlns:a16="http://schemas.microsoft.com/office/drawing/2014/main" id="{0755F2A7-B6E6-7E48-9168-B82A00B1B6D6}"/>
              </a:ext>
            </a:extLst>
          </p:cNvPr>
          <p:cNvSpPr>
            <a:spLocks noGrp="1"/>
          </p:cNvSpPr>
          <p:nvPr>
            <p:ph type="body" sz="quarter" idx="11" hasCustomPrompt="1"/>
          </p:nvPr>
        </p:nvSpPr>
        <p:spPr>
          <a:xfrm>
            <a:off x="838201" y="3649448"/>
            <a:ext cx="10515600" cy="349115"/>
          </a:xfrm>
        </p:spPr>
        <p:txBody>
          <a:bodyPr>
            <a:noAutofit/>
          </a:bodyPr>
          <a:lstStyle>
            <a:lvl1pPr marL="0" indent="0" algn="ctr">
              <a:buNone/>
              <a:defRPr sz="2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Click to add text</a:t>
            </a:r>
          </a:p>
        </p:txBody>
      </p:sp>
      <p:sp>
        <p:nvSpPr>
          <p:cNvPr id="25" name="Title 1">
            <a:extLst>
              <a:ext uri="{FF2B5EF4-FFF2-40B4-BE49-F238E27FC236}">
                <a16:creationId xmlns:a16="http://schemas.microsoft.com/office/drawing/2014/main" id="{F51F6EEF-27D9-CA4B-83CD-F1C3472C147D}"/>
              </a:ext>
            </a:extLst>
          </p:cNvPr>
          <p:cNvSpPr>
            <a:spLocks noGrp="1"/>
          </p:cNvSpPr>
          <p:nvPr>
            <p:ph type="title" hasCustomPrompt="1"/>
          </p:nvPr>
        </p:nvSpPr>
        <p:spPr>
          <a:xfrm>
            <a:off x="838200" y="1101294"/>
            <a:ext cx="10515600" cy="1325563"/>
          </a:xfrm>
          <a:prstGeom prst="rect">
            <a:avLst/>
          </a:prstGeom>
        </p:spPr>
        <p:txBody>
          <a:bodyPr>
            <a:normAutofit/>
          </a:bodyPr>
          <a:lstStyle>
            <a:lvl1pPr algn="ctr">
              <a:defRPr sz="44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Presentation uses Open Sans font</a:t>
            </a:r>
          </a:p>
        </p:txBody>
      </p:sp>
    </p:spTree>
    <p:extLst>
      <p:ext uri="{BB962C8B-B14F-4D97-AF65-F5344CB8AC3E}">
        <p14:creationId xmlns:p14="http://schemas.microsoft.com/office/powerpoint/2010/main" val="2581630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ullout 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AD1DE-4ED4-CA4E-ADAD-1AD4E2F8978F}"/>
              </a:ext>
            </a:extLst>
          </p:cNvPr>
          <p:cNvSpPr>
            <a:spLocks noGrp="1"/>
          </p:cNvSpPr>
          <p:nvPr>
            <p:ph type="title"/>
          </p:nvPr>
        </p:nvSpPr>
        <p:spPr>
          <a:xfrm>
            <a:off x="838200" y="1257754"/>
            <a:ext cx="10515600" cy="1325563"/>
          </a:xfrm>
          <a:prstGeom prst="rect">
            <a:avLst/>
          </a:prstGeom>
        </p:spPr>
        <p:txBody>
          <a:bodyPr>
            <a:normAutofit/>
          </a:bodyPr>
          <a:lstStyle>
            <a:lvl1pPr algn="ctr">
              <a:defRPr sz="4000" b="1" i="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508D0A53-C2FB-094B-B68B-D0A99D14FA3A}"/>
              </a:ext>
            </a:extLst>
          </p:cNvPr>
          <p:cNvSpPr>
            <a:spLocks noGrp="1"/>
          </p:cNvSpPr>
          <p:nvPr>
            <p:ph idx="1"/>
          </p:nvPr>
        </p:nvSpPr>
        <p:spPr>
          <a:xfrm>
            <a:off x="838200" y="2718254"/>
            <a:ext cx="10515600" cy="1831975"/>
          </a:xfrm>
        </p:spPr>
        <p:txBody>
          <a:bodyPr/>
          <a:lstStyle>
            <a:lvl1pPr marL="0" indent="0" algn="ctr">
              <a:buNone/>
              <a:defRPr b="0" i="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1727202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ullout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AD1DE-4ED4-CA4E-ADAD-1AD4E2F8978F}"/>
              </a:ext>
            </a:extLst>
          </p:cNvPr>
          <p:cNvSpPr>
            <a:spLocks noGrp="1"/>
          </p:cNvSpPr>
          <p:nvPr>
            <p:ph type="title"/>
          </p:nvPr>
        </p:nvSpPr>
        <p:spPr>
          <a:xfrm>
            <a:off x="838200" y="1257754"/>
            <a:ext cx="10515600" cy="1325563"/>
          </a:xfrm>
          <a:prstGeom prst="rect">
            <a:avLst/>
          </a:prstGeom>
        </p:spPr>
        <p:txBody>
          <a:bodyPr>
            <a:normAutofit/>
          </a:bodyPr>
          <a:lstStyle>
            <a:lvl1pPr algn="ctr">
              <a:defRPr sz="4000" b="1" i="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508D0A53-C2FB-094B-B68B-D0A99D14FA3A}"/>
              </a:ext>
            </a:extLst>
          </p:cNvPr>
          <p:cNvSpPr>
            <a:spLocks noGrp="1"/>
          </p:cNvSpPr>
          <p:nvPr>
            <p:ph idx="1"/>
          </p:nvPr>
        </p:nvSpPr>
        <p:spPr>
          <a:xfrm>
            <a:off x="838200" y="2718254"/>
            <a:ext cx="10515600" cy="1831975"/>
          </a:xfrm>
        </p:spPr>
        <p:txBody>
          <a:bodyPr/>
          <a:lstStyle>
            <a:lvl1pPr marL="0" indent="0" algn="ctr">
              <a:buNone/>
              <a:defRPr b="0" i="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1970560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6852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navy">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7406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blue">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1128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193F4-C84F-6349-A549-9BC2739D799F}"/>
              </a:ext>
            </a:extLst>
          </p:cNvPr>
          <p:cNvSpPr>
            <a:spLocks noGrp="1"/>
          </p:cNvSpPr>
          <p:nvPr>
            <p:ph type="title"/>
          </p:nvPr>
        </p:nvSpPr>
        <p:spPr>
          <a:xfrm>
            <a:off x="838200" y="365125"/>
            <a:ext cx="10515600" cy="1325563"/>
          </a:xfrm>
          <a:prstGeom prst="rect">
            <a:avLst/>
          </a:prstGeom>
        </p:spPr>
        <p:txBody>
          <a:bodyPr>
            <a:normAutofit/>
          </a:bodyPr>
          <a:lstStyle>
            <a:lvl1pPr>
              <a:defRPr sz="40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B83304EF-8B01-DF40-9D72-D6F954C45EAE}"/>
              </a:ext>
            </a:extLst>
          </p:cNvPr>
          <p:cNvSpPr>
            <a:spLocks noGrp="1"/>
          </p:cNvSpPr>
          <p:nvPr>
            <p:ph idx="1"/>
          </p:nvPr>
        </p:nvSpPr>
        <p:spPr/>
        <p:txBody>
          <a:bodyPr/>
          <a:lstStyle>
            <a:lvl1pPr>
              <a:defRPr b="0" i="0">
                <a:latin typeface="Open Sans" panose="020B0606030504020204" pitchFamily="34" charset="0"/>
                <a:ea typeface="Open Sans" panose="020B0606030504020204" pitchFamily="34" charset="0"/>
                <a:cs typeface="Open Sans" panose="020B0606030504020204" pitchFamily="34" charset="0"/>
              </a:defRPr>
            </a:lvl1pPr>
            <a:lvl2pPr>
              <a:defRPr b="0" i="0">
                <a:latin typeface="Open Sans" panose="020B0606030504020204" pitchFamily="34" charset="0"/>
                <a:ea typeface="Open Sans" panose="020B0606030504020204" pitchFamily="34" charset="0"/>
                <a:cs typeface="Open Sans" panose="020B0606030504020204" pitchFamily="34" charset="0"/>
              </a:defRPr>
            </a:lvl2pPr>
            <a:lvl3pPr>
              <a:defRPr b="0" i="0">
                <a:latin typeface="Open Sans" panose="020B0606030504020204" pitchFamily="34" charset="0"/>
                <a:ea typeface="Open Sans" panose="020B0606030504020204" pitchFamily="34" charset="0"/>
                <a:cs typeface="Open Sans" panose="020B0606030504020204" pitchFamily="34" charset="0"/>
              </a:defRPr>
            </a:lvl3pPr>
            <a:lvl4pPr>
              <a:defRPr b="0" i="0">
                <a:latin typeface="Open Sans" panose="020B0606030504020204" pitchFamily="34" charset="0"/>
                <a:ea typeface="Open Sans" panose="020B0606030504020204" pitchFamily="34" charset="0"/>
                <a:cs typeface="Open Sans" panose="020B0606030504020204" pitchFamily="34" charset="0"/>
              </a:defRPr>
            </a:lvl4pPr>
            <a:lvl5pPr>
              <a:defRPr b="0" i="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4214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193F4-C84F-6349-A549-9BC2739D799F}"/>
              </a:ext>
            </a:extLst>
          </p:cNvPr>
          <p:cNvSpPr>
            <a:spLocks noGrp="1"/>
          </p:cNvSpPr>
          <p:nvPr>
            <p:ph type="title" hasCustomPrompt="1"/>
          </p:nvPr>
        </p:nvSpPr>
        <p:spPr>
          <a:xfrm>
            <a:off x="838200" y="1101294"/>
            <a:ext cx="10515600" cy="1325563"/>
          </a:xfrm>
          <a:prstGeom prst="rect">
            <a:avLst/>
          </a:prstGeom>
        </p:spPr>
        <p:txBody>
          <a:bodyPr>
            <a:normAutofit/>
          </a:bodyPr>
          <a:lstStyle>
            <a:lvl1pPr algn="ctr">
              <a:defRPr sz="44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add title</a:t>
            </a:r>
          </a:p>
        </p:txBody>
      </p:sp>
      <p:sp>
        <p:nvSpPr>
          <p:cNvPr id="7" name="Text Placeholder 6">
            <a:extLst>
              <a:ext uri="{FF2B5EF4-FFF2-40B4-BE49-F238E27FC236}">
                <a16:creationId xmlns:a16="http://schemas.microsoft.com/office/drawing/2014/main" id="{8AAA5F95-79C5-7646-BDFC-1844299D2EFC}"/>
              </a:ext>
            </a:extLst>
          </p:cNvPr>
          <p:cNvSpPr>
            <a:spLocks noGrp="1"/>
          </p:cNvSpPr>
          <p:nvPr>
            <p:ph type="body" sz="quarter" idx="10" hasCustomPrompt="1"/>
          </p:nvPr>
        </p:nvSpPr>
        <p:spPr>
          <a:xfrm>
            <a:off x="838201" y="2549417"/>
            <a:ext cx="10515600" cy="488735"/>
          </a:xfrm>
        </p:spPr>
        <p:txBody>
          <a:bodyPr>
            <a:noAutofit/>
          </a:bodyPr>
          <a:lstStyle>
            <a:lvl1pPr marL="0" indent="0" algn="ctr">
              <a:buNone/>
              <a:defRPr sz="3200" b="0" i="0">
                <a:latin typeface="Open Sans" panose="020B0606030504020204" pitchFamily="34" charset="0"/>
                <a:ea typeface="Open Sans" panose="020B0606030504020204" pitchFamily="34" charset="0"/>
                <a:cs typeface="Open Sans" panose="020B0606030504020204" pitchFamily="34" charset="0"/>
              </a:defRPr>
            </a:lvl1pPr>
          </a:lstStyle>
          <a:p>
            <a:pPr lvl="0"/>
            <a:r>
              <a:rPr lang="en-US"/>
              <a:t>Click to add title</a:t>
            </a:r>
          </a:p>
        </p:txBody>
      </p:sp>
      <p:sp>
        <p:nvSpPr>
          <p:cNvPr id="9" name="Text Placeholder 8">
            <a:extLst>
              <a:ext uri="{FF2B5EF4-FFF2-40B4-BE49-F238E27FC236}">
                <a16:creationId xmlns:a16="http://schemas.microsoft.com/office/drawing/2014/main" id="{B2638C06-C6A3-5543-B5B2-779F99CA61A3}"/>
              </a:ext>
            </a:extLst>
          </p:cNvPr>
          <p:cNvSpPr>
            <a:spLocks noGrp="1"/>
          </p:cNvSpPr>
          <p:nvPr>
            <p:ph type="body" sz="quarter" idx="11" hasCustomPrompt="1"/>
          </p:nvPr>
        </p:nvSpPr>
        <p:spPr>
          <a:xfrm>
            <a:off x="838201" y="3649448"/>
            <a:ext cx="10515600" cy="349115"/>
          </a:xfrm>
        </p:spPr>
        <p:txBody>
          <a:bodyPr>
            <a:noAutofit/>
          </a:bodyPr>
          <a:lstStyle>
            <a:lvl1pPr marL="0" indent="0" algn="ctr">
              <a:buNone/>
              <a:defRPr sz="2000" b="0" i="0">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Click to add text</a:t>
            </a:r>
          </a:p>
        </p:txBody>
      </p:sp>
    </p:spTree>
    <p:extLst>
      <p:ext uri="{BB962C8B-B14F-4D97-AF65-F5344CB8AC3E}">
        <p14:creationId xmlns:p14="http://schemas.microsoft.com/office/powerpoint/2010/main" val="2474024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25D044C-E766-EA4A-839C-ED76A6C61B3E}"/>
              </a:ext>
            </a:extLst>
          </p:cNvPr>
          <p:cNvSpPr>
            <a:spLocks noGrp="1"/>
          </p:cNvSpPr>
          <p:nvPr>
            <p:ph type="title" hasCustomPrompt="1"/>
          </p:nvPr>
        </p:nvSpPr>
        <p:spPr>
          <a:xfrm>
            <a:off x="838200" y="3141340"/>
            <a:ext cx="10515600" cy="1325563"/>
          </a:xfrm>
          <a:prstGeom prst="rect">
            <a:avLst/>
          </a:prstGeom>
        </p:spPr>
        <p:txBody>
          <a:bodyPr>
            <a:normAutofit/>
          </a:bodyPr>
          <a:lstStyle>
            <a:lvl1pPr algn="l">
              <a:defRPr sz="40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add section title</a:t>
            </a:r>
          </a:p>
        </p:txBody>
      </p:sp>
      <p:sp>
        <p:nvSpPr>
          <p:cNvPr id="5" name="Text Placeholder 6">
            <a:extLst>
              <a:ext uri="{FF2B5EF4-FFF2-40B4-BE49-F238E27FC236}">
                <a16:creationId xmlns:a16="http://schemas.microsoft.com/office/drawing/2014/main" id="{7C37010D-CFF7-2B43-B207-9E7DD3FFEE22}"/>
              </a:ext>
            </a:extLst>
          </p:cNvPr>
          <p:cNvSpPr>
            <a:spLocks noGrp="1"/>
          </p:cNvSpPr>
          <p:nvPr>
            <p:ph type="body" sz="quarter" idx="10" hasCustomPrompt="1"/>
          </p:nvPr>
        </p:nvSpPr>
        <p:spPr>
          <a:xfrm>
            <a:off x="838201" y="4589463"/>
            <a:ext cx="10515600" cy="488735"/>
          </a:xfrm>
        </p:spPr>
        <p:txBody>
          <a:bodyPr>
            <a:noAutofit/>
          </a:bodyPr>
          <a:lstStyle>
            <a:lvl1pPr marL="0" indent="0" algn="l">
              <a:buNone/>
              <a:defRPr sz="3200" b="0" i="0">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Click to add title</a:t>
            </a:r>
          </a:p>
        </p:txBody>
      </p:sp>
    </p:spTree>
    <p:extLst>
      <p:ext uri="{BB962C8B-B14F-4D97-AF65-F5344CB8AC3E}">
        <p14:creationId xmlns:p14="http://schemas.microsoft.com/office/powerpoint/2010/main" val="516875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25D044C-E766-EA4A-839C-ED76A6C61B3E}"/>
              </a:ext>
            </a:extLst>
          </p:cNvPr>
          <p:cNvSpPr>
            <a:spLocks noGrp="1"/>
          </p:cNvSpPr>
          <p:nvPr>
            <p:ph type="title" hasCustomPrompt="1"/>
          </p:nvPr>
        </p:nvSpPr>
        <p:spPr>
          <a:xfrm>
            <a:off x="838200" y="3141340"/>
            <a:ext cx="10515600" cy="1325563"/>
          </a:xfrm>
          <a:prstGeom prst="rect">
            <a:avLst/>
          </a:prstGeom>
        </p:spPr>
        <p:txBody>
          <a:bodyPr>
            <a:normAutofit/>
          </a:bodyPr>
          <a:lstStyle>
            <a:lvl1pPr algn="l">
              <a:defRPr sz="40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add section title</a:t>
            </a:r>
          </a:p>
        </p:txBody>
      </p:sp>
      <p:sp>
        <p:nvSpPr>
          <p:cNvPr id="5" name="Text Placeholder 6">
            <a:extLst>
              <a:ext uri="{FF2B5EF4-FFF2-40B4-BE49-F238E27FC236}">
                <a16:creationId xmlns:a16="http://schemas.microsoft.com/office/drawing/2014/main" id="{7C37010D-CFF7-2B43-B207-9E7DD3FFEE22}"/>
              </a:ext>
            </a:extLst>
          </p:cNvPr>
          <p:cNvSpPr>
            <a:spLocks noGrp="1"/>
          </p:cNvSpPr>
          <p:nvPr>
            <p:ph type="body" sz="quarter" idx="10" hasCustomPrompt="1"/>
          </p:nvPr>
        </p:nvSpPr>
        <p:spPr>
          <a:xfrm>
            <a:off x="838201" y="4589463"/>
            <a:ext cx="10515600" cy="488735"/>
          </a:xfrm>
        </p:spPr>
        <p:txBody>
          <a:bodyPr>
            <a:noAutofit/>
          </a:bodyPr>
          <a:lstStyle>
            <a:lvl1pPr marL="0" indent="0" algn="l">
              <a:buNone/>
              <a:defRPr sz="3200" b="0" i="0">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Click to add title</a:t>
            </a:r>
          </a:p>
        </p:txBody>
      </p:sp>
    </p:spTree>
    <p:extLst>
      <p:ext uri="{BB962C8B-B14F-4D97-AF65-F5344CB8AC3E}">
        <p14:creationId xmlns:p14="http://schemas.microsoft.com/office/powerpoint/2010/main" val="2644631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25D044C-E766-EA4A-839C-ED76A6C61B3E}"/>
              </a:ext>
            </a:extLst>
          </p:cNvPr>
          <p:cNvSpPr>
            <a:spLocks noGrp="1"/>
          </p:cNvSpPr>
          <p:nvPr>
            <p:ph type="title" hasCustomPrompt="1"/>
          </p:nvPr>
        </p:nvSpPr>
        <p:spPr>
          <a:xfrm>
            <a:off x="838200" y="3141340"/>
            <a:ext cx="10515600" cy="1325563"/>
          </a:xfrm>
          <a:prstGeom prst="rect">
            <a:avLst/>
          </a:prstGeom>
        </p:spPr>
        <p:txBody>
          <a:bodyPr>
            <a:normAutofit/>
          </a:bodyPr>
          <a:lstStyle>
            <a:lvl1pPr algn="l">
              <a:defRPr sz="40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add section title</a:t>
            </a:r>
          </a:p>
        </p:txBody>
      </p:sp>
      <p:sp>
        <p:nvSpPr>
          <p:cNvPr id="5" name="Text Placeholder 6">
            <a:extLst>
              <a:ext uri="{FF2B5EF4-FFF2-40B4-BE49-F238E27FC236}">
                <a16:creationId xmlns:a16="http://schemas.microsoft.com/office/drawing/2014/main" id="{7C37010D-CFF7-2B43-B207-9E7DD3FFEE22}"/>
              </a:ext>
            </a:extLst>
          </p:cNvPr>
          <p:cNvSpPr>
            <a:spLocks noGrp="1"/>
          </p:cNvSpPr>
          <p:nvPr>
            <p:ph type="body" sz="quarter" idx="10" hasCustomPrompt="1"/>
          </p:nvPr>
        </p:nvSpPr>
        <p:spPr>
          <a:xfrm>
            <a:off x="838201" y="4589463"/>
            <a:ext cx="10515600" cy="488735"/>
          </a:xfrm>
        </p:spPr>
        <p:txBody>
          <a:bodyPr>
            <a:noAutofit/>
          </a:bodyPr>
          <a:lstStyle>
            <a:lvl1pPr marL="0" indent="0" algn="l">
              <a:buNone/>
              <a:defRPr sz="3200" b="0" i="0">
                <a:latin typeface="+mj-lt"/>
                <a:ea typeface="Open Sans" panose="020B0606030504020204" pitchFamily="34" charset="0"/>
                <a:cs typeface="Open Sans" panose="020B0606030504020204" pitchFamily="34" charset="0"/>
              </a:defRPr>
            </a:lvl1pPr>
          </a:lstStyle>
          <a:p>
            <a:pPr lvl="0"/>
            <a:r>
              <a:rPr lang="en-US"/>
              <a:t>Click to add title</a:t>
            </a:r>
          </a:p>
        </p:txBody>
      </p:sp>
    </p:spTree>
    <p:extLst>
      <p:ext uri="{BB962C8B-B14F-4D97-AF65-F5344CB8AC3E}">
        <p14:creationId xmlns:p14="http://schemas.microsoft.com/office/powerpoint/2010/main" val="217545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25D044C-E766-EA4A-839C-ED76A6C61B3E}"/>
              </a:ext>
            </a:extLst>
          </p:cNvPr>
          <p:cNvSpPr>
            <a:spLocks noGrp="1"/>
          </p:cNvSpPr>
          <p:nvPr>
            <p:ph type="title" hasCustomPrompt="1"/>
          </p:nvPr>
        </p:nvSpPr>
        <p:spPr>
          <a:xfrm>
            <a:off x="838200" y="3141340"/>
            <a:ext cx="10515600" cy="1325563"/>
          </a:xfrm>
          <a:prstGeom prst="rect">
            <a:avLst/>
          </a:prstGeom>
        </p:spPr>
        <p:txBody>
          <a:bodyPr>
            <a:normAutofit/>
          </a:bodyPr>
          <a:lstStyle>
            <a:lvl1pPr algn="l">
              <a:defRPr sz="40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add section title</a:t>
            </a:r>
          </a:p>
        </p:txBody>
      </p:sp>
      <p:sp>
        <p:nvSpPr>
          <p:cNvPr id="5" name="Text Placeholder 6">
            <a:extLst>
              <a:ext uri="{FF2B5EF4-FFF2-40B4-BE49-F238E27FC236}">
                <a16:creationId xmlns:a16="http://schemas.microsoft.com/office/drawing/2014/main" id="{7C37010D-CFF7-2B43-B207-9E7DD3FFEE22}"/>
              </a:ext>
            </a:extLst>
          </p:cNvPr>
          <p:cNvSpPr>
            <a:spLocks noGrp="1"/>
          </p:cNvSpPr>
          <p:nvPr>
            <p:ph type="body" sz="quarter" idx="10" hasCustomPrompt="1"/>
          </p:nvPr>
        </p:nvSpPr>
        <p:spPr>
          <a:xfrm>
            <a:off x="838201" y="4589463"/>
            <a:ext cx="10515600" cy="488735"/>
          </a:xfrm>
        </p:spPr>
        <p:txBody>
          <a:bodyPr>
            <a:noAutofit/>
          </a:bodyPr>
          <a:lstStyle>
            <a:lvl1pPr marL="0" indent="0" algn="l">
              <a:buNone/>
              <a:defRPr sz="3200" b="0" i="0">
                <a:solidFill>
                  <a:schemeClr val="bg1"/>
                </a:solidFill>
                <a:latin typeface="+mj-lt"/>
                <a:ea typeface="Open Sans" panose="020B0606030504020204" pitchFamily="34" charset="0"/>
                <a:cs typeface="Open Sans" panose="020B0606030504020204" pitchFamily="34" charset="0"/>
              </a:defRPr>
            </a:lvl1pPr>
          </a:lstStyle>
          <a:p>
            <a:pPr lvl="0"/>
            <a:r>
              <a:rPr lang="en-US"/>
              <a:t>Click to add title</a:t>
            </a:r>
          </a:p>
        </p:txBody>
      </p:sp>
    </p:spTree>
    <p:extLst>
      <p:ext uri="{BB962C8B-B14F-4D97-AF65-F5344CB8AC3E}">
        <p14:creationId xmlns:p14="http://schemas.microsoft.com/office/powerpoint/2010/main" val="2540948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AE9FB-A6A4-1847-9141-6C688B82F93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3E18400-0F91-A345-AA62-A23B5699CC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EAC340-F4F2-9749-9B95-966A3F8BEA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2749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llout navy">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AD1DE-4ED4-CA4E-ADAD-1AD4E2F8978F}"/>
              </a:ext>
            </a:extLst>
          </p:cNvPr>
          <p:cNvSpPr>
            <a:spLocks noGrp="1"/>
          </p:cNvSpPr>
          <p:nvPr>
            <p:ph type="title"/>
          </p:nvPr>
        </p:nvSpPr>
        <p:spPr>
          <a:xfrm>
            <a:off x="838200" y="1257754"/>
            <a:ext cx="10515600" cy="1325563"/>
          </a:xfrm>
          <a:prstGeom prst="rect">
            <a:avLst/>
          </a:prstGeom>
        </p:spPr>
        <p:txBody>
          <a:bodyPr>
            <a:normAutofit/>
          </a:bodyPr>
          <a:lstStyle>
            <a:lvl1pPr algn="ctr">
              <a:defRPr sz="40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508D0A53-C2FB-094B-B68B-D0A99D14FA3A}"/>
              </a:ext>
            </a:extLst>
          </p:cNvPr>
          <p:cNvSpPr>
            <a:spLocks noGrp="1"/>
          </p:cNvSpPr>
          <p:nvPr>
            <p:ph idx="1"/>
          </p:nvPr>
        </p:nvSpPr>
        <p:spPr>
          <a:xfrm>
            <a:off x="838200" y="2718254"/>
            <a:ext cx="10515600" cy="1831975"/>
          </a:xfrm>
        </p:spPr>
        <p:txBody>
          <a:bodyPr/>
          <a:lstStyle>
            <a:lvl1pPr marL="0" indent="0" algn="ctr">
              <a:buNone/>
              <a:defRPr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ctr">
              <a:buNone/>
              <a:defRPr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74162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81BDD7B-7FF3-7A4C-AF57-F3482F876F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Placeholder 6">
            <a:extLst>
              <a:ext uri="{FF2B5EF4-FFF2-40B4-BE49-F238E27FC236}">
                <a16:creationId xmlns:a16="http://schemas.microsoft.com/office/drawing/2014/main" id="{1D51293B-F4A9-DE40-9B92-68A950548C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2430570460"/>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51" r:id="rId4"/>
    <p:sldLayoutId id="2147483668" r:id="rId5"/>
    <p:sldLayoutId id="2147483669" r:id="rId6"/>
    <p:sldLayoutId id="2147483670" r:id="rId7"/>
    <p:sldLayoutId id="2147483652" r:id="rId8"/>
    <p:sldLayoutId id="2147483665" r:id="rId9"/>
    <p:sldLayoutId id="2147483672" r:id="rId10"/>
    <p:sldLayoutId id="2147483673" r:id="rId11"/>
    <p:sldLayoutId id="2147483657" r:id="rId12"/>
    <p:sldLayoutId id="2147483671" r:id="rId13"/>
    <p:sldLayoutId id="2147483655" r:id="rId14"/>
  </p:sldLayoutIdLst>
  <p:txStyles>
    <p:titleStyle>
      <a:lvl1pPr algn="l" defTabSz="914400" rtl="0" eaLnBrk="1" latinLnBrk="0" hangingPunct="1">
        <a:lnSpc>
          <a:spcPct val="90000"/>
        </a:lnSpc>
        <a:spcBef>
          <a:spcPct val="0"/>
        </a:spcBef>
        <a:buNone/>
        <a:defRPr sz="40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www.w3.org/TR/WCAG20/#ensure-compat-rsv" TargetMode="External"/><Relationship Id="rId3" Type="http://schemas.openxmlformats.org/officeDocument/2006/relationships/hyperlink" Target="http://www.w3.org/TR/WCAG20/#keyboard-operation-keyboard-operable" TargetMode="External"/><Relationship Id="rId7" Type="http://schemas.openxmlformats.org/officeDocument/2006/relationships/hyperlink" Target="http://www.w3.org/TR/WCAG20/#content-structure-separation-programmati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w3.org/TR/WCAG20/#text-equiv-all" TargetMode="External"/><Relationship Id="rId5" Type="http://schemas.openxmlformats.org/officeDocument/2006/relationships/hyperlink" Target="http://www.w3.org/TR/WCAG20/#navigation-mechanisms-focus-visible" TargetMode="External"/><Relationship Id="rId10" Type="http://schemas.openxmlformats.org/officeDocument/2006/relationships/hyperlink" Target="http://www.w3.org/TR/WCAG20/#visual-audio-contrast-text-presentation" TargetMode="External"/><Relationship Id="rId4" Type="http://schemas.openxmlformats.org/officeDocument/2006/relationships/hyperlink" Target="http://www.w3.org/TR/WCAG20/#visual-audio-contrast-scale" TargetMode="External"/><Relationship Id="rId9" Type="http://schemas.openxmlformats.org/officeDocument/2006/relationships/hyperlink" Target="http://www.w3.org/TR/WCAG20/#visual-audio-contrast-contrast"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go.unc.edu/accessaudi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docs.google.com/document/d/1MVtGjctn6niUh62ysXMGeOWHNqymKac9-t0p7_x0FOk/edit?usp=sharing" TargetMode="External"/><Relationship Id="rId2" Type="http://schemas.openxmlformats.org/officeDocument/2006/relationships/hyperlink" Target="https://docs.google.com/document/d/1yHLhS_SrZM6Q3-iaUqrRHCGsQbBrCRQm1f7Y2CGo_2g/edit?usp=sharing" TargetMode="External"/><Relationship Id="rId1" Type="http://schemas.openxmlformats.org/officeDocument/2006/relationships/slideLayout" Target="../slideLayouts/slideLayout2.xml"/><Relationship Id="rId5" Type="http://schemas.openxmlformats.org/officeDocument/2006/relationships/hyperlink" Target="go.unc.edu/accessaudit" TargetMode="External"/><Relationship Id="rId4" Type="http://schemas.openxmlformats.org/officeDocument/2006/relationships/hyperlink" Target="https://docs.google.com/document/d/1I4m9TtBIDOoFqphFyfcPY_4jHSfDMD2ar5MX_ADRE_o/edit?usp=shar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itic.org/policy/accessibility/vpat" TargetMode="External"/><Relationship Id="rId2" Type="http://schemas.openxmlformats.org/officeDocument/2006/relationships/hyperlink" Target="https://www.w3.org/TR/WCAG20/"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FXv_L44GT1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nvaccess.org/download/" TargetMode="External"/><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hyperlink" Target="https://support.microsoft.com/en-us/help/13776/windows-10-use-snipping-tool-to-capture-screenshots" TargetMode="External"/><Relationship Id="rId5" Type="http://schemas.openxmlformats.org/officeDocument/2006/relationships/hyperlink" Target="https://chrome.google.com/webstore/detail/wcag-color-contrast-check/plnahcmalebffmaghcpcmpaciebdhgdf?hl=en" TargetMode="External"/><Relationship Id="rId4" Type="http://schemas.openxmlformats.org/officeDocument/2006/relationships/hyperlink" Target="https://wave.webaim.org/exten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4E7049-93B6-8C4C-B04E-92FB137BF66D}"/>
              </a:ext>
            </a:extLst>
          </p:cNvPr>
          <p:cNvSpPr>
            <a:spLocks noGrp="1"/>
          </p:cNvSpPr>
          <p:nvPr>
            <p:ph type="body" sz="quarter" idx="11"/>
          </p:nvPr>
        </p:nvSpPr>
        <p:spPr/>
        <p:txBody>
          <a:bodyPr/>
          <a:lstStyle/>
          <a:p>
            <a:r>
              <a:rPr lang="en-US">
                <a:latin typeface="Open Sans Light" panose="020B0306030504020204" pitchFamily="34" charset="0"/>
                <a:ea typeface="Open Sans Light" panose="020B0306030504020204" pitchFamily="34" charset="0"/>
                <a:cs typeface="Open Sans Light" panose="020B0306030504020204" pitchFamily="34" charset="0"/>
              </a:rPr>
              <a:t>Nora Burmeister, Content Strategy Librarian</a:t>
            </a:r>
          </a:p>
          <a:p>
            <a:r>
              <a:rPr lang="en-US"/>
              <a:t>Felicity Walston, UX Graduate Research Assistant </a:t>
            </a:r>
            <a:endParaRPr lang="en-US">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Title 3">
            <a:extLst>
              <a:ext uri="{FF2B5EF4-FFF2-40B4-BE49-F238E27FC236}">
                <a16:creationId xmlns:a16="http://schemas.microsoft.com/office/drawing/2014/main" id="{BC1C906D-999A-914D-A94E-3E9419BC2635}"/>
              </a:ext>
            </a:extLst>
          </p:cNvPr>
          <p:cNvSpPr>
            <a:spLocks noGrp="1"/>
          </p:cNvSpPr>
          <p:nvPr>
            <p:ph type="title"/>
          </p:nvPr>
        </p:nvSpPr>
        <p:spPr/>
        <p:txBody>
          <a:bodyPr/>
          <a:lstStyle/>
          <a:p>
            <a:r>
              <a:rPr lang="en-US"/>
              <a:t>Auditing Accessibility with Remote User Testing</a:t>
            </a:r>
          </a:p>
        </p:txBody>
      </p:sp>
    </p:spTree>
    <p:extLst>
      <p:ext uri="{BB962C8B-B14F-4D97-AF65-F5344CB8AC3E}">
        <p14:creationId xmlns:p14="http://schemas.microsoft.com/office/powerpoint/2010/main" val="1451641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A29B7C2-DA10-4A6E-A485-712C59F18E65}"/>
              </a:ext>
            </a:extLst>
          </p:cNvPr>
          <p:cNvSpPr>
            <a:spLocks noGrp="1"/>
          </p:cNvSpPr>
          <p:nvPr>
            <p:ph type="title"/>
          </p:nvPr>
        </p:nvSpPr>
        <p:spPr>
          <a:xfrm>
            <a:off x="6094105" y="802955"/>
            <a:ext cx="4977976" cy="1454051"/>
          </a:xfrm>
        </p:spPr>
        <p:txBody>
          <a:bodyPr>
            <a:normAutofit/>
          </a:bodyPr>
          <a:lstStyle/>
          <a:p>
            <a:r>
              <a:rPr lang="en-US">
                <a:solidFill>
                  <a:srgbClr val="000000"/>
                </a:solidFill>
                <a:latin typeface="Open Sans Semibold"/>
              </a:rPr>
              <a:t>By The Numbers</a:t>
            </a:r>
            <a:endParaRPr lang="en-US">
              <a:solidFill>
                <a:srgbClr val="000000"/>
              </a:solidFill>
            </a:endParaRP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Statistics">
            <a:extLst>
              <a:ext uri="{FF2B5EF4-FFF2-40B4-BE49-F238E27FC236}">
                <a16:creationId xmlns:a16="http://schemas.microsoft.com/office/drawing/2014/main" id="{2BFA3A76-E039-4D86-A2EA-5173CFFD2E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EED72DBF-75D9-4B3C-9208-F414786C680B}"/>
              </a:ext>
            </a:extLst>
          </p:cNvPr>
          <p:cNvSpPr>
            <a:spLocks noGrp="1"/>
          </p:cNvSpPr>
          <p:nvPr>
            <p:ph idx="1"/>
          </p:nvPr>
        </p:nvSpPr>
        <p:spPr>
          <a:xfrm>
            <a:off x="5950011" y="2170148"/>
            <a:ext cx="5258704" cy="3639289"/>
          </a:xfrm>
        </p:spPr>
        <p:txBody>
          <a:bodyPr vert="horz" lIns="91440" tIns="45720" rIns="91440" bIns="45720" rtlCol="0" anchor="ctr">
            <a:normAutofit/>
          </a:bodyPr>
          <a:lstStyle/>
          <a:p>
            <a:r>
              <a:rPr lang="en-US" sz="2500">
                <a:solidFill>
                  <a:srgbClr val="000000"/>
                </a:solidFill>
                <a:latin typeface="Open Sans"/>
                <a:ea typeface="Open Sans"/>
                <a:cs typeface="Open Sans"/>
              </a:rPr>
              <a:t>Total surveys completed: 582</a:t>
            </a:r>
          </a:p>
          <a:p>
            <a:r>
              <a:rPr lang="en-US" sz="2500">
                <a:solidFill>
                  <a:srgbClr val="000000"/>
                </a:solidFill>
                <a:latin typeface="Open Sans"/>
                <a:ea typeface="Open Sans"/>
                <a:cs typeface="Open Sans"/>
              </a:rPr>
              <a:t>Total number of general resources evaluated: 80</a:t>
            </a:r>
          </a:p>
          <a:p>
            <a:r>
              <a:rPr lang="en-US" sz="2500">
                <a:solidFill>
                  <a:srgbClr val="000000"/>
                </a:solidFill>
                <a:latin typeface="Open Sans"/>
                <a:ea typeface="Open Sans"/>
                <a:cs typeface="Open Sans"/>
              </a:rPr>
              <a:t>Total number of video resources evaluated: 33</a:t>
            </a:r>
          </a:p>
          <a:p>
            <a:r>
              <a:rPr lang="en-US" sz="2500">
                <a:solidFill>
                  <a:srgbClr val="000000"/>
                </a:solidFill>
                <a:latin typeface="Open Sans"/>
                <a:ea typeface="Open Sans"/>
                <a:cs typeface="Open Sans"/>
              </a:rPr>
              <a:t>Total length of project: ~1 year</a:t>
            </a:r>
          </a:p>
          <a:p>
            <a:pPr marL="0" indent="0">
              <a:buNone/>
            </a:pPr>
            <a:endParaRPr lang="en-US" sz="2500">
              <a:solidFill>
                <a:srgbClr val="000000"/>
              </a:solidFill>
            </a:endParaRPr>
          </a:p>
          <a:p>
            <a:endParaRPr lang="en-US" sz="2500">
              <a:solidFill>
                <a:srgbClr val="000000"/>
              </a:solidFill>
            </a:endParaRPr>
          </a:p>
        </p:txBody>
      </p:sp>
    </p:spTree>
    <p:extLst>
      <p:ext uri="{BB962C8B-B14F-4D97-AF65-F5344CB8AC3E}">
        <p14:creationId xmlns:p14="http://schemas.microsoft.com/office/powerpoint/2010/main" val="4065122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4309F8-F9EC-5C43-84A8-C09B584A7E7B}"/>
              </a:ext>
            </a:extLst>
          </p:cNvPr>
          <p:cNvSpPr>
            <a:spLocks noGrp="1"/>
          </p:cNvSpPr>
          <p:nvPr>
            <p:ph type="title"/>
          </p:nvPr>
        </p:nvSpPr>
        <p:spPr>
          <a:xfrm>
            <a:off x="838200" y="557189"/>
            <a:ext cx="3374136" cy="5567891"/>
          </a:xfrm>
        </p:spPr>
        <p:txBody>
          <a:bodyPr>
            <a:normAutofit/>
          </a:bodyPr>
          <a:lstStyle/>
          <a:p>
            <a:r>
              <a:rPr lang="en-US" sz="5200"/>
              <a:t>Metrics &amp; Analysis</a:t>
            </a:r>
          </a:p>
        </p:txBody>
      </p:sp>
      <p:graphicFrame>
        <p:nvGraphicFramePr>
          <p:cNvPr id="5" name="Content Placeholder 2">
            <a:extLst>
              <a:ext uri="{FF2B5EF4-FFF2-40B4-BE49-F238E27FC236}">
                <a16:creationId xmlns:a16="http://schemas.microsoft.com/office/drawing/2014/main" id="{6BC99111-351D-4B8F-92E0-CB5731AE57F5}"/>
              </a:ext>
            </a:extLst>
          </p:cNvPr>
          <p:cNvGraphicFramePr>
            <a:graphicFrameLocks noGrp="1"/>
          </p:cNvGraphicFramePr>
          <p:nvPr>
            <p:ph idx="1"/>
            <p:extLst>
              <p:ext uri="{D42A27DB-BD31-4B8C-83A1-F6EECF244321}">
                <p14:modId xmlns:p14="http://schemas.microsoft.com/office/powerpoint/2010/main" val="834627143"/>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1819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55CD764-972B-4CA5-A885-53E55C63E1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3F3F9D-2CCC-44AC-804D-1D94D5ED7F73}"/>
              </a:ext>
            </a:extLst>
          </p:cNvPr>
          <p:cNvSpPr>
            <a:spLocks noGrp="1"/>
          </p:cNvSpPr>
          <p:nvPr>
            <p:ph type="title"/>
          </p:nvPr>
        </p:nvSpPr>
        <p:spPr>
          <a:xfrm>
            <a:off x="594360" y="1474757"/>
            <a:ext cx="3734698" cy="3210269"/>
          </a:xfrm>
        </p:spPr>
        <p:txBody>
          <a:bodyPr vert="horz" lIns="91440" tIns="45720" rIns="91440" bIns="45720" rtlCol="0" anchor="ctr">
            <a:normAutofit/>
          </a:bodyPr>
          <a:lstStyle/>
          <a:p>
            <a:r>
              <a:rPr lang="en-US" sz="4800" kern="1200">
                <a:solidFill>
                  <a:schemeClr val="tx1"/>
                </a:solidFill>
                <a:latin typeface="+mj-lt"/>
                <a:ea typeface="+mj-ea"/>
                <a:cs typeface="+mj-cs"/>
              </a:rPr>
              <a:t>Sample Snapshot</a:t>
            </a:r>
          </a:p>
        </p:txBody>
      </p:sp>
      <p:grpSp>
        <p:nvGrpSpPr>
          <p:cNvPr id="13" name="Group 12">
            <a:extLst>
              <a:ext uri="{FF2B5EF4-FFF2-40B4-BE49-F238E27FC236}">
                <a16:creationId xmlns:a16="http://schemas.microsoft.com/office/drawing/2014/main" id="{BEB2E44E-30A6-416E-A45D-B1E3286295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167" y="2414016"/>
            <a:ext cx="232963" cy="1340860"/>
            <a:chOff x="56167" y="2050133"/>
            <a:chExt cx="232963" cy="1340860"/>
          </a:xfrm>
        </p:grpSpPr>
        <p:sp>
          <p:nvSpPr>
            <p:cNvPr id="14" name="Rectangle 2">
              <a:extLst>
                <a:ext uri="{FF2B5EF4-FFF2-40B4-BE49-F238E27FC236}">
                  <a16:creationId xmlns:a16="http://schemas.microsoft.com/office/drawing/2014/main" id="{FC3F1FAE-BAA2-4238-87B4-F57CD6E0D4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619892"/>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59">
              <a:extLst>
                <a:ext uri="{FF2B5EF4-FFF2-40B4-BE49-F238E27FC236}">
                  <a16:creationId xmlns:a16="http://schemas.microsoft.com/office/drawing/2014/main" id="{089CF776-26E3-443A-9B0A-EBD6CE7AE9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619892"/>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2">
              <a:extLst>
                <a:ext uri="{FF2B5EF4-FFF2-40B4-BE49-F238E27FC236}">
                  <a16:creationId xmlns:a16="http://schemas.microsoft.com/office/drawing/2014/main" id="{1F6F9BAB-A8A1-4A62-86FC-5B3157A6E4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477778"/>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59">
              <a:extLst>
                <a:ext uri="{FF2B5EF4-FFF2-40B4-BE49-F238E27FC236}">
                  <a16:creationId xmlns:a16="http://schemas.microsoft.com/office/drawing/2014/main" id="{7A2B6B81-FF9A-43F6-A1AE-917DAA4B02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477778"/>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2">
              <a:extLst>
                <a:ext uri="{FF2B5EF4-FFF2-40B4-BE49-F238E27FC236}">
                  <a16:creationId xmlns:a16="http://schemas.microsoft.com/office/drawing/2014/main" id="{49817315-151B-4CB1-A230-5A36AF7FB4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33566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59">
              <a:extLst>
                <a:ext uri="{FF2B5EF4-FFF2-40B4-BE49-F238E27FC236}">
                  <a16:creationId xmlns:a16="http://schemas.microsoft.com/office/drawing/2014/main" id="{6CC335AB-9541-4183-93A8-9687D50AB1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33566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2">
              <a:extLst>
                <a:ext uri="{FF2B5EF4-FFF2-40B4-BE49-F238E27FC236}">
                  <a16:creationId xmlns:a16="http://schemas.microsoft.com/office/drawing/2014/main" id="{ED940D30-BF06-4C7A-8790-F0D998247D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19355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59">
              <a:extLst>
                <a:ext uri="{FF2B5EF4-FFF2-40B4-BE49-F238E27FC236}">
                  <a16:creationId xmlns:a16="http://schemas.microsoft.com/office/drawing/2014/main" id="{A52173BB-5BB4-4AB9-AC66-79CF7406D8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19355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
              <a:extLst>
                <a:ext uri="{FF2B5EF4-FFF2-40B4-BE49-F238E27FC236}">
                  <a16:creationId xmlns:a16="http://schemas.microsoft.com/office/drawing/2014/main" id="{CD8A6114-D58C-4BB6-9AFE-064C927F3C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05143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59">
              <a:extLst>
                <a:ext uri="{FF2B5EF4-FFF2-40B4-BE49-F238E27FC236}">
                  <a16:creationId xmlns:a16="http://schemas.microsoft.com/office/drawing/2014/main" id="{B4E88F94-25A1-4836-8BB3-4271B636B0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05143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a:extLst>
                <a:ext uri="{FF2B5EF4-FFF2-40B4-BE49-F238E27FC236}">
                  <a16:creationId xmlns:a16="http://schemas.microsoft.com/office/drawing/2014/main" id="{25A83C54-E0E4-4E8A-9EE6-C17D264171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3330462"/>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59">
              <a:extLst>
                <a:ext uri="{FF2B5EF4-FFF2-40B4-BE49-F238E27FC236}">
                  <a16:creationId xmlns:a16="http://schemas.microsoft.com/office/drawing/2014/main" id="{0675818B-7A46-4DED-BBFC-4697A4C04A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330462"/>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
              <a:extLst>
                <a:ext uri="{FF2B5EF4-FFF2-40B4-BE49-F238E27FC236}">
                  <a16:creationId xmlns:a16="http://schemas.microsoft.com/office/drawing/2014/main" id="{AF3B1214-DA5A-4076-BE6B-3D9D3ECC63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3188348"/>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59">
              <a:extLst>
                <a:ext uri="{FF2B5EF4-FFF2-40B4-BE49-F238E27FC236}">
                  <a16:creationId xmlns:a16="http://schemas.microsoft.com/office/drawing/2014/main" id="{9E008EA5-BFDE-4E41-A137-7528BC706B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188348"/>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
              <a:extLst>
                <a:ext uri="{FF2B5EF4-FFF2-40B4-BE49-F238E27FC236}">
                  <a16:creationId xmlns:a16="http://schemas.microsoft.com/office/drawing/2014/main" id="{46544C80-52A4-45E4-BFA9-EF2DF3498E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304623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59">
              <a:extLst>
                <a:ext uri="{FF2B5EF4-FFF2-40B4-BE49-F238E27FC236}">
                  <a16:creationId xmlns:a16="http://schemas.microsoft.com/office/drawing/2014/main" id="{905E3B05-2EB1-44FB-ADE8-F4CD5217AA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04623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
              <a:extLst>
                <a:ext uri="{FF2B5EF4-FFF2-40B4-BE49-F238E27FC236}">
                  <a16:creationId xmlns:a16="http://schemas.microsoft.com/office/drawing/2014/main" id="{02542866-00BE-41E8-955D-E3B4E6E035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90412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59">
              <a:extLst>
                <a:ext uri="{FF2B5EF4-FFF2-40B4-BE49-F238E27FC236}">
                  <a16:creationId xmlns:a16="http://schemas.microsoft.com/office/drawing/2014/main" id="{ADC9572A-D4F6-4C5A-B2C8-C00E855CB9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90412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
              <a:extLst>
                <a:ext uri="{FF2B5EF4-FFF2-40B4-BE49-F238E27FC236}">
                  <a16:creationId xmlns:a16="http://schemas.microsoft.com/office/drawing/2014/main" id="{BBF83543-D986-4CD0-A24E-9802847B83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28600" y="27620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59">
              <a:extLst>
                <a:ext uri="{FF2B5EF4-FFF2-40B4-BE49-F238E27FC236}">
                  <a16:creationId xmlns:a16="http://schemas.microsoft.com/office/drawing/2014/main" id="{15E8B8C4-D90E-4DC6-BA2D-D21C33318C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7620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34165AB3-7006-4430-BCE3-25476BE133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4472"/>
            <a:ext cx="5291468" cy="14904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01384"/>
            <a:ext cx="5852160" cy="3566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5">
            <a:extLst>
              <a:ext uri="{FF2B5EF4-FFF2-40B4-BE49-F238E27FC236}">
                <a16:creationId xmlns:a16="http://schemas.microsoft.com/office/drawing/2014/main" id="{8CFE0DC3-4252-462F-BE73-6D2BBC207475}"/>
              </a:ext>
            </a:extLst>
          </p:cNvPr>
          <p:cNvGraphicFramePr>
            <a:graphicFrameLocks noGrp="1"/>
          </p:cNvGraphicFramePr>
          <p:nvPr>
            <p:extLst>
              <p:ext uri="{D42A27DB-BD31-4B8C-83A1-F6EECF244321}">
                <p14:modId xmlns:p14="http://schemas.microsoft.com/office/powerpoint/2010/main" val="3181164573"/>
              </p:ext>
            </p:extLst>
          </p:nvPr>
        </p:nvGraphicFramePr>
        <p:xfrm>
          <a:off x="3519714" y="653142"/>
          <a:ext cx="8320538" cy="5399319"/>
        </p:xfrm>
        <a:graphic>
          <a:graphicData uri="http://schemas.openxmlformats.org/drawingml/2006/table">
            <a:tbl>
              <a:tblPr firstRow="1" bandRow="1">
                <a:tableStyleId>{5C22544A-7EE6-4342-B048-85BDC9FD1C3A}</a:tableStyleId>
              </a:tblPr>
              <a:tblGrid>
                <a:gridCol w="2665070">
                  <a:extLst>
                    <a:ext uri="{9D8B030D-6E8A-4147-A177-3AD203B41FA5}">
                      <a16:colId xmlns:a16="http://schemas.microsoft.com/office/drawing/2014/main" val="2262777900"/>
                    </a:ext>
                  </a:extLst>
                </a:gridCol>
                <a:gridCol w="5655468">
                  <a:extLst>
                    <a:ext uri="{9D8B030D-6E8A-4147-A177-3AD203B41FA5}">
                      <a16:colId xmlns:a16="http://schemas.microsoft.com/office/drawing/2014/main" val="1607491901"/>
                    </a:ext>
                  </a:extLst>
                </a:gridCol>
              </a:tblGrid>
              <a:tr h="368805">
                <a:tc>
                  <a:txBody>
                    <a:bodyPr/>
                    <a:lstStyle/>
                    <a:p>
                      <a:pPr marL="0" lvl="0">
                        <a:spcBef>
                          <a:spcPts val="0"/>
                        </a:spcBef>
                        <a:spcAft>
                          <a:spcPts val="0"/>
                        </a:spcAft>
                        <a:buNone/>
                      </a:pPr>
                      <a:r>
                        <a:rPr lang="en-US" sz="2400">
                          <a:effectLst/>
                        </a:rPr>
                        <a:t>Criteria</a:t>
                      </a:r>
                    </a:p>
                  </a:txBody>
                  <a:tcPr marL="66663" marR="66663" marT="0" marB="0"/>
                </a:tc>
                <a:tc>
                  <a:txBody>
                    <a:bodyPr/>
                    <a:lstStyle/>
                    <a:p>
                      <a:pPr marL="0" lvl="0">
                        <a:spcBef>
                          <a:spcPts val="0"/>
                        </a:spcBef>
                        <a:spcAft>
                          <a:spcPts val="0"/>
                        </a:spcAft>
                        <a:buNone/>
                      </a:pPr>
                      <a:r>
                        <a:rPr lang="en-US" sz="2400">
                          <a:effectLst/>
                        </a:rPr>
                        <a:t>Specific Issues</a:t>
                      </a:r>
                    </a:p>
                  </a:txBody>
                  <a:tcPr marL="66663" marR="66663" marT="0" marB="0"/>
                </a:tc>
                <a:extLst>
                  <a:ext uri="{0D108BD9-81ED-4DB2-BD59-A6C34878D82A}">
                    <a16:rowId xmlns:a16="http://schemas.microsoft.com/office/drawing/2014/main" val="1316594918"/>
                  </a:ext>
                </a:extLst>
              </a:tr>
              <a:tr h="619593">
                <a:tc>
                  <a:txBody>
                    <a:bodyPr/>
                    <a:lstStyle/>
                    <a:p>
                      <a:pPr marL="0" marR="0">
                        <a:spcBef>
                          <a:spcPts val="0"/>
                        </a:spcBef>
                        <a:spcAft>
                          <a:spcPts val="0"/>
                        </a:spcAft>
                      </a:pPr>
                      <a:r>
                        <a:rPr lang="en-US" sz="2000" b="1">
                          <a:effectLst/>
                        </a:rPr>
                        <a:t>Keyboard Navigation</a:t>
                      </a:r>
                      <a:endParaRPr lang="en-US" sz="2000" b="1">
                        <a:effectLst/>
                        <a:latin typeface="Calibri"/>
                      </a:endParaRPr>
                    </a:p>
                  </a:txBody>
                  <a:tcPr marL="66663" marR="66663" marT="0" marB="0"/>
                </a:tc>
                <a:tc>
                  <a:txBody>
                    <a:bodyPr/>
                    <a:lstStyle/>
                    <a:p>
                      <a:pPr marL="0" marR="0">
                        <a:spcBef>
                          <a:spcPts val="0"/>
                        </a:spcBef>
                        <a:spcAft>
                          <a:spcPts val="0"/>
                        </a:spcAft>
                      </a:pPr>
                      <a:r>
                        <a:rPr lang="en-US" sz="2000">
                          <a:effectLst/>
                        </a:rPr>
                        <a:t>On a content page: one tester could not tab inside embedded PDF</a:t>
                      </a:r>
                      <a:endParaRPr lang="en-US" sz="2000">
                        <a:effectLst/>
                        <a:latin typeface="Calibri"/>
                      </a:endParaRPr>
                    </a:p>
                  </a:txBody>
                  <a:tcPr marL="66663" marR="66663" marT="0" marB="0"/>
                </a:tc>
                <a:extLst>
                  <a:ext uri="{0D108BD9-81ED-4DB2-BD59-A6C34878D82A}">
                    <a16:rowId xmlns:a16="http://schemas.microsoft.com/office/drawing/2014/main" val="3613046186"/>
                  </a:ext>
                </a:extLst>
              </a:tr>
              <a:tr h="309797">
                <a:tc>
                  <a:txBody>
                    <a:bodyPr/>
                    <a:lstStyle/>
                    <a:p>
                      <a:pPr marL="0" marR="0">
                        <a:spcBef>
                          <a:spcPts val="0"/>
                        </a:spcBef>
                        <a:spcAft>
                          <a:spcPts val="0"/>
                        </a:spcAft>
                      </a:pPr>
                      <a:r>
                        <a:rPr lang="en-US" sz="2000" b="1">
                          <a:effectLst/>
                        </a:rPr>
                        <a:t>Manual Resizing</a:t>
                      </a:r>
                      <a:endParaRPr lang="en-US" sz="2000" b="1">
                        <a:effectLst/>
                        <a:latin typeface="Calibri"/>
                      </a:endParaRPr>
                    </a:p>
                  </a:txBody>
                  <a:tcPr marL="66663" marR="66663" marT="0" marB="0"/>
                </a:tc>
                <a:tc>
                  <a:txBody>
                    <a:bodyPr/>
                    <a:lstStyle/>
                    <a:p>
                      <a:pPr marL="0" marR="0">
                        <a:spcBef>
                          <a:spcPts val="0"/>
                        </a:spcBef>
                        <a:spcAft>
                          <a:spcPts val="0"/>
                        </a:spcAft>
                      </a:pPr>
                      <a:r>
                        <a:rPr lang="en-US" sz="2000">
                          <a:effectLst/>
                        </a:rPr>
                        <a:t>[No issues]</a:t>
                      </a:r>
                      <a:endParaRPr lang="en-US" sz="2000">
                        <a:effectLst/>
                        <a:latin typeface="Calibri"/>
                      </a:endParaRPr>
                    </a:p>
                  </a:txBody>
                  <a:tcPr marL="66663" marR="66663" marT="0" marB="0"/>
                </a:tc>
                <a:extLst>
                  <a:ext uri="{0D108BD9-81ED-4DB2-BD59-A6C34878D82A}">
                    <a16:rowId xmlns:a16="http://schemas.microsoft.com/office/drawing/2014/main" val="2467735691"/>
                  </a:ext>
                </a:extLst>
              </a:tr>
              <a:tr h="309797">
                <a:tc>
                  <a:txBody>
                    <a:bodyPr/>
                    <a:lstStyle/>
                    <a:p>
                      <a:pPr marL="0" marR="0">
                        <a:spcBef>
                          <a:spcPts val="0"/>
                        </a:spcBef>
                        <a:spcAft>
                          <a:spcPts val="0"/>
                        </a:spcAft>
                      </a:pPr>
                      <a:r>
                        <a:rPr lang="en-US" sz="2000" b="1">
                          <a:effectLst/>
                        </a:rPr>
                        <a:t>Focus Indicator</a:t>
                      </a:r>
                      <a:endParaRPr lang="en-US" sz="2000" b="1">
                        <a:effectLst/>
                        <a:latin typeface="Calibri"/>
                      </a:endParaRPr>
                    </a:p>
                  </a:txBody>
                  <a:tcPr marL="66663" marR="66663" marT="0" marB="0"/>
                </a:tc>
                <a:tc>
                  <a:txBody>
                    <a:bodyPr/>
                    <a:lstStyle/>
                    <a:p>
                      <a:pPr marL="0" marR="0">
                        <a:spcBef>
                          <a:spcPts val="0"/>
                        </a:spcBef>
                        <a:spcAft>
                          <a:spcPts val="0"/>
                        </a:spcAft>
                      </a:pPr>
                      <a:r>
                        <a:rPr lang="en-US" sz="2000">
                          <a:effectLst/>
                        </a:rPr>
                        <a:t>[No issues]</a:t>
                      </a:r>
                      <a:endParaRPr lang="en-US" sz="2000">
                        <a:effectLst/>
                        <a:latin typeface="Calibri"/>
                      </a:endParaRPr>
                    </a:p>
                  </a:txBody>
                  <a:tcPr marL="66663" marR="66663" marT="0" marB="0"/>
                </a:tc>
                <a:extLst>
                  <a:ext uri="{0D108BD9-81ED-4DB2-BD59-A6C34878D82A}">
                    <a16:rowId xmlns:a16="http://schemas.microsoft.com/office/drawing/2014/main" val="488327160"/>
                  </a:ext>
                </a:extLst>
              </a:tr>
              <a:tr h="1932548">
                <a:tc>
                  <a:txBody>
                    <a:bodyPr/>
                    <a:lstStyle/>
                    <a:p>
                      <a:pPr marL="0" marR="0">
                        <a:spcBef>
                          <a:spcPts val="0"/>
                        </a:spcBef>
                        <a:spcAft>
                          <a:spcPts val="0"/>
                        </a:spcAft>
                      </a:pPr>
                      <a:r>
                        <a:rPr lang="en-US" sz="2000" b="1">
                          <a:effectLst/>
                        </a:rPr>
                        <a:t>Screen Reader Compatibility</a:t>
                      </a:r>
                      <a:endParaRPr lang="en-US" sz="2000" b="1">
                        <a:effectLst/>
                        <a:latin typeface="Calibri"/>
                      </a:endParaRPr>
                    </a:p>
                  </a:txBody>
                  <a:tcPr marL="66663" marR="66663" marT="0" marB="0"/>
                </a:tc>
                <a:tc>
                  <a:txBody>
                    <a:bodyPr/>
                    <a:lstStyle/>
                    <a:p>
                      <a:pPr marL="0" marR="0">
                        <a:spcBef>
                          <a:spcPts val="0"/>
                        </a:spcBef>
                        <a:spcAft>
                          <a:spcPts val="0"/>
                        </a:spcAft>
                      </a:pPr>
                      <a:r>
                        <a:rPr lang="en-US" sz="2000">
                          <a:effectLst/>
                        </a:rPr>
                        <a:t>-On a content page one tester (using NVDA) could not get it to read the embedded PDF; they tried on multiple pages</a:t>
                      </a:r>
                    </a:p>
                    <a:p>
                      <a:pPr marL="0" marR="0">
                        <a:spcBef>
                          <a:spcPts val="0"/>
                        </a:spcBef>
                        <a:spcAft>
                          <a:spcPts val="0"/>
                        </a:spcAft>
                      </a:pPr>
                      <a:r>
                        <a:rPr lang="en-US" sz="2000">
                          <a:effectLst/>
                        </a:rPr>
                        <a:t>-On a content page: another tester (using NVDA) could not get it to read the abstract</a:t>
                      </a:r>
                      <a:endParaRPr lang="en-US" sz="2000">
                        <a:effectLst/>
                        <a:latin typeface="Calibri"/>
                      </a:endParaRPr>
                    </a:p>
                  </a:txBody>
                  <a:tcPr marL="66663" marR="66663" marT="0" marB="0"/>
                </a:tc>
                <a:extLst>
                  <a:ext uri="{0D108BD9-81ED-4DB2-BD59-A6C34878D82A}">
                    <a16:rowId xmlns:a16="http://schemas.microsoft.com/office/drawing/2014/main" val="1318485939"/>
                  </a:ext>
                </a:extLst>
              </a:tr>
              <a:tr h="619593">
                <a:tc>
                  <a:txBody>
                    <a:bodyPr/>
                    <a:lstStyle/>
                    <a:p>
                      <a:pPr marL="0" marR="0">
                        <a:spcBef>
                          <a:spcPts val="0"/>
                        </a:spcBef>
                        <a:spcAft>
                          <a:spcPts val="0"/>
                        </a:spcAft>
                      </a:pPr>
                      <a:r>
                        <a:rPr lang="en-US" sz="2000" b="1">
                          <a:effectLst/>
                        </a:rPr>
                        <a:t>Color Contrast:</a:t>
                      </a:r>
                      <a:endParaRPr lang="en-US" sz="2000" b="1">
                        <a:effectLst/>
                        <a:latin typeface="Calibri"/>
                      </a:endParaRPr>
                    </a:p>
                    <a:p>
                      <a:pPr marL="0" marR="0" lvl="0">
                        <a:spcBef>
                          <a:spcPts val="0"/>
                        </a:spcBef>
                        <a:spcAft>
                          <a:spcPts val="0"/>
                        </a:spcAft>
                        <a:buNone/>
                      </a:pPr>
                      <a:r>
                        <a:rPr lang="en-US" sz="2000" b="1">
                          <a:effectLst/>
                        </a:rPr>
                        <a:t>Lowest Ratio</a:t>
                      </a:r>
                      <a:endParaRPr lang="en-US" sz="2000" b="1">
                        <a:effectLst/>
                        <a:latin typeface="Calibri"/>
                      </a:endParaRPr>
                    </a:p>
                  </a:txBody>
                  <a:tcPr marL="66663" marR="66663" marT="0" marB="0"/>
                </a:tc>
                <a:tc>
                  <a:txBody>
                    <a:bodyPr/>
                    <a:lstStyle/>
                    <a:p>
                      <a:pPr marL="0" marR="0">
                        <a:spcBef>
                          <a:spcPts val="0"/>
                        </a:spcBef>
                        <a:spcAft>
                          <a:spcPts val="0"/>
                        </a:spcAft>
                      </a:pPr>
                      <a:r>
                        <a:rPr lang="en-US" sz="2000">
                          <a:effectLst/>
                        </a:rPr>
                        <a:t>2.19:1 for small text</a:t>
                      </a:r>
                      <a:endParaRPr lang="en-US" sz="2000">
                        <a:effectLst/>
                        <a:latin typeface="Calibri"/>
                      </a:endParaRPr>
                    </a:p>
                  </a:txBody>
                  <a:tcPr marL="66663" marR="66663" marT="0" marB="0"/>
                </a:tc>
                <a:extLst>
                  <a:ext uri="{0D108BD9-81ED-4DB2-BD59-A6C34878D82A}">
                    <a16:rowId xmlns:a16="http://schemas.microsoft.com/office/drawing/2014/main" val="272734193"/>
                  </a:ext>
                </a:extLst>
              </a:tr>
              <a:tr h="1239186">
                <a:tc>
                  <a:txBody>
                    <a:bodyPr/>
                    <a:lstStyle/>
                    <a:p>
                      <a:pPr marL="0" marR="0">
                        <a:spcBef>
                          <a:spcPts val="0"/>
                        </a:spcBef>
                        <a:spcAft>
                          <a:spcPts val="0"/>
                        </a:spcAft>
                      </a:pPr>
                      <a:r>
                        <a:rPr lang="en-US" sz="2000" b="1">
                          <a:effectLst/>
                        </a:rPr>
                        <a:t>PDF Content Availability</a:t>
                      </a:r>
                      <a:endParaRPr lang="en-US" sz="2000" b="1">
                        <a:effectLst/>
                        <a:latin typeface="Calibri"/>
                      </a:endParaRPr>
                    </a:p>
                  </a:txBody>
                  <a:tcPr marL="66663" marR="66663" marT="0" marB="0"/>
                </a:tc>
                <a:tc>
                  <a:txBody>
                    <a:bodyPr/>
                    <a:lstStyle/>
                    <a:p>
                      <a:pPr marL="0" marR="0">
                        <a:spcBef>
                          <a:spcPts val="0"/>
                        </a:spcBef>
                        <a:spcAft>
                          <a:spcPts val="0"/>
                        </a:spcAft>
                      </a:pPr>
                      <a:r>
                        <a:rPr lang="en-US" sz="2000">
                          <a:effectLst/>
                        </a:rPr>
                        <a:t>- 1/10 could not find a way to download a PDF of content</a:t>
                      </a:r>
                      <a:endParaRPr lang="en-US" sz="2000">
                        <a:effectLst/>
                        <a:latin typeface="Calibri"/>
                      </a:endParaRPr>
                    </a:p>
                    <a:p>
                      <a:pPr marL="0" marR="0" lvl="0">
                        <a:spcBef>
                          <a:spcPts val="0"/>
                        </a:spcBef>
                        <a:spcAft>
                          <a:spcPts val="0"/>
                        </a:spcAft>
                        <a:buNone/>
                      </a:pPr>
                      <a:r>
                        <a:rPr lang="en-US" sz="2000">
                          <a:effectLst/>
                        </a:rPr>
                        <a:t>- 1/9 could not highlight or copy and paste from the PDF</a:t>
                      </a:r>
                      <a:endParaRPr lang="en-US" sz="2000">
                        <a:effectLst/>
                        <a:latin typeface="Calibri"/>
                      </a:endParaRPr>
                    </a:p>
                  </a:txBody>
                  <a:tcPr marL="66663" marR="66663" marT="0" marB="0"/>
                </a:tc>
                <a:extLst>
                  <a:ext uri="{0D108BD9-81ED-4DB2-BD59-A6C34878D82A}">
                    <a16:rowId xmlns:a16="http://schemas.microsoft.com/office/drawing/2014/main" val="4287133267"/>
                  </a:ext>
                </a:extLst>
              </a:tr>
            </a:tbl>
          </a:graphicData>
        </a:graphic>
      </p:graphicFrame>
    </p:spTree>
    <p:extLst>
      <p:ext uri="{BB962C8B-B14F-4D97-AF65-F5344CB8AC3E}">
        <p14:creationId xmlns:p14="http://schemas.microsoft.com/office/powerpoint/2010/main" val="1456513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F522E1-5F08-7446-A362-017E70D72FDF}"/>
              </a:ext>
            </a:extLst>
          </p:cNvPr>
          <p:cNvSpPr>
            <a:spLocks noGrp="1"/>
          </p:cNvSpPr>
          <p:nvPr>
            <p:ph type="title"/>
          </p:nvPr>
        </p:nvSpPr>
        <p:spPr>
          <a:xfrm>
            <a:off x="1230276" y="1289765"/>
            <a:ext cx="3784265" cy="4270963"/>
          </a:xfrm>
        </p:spPr>
        <p:txBody>
          <a:bodyPr anchor="ctr">
            <a:normAutofit/>
          </a:bodyPr>
          <a:lstStyle/>
          <a:p>
            <a:pPr algn="ctr"/>
            <a:r>
              <a:rPr lang="en-US" sz="5600">
                <a:solidFill>
                  <a:srgbClr val="FFFFFF"/>
                </a:solidFill>
                <a:latin typeface="Open Sans Semibold"/>
              </a:rPr>
              <a:t>Mapping Testing Standards to VPATs</a:t>
            </a:r>
            <a:endParaRPr lang="en-US" sz="5600">
              <a:solidFill>
                <a:srgbClr val="FFFFFF"/>
              </a:solidFill>
            </a:endParaRPr>
          </a:p>
        </p:txBody>
      </p:sp>
      <p:sp>
        <p:nvSpPr>
          <p:cNvPr id="36"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38"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752F603D-CF37-384E-8503-FD6AE2E3D563}"/>
              </a:ext>
            </a:extLst>
          </p:cNvPr>
          <p:cNvSpPr>
            <a:spLocks noGrp="1"/>
          </p:cNvSpPr>
          <p:nvPr>
            <p:ph idx="1"/>
          </p:nvPr>
        </p:nvSpPr>
        <p:spPr>
          <a:xfrm>
            <a:off x="6297233" y="518400"/>
            <a:ext cx="4771607" cy="5837949"/>
          </a:xfrm>
        </p:spPr>
        <p:txBody>
          <a:bodyPr vert="horz" lIns="91440" tIns="45720" rIns="91440" bIns="45720" rtlCol="0" anchor="ctr">
            <a:normAutofit/>
          </a:bodyPr>
          <a:lstStyle/>
          <a:p>
            <a:r>
              <a:rPr lang="en-US" sz="2000">
                <a:solidFill>
                  <a:schemeClr val="tx1">
                    <a:alpha val="80000"/>
                  </a:schemeClr>
                </a:solidFill>
                <a:latin typeface="Open Sans"/>
              </a:rPr>
              <a:t>Keyboard navigation maps to </a:t>
            </a:r>
            <a:r>
              <a:rPr lang="en-US" sz="2000" b="1">
                <a:solidFill>
                  <a:schemeClr val="tx1">
                    <a:alpha val="80000"/>
                  </a:schemeClr>
                </a:solidFill>
                <a:latin typeface="Open Sans"/>
                <a:hlinkClick r:id="rId3"/>
              </a:rPr>
              <a:t>2.1.1 Keyboard</a:t>
            </a:r>
            <a:endParaRPr lang="en-US" sz="2000">
              <a:solidFill>
                <a:schemeClr val="tx1">
                  <a:alpha val="80000"/>
                </a:schemeClr>
              </a:solidFill>
              <a:latin typeface="Open Sans"/>
            </a:endParaRPr>
          </a:p>
          <a:p>
            <a:r>
              <a:rPr lang="en-US" sz="2000">
                <a:solidFill>
                  <a:schemeClr val="tx1">
                    <a:alpha val="80000"/>
                  </a:schemeClr>
                </a:solidFill>
                <a:latin typeface="Open Sans"/>
              </a:rPr>
              <a:t>Manual resizing of content maps to </a:t>
            </a:r>
            <a:r>
              <a:rPr lang="en-US" sz="2000" b="1">
                <a:solidFill>
                  <a:schemeClr val="tx1">
                    <a:alpha val="80000"/>
                  </a:schemeClr>
                </a:solidFill>
                <a:latin typeface="Open Sans"/>
                <a:hlinkClick r:id="rId4"/>
              </a:rPr>
              <a:t>1.4.4 Resize text</a:t>
            </a:r>
            <a:endParaRPr lang="en-US" sz="2000">
              <a:solidFill>
                <a:schemeClr val="tx1">
                  <a:alpha val="80000"/>
                </a:schemeClr>
              </a:solidFill>
              <a:latin typeface="Open Sans"/>
            </a:endParaRPr>
          </a:p>
          <a:p>
            <a:r>
              <a:rPr lang="en-US" sz="2000">
                <a:solidFill>
                  <a:schemeClr val="tx1">
                    <a:alpha val="80000"/>
                  </a:schemeClr>
                </a:solidFill>
                <a:latin typeface="Open Sans"/>
              </a:rPr>
              <a:t>Focus indicator maps to </a:t>
            </a:r>
            <a:r>
              <a:rPr lang="en-US" sz="2000" b="1">
                <a:solidFill>
                  <a:schemeClr val="tx1">
                    <a:alpha val="80000"/>
                  </a:schemeClr>
                </a:solidFill>
                <a:latin typeface="Open Sans"/>
                <a:hlinkClick r:id="rId5"/>
              </a:rPr>
              <a:t>2.4.7 Focus Visible</a:t>
            </a:r>
            <a:endParaRPr lang="en-US" sz="2000">
              <a:solidFill>
                <a:schemeClr val="tx1">
                  <a:alpha val="80000"/>
                </a:schemeClr>
              </a:solidFill>
              <a:latin typeface="Open Sans"/>
            </a:endParaRPr>
          </a:p>
          <a:p>
            <a:r>
              <a:rPr lang="en-US" sz="2000">
                <a:solidFill>
                  <a:schemeClr val="tx1">
                    <a:alpha val="80000"/>
                  </a:schemeClr>
                </a:solidFill>
                <a:latin typeface="Open Sans"/>
              </a:rPr>
              <a:t>Screen reader compatibility maps to </a:t>
            </a:r>
            <a:r>
              <a:rPr lang="en-US" sz="2000" b="1">
                <a:solidFill>
                  <a:schemeClr val="tx1">
                    <a:alpha val="80000"/>
                  </a:schemeClr>
                </a:solidFill>
                <a:latin typeface="Open Sans"/>
                <a:hlinkClick r:id="rId6"/>
              </a:rPr>
              <a:t>1.1.1</a:t>
            </a:r>
            <a:r>
              <a:rPr lang="en-US" sz="2000">
                <a:solidFill>
                  <a:schemeClr val="tx1">
                    <a:alpha val="80000"/>
                  </a:schemeClr>
                </a:solidFill>
                <a:latin typeface="Open Sans"/>
                <a:hlinkClick r:id="rId6"/>
              </a:rPr>
              <a:t> </a:t>
            </a:r>
            <a:r>
              <a:rPr lang="en-US" sz="2000" b="1">
                <a:solidFill>
                  <a:schemeClr val="tx1">
                    <a:alpha val="80000"/>
                  </a:schemeClr>
                </a:solidFill>
                <a:latin typeface="Open Sans"/>
                <a:hlinkClick r:id="rId6"/>
              </a:rPr>
              <a:t>Non-text Content</a:t>
            </a:r>
            <a:r>
              <a:rPr lang="en-US" sz="2000">
                <a:solidFill>
                  <a:schemeClr val="tx1">
                    <a:alpha val="80000"/>
                  </a:schemeClr>
                </a:solidFill>
                <a:latin typeface="Open Sans"/>
              </a:rPr>
              <a:t> / </a:t>
            </a:r>
            <a:r>
              <a:rPr lang="en-US" sz="2000" b="1">
                <a:solidFill>
                  <a:schemeClr val="tx1">
                    <a:alpha val="80000"/>
                  </a:schemeClr>
                </a:solidFill>
                <a:latin typeface="Open Sans"/>
                <a:hlinkClick r:id="rId7"/>
              </a:rPr>
              <a:t>1.3.1 Info and Relationships</a:t>
            </a:r>
            <a:r>
              <a:rPr lang="en-US" sz="2000">
                <a:solidFill>
                  <a:schemeClr val="tx1">
                    <a:alpha val="80000"/>
                  </a:schemeClr>
                </a:solidFill>
                <a:latin typeface="Open Sans"/>
              </a:rPr>
              <a:t> / </a:t>
            </a:r>
            <a:r>
              <a:rPr lang="en-US" sz="2000" b="1">
                <a:solidFill>
                  <a:schemeClr val="tx1">
                    <a:alpha val="80000"/>
                  </a:schemeClr>
                </a:solidFill>
                <a:latin typeface="Open Sans"/>
                <a:hlinkClick r:id="rId8"/>
              </a:rPr>
              <a:t>4.1.2 Name, Role, Value</a:t>
            </a:r>
            <a:endParaRPr lang="en-US" sz="2000">
              <a:solidFill>
                <a:schemeClr val="tx1">
                  <a:alpha val="80000"/>
                </a:schemeClr>
              </a:solidFill>
            </a:endParaRPr>
          </a:p>
          <a:p>
            <a:r>
              <a:rPr lang="en-US" sz="2000">
                <a:solidFill>
                  <a:schemeClr val="tx1">
                    <a:alpha val="80000"/>
                  </a:schemeClr>
                </a:solidFill>
                <a:latin typeface="Open Sans"/>
              </a:rPr>
              <a:t>Color contrast maps to </a:t>
            </a:r>
            <a:r>
              <a:rPr lang="en-US" sz="2000" b="1">
                <a:solidFill>
                  <a:schemeClr val="tx1">
                    <a:alpha val="80000"/>
                  </a:schemeClr>
                </a:solidFill>
                <a:latin typeface="Open Sans"/>
                <a:hlinkClick r:id="rId9"/>
              </a:rPr>
              <a:t>1.4.3 Contrast (Minimum)</a:t>
            </a:r>
            <a:endParaRPr lang="en-US" sz="2000" b="1">
              <a:solidFill>
                <a:schemeClr val="tx1">
                  <a:alpha val="80000"/>
                </a:schemeClr>
              </a:solidFill>
            </a:endParaRPr>
          </a:p>
          <a:p>
            <a:r>
              <a:rPr lang="en-US" sz="2000">
                <a:solidFill>
                  <a:schemeClr val="tx1">
                    <a:alpha val="80000"/>
                  </a:schemeClr>
                </a:solidFill>
                <a:latin typeface="Open Sans"/>
              </a:rPr>
              <a:t>PDF content maps to </a:t>
            </a:r>
            <a:r>
              <a:rPr lang="en-US" sz="2000" b="1">
                <a:solidFill>
                  <a:schemeClr val="accent3">
                    <a:lumMod val="50000"/>
                    <a:alpha val="80000"/>
                  </a:schemeClr>
                </a:solidFill>
                <a:latin typeface="Open Sans"/>
                <a:hlinkClick r:id="rId10">
                  <a:extLst>
                    <a:ext uri="{A12FA001-AC4F-418D-AE19-62706E023703}">
                      <ahyp:hlinkClr xmlns:ahyp="http://schemas.microsoft.com/office/drawing/2018/hyperlinkcolor" val="tx"/>
                    </a:ext>
                  </a:extLst>
                </a:hlinkClick>
              </a:rPr>
              <a:t>1.4.5 Images of Text</a:t>
            </a:r>
            <a:endParaRPr lang="en-US" sz="2000">
              <a:solidFill>
                <a:schemeClr val="accent3">
                  <a:lumMod val="50000"/>
                  <a:alpha val="80000"/>
                </a:schemeClr>
              </a:solidFill>
              <a:latin typeface="Open Sans"/>
            </a:endParaRPr>
          </a:p>
        </p:txBody>
      </p:sp>
      <p:sp>
        <p:nvSpPr>
          <p:cNvPr id="40"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42" name="Straight Connector 41">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81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522E1-5F08-7446-A362-017E70D72FDF}"/>
              </a:ext>
            </a:extLst>
          </p:cNvPr>
          <p:cNvSpPr>
            <a:spLocks noGrp="1"/>
          </p:cNvSpPr>
          <p:nvPr>
            <p:ph type="title"/>
          </p:nvPr>
        </p:nvSpPr>
        <p:spPr>
          <a:xfrm>
            <a:off x="341767" y="682429"/>
            <a:ext cx="7167126" cy="1676603"/>
          </a:xfrm>
        </p:spPr>
        <p:txBody>
          <a:bodyPr>
            <a:normAutofit/>
          </a:bodyPr>
          <a:lstStyle/>
          <a:p>
            <a:r>
              <a:rPr lang="en-US">
                <a:latin typeface="Open Sans Semibold"/>
                <a:ea typeface="Open Sans Semibold"/>
                <a:cs typeface="Open Sans Semibold"/>
              </a:rPr>
              <a:t>Expanding our evaluations</a:t>
            </a:r>
            <a:endParaRPr lang="en-US"/>
          </a:p>
        </p:txBody>
      </p:sp>
      <p:graphicFrame>
        <p:nvGraphicFramePr>
          <p:cNvPr id="13" name="Content Placeholder 2">
            <a:extLst>
              <a:ext uri="{FF2B5EF4-FFF2-40B4-BE49-F238E27FC236}">
                <a16:creationId xmlns:a16="http://schemas.microsoft.com/office/drawing/2014/main" id="{E8112F73-4A6C-44A7-871C-4CB1C9AE7CD1}"/>
              </a:ext>
            </a:extLst>
          </p:cNvPr>
          <p:cNvGraphicFramePr>
            <a:graphicFrameLocks noGrp="1"/>
          </p:cNvGraphicFramePr>
          <p:nvPr>
            <p:ph idx="1"/>
            <p:extLst>
              <p:ext uri="{D42A27DB-BD31-4B8C-83A1-F6EECF244321}">
                <p14:modId xmlns:p14="http://schemas.microsoft.com/office/powerpoint/2010/main" val="2048449507"/>
              </p:ext>
            </p:extLst>
          </p:nvPr>
        </p:nvGraphicFramePr>
        <p:xfrm>
          <a:off x="710114" y="2466211"/>
          <a:ext cx="6422848" cy="37854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a:extLst>
              <a:ext uri="{FF2B5EF4-FFF2-40B4-BE49-F238E27FC236}">
                <a16:creationId xmlns:a16="http://schemas.microsoft.com/office/drawing/2014/main" id="{8E20FA99-AAAC-4AF3-9FAE-707420324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410" y="0"/>
            <a:ext cx="46360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9573BE85-6043-4C3A-A7DD-483A0A5FB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1042" y="559407"/>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Qualtrics interface showing sample questions about the four testing criteria">
            <a:extLst>
              <a:ext uri="{FF2B5EF4-FFF2-40B4-BE49-F238E27FC236}">
                <a16:creationId xmlns:a16="http://schemas.microsoft.com/office/drawing/2014/main" id="{00E6C248-99A8-4E33-85BB-003B000B8A5F}"/>
              </a:ext>
            </a:extLst>
          </p:cNvPr>
          <p:cNvPicPr>
            <a:picLocks noChangeAspect="1"/>
          </p:cNvPicPr>
          <p:nvPr/>
        </p:nvPicPr>
        <p:blipFill rotWithShape="1">
          <a:blip r:embed="rId8"/>
          <a:srcRect r="2133" b="-1"/>
          <a:stretch/>
        </p:blipFill>
        <p:spPr>
          <a:xfrm>
            <a:off x="8205634" y="722376"/>
            <a:ext cx="3337560" cy="5413248"/>
          </a:xfrm>
          <a:prstGeom prst="rect">
            <a:avLst/>
          </a:prstGeom>
          <a:effectLst/>
        </p:spPr>
      </p:pic>
    </p:spTree>
    <p:extLst>
      <p:ext uri="{BB962C8B-B14F-4D97-AF65-F5344CB8AC3E}">
        <p14:creationId xmlns:p14="http://schemas.microsoft.com/office/powerpoint/2010/main" val="2443233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68575C10-8187-4AC4-AD72-C754EAFD28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5429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5F522E1-5F08-7446-A362-017E70D72FDF}"/>
              </a:ext>
            </a:extLst>
          </p:cNvPr>
          <p:cNvSpPr>
            <a:spLocks noGrp="1"/>
          </p:cNvSpPr>
          <p:nvPr>
            <p:ph type="title"/>
          </p:nvPr>
        </p:nvSpPr>
        <p:spPr>
          <a:xfrm>
            <a:off x="762000" y="559678"/>
            <a:ext cx="3567915" cy="4952492"/>
          </a:xfrm>
        </p:spPr>
        <p:txBody>
          <a:bodyPr>
            <a:normAutofit/>
          </a:bodyPr>
          <a:lstStyle/>
          <a:p>
            <a:r>
              <a:rPr lang="en-US" sz="3100">
                <a:solidFill>
                  <a:schemeClr val="bg1"/>
                </a:solidFill>
              </a:rPr>
              <a:t>Communications with Vendors</a:t>
            </a:r>
          </a:p>
        </p:txBody>
      </p:sp>
      <p:cxnSp>
        <p:nvCxnSpPr>
          <p:cNvPr id="7" name="Straight Connector 10">
            <a:extLst>
              <a:ext uri="{FF2B5EF4-FFF2-40B4-BE49-F238E27FC236}">
                <a16:creationId xmlns:a16="http://schemas.microsoft.com/office/drawing/2014/main" id="{74E776C9-ED67-41B7-B3A3-4DF76EF3AC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2976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2">
            <a:extLst>
              <a:ext uri="{FF2B5EF4-FFF2-40B4-BE49-F238E27FC236}">
                <a16:creationId xmlns:a16="http://schemas.microsoft.com/office/drawing/2014/main" id="{68DF7978-EF52-4F82-AD3C-E481E214D638}"/>
              </a:ext>
            </a:extLst>
          </p:cNvPr>
          <p:cNvGraphicFramePr>
            <a:graphicFrameLocks noGrp="1"/>
          </p:cNvGraphicFramePr>
          <p:nvPr>
            <p:ph idx="1"/>
            <p:extLst>
              <p:ext uri="{D42A27DB-BD31-4B8C-83A1-F6EECF244321}">
                <p14:modId xmlns:p14="http://schemas.microsoft.com/office/powerpoint/2010/main" val="439504842"/>
              </p:ext>
            </p:extLst>
          </p:nvPr>
        </p:nvGraphicFramePr>
        <p:xfrm>
          <a:off x="4960208" y="542582"/>
          <a:ext cx="6248400" cy="5656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8748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75C5ACD-DC04-4FE0-8BE4-169E177ECE82}"/>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3600">
                <a:solidFill>
                  <a:srgbClr val="3F3F3F"/>
                </a:solidFill>
                <a:latin typeface="Open Sans Semibold"/>
                <a:ea typeface="Open Sans Semibold"/>
                <a:cs typeface="Open Sans Semibold"/>
              </a:rPr>
              <a:t>Snapshots of Positive Vendor Responses</a:t>
            </a:r>
            <a:endParaRPr lang="en-US" sz="3600">
              <a:solidFill>
                <a:srgbClr val="3F3F3F"/>
              </a:solidFill>
            </a:endParaRPr>
          </a:p>
        </p:txBody>
      </p:sp>
      <p:sp>
        <p:nvSpPr>
          <p:cNvPr id="7" name="Content Placeholder 6">
            <a:extLst>
              <a:ext uri="{FF2B5EF4-FFF2-40B4-BE49-F238E27FC236}">
                <a16:creationId xmlns:a16="http://schemas.microsoft.com/office/drawing/2014/main" id="{DFA2DDB4-9FED-4C6D-9E61-ED25EFEC0978}"/>
              </a:ext>
            </a:extLst>
          </p:cNvPr>
          <p:cNvSpPr>
            <a:spLocks noGrp="1"/>
          </p:cNvSpPr>
          <p:nvPr>
            <p:ph sz="half" idx="1"/>
          </p:nvPr>
        </p:nvSpPr>
        <p:spPr>
          <a:xfrm>
            <a:off x="1476915" y="2888250"/>
            <a:ext cx="4297351" cy="2959777"/>
          </a:xfrm>
        </p:spPr>
        <p:txBody>
          <a:bodyPr vert="horz" lIns="91440" tIns="45720" rIns="91440" bIns="45720" rtlCol="0" anchor="t">
            <a:noAutofit/>
          </a:bodyPr>
          <a:lstStyle/>
          <a:p>
            <a:pPr marL="0" indent="0" algn="ctr">
              <a:buNone/>
            </a:pPr>
            <a:r>
              <a:rPr lang="en-US" sz="2000" b="1">
                <a:latin typeface="Open Sans"/>
                <a:ea typeface="Open Sans"/>
                <a:cs typeface="Open Sans"/>
              </a:rPr>
              <a:t>Wiley</a:t>
            </a:r>
            <a:r>
              <a:rPr lang="en-US" sz="2000">
                <a:latin typeface="Open Sans"/>
                <a:ea typeface="Open Sans"/>
                <a:cs typeface="Open Sans"/>
              </a:rPr>
              <a:t>:</a:t>
            </a:r>
            <a:endParaRPr lang="en-US" sz="2000"/>
          </a:p>
          <a:p>
            <a:pPr marL="0" indent="0">
              <a:buNone/>
            </a:pPr>
            <a:r>
              <a:rPr lang="en-US" sz="2000">
                <a:latin typeface="Open Sans"/>
                <a:ea typeface="Open Sans"/>
                <a:cs typeface="Open Sans"/>
              </a:rPr>
              <a:t>"We welcome any additional input or priorities specific to UNC-Chapel Hill Libraries which you would like us to consider. </a:t>
            </a:r>
            <a:r>
              <a:rPr lang="en-US" sz="2000" b="1">
                <a:latin typeface="Open Sans"/>
                <a:ea typeface="Open Sans"/>
                <a:cs typeface="Open Sans"/>
              </a:rPr>
              <a:t>I have passed along your audit findings to our product team as this level of detail will be helpful to them as they work toward WCAG 2.1 compliancy.</a:t>
            </a:r>
            <a:r>
              <a:rPr lang="en-US" sz="2000">
                <a:latin typeface="Open Sans"/>
                <a:ea typeface="Open Sans"/>
                <a:cs typeface="Open Sans"/>
              </a:rPr>
              <a:t> I would like to share where we are in this process."</a:t>
            </a:r>
            <a:endParaRPr lang="en-US" sz="2000"/>
          </a:p>
        </p:txBody>
      </p:sp>
      <p:cxnSp>
        <p:nvCxnSpPr>
          <p:cNvPr id="29" name="Straight Connector 28">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250B0C7E-5F47-4158-B29E-DD97544BC3D2}"/>
              </a:ext>
            </a:extLst>
          </p:cNvPr>
          <p:cNvSpPr>
            <a:spLocks noGrp="1"/>
          </p:cNvSpPr>
          <p:nvPr>
            <p:ph sz="half" idx="2"/>
          </p:nvPr>
        </p:nvSpPr>
        <p:spPr>
          <a:xfrm>
            <a:off x="6417731" y="2888250"/>
            <a:ext cx="4292594" cy="2959778"/>
          </a:xfrm>
        </p:spPr>
        <p:txBody>
          <a:bodyPr vert="horz" lIns="91440" tIns="45720" rIns="91440" bIns="45720" rtlCol="0" anchor="t">
            <a:noAutofit/>
          </a:bodyPr>
          <a:lstStyle/>
          <a:p>
            <a:pPr marL="0" indent="0" algn="ctr">
              <a:buNone/>
            </a:pPr>
            <a:r>
              <a:rPr lang="en-US" sz="2400" b="1">
                <a:latin typeface="Open Sans"/>
                <a:ea typeface="Open Sans"/>
                <a:cs typeface="Open Sans"/>
              </a:rPr>
              <a:t>EBSCOhost</a:t>
            </a:r>
            <a:r>
              <a:rPr lang="en-US" sz="2400">
                <a:latin typeface="Open Sans"/>
                <a:ea typeface="Open Sans"/>
                <a:cs typeface="Open Sans"/>
              </a:rPr>
              <a:t>:</a:t>
            </a:r>
            <a:endParaRPr lang="en-US"/>
          </a:p>
          <a:p>
            <a:pPr marL="0" indent="0">
              <a:buNone/>
            </a:pPr>
            <a:r>
              <a:rPr lang="en-US" sz="2400">
                <a:latin typeface="Open Sans"/>
                <a:ea typeface="Open Sans"/>
                <a:cs typeface="Open Sans"/>
              </a:rPr>
              <a:t>"I have a team working specifically on EBSCOhost accessibility for the next 2 weeks, and may be able to send this one along to them to fix quickly if I can get some specific details."</a:t>
            </a:r>
          </a:p>
          <a:p>
            <a:pPr marL="0" indent="0">
              <a:buNone/>
            </a:pPr>
            <a:endParaRPr lang="en-US" sz="2400">
              <a:latin typeface="Open Sans"/>
              <a:ea typeface="Open Sans"/>
              <a:cs typeface="Open Sans"/>
            </a:endParaRPr>
          </a:p>
        </p:txBody>
      </p:sp>
    </p:spTree>
    <p:extLst>
      <p:ext uri="{BB962C8B-B14F-4D97-AF65-F5344CB8AC3E}">
        <p14:creationId xmlns:p14="http://schemas.microsoft.com/office/powerpoint/2010/main" val="1275777130"/>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75C5ACD-DC04-4FE0-8BE4-169E177ECE82}"/>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3600">
                <a:solidFill>
                  <a:srgbClr val="3F3F3F"/>
                </a:solidFill>
                <a:latin typeface="Open Sans Semibold"/>
                <a:ea typeface="Open Sans Semibold"/>
                <a:cs typeface="Open Sans Semibold"/>
              </a:rPr>
              <a:t>Snapshots of Positive Vendor Responses</a:t>
            </a:r>
            <a:endParaRPr lang="en-US" sz="3600">
              <a:solidFill>
                <a:srgbClr val="3F3F3F"/>
              </a:solidFill>
            </a:endParaRPr>
          </a:p>
        </p:txBody>
      </p:sp>
      <p:sp>
        <p:nvSpPr>
          <p:cNvPr id="3" name="Content Placeholder 2">
            <a:extLst>
              <a:ext uri="{FF2B5EF4-FFF2-40B4-BE49-F238E27FC236}">
                <a16:creationId xmlns:a16="http://schemas.microsoft.com/office/drawing/2014/main" id="{0DEBDB48-7DBA-4F01-A9C2-520FC6D41A96}"/>
              </a:ext>
            </a:extLst>
          </p:cNvPr>
          <p:cNvSpPr>
            <a:spLocks noGrp="1"/>
          </p:cNvSpPr>
          <p:nvPr>
            <p:ph sz="half" idx="1"/>
          </p:nvPr>
        </p:nvSpPr>
        <p:spPr>
          <a:xfrm>
            <a:off x="1476915" y="2888250"/>
            <a:ext cx="4297351" cy="2959777"/>
          </a:xfrm>
        </p:spPr>
        <p:txBody>
          <a:bodyPr vert="horz" lIns="91440" tIns="45720" rIns="91440" bIns="45720" rtlCol="0" anchor="t">
            <a:normAutofit/>
          </a:bodyPr>
          <a:lstStyle/>
          <a:p>
            <a:pPr algn="ctr">
              <a:buNone/>
            </a:pPr>
            <a:r>
              <a:rPr lang="en-US" sz="2000" b="1">
                <a:latin typeface="Open Sans"/>
                <a:ea typeface="Open Sans"/>
                <a:cs typeface="Open Sans"/>
              </a:rPr>
              <a:t>Infobase</a:t>
            </a:r>
            <a:r>
              <a:rPr lang="en-US" sz="2000">
                <a:latin typeface="Open Sans"/>
                <a:ea typeface="Open Sans"/>
                <a:cs typeface="Open Sans"/>
              </a:rPr>
              <a:t>:</a:t>
            </a:r>
            <a:endParaRPr lang="en-US" sz="2000"/>
          </a:p>
          <a:p>
            <a:pPr>
              <a:buNone/>
            </a:pPr>
            <a:r>
              <a:rPr lang="en-US" sz="2000">
                <a:latin typeface="Open Sans"/>
                <a:ea typeface="Open Sans"/>
                <a:cs typeface="Open Sans"/>
              </a:rPr>
              <a:t>"First, about what date did the accessibility audits take place for Today’s Science?"</a:t>
            </a:r>
          </a:p>
          <a:p>
            <a:pPr>
              <a:buNone/>
            </a:pPr>
            <a:endParaRPr lang="en-US" sz="2000"/>
          </a:p>
          <a:p>
            <a:pPr marL="0" indent="0">
              <a:buNone/>
            </a:pPr>
            <a:r>
              <a:rPr lang="en-US" sz="2000">
                <a:latin typeface="Open Sans"/>
                <a:ea typeface="Open Sans"/>
                <a:cs typeface="Open Sans"/>
              </a:rPr>
              <a:t>"Second, we want to give you a concrete roadmap that addresses the issues you found."</a:t>
            </a:r>
          </a:p>
        </p:txBody>
      </p:sp>
      <p:cxnSp>
        <p:nvCxnSpPr>
          <p:cNvPr id="11"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A464D87E-68CF-467A-AB67-9595BAD6F126}"/>
              </a:ext>
            </a:extLst>
          </p:cNvPr>
          <p:cNvSpPr>
            <a:spLocks noGrp="1"/>
          </p:cNvSpPr>
          <p:nvPr>
            <p:ph sz="half" idx="2"/>
          </p:nvPr>
        </p:nvSpPr>
        <p:spPr>
          <a:xfrm>
            <a:off x="6417731" y="2888250"/>
            <a:ext cx="4292594" cy="2959778"/>
          </a:xfrm>
        </p:spPr>
        <p:txBody>
          <a:bodyPr vert="horz" lIns="91440" tIns="45720" rIns="91440" bIns="45720" rtlCol="0" anchor="t">
            <a:normAutofit/>
          </a:bodyPr>
          <a:lstStyle/>
          <a:p>
            <a:pPr marL="0" indent="0" algn="ctr">
              <a:buNone/>
            </a:pPr>
            <a:r>
              <a:rPr lang="en-US" sz="1700" b="1">
                <a:latin typeface="Open Sans"/>
                <a:ea typeface="Open Sans"/>
                <a:cs typeface="Open Sans"/>
              </a:rPr>
              <a:t>Social Explorer</a:t>
            </a:r>
            <a:r>
              <a:rPr lang="en-US" sz="1700">
                <a:latin typeface="Open Sans"/>
                <a:ea typeface="Open Sans"/>
                <a:cs typeface="Open Sans"/>
              </a:rPr>
              <a:t>:</a:t>
            </a:r>
            <a:endParaRPr lang="en-US" sz="1700"/>
          </a:p>
          <a:p>
            <a:pPr marL="0" indent="0">
              <a:buNone/>
            </a:pPr>
            <a:r>
              <a:rPr lang="en-US" sz="1700">
                <a:latin typeface="Open Sans"/>
                <a:ea typeface="Open Sans"/>
                <a:cs typeface="Open Sans"/>
              </a:rPr>
              <a:t>"I wanted to reach out and confirm that </a:t>
            </a:r>
            <a:r>
              <a:rPr lang="en-US" sz="1700" b="1">
                <a:latin typeface="Open Sans"/>
                <a:ea typeface="Open Sans"/>
                <a:cs typeface="Open Sans"/>
              </a:rPr>
              <a:t>we fixed all the issues that were part of your feedback</a:t>
            </a:r>
            <a:r>
              <a:rPr lang="en-US" sz="1700">
                <a:latin typeface="Open Sans"/>
                <a:ea typeface="Open Sans"/>
                <a:cs typeface="Open Sans"/>
              </a:rPr>
              <a:t> (except map accessibility, which we agreed is a large task and will be done at a later date)."</a:t>
            </a:r>
            <a:endParaRPr lang="en-US" sz="1700"/>
          </a:p>
          <a:p>
            <a:pPr marL="0" indent="0">
              <a:buNone/>
            </a:pPr>
            <a:r>
              <a:rPr lang="en-US" sz="1700">
                <a:latin typeface="Open Sans"/>
                <a:ea typeface="Open Sans"/>
                <a:cs typeface="Open Sans"/>
              </a:rPr>
              <a:t>"Thank you again for your feedback, </a:t>
            </a:r>
            <a:r>
              <a:rPr lang="en-US" sz="1700" b="1">
                <a:latin typeface="Open Sans"/>
                <a:ea typeface="Open Sans"/>
                <a:cs typeface="Open Sans"/>
              </a:rPr>
              <a:t>I really appreciate the fact that somebody is using and checking our accessibility - it makes all the effort we put in really worth it</a:t>
            </a:r>
            <a:r>
              <a:rPr lang="en-US" sz="1700">
                <a:latin typeface="Open Sans"/>
                <a:ea typeface="Open Sans"/>
                <a:cs typeface="Open Sans"/>
              </a:rPr>
              <a:t>."</a:t>
            </a:r>
            <a:endParaRPr lang="en-US" sz="1700"/>
          </a:p>
          <a:p>
            <a:pPr marL="0" indent="0">
              <a:buNone/>
            </a:pPr>
            <a:endParaRPr lang="en-US" sz="1700">
              <a:latin typeface="Open Sans"/>
              <a:ea typeface="Open Sans"/>
              <a:cs typeface="Open Sans"/>
            </a:endParaRPr>
          </a:p>
        </p:txBody>
      </p:sp>
    </p:spTree>
    <p:extLst>
      <p:ext uri="{BB962C8B-B14F-4D97-AF65-F5344CB8AC3E}">
        <p14:creationId xmlns:p14="http://schemas.microsoft.com/office/powerpoint/2010/main" val="3426910172"/>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75C5ACD-DC04-4FE0-8BE4-169E177ECE82}"/>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3600">
                <a:solidFill>
                  <a:srgbClr val="3F3F3F"/>
                </a:solidFill>
                <a:latin typeface="Open Sans Semibold"/>
                <a:ea typeface="Open Sans Semibold"/>
                <a:cs typeface="Open Sans Semibold"/>
              </a:rPr>
              <a:t>Snapshots of Positive Vendor Responses</a:t>
            </a:r>
            <a:endParaRPr lang="en-US" sz="3600">
              <a:solidFill>
                <a:srgbClr val="3F3F3F"/>
              </a:solidFill>
            </a:endParaRPr>
          </a:p>
        </p:txBody>
      </p:sp>
      <p:sp>
        <p:nvSpPr>
          <p:cNvPr id="3" name="Content Placeholder 2">
            <a:extLst>
              <a:ext uri="{FF2B5EF4-FFF2-40B4-BE49-F238E27FC236}">
                <a16:creationId xmlns:a16="http://schemas.microsoft.com/office/drawing/2014/main" id="{0DEBDB48-7DBA-4F01-A9C2-520FC6D41A96}"/>
              </a:ext>
            </a:extLst>
          </p:cNvPr>
          <p:cNvSpPr>
            <a:spLocks noGrp="1"/>
          </p:cNvSpPr>
          <p:nvPr>
            <p:ph sz="half" idx="1"/>
          </p:nvPr>
        </p:nvSpPr>
        <p:spPr>
          <a:xfrm>
            <a:off x="1476915" y="2888250"/>
            <a:ext cx="4297351" cy="3295573"/>
          </a:xfrm>
        </p:spPr>
        <p:txBody>
          <a:bodyPr vert="horz" lIns="91440" tIns="45720" rIns="91440" bIns="45720" rtlCol="0" anchor="t">
            <a:normAutofit/>
          </a:bodyPr>
          <a:lstStyle/>
          <a:p>
            <a:pPr algn="ctr">
              <a:buNone/>
            </a:pPr>
            <a:r>
              <a:rPr lang="en-US" sz="2000" b="1">
                <a:latin typeface="Open Sans"/>
                <a:ea typeface="Open Sans"/>
                <a:cs typeface="Open Sans"/>
              </a:rPr>
              <a:t>Passport GMID</a:t>
            </a:r>
            <a:r>
              <a:rPr lang="en-US" sz="2000">
                <a:latin typeface="Open Sans"/>
                <a:ea typeface="Open Sans"/>
                <a:cs typeface="Open Sans"/>
              </a:rPr>
              <a:t>:</a:t>
            </a:r>
          </a:p>
          <a:p>
            <a:pPr>
              <a:buNone/>
            </a:pPr>
            <a:r>
              <a:rPr lang="en-US" sz="2000">
                <a:latin typeface="Open Sans"/>
                <a:ea typeface="Open Sans"/>
                <a:cs typeface="Open Sans"/>
              </a:rPr>
              <a:t>We saw prototypes of specific changes made starting Oct. 25: </a:t>
            </a:r>
          </a:p>
          <a:p>
            <a:pPr>
              <a:buNone/>
            </a:pPr>
            <a:r>
              <a:rPr lang="en-US" sz="2000">
                <a:latin typeface="Open Sans"/>
                <a:ea typeface="Open Sans"/>
                <a:cs typeface="Open Sans"/>
              </a:rPr>
              <a:t>- Increased screen reader compatibility (e.g. lists and top navigation menu)</a:t>
            </a:r>
          </a:p>
          <a:p>
            <a:pPr>
              <a:buNone/>
            </a:pPr>
            <a:r>
              <a:rPr lang="en-US" sz="2000">
                <a:latin typeface="Open Sans"/>
                <a:ea typeface="Open Sans"/>
                <a:cs typeface="Open Sans"/>
              </a:rPr>
              <a:t>- More visible focus indicator</a:t>
            </a:r>
          </a:p>
          <a:p>
            <a:pPr>
              <a:buNone/>
            </a:pPr>
            <a:r>
              <a:rPr lang="en-US" sz="2000">
                <a:latin typeface="Open Sans"/>
                <a:ea typeface="Open Sans"/>
                <a:cs typeface="Open Sans"/>
              </a:rPr>
              <a:t>- Increased functionality of tab navigation</a:t>
            </a:r>
          </a:p>
        </p:txBody>
      </p:sp>
      <p:cxnSp>
        <p:nvCxnSpPr>
          <p:cNvPr id="11"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4" name="Picture 4" descr="Graphical user interface, website&#10;&#10;Description automatically generated">
            <a:extLst>
              <a:ext uri="{FF2B5EF4-FFF2-40B4-BE49-F238E27FC236}">
                <a16:creationId xmlns:a16="http://schemas.microsoft.com/office/drawing/2014/main" id="{123E18ED-68E6-4CDE-8D5A-718A32083C37}"/>
              </a:ext>
            </a:extLst>
          </p:cNvPr>
          <p:cNvPicPr>
            <a:picLocks noGrp="1" noChangeAspect="1"/>
          </p:cNvPicPr>
          <p:nvPr>
            <p:ph sz="half" idx="2"/>
          </p:nvPr>
        </p:nvPicPr>
        <p:blipFill>
          <a:blip r:embed="rId2"/>
          <a:stretch>
            <a:fillRect/>
          </a:stretch>
        </p:blipFill>
        <p:spPr>
          <a:xfrm>
            <a:off x="6172200" y="2315824"/>
            <a:ext cx="5868998" cy="3818547"/>
          </a:xfrm>
        </p:spPr>
      </p:pic>
    </p:spTree>
    <p:extLst>
      <p:ext uri="{BB962C8B-B14F-4D97-AF65-F5344CB8AC3E}">
        <p14:creationId xmlns:p14="http://schemas.microsoft.com/office/powerpoint/2010/main" val="4198062138"/>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75C5ACD-DC04-4FE0-8BE4-169E177ECE82}"/>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3400">
                <a:solidFill>
                  <a:srgbClr val="3F3F3F"/>
                </a:solidFill>
                <a:latin typeface="Open Sans Semibold"/>
                <a:ea typeface="Open Sans Semibold"/>
                <a:cs typeface="Open Sans Semibold"/>
              </a:rPr>
              <a:t>Snapshots of Less Positive Vendor Responses</a:t>
            </a:r>
            <a:endParaRPr lang="en-US" sz="3400">
              <a:solidFill>
                <a:srgbClr val="3F3F3F"/>
              </a:solidFill>
            </a:endParaRPr>
          </a:p>
        </p:txBody>
      </p:sp>
      <p:sp>
        <p:nvSpPr>
          <p:cNvPr id="3" name="Content Placeholder 2">
            <a:extLst>
              <a:ext uri="{FF2B5EF4-FFF2-40B4-BE49-F238E27FC236}">
                <a16:creationId xmlns:a16="http://schemas.microsoft.com/office/drawing/2014/main" id="{0DEBDB48-7DBA-4F01-A9C2-520FC6D41A96}"/>
              </a:ext>
            </a:extLst>
          </p:cNvPr>
          <p:cNvSpPr>
            <a:spLocks noGrp="1"/>
          </p:cNvSpPr>
          <p:nvPr>
            <p:ph sz="half" idx="1"/>
          </p:nvPr>
        </p:nvSpPr>
        <p:spPr>
          <a:xfrm>
            <a:off x="1476915" y="2888250"/>
            <a:ext cx="4380048" cy="2959777"/>
          </a:xfrm>
        </p:spPr>
        <p:txBody>
          <a:bodyPr vert="horz" lIns="91440" tIns="45720" rIns="91440" bIns="45720" rtlCol="0" anchor="t">
            <a:normAutofit/>
          </a:bodyPr>
          <a:lstStyle/>
          <a:p>
            <a:r>
              <a:rPr lang="en-US" sz="1900">
                <a:latin typeface="Open Sans"/>
                <a:ea typeface="Open Sans"/>
                <a:cs typeface="Open Sans"/>
              </a:rPr>
              <a:t>One vendor responded with a sales brochure.</a:t>
            </a:r>
            <a:endParaRPr lang="en-US" sz="1900"/>
          </a:p>
          <a:p>
            <a:r>
              <a:rPr lang="en-US" sz="1900">
                <a:latin typeface="Open Sans"/>
                <a:ea typeface="Open Sans"/>
                <a:cs typeface="Open Sans"/>
              </a:rPr>
              <a:t>One vendor agreed that their product is not in WCAG compliance but offered no plan to address our accessibility concerns.</a:t>
            </a:r>
          </a:p>
          <a:p>
            <a:r>
              <a:rPr lang="en-US" sz="1900">
                <a:latin typeface="Open Sans"/>
                <a:ea typeface="Open Sans"/>
                <a:cs typeface="Open Sans"/>
              </a:rPr>
              <a:t>Seven out of twenty-three vendors have not responded at all.</a:t>
            </a:r>
          </a:p>
        </p:txBody>
      </p:sp>
      <p:cxnSp>
        <p:nvCxnSpPr>
          <p:cNvPr id="11"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A464D87E-68CF-467A-AB67-9595BAD6F126}"/>
              </a:ext>
            </a:extLst>
          </p:cNvPr>
          <p:cNvSpPr>
            <a:spLocks noGrp="1"/>
          </p:cNvSpPr>
          <p:nvPr>
            <p:ph sz="half" idx="2"/>
          </p:nvPr>
        </p:nvSpPr>
        <p:spPr>
          <a:xfrm>
            <a:off x="6417731" y="2888250"/>
            <a:ext cx="4292594" cy="2959778"/>
          </a:xfrm>
        </p:spPr>
        <p:txBody>
          <a:bodyPr vert="horz" lIns="91440" tIns="45720" rIns="91440" bIns="45720" rtlCol="0" anchor="t">
            <a:normAutofit/>
          </a:bodyPr>
          <a:lstStyle/>
          <a:p>
            <a:pPr marL="0" indent="0">
              <a:buNone/>
            </a:pPr>
            <a:r>
              <a:rPr lang="en-US" sz="1900">
                <a:latin typeface="Open Sans"/>
                <a:ea typeface="Open Sans"/>
                <a:cs typeface="Open Sans"/>
              </a:rPr>
              <a:t>This demonstrates vendors' lack of education or understanding about accessibility and WCAG compliance.</a:t>
            </a:r>
            <a:endParaRPr lang="en-US" sz="1900"/>
          </a:p>
          <a:p>
            <a:pPr marL="0" indent="0">
              <a:buNone/>
            </a:pPr>
            <a:endParaRPr lang="en-US" sz="1900">
              <a:latin typeface="Open Sans"/>
              <a:ea typeface="Open Sans"/>
              <a:cs typeface="Open Sans"/>
            </a:endParaRPr>
          </a:p>
          <a:p>
            <a:pPr marL="0" indent="0">
              <a:buNone/>
            </a:pPr>
            <a:r>
              <a:rPr lang="en-US" sz="1900">
                <a:latin typeface="Open Sans"/>
                <a:ea typeface="Open Sans"/>
                <a:cs typeface="Open Sans"/>
              </a:rPr>
              <a:t>We encourage libraries to communicate with vendors on topics of accessibility to continue to boost their awareness and concern.</a:t>
            </a:r>
          </a:p>
        </p:txBody>
      </p:sp>
    </p:spTree>
    <p:extLst>
      <p:ext uri="{BB962C8B-B14F-4D97-AF65-F5344CB8AC3E}">
        <p14:creationId xmlns:p14="http://schemas.microsoft.com/office/powerpoint/2010/main" val="372628430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1739CA5-F0F5-48E1-8E8C-F24B71827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3">
            <a:extLst>
              <a:ext uri="{FF2B5EF4-FFF2-40B4-BE49-F238E27FC236}">
                <a16:creationId xmlns:a16="http://schemas.microsoft.com/office/drawing/2014/main" id="{3EAD2937-F230-41D4-B9C5-975B129BFC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D444A3-C338-4886-B7F1-4BA2AF46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1B5656-8342-9E4E-B60F-6EF0D33E4FCF}"/>
              </a:ext>
            </a:extLst>
          </p:cNvPr>
          <p:cNvSpPr>
            <a:spLocks noGrp="1"/>
          </p:cNvSpPr>
          <p:nvPr>
            <p:ph type="title"/>
          </p:nvPr>
        </p:nvSpPr>
        <p:spPr>
          <a:xfrm>
            <a:off x="1452656" y="1444741"/>
            <a:ext cx="9357865" cy="1041901"/>
          </a:xfrm>
        </p:spPr>
        <p:txBody>
          <a:bodyPr vert="horz" lIns="91440" tIns="45720" rIns="91440" bIns="45720" rtlCol="0" anchor="ctr">
            <a:normAutofit/>
          </a:bodyPr>
          <a:lstStyle/>
          <a:p>
            <a:pPr algn="ctr"/>
            <a:r>
              <a:rPr lang="en-US">
                <a:latin typeface="Calibri Light"/>
                <a:ea typeface="+mj-ea"/>
                <a:cs typeface="Calibri Light"/>
              </a:rPr>
              <a:t>Roadmap</a:t>
            </a:r>
            <a:endParaRPr lang="en-US">
              <a:latin typeface="Open Sans Semibold"/>
              <a:ea typeface="+mj-ea"/>
              <a:cs typeface="Calibri Light"/>
            </a:endParaRPr>
          </a:p>
        </p:txBody>
      </p:sp>
      <p:sp>
        <p:nvSpPr>
          <p:cNvPr id="3" name="Content Placeholder 2">
            <a:extLst>
              <a:ext uri="{FF2B5EF4-FFF2-40B4-BE49-F238E27FC236}">
                <a16:creationId xmlns:a16="http://schemas.microsoft.com/office/drawing/2014/main" id="{D9577B1A-DEE7-B649-8E2C-47980758BF4A}"/>
              </a:ext>
            </a:extLst>
          </p:cNvPr>
          <p:cNvSpPr>
            <a:spLocks noGrp="1"/>
          </p:cNvSpPr>
          <p:nvPr>
            <p:ph idx="1"/>
          </p:nvPr>
        </p:nvSpPr>
        <p:spPr>
          <a:xfrm>
            <a:off x="2380938" y="4878837"/>
            <a:ext cx="7430124" cy="1106075"/>
          </a:xfrm>
        </p:spPr>
        <p:txBody>
          <a:bodyPr vert="horz" lIns="91440" tIns="45720" rIns="91440" bIns="45720" rtlCol="0">
            <a:normAutofit/>
          </a:bodyPr>
          <a:lstStyle/>
          <a:p>
            <a:pPr marL="0"/>
            <a:endParaRPr lang="en-US" sz="2000">
              <a:latin typeface="+mn-lt"/>
              <a:ea typeface="+mn-ea"/>
              <a:cs typeface="+mn-cs"/>
            </a:endParaRPr>
          </a:p>
          <a:p>
            <a:pPr marL="0" indent="0">
              <a:buNone/>
            </a:pPr>
            <a:r>
              <a:rPr lang="en-US" sz="2000">
                <a:latin typeface="+mn-lt"/>
                <a:ea typeface="+mn-ea"/>
                <a:cs typeface="+mn-cs"/>
                <a:hlinkClick r:id="rId3"/>
              </a:rPr>
              <a:t>Presentation resources and links available at go.unc.edu/</a:t>
            </a:r>
            <a:r>
              <a:rPr lang="en-US" sz="2000" err="1">
                <a:latin typeface="+mn-lt"/>
                <a:ea typeface="+mn-ea"/>
                <a:cs typeface="+mn-cs"/>
                <a:hlinkClick r:id="rId3"/>
              </a:rPr>
              <a:t>accessaudit</a:t>
            </a:r>
            <a:endParaRPr lang="en-US" sz="2000">
              <a:latin typeface="+mn-lt"/>
              <a:ea typeface="+mn-ea"/>
              <a:cs typeface="+mn-cs"/>
            </a:endParaRPr>
          </a:p>
        </p:txBody>
      </p:sp>
      <p:sp>
        <p:nvSpPr>
          <p:cNvPr id="4" name="TextBox 3">
            <a:extLst>
              <a:ext uri="{FF2B5EF4-FFF2-40B4-BE49-F238E27FC236}">
                <a16:creationId xmlns:a16="http://schemas.microsoft.com/office/drawing/2014/main" id="{BFFD32FF-D651-48F7-86CB-46F0CF10D224}"/>
              </a:ext>
            </a:extLst>
          </p:cNvPr>
          <p:cNvSpPr txBox="1"/>
          <p:nvPr/>
        </p:nvSpPr>
        <p:spPr>
          <a:xfrm>
            <a:off x="4107905" y="2327961"/>
            <a:ext cx="4554501" cy="2699968"/>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28600">
              <a:lnSpc>
                <a:spcPct val="90000"/>
              </a:lnSpc>
              <a:spcAft>
                <a:spcPts val="600"/>
              </a:spcAft>
              <a:buFont typeface="Arial" panose="020B0604020202020204" pitchFamily="34" charset="0"/>
              <a:buChar char="•"/>
            </a:pPr>
            <a:r>
              <a:rPr lang="en-US" sz="1700"/>
              <a:t>Project context</a:t>
            </a:r>
          </a:p>
          <a:p>
            <a:pPr marL="285750" indent="-228600">
              <a:lnSpc>
                <a:spcPct val="90000"/>
              </a:lnSpc>
              <a:spcAft>
                <a:spcPts val="600"/>
              </a:spcAft>
              <a:buFont typeface="Arial" panose="020B0604020202020204" pitchFamily="34" charset="0"/>
              <a:buChar char="•"/>
            </a:pPr>
            <a:r>
              <a:rPr lang="en-US" sz="1700"/>
              <a:t>Survey development and details</a:t>
            </a:r>
            <a:endParaRPr lang="en-US" sz="1700">
              <a:cs typeface="Calibri"/>
            </a:endParaRPr>
          </a:p>
          <a:p>
            <a:pPr marL="285750" indent="-228600">
              <a:lnSpc>
                <a:spcPct val="90000"/>
              </a:lnSpc>
              <a:spcAft>
                <a:spcPts val="600"/>
              </a:spcAft>
              <a:buFont typeface="Arial" panose="020B0604020202020204" pitchFamily="34" charset="0"/>
              <a:buChar char="•"/>
            </a:pPr>
            <a:r>
              <a:rPr lang="en-US" sz="1700"/>
              <a:t>Participant recruitment and support</a:t>
            </a:r>
            <a:endParaRPr lang="en-US" sz="1700">
              <a:cs typeface="Calibri"/>
            </a:endParaRPr>
          </a:p>
          <a:p>
            <a:pPr marL="285750" indent="-228600">
              <a:lnSpc>
                <a:spcPct val="90000"/>
              </a:lnSpc>
              <a:spcAft>
                <a:spcPts val="600"/>
              </a:spcAft>
              <a:buFont typeface="Arial" panose="020B0604020202020204" pitchFamily="34" charset="0"/>
              <a:buChar char="•"/>
            </a:pPr>
            <a:r>
              <a:rPr lang="en-US" sz="1700"/>
              <a:t>Analysis of results</a:t>
            </a:r>
            <a:endParaRPr lang="en-US" sz="1700">
              <a:cs typeface="Calibri"/>
            </a:endParaRPr>
          </a:p>
          <a:p>
            <a:pPr marL="742950" lvl="1" indent="-228600">
              <a:lnSpc>
                <a:spcPct val="90000"/>
              </a:lnSpc>
              <a:spcAft>
                <a:spcPts val="600"/>
              </a:spcAft>
              <a:buFont typeface="Arial" panose="020B0604020202020204" pitchFamily="34" charset="0"/>
              <a:buChar char="•"/>
            </a:pPr>
            <a:r>
              <a:rPr lang="en-US" sz="1700"/>
              <a:t>Mapping testing standards to VPATs</a:t>
            </a:r>
            <a:endParaRPr lang="en-US" sz="1700">
              <a:cs typeface="Calibri"/>
            </a:endParaRPr>
          </a:p>
          <a:p>
            <a:pPr marL="285750" indent="-228600">
              <a:lnSpc>
                <a:spcPct val="90000"/>
              </a:lnSpc>
              <a:spcAft>
                <a:spcPts val="600"/>
              </a:spcAft>
              <a:buFont typeface="Arial" panose="020B0604020202020204" pitchFamily="34" charset="0"/>
              <a:buChar char="•"/>
            </a:pPr>
            <a:r>
              <a:rPr lang="en-US" sz="1700"/>
              <a:t>Communicating our findings with vendors</a:t>
            </a:r>
            <a:endParaRPr lang="en-US" sz="1700">
              <a:cs typeface="Calibri" panose="020F0502020204030204"/>
            </a:endParaRPr>
          </a:p>
          <a:p>
            <a:pPr marL="742950" lvl="1" indent="-228600">
              <a:lnSpc>
                <a:spcPct val="90000"/>
              </a:lnSpc>
              <a:spcAft>
                <a:spcPts val="600"/>
              </a:spcAft>
              <a:buFont typeface="Arial" panose="020B0604020202020204" pitchFamily="34" charset="0"/>
              <a:buChar char="•"/>
            </a:pPr>
            <a:r>
              <a:rPr lang="en-US" sz="1700">
                <a:cs typeface="Calibri" panose="020F0502020204030204"/>
              </a:rPr>
              <a:t>Vendor responses and feedback</a:t>
            </a:r>
          </a:p>
          <a:p>
            <a:pPr marL="285750" indent="-228600">
              <a:lnSpc>
                <a:spcPct val="90000"/>
              </a:lnSpc>
              <a:spcAft>
                <a:spcPts val="600"/>
              </a:spcAft>
              <a:buFont typeface="Arial" panose="020B0604020202020204" pitchFamily="34" charset="0"/>
              <a:buChar char="•"/>
            </a:pPr>
            <a:endParaRPr lang="en-US" sz="1700"/>
          </a:p>
          <a:p>
            <a:pPr marL="57150">
              <a:lnSpc>
                <a:spcPct val="90000"/>
              </a:lnSpc>
              <a:spcAft>
                <a:spcPts val="600"/>
              </a:spcAft>
            </a:pPr>
            <a:endParaRPr lang="en-US" sz="1700"/>
          </a:p>
        </p:txBody>
      </p:sp>
    </p:spTree>
    <p:extLst>
      <p:ext uri="{BB962C8B-B14F-4D97-AF65-F5344CB8AC3E}">
        <p14:creationId xmlns:p14="http://schemas.microsoft.com/office/powerpoint/2010/main" val="4222198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76F7F-D4AD-4F1A-A259-B2258D4BE412}"/>
              </a:ext>
            </a:extLst>
          </p:cNvPr>
          <p:cNvSpPr>
            <a:spLocks noGrp="1"/>
          </p:cNvSpPr>
          <p:nvPr>
            <p:ph type="title"/>
          </p:nvPr>
        </p:nvSpPr>
        <p:spPr>
          <a:xfrm>
            <a:off x="838200" y="1820540"/>
            <a:ext cx="10515600" cy="1325563"/>
          </a:xfrm>
        </p:spPr>
        <p:txBody>
          <a:bodyPr/>
          <a:lstStyle/>
          <a:p>
            <a:r>
              <a:rPr lang="en-US">
                <a:latin typeface="Open Sans Semibold"/>
                <a:ea typeface="Open Sans Semibold"/>
                <a:cs typeface="Open Sans Semibold"/>
              </a:rPr>
              <a:t>Communication With Our Librarians</a:t>
            </a:r>
            <a:endParaRPr lang="en-US"/>
          </a:p>
        </p:txBody>
      </p:sp>
      <p:sp>
        <p:nvSpPr>
          <p:cNvPr id="3" name="Text Placeholder 2">
            <a:extLst>
              <a:ext uri="{FF2B5EF4-FFF2-40B4-BE49-F238E27FC236}">
                <a16:creationId xmlns:a16="http://schemas.microsoft.com/office/drawing/2014/main" id="{8FAB9DFF-5CD3-4DCE-9ADA-9C36D0CD040E}"/>
              </a:ext>
            </a:extLst>
          </p:cNvPr>
          <p:cNvSpPr>
            <a:spLocks noGrp="1"/>
          </p:cNvSpPr>
          <p:nvPr>
            <p:ph type="body" sz="quarter" idx="10"/>
          </p:nvPr>
        </p:nvSpPr>
        <p:spPr>
          <a:xfrm>
            <a:off x="838201" y="3294063"/>
            <a:ext cx="10515600" cy="2025435"/>
          </a:xfrm>
        </p:spPr>
        <p:txBody>
          <a:bodyPr vert="horz" lIns="91440" tIns="45720" rIns="91440" bIns="45720" rtlCol="0" anchor="t">
            <a:noAutofit/>
          </a:bodyPr>
          <a:lstStyle/>
          <a:p>
            <a:r>
              <a:rPr lang="en-US" dirty="0">
                <a:latin typeface="Open Sans Light"/>
                <a:ea typeface="Open Sans Light"/>
                <a:cs typeface="Open Sans Light"/>
              </a:rPr>
              <a:t>- We are developing a </a:t>
            </a:r>
            <a:r>
              <a:rPr lang="en-US" err="1">
                <a:latin typeface="Open Sans Light"/>
                <a:ea typeface="Open Sans Light"/>
                <a:cs typeface="Open Sans Light"/>
              </a:rPr>
              <a:t>LibGuide</a:t>
            </a:r>
            <a:r>
              <a:rPr lang="en-US" dirty="0">
                <a:latin typeface="Open Sans Light"/>
                <a:ea typeface="Open Sans Light"/>
                <a:cs typeface="Open Sans Light"/>
              </a:rPr>
              <a:t> to show librarians which </a:t>
            </a:r>
            <a:r>
              <a:rPr lang="en-US">
                <a:latin typeface="Open Sans Light"/>
                <a:ea typeface="Open Sans Light"/>
                <a:cs typeface="Open Sans Light"/>
              </a:rPr>
              <a:t>resources work well with specific assistive technology tools.</a:t>
            </a:r>
          </a:p>
          <a:p>
            <a:endParaRPr lang="en-US">
              <a:latin typeface="Open Sans Light"/>
              <a:ea typeface="Open Sans Light"/>
              <a:cs typeface="Open Sans Light"/>
            </a:endParaRPr>
          </a:p>
          <a:p>
            <a:r>
              <a:rPr lang="en-US">
                <a:latin typeface="Open Sans Light"/>
                <a:ea typeface="Open Sans Light"/>
                <a:cs typeface="Open Sans Light"/>
              </a:rPr>
              <a:t>- Librarians can prioritize resources with minimal accessibility issues.</a:t>
            </a:r>
          </a:p>
        </p:txBody>
      </p:sp>
    </p:spTree>
    <p:extLst>
      <p:ext uri="{BB962C8B-B14F-4D97-AF65-F5344CB8AC3E}">
        <p14:creationId xmlns:p14="http://schemas.microsoft.com/office/powerpoint/2010/main" val="3988182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F522E1-5F08-7446-A362-017E70D72FDF}"/>
              </a:ext>
            </a:extLst>
          </p:cNvPr>
          <p:cNvSpPr>
            <a:spLocks noGrp="1"/>
          </p:cNvSpPr>
          <p:nvPr>
            <p:ph type="title"/>
          </p:nvPr>
        </p:nvSpPr>
        <p:spPr>
          <a:xfrm>
            <a:off x="1616054" y="823693"/>
            <a:ext cx="8959893" cy="888360"/>
          </a:xfrm>
        </p:spPr>
        <p:txBody>
          <a:bodyPr anchor="b">
            <a:normAutofit/>
          </a:bodyPr>
          <a:lstStyle/>
          <a:p>
            <a:pPr algn="ctr"/>
            <a:r>
              <a:rPr lang="en-US" sz="3200">
                <a:solidFill>
                  <a:schemeClr val="tx1">
                    <a:lumMod val="65000"/>
                    <a:lumOff val="35000"/>
                  </a:schemeClr>
                </a:solidFill>
                <a:latin typeface="Open Sans Semibold"/>
              </a:rPr>
              <a:t>Takeaways</a:t>
            </a:r>
            <a:endParaRPr lang="en-US">
              <a:solidFill>
                <a:schemeClr val="tx1">
                  <a:lumMod val="65000"/>
                  <a:lumOff val="35000"/>
                </a:schemeClr>
              </a:solidFill>
            </a:endParaRPr>
          </a:p>
        </p:txBody>
      </p:sp>
      <p:sp>
        <p:nvSpPr>
          <p:cNvPr id="3" name="Content Placeholder 2">
            <a:extLst>
              <a:ext uri="{FF2B5EF4-FFF2-40B4-BE49-F238E27FC236}">
                <a16:creationId xmlns:a16="http://schemas.microsoft.com/office/drawing/2014/main" id="{752F603D-CF37-384E-8503-FD6AE2E3D563}"/>
              </a:ext>
            </a:extLst>
          </p:cNvPr>
          <p:cNvSpPr>
            <a:spLocks noGrp="1"/>
          </p:cNvSpPr>
          <p:nvPr>
            <p:ph idx="1"/>
          </p:nvPr>
        </p:nvSpPr>
        <p:spPr>
          <a:xfrm>
            <a:off x="1616054" y="1898216"/>
            <a:ext cx="8959892" cy="3529315"/>
          </a:xfrm>
        </p:spPr>
        <p:txBody>
          <a:bodyPr anchor="t">
            <a:normAutofit fontScale="77500" lnSpcReduction="20000"/>
          </a:bodyPr>
          <a:lstStyle/>
          <a:p>
            <a:pPr>
              <a:lnSpc>
                <a:spcPct val="110000"/>
              </a:lnSpc>
            </a:pPr>
            <a:r>
              <a:rPr lang="en-US" sz="2000">
                <a:solidFill>
                  <a:schemeClr val="tx1">
                    <a:lumMod val="65000"/>
                    <a:lumOff val="35000"/>
                  </a:schemeClr>
                </a:solidFill>
                <a:latin typeface="Open Sans"/>
                <a:ea typeface="Open Sans"/>
                <a:cs typeface="Open Sans"/>
              </a:rPr>
              <a:t>Evaluating electronic resources is a way to give remote workers productive tasks with relatively low start-up time. Qualtrics was a useful tool to standardize accessibility evaluation. </a:t>
            </a:r>
          </a:p>
          <a:p>
            <a:pPr>
              <a:lnSpc>
                <a:spcPct val="110000"/>
              </a:lnSpc>
            </a:pPr>
            <a:endParaRPr lang="en-US" sz="2000">
              <a:solidFill>
                <a:schemeClr val="tx1">
                  <a:lumMod val="65000"/>
                  <a:lumOff val="35000"/>
                </a:schemeClr>
              </a:solidFill>
              <a:latin typeface="Open Sans"/>
              <a:ea typeface="Open Sans"/>
              <a:cs typeface="Open Sans"/>
            </a:endParaRPr>
          </a:p>
          <a:p>
            <a:pPr>
              <a:lnSpc>
                <a:spcPct val="110000"/>
              </a:lnSpc>
            </a:pPr>
            <a:r>
              <a:rPr lang="en-US" sz="2000">
                <a:solidFill>
                  <a:schemeClr val="tx1">
                    <a:lumMod val="65000"/>
                    <a:lumOff val="35000"/>
                  </a:schemeClr>
                </a:solidFill>
                <a:latin typeface="Open Sans"/>
                <a:ea typeface="Open Sans"/>
                <a:cs typeface="Open Sans"/>
              </a:rPr>
              <a:t>Some vendors are highly responsive to feedback regarding the accessibility of their products and will gladly meet to discuss issues and remediation in depth. We are pleased to see that many larger vendors have positions or working groups dedicated to improving the accessibility of their interfaces. </a:t>
            </a:r>
            <a:endParaRPr lang="en-US" sz="2000">
              <a:solidFill>
                <a:schemeClr val="tx1">
                  <a:lumMod val="65000"/>
                  <a:lumOff val="35000"/>
                </a:schemeClr>
              </a:solidFill>
            </a:endParaRPr>
          </a:p>
          <a:p>
            <a:pPr>
              <a:lnSpc>
                <a:spcPct val="110000"/>
              </a:lnSpc>
            </a:pPr>
            <a:endParaRPr lang="en-US" sz="2000">
              <a:solidFill>
                <a:schemeClr val="tx1">
                  <a:lumMod val="65000"/>
                  <a:lumOff val="35000"/>
                </a:schemeClr>
              </a:solidFill>
            </a:endParaRPr>
          </a:p>
          <a:p>
            <a:pPr>
              <a:lnSpc>
                <a:spcPct val="110000"/>
              </a:lnSpc>
            </a:pPr>
            <a:r>
              <a:rPr lang="en-US" sz="2000">
                <a:solidFill>
                  <a:schemeClr val="tx1">
                    <a:lumMod val="65000"/>
                    <a:lumOff val="35000"/>
                  </a:schemeClr>
                </a:solidFill>
                <a:latin typeface="Open Sans"/>
                <a:ea typeface="Open Sans"/>
                <a:cs typeface="Open Sans"/>
              </a:rPr>
              <a:t>Other replies indicate that some vendors need further education on the importance and practical application of accessibility principles. Advocacy from subscribing institutions is instrumental to convincing vendors of the necessity of digital accessibility. </a:t>
            </a:r>
          </a:p>
          <a:p>
            <a:pPr>
              <a:lnSpc>
                <a:spcPct val="110000"/>
              </a:lnSpc>
            </a:pPr>
            <a:endParaRPr lang="en-US" sz="2000">
              <a:solidFill>
                <a:schemeClr val="tx1">
                  <a:lumMod val="65000"/>
                  <a:lumOff val="35000"/>
                </a:schemeClr>
              </a:solidFill>
            </a:endParaRPr>
          </a:p>
          <a:p>
            <a:pPr>
              <a:lnSpc>
                <a:spcPct val="110000"/>
              </a:lnSpc>
            </a:pPr>
            <a:endParaRPr lang="en-US" sz="2000">
              <a:solidFill>
                <a:schemeClr val="tx1">
                  <a:lumMod val="65000"/>
                  <a:lumOff val="35000"/>
                </a:schemeClr>
              </a:solidFill>
            </a:endParaRPr>
          </a:p>
          <a:p>
            <a:pPr marL="0" indent="0">
              <a:lnSpc>
                <a:spcPct val="160000"/>
              </a:lnSpc>
              <a:buNone/>
            </a:pPr>
            <a:endParaRPr lang="en-US" sz="2000">
              <a:solidFill>
                <a:schemeClr val="tx1">
                  <a:lumMod val="65000"/>
                  <a:lumOff val="35000"/>
                </a:schemeClr>
              </a:solidFill>
            </a:endParaRPr>
          </a:p>
        </p:txBody>
      </p:sp>
    </p:spTree>
    <p:extLst>
      <p:ext uri="{BB962C8B-B14F-4D97-AF65-F5344CB8AC3E}">
        <p14:creationId xmlns:p14="http://schemas.microsoft.com/office/powerpoint/2010/main" val="2935379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428D436F-9ACD-4C92-AFC8-C934C527A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090538E0-A884-4E60-A6AB-77D830E2F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3478" y="0"/>
            <a:ext cx="465738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69013D-8FE5-4C3B-9FDF-3893037EE589}"/>
              </a:ext>
            </a:extLst>
          </p:cNvPr>
          <p:cNvSpPr>
            <a:spLocks noGrp="1"/>
          </p:cNvSpPr>
          <p:nvPr>
            <p:ph type="title"/>
          </p:nvPr>
        </p:nvSpPr>
        <p:spPr>
          <a:xfrm>
            <a:off x="1923356" y="372337"/>
            <a:ext cx="3722933" cy="757130"/>
          </a:xfrm>
          <a:ln w="25400" cap="sq">
            <a:solidFill>
              <a:srgbClr val="FFFFFF"/>
            </a:solidFill>
            <a:miter lim="800000"/>
          </a:ln>
        </p:spPr>
        <p:txBody>
          <a:bodyPr vert="horz" wrap="square" lIns="91440" tIns="45720" rIns="91440" bIns="45720" rtlCol="0" anchor="ctr">
            <a:normAutofit/>
          </a:bodyPr>
          <a:lstStyle/>
          <a:p>
            <a:pPr algn="ctr"/>
            <a:r>
              <a:rPr lang="en-US" sz="2800" kern="1200">
                <a:solidFill>
                  <a:srgbClr val="FFFFFF"/>
                </a:solidFill>
                <a:latin typeface="+mj-lt"/>
                <a:ea typeface="+mj-ea"/>
                <a:cs typeface="+mj-cs"/>
              </a:rPr>
              <a:t>Thank you!</a:t>
            </a:r>
          </a:p>
        </p:txBody>
      </p:sp>
      <p:sp>
        <p:nvSpPr>
          <p:cNvPr id="9" name="Rectangle 13">
            <a:extLst>
              <a:ext uri="{FF2B5EF4-FFF2-40B4-BE49-F238E27FC236}">
                <a16:creationId xmlns:a16="http://schemas.microsoft.com/office/drawing/2014/main" id="{DB0D7DD0-1C67-4D4C-9E06-678233DB8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53478" cy="6858000"/>
          </a:xfrm>
          <a:prstGeom prst="rect">
            <a:avLst/>
          </a:prstGeom>
          <a:solidFill>
            <a:srgbClr val="40404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BAEF0B1-6B7C-418C-987E-000922E042BB}"/>
              </a:ext>
            </a:extLst>
          </p:cNvPr>
          <p:cNvSpPr>
            <a:spLocks noGrp="1"/>
          </p:cNvSpPr>
          <p:nvPr>
            <p:ph idx="1"/>
          </p:nvPr>
        </p:nvSpPr>
        <p:spPr>
          <a:xfrm>
            <a:off x="1728808" y="1572236"/>
            <a:ext cx="3906367" cy="4773418"/>
          </a:xfrm>
        </p:spPr>
        <p:txBody>
          <a:bodyPr vert="horz" lIns="91440" tIns="45720" rIns="91440" bIns="45720" rtlCol="0" anchor="t">
            <a:normAutofit/>
          </a:bodyPr>
          <a:lstStyle/>
          <a:p>
            <a:pPr marL="0" indent="0">
              <a:buNone/>
            </a:pPr>
            <a:r>
              <a:rPr lang="en-US" sz="2500" b="1">
                <a:solidFill>
                  <a:schemeClr val="bg1"/>
                </a:solidFill>
                <a:latin typeface="+mn-lt"/>
                <a:ea typeface="+mn-ea"/>
                <a:cs typeface="+mn-cs"/>
              </a:rPr>
              <a:t>Contact us: </a:t>
            </a:r>
            <a:br>
              <a:rPr lang="en-US" sz="2500" b="1">
                <a:latin typeface="+mn-lt"/>
                <a:ea typeface="+mn-ea"/>
                <a:cs typeface="+mn-cs"/>
              </a:rPr>
            </a:br>
            <a:br>
              <a:rPr lang="en-US" sz="2500" b="1">
                <a:latin typeface="+mn-lt"/>
                <a:ea typeface="+mn-ea"/>
                <a:cs typeface="+mn-cs"/>
              </a:rPr>
            </a:br>
            <a:endParaRPr lang="en-US" sz="2500" b="1">
              <a:solidFill>
                <a:schemeClr val="bg1"/>
              </a:solidFill>
              <a:latin typeface="+mn-lt"/>
              <a:ea typeface="+mn-ea"/>
              <a:cs typeface="+mn-cs"/>
            </a:endParaRPr>
          </a:p>
          <a:p>
            <a:pPr marL="0" indent="0">
              <a:buNone/>
            </a:pPr>
            <a:r>
              <a:rPr lang="en-US" sz="2500" b="1">
                <a:solidFill>
                  <a:schemeClr val="bg1"/>
                </a:solidFill>
                <a:latin typeface="+mn-lt"/>
                <a:ea typeface="+mn-ea"/>
                <a:cs typeface="+mn-cs"/>
              </a:rPr>
              <a:t>Nora Burmeister</a:t>
            </a:r>
            <a:endParaRPr lang="en-US" sz="2500" b="1">
              <a:solidFill>
                <a:schemeClr val="bg1"/>
              </a:solidFill>
              <a:ea typeface="+mn-ea"/>
              <a:cs typeface="+mn-cs"/>
            </a:endParaRPr>
          </a:p>
          <a:p>
            <a:pPr marL="0" indent="0">
              <a:buNone/>
            </a:pPr>
            <a:r>
              <a:rPr lang="en-US" sz="2500" b="1">
                <a:solidFill>
                  <a:schemeClr val="bg1"/>
                </a:solidFill>
                <a:latin typeface="+mn-lt"/>
                <a:ea typeface="+mn-ea"/>
                <a:cs typeface="+mn-cs"/>
              </a:rPr>
              <a:t>nkburm@email.unc.edu</a:t>
            </a:r>
            <a:endParaRPr lang="en-US" sz="2500" b="1">
              <a:solidFill>
                <a:schemeClr val="bg1"/>
              </a:solidFill>
              <a:latin typeface="+mn-lt"/>
              <a:ea typeface="+mn-ea"/>
              <a:cs typeface="Calibri"/>
            </a:endParaRPr>
          </a:p>
          <a:p>
            <a:pPr marL="0" indent="0">
              <a:buNone/>
            </a:pPr>
            <a:r>
              <a:rPr lang="en-US" sz="2500" b="1">
                <a:solidFill>
                  <a:schemeClr val="bg1"/>
                </a:solidFill>
                <a:latin typeface="+mn-lt"/>
                <a:ea typeface="+mn-ea"/>
                <a:cs typeface="+mn-cs"/>
              </a:rPr>
              <a:t>@norakb</a:t>
            </a:r>
            <a:endParaRPr lang="en-US" sz="2500" b="1">
              <a:solidFill>
                <a:schemeClr val="bg1"/>
              </a:solidFill>
              <a:latin typeface="+mn-lt"/>
              <a:ea typeface="+mn-ea"/>
              <a:cs typeface="Calibri"/>
            </a:endParaRPr>
          </a:p>
          <a:p>
            <a:pPr marL="0"/>
            <a:endParaRPr lang="en-US" sz="2500" b="1">
              <a:solidFill>
                <a:schemeClr val="bg1"/>
              </a:solidFill>
              <a:latin typeface="+mn-lt"/>
              <a:ea typeface="+mn-ea"/>
              <a:cs typeface="Calibri"/>
            </a:endParaRPr>
          </a:p>
          <a:p>
            <a:pPr marL="0" indent="0">
              <a:buNone/>
            </a:pPr>
            <a:r>
              <a:rPr lang="en-US" sz="2500" b="1">
                <a:solidFill>
                  <a:schemeClr val="bg1"/>
                </a:solidFill>
                <a:latin typeface="+mn-lt"/>
                <a:ea typeface="+mn-ea"/>
                <a:cs typeface="+mn-cs"/>
              </a:rPr>
              <a:t>Felicity Walston</a:t>
            </a:r>
            <a:endParaRPr lang="en-US" sz="2500" b="1">
              <a:solidFill>
                <a:schemeClr val="bg1"/>
              </a:solidFill>
              <a:latin typeface="+mn-lt"/>
              <a:ea typeface="+mn-ea"/>
              <a:cs typeface="Calibri"/>
            </a:endParaRPr>
          </a:p>
          <a:p>
            <a:pPr marL="0" indent="0">
              <a:buNone/>
            </a:pPr>
            <a:r>
              <a:rPr lang="en-US" sz="2500" b="1">
                <a:solidFill>
                  <a:schemeClr val="bg1"/>
                </a:solidFill>
                <a:latin typeface="+mn-lt"/>
                <a:ea typeface="+mn-ea"/>
                <a:cs typeface="Calibri"/>
              </a:rPr>
              <a:t>felicity@email.unc.edu</a:t>
            </a:r>
            <a:br>
              <a:rPr lang="en-US" sz="1300" b="1">
                <a:latin typeface="+mn-lt"/>
                <a:ea typeface="+mn-ea"/>
                <a:cs typeface="+mn-cs"/>
              </a:rPr>
            </a:br>
            <a:br>
              <a:rPr lang="en-US" sz="1300" b="1">
                <a:latin typeface="+mn-lt"/>
                <a:ea typeface="+mn-ea"/>
                <a:cs typeface="+mn-cs"/>
              </a:rPr>
            </a:br>
            <a:endParaRPr lang="en-US" sz="1300" b="1">
              <a:latin typeface="+mn-lt"/>
              <a:ea typeface="+mn-ea"/>
              <a:cs typeface="Calibri" panose="020F0502020204030204"/>
            </a:endParaRPr>
          </a:p>
        </p:txBody>
      </p:sp>
      <p:sp>
        <p:nvSpPr>
          <p:cNvPr id="5" name="Content Placeholder 2">
            <a:extLst>
              <a:ext uri="{FF2B5EF4-FFF2-40B4-BE49-F238E27FC236}">
                <a16:creationId xmlns:a16="http://schemas.microsoft.com/office/drawing/2014/main" id="{B72047F1-A5FA-4B26-AC00-F0F1704BFEEC}"/>
              </a:ext>
            </a:extLst>
          </p:cNvPr>
          <p:cNvSpPr txBox="1">
            <a:spLocks/>
          </p:cNvSpPr>
          <p:nvPr/>
        </p:nvSpPr>
        <p:spPr>
          <a:xfrm>
            <a:off x="6607194" y="1570267"/>
            <a:ext cx="5634446" cy="557980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000" b="1">
                <a:latin typeface="+mn-lt"/>
                <a:ea typeface="+mn-ea"/>
                <a:cs typeface="+mn-cs"/>
              </a:rPr>
              <a:t>Resources: </a:t>
            </a:r>
            <a:endParaRPr lang="en-US" sz="3000" b="1">
              <a:ea typeface="+mn-ea"/>
              <a:cs typeface="+mn-cs"/>
            </a:endParaRPr>
          </a:p>
          <a:p>
            <a:pPr marL="342900" indent="-342900"/>
            <a:r>
              <a:rPr lang="en-US" sz="3000" err="1">
                <a:latin typeface="+mn-lt"/>
                <a:ea typeface="+mn-ea"/>
                <a:cs typeface="+mn-cs"/>
                <a:hlinkClick r:id="rId2"/>
              </a:rPr>
              <a:t>eResource</a:t>
            </a:r>
            <a:r>
              <a:rPr lang="en-US" sz="3000">
                <a:latin typeface="+mn-lt"/>
                <a:ea typeface="+mn-ea"/>
                <a:cs typeface="+mn-cs"/>
                <a:hlinkClick r:id="rId2"/>
              </a:rPr>
              <a:t> Accessibility Testing Survey Template</a:t>
            </a:r>
            <a:br>
              <a:rPr lang="en-US" sz="3000">
                <a:latin typeface="+mn-lt"/>
                <a:ea typeface="+mn-ea"/>
                <a:cs typeface="+mn-cs"/>
              </a:rPr>
            </a:br>
            <a:endParaRPr lang="en-US" sz="3000">
              <a:ea typeface="+mn-ea"/>
              <a:cs typeface="+mn-cs"/>
            </a:endParaRPr>
          </a:p>
          <a:p>
            <a:pPr marL="0"/>
            <a:r>
              <a:rPr lang="en-US" sz="3000">
                <a:latin typeface="+mn-lt"/>
                <a:ea typeface="+mn-ea"/>
                <a:cs typeface="+mn-cs"/>
                <a:hlinkClick r:id="rId3"/>
              </a:rPr>
              <a:t>Accessibility Testing Tools</a:t>
            </a:r>
            <a:br>
              <a:rPr lang="en-US" sz="3000">
                <a:latin typeface="+mn-lt"/>
                <a:ea typeface="+mn-ea"/>
                <a:cs typeface="+mn-cs"/>
              </a:rPr>
            </a:br>
            <a:endParaRPr lang="en-US" sz="3000">
              <a:latin typeface="+mn-lt"/>
              <a:ea typeface="+mn-ea"/>
              <a:cs typeface="Calibri"/>
            </a:endParaRPr>
          </a:p>
          <a:p>
            <a:pPr marL="0"/>
            <a:r>
              <a:rPr lang="en-US" sz="3000">
                <a:latin typeface="+mn-lt"/>
                <a:ea typeface="+mn-ea"/>
                <a:cs typeface="+mn-cs"/>
                <a:hlinkClick r:id="rId4"/>
              </a:rPr>
              <a:t>Sample Vendor Contact Letter</a:t>
            </a:r>
            <a:endParaRPr lang="en-US" sz="3000">
              <a:latin typeface="+mn-lt"/>
              <a:ea typeface="+mn-ea"/>
              <a:cs typeface="Calibri"/>
            </a:endParaRPr>
          </a:p>
          <a:p>
            <a:pPr marL="0" indent="0">
              <a:buNone/>
            </a:pPr>
            <a:br>
              <a:rPr lang="en-US" sz="1700">
                <a:latin typeface="+mn-lt"/>
                <a:ea typeface="+mn-ea"/>
                <a:cs typeface="+mn-cs"/>
              </a:rPr>
            </a:br>
            <a:br>
              <a:rPr lang="en-US" sz="1700">
                <a:latin typeface="+mn-lt"/>
                <a:ea typeface="+mn-ea"/>
                <a:cs typeface="+mn-cs"/>
              </a:rPr>
            </a:br>
            <a:endParaRPr lang="en-US" sz="1700">
              <a:latin typeface="+mn-lt"/>
              <a:ea typeface="+mn-ea"/>
              <a:cs typeface="Calibri" panose="020F0502020204030204"/>
            </a:endParaRPr>
          </a:p>
        </p:txBody>
      </p:sp>
      <p:sp>
        <p:nvSpPr>
          <p:cNvPr id="4" name="Content Placeholder 2">
            <a:extLst>
              <a:ext uri="{FF2B5EF4-FFF2-40B4-BE49-F238E27FC236}">
                <a16:creationId xmlns:a16="http://schemas.microsoft.com/office/drawing/2014/main" id="{C6BDBD7B-CFA4-4A35-91CB-1389B6C8E564}"/>
              </a:ext>
            </a:extLst>
          </p:cNvPr>
          <p:cNvSpPr txBox="1">
            <a:spLocks/>
          </p:cNvSpPr>
          <p:nvPr/>
        </p:nvSpPr>
        <p:spPr>
          <a:xfrm>
            <a:off x="6382769" y="5289145"/>
            <a:ext cx="5719621" cy="11060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endParaRPr lang="en-US" sz="2000">
              <a:latin typeface="+mn-lt"/>
              <a:ea typeface="+mn-ea"/>
              <a:cs typeface="+mn-cs"/>
            </a:endParaRPr>
          </a:p>
          <a:p>
            <a:pPr marL="0" indent="0">
              <a:buFont typeface="Arial" panose="020B0604020202020204" pitchFamily="34" charset="0"/>
              <a:buNone/>
            </a:pPr>
            <a:r>
              <a:rPr lang="en-US" sz="2000">
                <a:latin typeface="+mn-lt"/>
                <a:ea typeface="+mn-ea"/>
                <a:cs typeface="+mn-cs"/>
                <a:hlinkClick r:id="rId5"/>
              </a:rPr>
              <a:t>Presentation resources and links available at go.unc.edu/</a:t>
            </a:r>
            <a:r>
              <a:rPr lang="en-US" sz="2000" err="1">
                <a:latin typeface="+mn-lt"/>
                <a:ea typeface="+mn-ea"/>
                <a:cs typeface="+mn-cs"/>
                <a:hlinkClick r:id="rId5"/>
              </a:rPr>
              <a:t>accessaudit</a:t>
            </a:r>
            <a:endParaRPr lang="en-US" sz="2000">
              <a:latin typeface="+mn-lt"/>
              <a:ea typeface="+mn-ea"/>
              <a:cs typeface="+mn-cs"/>
            </a:endParaRPr>
          </a:p>
        </p:txBody>
      </p:sp>
    </p:spTree>
    <p:extLst>
      <p:ext uri="{BB962C8B-B14F-4D97-AF65-F5344CB8AC3E}">
        <p14:creationId xmlns:p14="http://schemas.microsoft.com/office/powerpoint/2010/main" val="2910420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7CD9E2B8-6BA4-4386-AAE4-EB6AD73B9499}"/>
              </a:ext>
            </a:extLst>
          </p:cNvPr>
          <p:cNvSpPr>
            <a:spLocks noGrp="1"/>
          </p:cNvSpPr>
          <p:nvPr>
            <p:ph type="title"/>
          </p:nvPr>
        </p:nvSpPr>
        <p:spPr>
          <a:xfrm>
            <a:off x="1188069" y="381935"/>
            <a:ext cx="4008583" cy="5974414"/>
          </a:xfrm>
        </p:spPr>
        <p:txBody>
          <a:bodyPr anchor="ctr">
            <a:normAutofit/>
          </a:bodyPr>
          <a:lstStyle/>
          <a:p>
            <a:r>
              <a:rPr lang="en-US" sz="8000">
                <a:solidFill>
                  <a:srgbClr val="FFFFFF"/>
                </a:solidFill>
                <a:latin typeface="Open Sans Semibold"/>
              </a:rPr>
              <a:t>Where We Started</a:t>
            </a:r>
            <a:endParaRPr lang="en-US" sz="8000">
              <a:solidFill>
                <a:srgbClr val="FFFFFF"/>
              </a:solidFill>
            </a:endParaRPr>
          </a:p>
        </p:txBody>
      </p:sp>
      <p:grpSp>
        <p:nvGrpSpPr>
          <p:cNvPr id="27" name="Group 26">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3892" y="554152"/>
            <a:ext cx="574177" cy="1075866"/>
            <a:chOff x="613892" y="554152"/>
            <a:chExt cx="574177" cy="1075866"/>
          </a:xfrm>
          <a:solidFill>
            <a:srgbClr val="FFFFFF"/>
          </a:solidFill>
        </p:grpSpPr>
        <p:sp>
          <p:nvSpPr>
            <p:cNvPr id="28"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29"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30"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3E8C4B95-96C9-493B-92D2-D0F5FC859AAF}"/>
              </a:ext>
            </a:extLst>
          </p:cNvPr>
          <p:cNvSpPr>
            <a:spLocks noGrp="1"/>
          </p:cNvSpPr>
          <p:nvPr>
            <p:ph idx="1"/>
          </p:nvPr>
        </p:nvSpPr>
        <p:spPr>
          <a:xfrm>
            <a:off x="6297233" y="3117621"/>
            <a:ext cx="4771607" cy="3238728"/>
          </a:xfrm>
        </p:spPr>
        <p:txBody>
          <a:bodyPr vert="horz" lIns="91440" tIns="45720" rIns="91440" bIns="45720" rtlCol="0" anchor="ctr">
            <a:normAutofit lnSpcReduction="10000"/>
          </a:bodyPr>
          <a:lstStyle/>
          <a:p>
            <a:pPr marL="0" indent="0">
              <a:buNone/>
            </a:pPr>
            <a:endParaRPr lang="en-US" sz="1700">
              <a:solidFill>
                <a:schemeClr val="tx1">
                  <a:alpha val="80000"/>
                </a:schemeClr>
              </a:solidFill>
            </a:endParaRPr>
          </a:p>
          <a:p>
            <a:pPr marL="0" indent="0">
              <a:buNone/>
            </a:pPr>
            <a:r>
              <a:rPr lang="en-US" sz="1700">
                <a:solidFill>
                  <a:schemeClr val="tx1">
                    <a:alpha val="80000"/>
                  </a:schemeClr>
                </a:solidFill>
              </a:rPr>
              <a:t>You’ll gain: </a:t>
            </a:r>
          </a:p>
          <a:p>
            <a:r>
              <a:rPr lang="en-US" sz="1700">
                <a:solidFill>
                  <a:schemeClr val="tx1">
                    <a:alpha val="80000"/>
                  </a:schemeClr>
                </a:solidFill>
              </a:rPr>
              <a:t>An understanding of our e-resource accessibility audit process</a:t>
            </a:r>
            <a:br>
              <a:rPr lang="en-US" sz="1700">
                <a:solidFill>
                  <a:schemeClr val="tx1">
                    <a:alpha val="80000"/>
                  </a:schemeClr>
                </a:solidFill>
              </a:rPr>
            </a:br>
            <a:endParaRPr lang="en-US" sz="1700">
              <a:solidFill>
                <a:schemeClr val="tx1">
                  <a:alpha val="80000"/>
                </a:schemeClr>
              </a:solidFill>
            </a:endParaRPr>
          </a:p>
          <a:p>
            <a:r>
              <a:rPr lang="en-US" sz="1700">
                <a:solidFill>
                  <a:schemeClr val="tx1">
                    <a:alpha val="80000"/>
                  </a:schemeClr>
                </a:solidFill>
              </a:rPr>
              <a:t>Further familiarity with the standards, guidelines, and laws related to digital accessibility</a:t>
            </a:r>
            <a:br>
              <a:rPr lang="en-US" sz="1700">
                <a:solidFill>
                  <a:schemeClr val="tx1">
                    <a:alpha val="80000"/>
                  </a:schemeClr>
                </a:solidFill>
              </a:rPr>
            </a:br>
            <a:endParaRPr lang="en-US" sz="1700">
              <a:solidFill>
                <a:schemeClr val="tx1">
                  <a:alpha val="80000"/>
                </a:schemeClr>
              </a:solidFill>
            </a:endParaRPr>
          </a:p>
          <a:p>
            <a:r>
              <a:rPr lang="en-US" sz="1700">
                <a:solidFill>
                  <a:schemeClr val="tx1">
                    <a:alpha val="80000"/>
                  </a:schemeClr>
                </a:solidFill>
              </a:rPr>
              <a:t>Strategies to assess and advocate for accessibility with your e-resource vendors</a:t>
            </a:r>
          </a:p>
          <a:p>
            <a:endParaRPr lang="en-US" sz="1700">
              <a:solidFill>
                <a:schemeClr val="tx1">
                  <a:alpha val="80000"/>
                </a:schemeClr>
              </a:solidFill>
            </a:endParaRPr>
          </a:p>
          <a:p>
            <a:endParaRPr lang="en-US" sz="1700">
              <a:solidFill>
                <a:schemeClr val="tx1">
                  <a:alpha val="80000"/>
                </a:schemeClr>
              </a:solidFill>
            </a:endParaRPr>
          </a:p>
          <a:p>
            <a:endParaRPr lang="en-US" sz="1700">
              <a:solidFill>
                <a:schemeClr val="tx1">
                  <a:alpha val="80000"/>
                </a:schemeClr>
              </a:solidFill>
            </a:endParaRPr>
          </a:p>
        </p:txBody>
      </p:sp>
      <p:cxnSp>
        <p:nvCxnSpPr>
          <p:cNvPr id="32" name="Straight Connector 31">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1298B7F-D1E6-433E-97A5-7B2EC157A632}"/>
              </a:ext>
            </a:extLst>
          </p:cNvPr>
          <p:cNvSpPr txBox="1"/>
          <p:nvPr/>
        </p:nvSpPr>
        <p:spPr>
          <a:xfrm>
            <a:off x="6297233" y="752855"/>
            <a:ext cx="5186596" cy="1754326"/>
          </a:xfrm>
          <a:prstGeom prst="rect">
            <a:avLst/>
          </a:prstGeom>
          <a:noFill/>
        </p:spPr>
        <p:txBody>
          <a:bodyPr wrap="square">
            <a:spAutoFit/>
          </a:bodyPr>
          <a:lstStyle/>
          <a:p>
            <a:pPr marL="0" indent="0">
              <a:buNone/>
            </a:pPr>
            <a:r>
              <a:rPr lang="en-US" sz="1800">
                <a:solidFill>
                  <a:schemeClr val="tx1">
                    <a:alpha val="80000"/>
                  </a:schemeClr>
                </a:solidFill>
              </a:rPr>
              <a:t>When COVID-19 hit, many UNC-Chapel Hill Libraries employees needed remote tasks. The UX department saw an opportunity for these employees to perform remote accessibility testing of subscription e-resources with freely available digital accessibility evaluation tools. </a:t>
            </a:r>
          </a:p>
        </p:txBody>
      </p:sp>
    </p:spTree>
    <p:extLst>
      <p:ext uri="{BB962C8B-B14F-4D97-AF65-F5344CB8AC3E}">
        <p14:creationId xmlns:p14="http://schemas.microsoft.com/office/powerpoint/2010/main" val="1801769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6AA825C3-BE2C-4966-82E0-BBDC9BCF24EB}"/>
              </a:ext>
            </a:extLst>
          </p:cNvPr>
          <p:cNvSpPr>
            <a:spLocks noGrp="1"/>
          </p:cNvSpPr>
          <p:nvPr>
            <p:ph type="title"/>
          </p:nvPr>
        </p:nvSpPr>
        <p:spPr>
          <a:xfrm>
            <a:off x="1008335" y="1289765"/>
            <a:ext cx="4021003" cy="4270963"/>
          </a:xfrm>
        </p:spPr>
        <p:txBody>
          <a:bodyPr vert="horz" lIns="91440" tIns="45720" rIns="91440" bIns="45720" rtlCol="0" anchor="ctr">
            <a:normAutofit/>
          </a:bodyPr>
          <a:lstStyle/>
          <a:p>
            <a:pPr algn="ctr"/>
            <a:r>
              <a:rPr lang="en-US" sz="5600" kern="1200">
                <a:solidFill>
                  <a:srgbClr val="FFFFFF"/>
                </a:solidFill>
                <a:latin typeface="Open Sans Semibold"/>
                <a:ea typeface="+mj-ea"/>
                <a:cs typeface="+mj-cs"/>
              </a:rPr>
              <a:t>Context &amp; Definitions</a:t>
            </a:r>
          </a:p>
        </p:txBody>
      </p:sp>
      <p:sp>
        <p:nvSpPr>
          <p:cNvPr id="51"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53"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291610B2-FFA5-4488-9C47-82956C2D512D}"/>
              </a:ext>
            </a:extLst>
          </p:cNvPr>
          <p:cNvSpPr txBox="1"/>
          <p:nvPr/>
        </p:nvSpPr>
        <p:spPr>
          <a:xfrm>
            <a:off x="6297233" y="518400"/>
            <a:ext cx="4771607" cy="5837949"/>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lnSpcReduction="10000"/>
          </a:bodyPr>
          <a:lstStyle/>
          <a:p>
            <a:pPr indent="-228600">
              <a:lnSpc>
                <a:spcPct val="90000"/>
              </a:lnSpc>
              <a:spcAft>
                <a:spcPts val="600"/>
              </a:spcAft>
              <a:buFont typeface="Arial" panose="020B0604020202020204" pitchFamily="34" charset="0"/>
              <a:buChar char="•"/>
            </a:pPr>
            <a:r>
              <a:rPr lang="en-US" sz="1700" b="1">
                <a:solidFill>
                  <a:schemeClr val="tx1">
                    <a:alpha val="80000"/>
                  </a:schemeClr>
                </a:solidFill>
              </a:rPr>
              <a:t>Americans with Disabilities Act: </a:t>
            </a:r>
            <a:r>
              <a:rPr lang="en-US" sz="1700">
                <a:solidFill>
                  <a:schemeClr val="tx1">
                    <a:alpha val="80000"/>
                  </a:schemeClr>
                </a:solidFill>
              </a:rPr>
              <a:t>The Americans with Disabilities Act is a federal civil rights law that prohibits discrimination against people with disabilities.</a:t>
            </a:r>
          </a:p>
          <a:p>
            <a:pPr indent="-228600">
              <a:lnSpc>
                <a:spcPct val="90000"/>
              </a:lnSpc>
              <a:spcAft>
                <a:spcPts val="600"/>
              </a:spcAft>
              <a:buFont typeface="Arial" panose="020B0604020202020204" pitchFamily="34" charset="0"/>
              <a:buChar char="•"/>
            </a:pPr>
            <a:endParaRPr lang="en-US" sz="1700">
              <a:solidFill>
                <a:schemeClr val="tx1">
                  <a:alpha val="80000"/>
                </a:schemeClr>
              </a:solidFill>
            </a:endParaRPr>
          </a:p>
          <a:p>
            <a:pPr indent="-228600">
              <a:lnSpc>
                <a:spcPct val="90000"/>
              </a:lnSpc>
              <a:spcAft>
                <a:spcPts val="600"/>
              </a:spcAft>
              <a:buFont typeface="Arial" panose="020B0604020202020204" pitchFamily="34" charset="0"/>
              <a:buChar char="•"/>
            </a:pPr>
            <a:r>
              <a:rPr lang="en-US" sz="1700" b="1">
                <a:solidFill>
                  <a:schemeClr val="tx1">
                    <a:alpha val="80000"/>
                  </a:schemeClr>
                </a:solidFill>
              </a:rPr>
              <a:t>Section 508: </a:t>
            </a:r>
            <a:r>
              <a:rPr lang="en-US" sz="1700">
                <a:solidFill>
                  <a:schemeClr val="tx1">
                    <a:alpha val="80000"/>
                  </a:schemeClr>
                </a:solidFill>
              </a:rPr>
              <a:t>This section of the federal Rehabilitation Act requires federal agencies to use information and communication technology that is accessible to people with disabilities. </a:t>
            </a:r>
            <a:br>
              <a:rPr lang="en-US" sz="1700"/>
            </a:br>
            <a:br>
              <a:rPr lang="en-US" sz="1700"/>
            </a:br>
            <a:endParaRPr lang="en-US" sz="1700">
              <a:solidFill>
                <a:schemeClr val="tx1">
                  <a:alpha val="80000"/>
                </a:schemeClr>
              </a:solidFill>
            </a:endParaRPr>
          </a:p>
          <a:p>
            <a:pPr indent="-228600">
              <a:lnSpc>
                <a:spcPct val="90000"/>
              </a:lnSpc>
              <a:spcAft>
                <a:spcPts val="600"/>
              </a:spcAft>
              <a:buFont typeface="Arial" panose="020B0604020202020204" pitchFamily="34" charset="0"/>
              <a:buChar char="•"/>
            </a:pPr>
            <a:r>
              <a:rPr lang="en-US" sz="1700" b="1">
                <a:solidFill>
                  <a:schemeClr val="tx1">
                    <a:alpha val="80000"/>
                  </a:schemeClr>
                </a:solidFill>
              </a:rPr>
              <a:t>WCAG 2.0: </a:t>
            </a:r>
            <a:r>
              <a:rPr lang="en-US" sz="1700">
                <a:solidFill>
                  <a:schemeClr val="tx1">
                    <a:alpha val="80000"/>
                  </a:schemeClr>
                </a:solidFill>
              </a:rPr>
              <a:t>As of January 2018, Section 508 uses </a:t>
            </a:r>
            <a:r>
              <a:rPr lang="en-US" sz="1700">
                <a:solidFill>
                  <a:schemeClr val="tx1">
                    <a:alpha val="80000"/>
                  </a:schemeClr>
                </a:solidFill>
                <a:hlinkClick r:id="rId2"/>
              </a:rPr>
              <a:t>WCAG 2.0 </a:t>
            </a:r>
            <a:r>
              <a:rPr lang="en-US" sz="1700">
                <a:solidFill>
                  <a:schemeClr val="tx1">
                    <a:alpha val="80000"/>
                  </a:schemeClr>
                </a:solidFill>
              </a:rPr>
              <a:t>AA level accessibility as the standard to define accessibility in digital spaces.</a:t>
            </a:r>
            <a:endParaRPr lang="en-US" sz="1700">
              <a:solidFill>
                <a:schemeClr val="tx1">
                  <a:alpha val="80000"/>
                </a:schemeClr>
              </a:solidFill>
              <a:cs typeface="Calibri"/>
            </a:endParaRPr>
          </a:p>
          <a:p>
            <a:pPr indent="-228600">
              <a:lnSpc>
                <a:spcPct val="90000"/>
              </a:lnSpc>
              <a:spcAft>
                <a:spcPts val="600"/>
              </a:spcAft>
              <a:buFont typeface="Arial" panose="020B0604020202020204" pitchFamily="34" charset="0"/>
              <a:buChar char="•"/>
            </a:pPr>
            <a:endParaRPr lang="en-US" sz="1700">
              <a:solidFill>
                <a:schemeClr val="tx1">
                  <a:alpha val="80000"/>
                </a:schemeClr>
              </a:solidFill>
            </a:endParaRPr>
          </a:p>
          <a:p>
            <a:pPr indent="-228600">
              <a:lnSpc>
                <a:spcPct val="90000"/>
              </a:lnSpc>
              <a:spcAft>
                <a:spcPts val="600"/>
              </a:spcAft>
              <a:buFont typeface="Arial" panose="020B0604020202020204" pitchFamily="34" charset="0"/>
              <a:buChar char="•"/>
            </a:pPr>
            <a:r>
              <a:rPr lang="en-US" sz="1700" b="1">
                <a:solidFill>
                  <a:schemeClr val="tx1">
                    <a:alpha val="80000"/>
                  </a:schemeClr>
                </a:solidFill>
              </a:rPr>
              <a:t>Digital Accessibility: </a:t>
            </a:r>
            <a:r>
              <a:rPr lang="en-US" sz="1700">
                <a:solidFill>
                  <a:schemeClr val="tx1">
                    <a:alpha val="80000"/>
                  </a:schemeClr>
                </a:solidFill>
              </a:rPr>
              <a:t>Optimizing digital environments to be navigable and accessible to all users, regardless of ability level. </a:t>
            </a:r>
          </a:p>
          <a:p>
            <a:pPr indent="-228600">
              <a:lnSpc>
                <a:spcPct val="90000"/>
              </a:lnSpc>
              <a:spcAft>
                <a:spcPts val="600"/>
              </a:spcAft>
              <a:buFont typeface="Arial" panose="020B0604020202020204" pitchFamily="34" charset="0"/>
              <a:buChar char="•"/>
            </a:pPr>
            <a:endParaRPr lang="en-US" sz="1700"/>
          </a:p>
          <a:p>
            <a:pPr indent="-228600">
              <a:lnSpc>
                <a:spcPct val="90000"/>
              </a:lnSpc>
              <a:spcAft>
                <a:spcPts val="600"/>
              </a:spcAft>
              <a:buFont typeface="Arial" panose="020B0604020202020204" pitchFamily="34" charset="0"/>
              <a:buChar char="•"/>
            </a:pPr>
            <a:r>
              <a:rPr lang="en-US" sz="1700" b="1"/>
              <a:t>VPAT: </a:t>
            </a:r>
            <a:r>
              <a:rPr lang="en-US" sz="1700">
                <a:hlinkClick r:id="rId3"/>
              </a:rPr>
              <a:t>Voluntary Product Accessibility Template</a:t>
            </a:r>
            <a:r>
              <a:rPr lang="en-US" sz="1700"/>
              <a:t>. Vendors can complete these to assess their product on WCAG 2.0 standards.</a:t>
            </a:r>
            <a:br>
              <a:rPr lang="en-US" sz="1700"/>
            </a:br>
            <a:br>
              <a:rPr lang="en-US" sz="1700"/>
            </a:br>
            <a:br>
              <a:rPr lang="en-US" sz="1700"/>
            </a:br>
            <a:endParaRPr lang="en-US" sz="1700">
              <a:solidFill>
                <a:schemeClr val="tx1">
                  <a:alpha val="80000"/>
                </a:schemeClr>
              </a:solidFill>
              <a:cs typeface="Calibri"/>
            </a:endParaRPr>
          </a:p>
        </p:txBody>
      </p:sp>
      <p:sp>
        <p:nvSpPr>
          <p:cNvPr id="5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57" name="Straight Connector 5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401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1B5656-8342-9E4E-B60F-6EF0D33E4FCF}"/>
              </a:ext>
            </a:extLst>
          </p:cNvPr>
          <p:cNvSpPr>
            <a:spLocks noGrp="1"/>
          </p:cNvSpPr>
          <p:nvPr>
            <p:ph type="title"/>
          </p:nvPr>
        </p:nvSpPr>
        <p:spPr>
          <a:xfrm>
            <a:off x="1616054" y="1261137"/>
            <a:ext cx="8959893" cy="888360"/>
          </a:xfrm>
        </p:spPr>
        <p:txBody>
          <a:bodyPr anchor="b">
            <a:normAutofit/>
          </a:bodyPr>
          <a:lstStyle/>
          <a:p>
            <a:pPr algn="ctr"/>
            <a:r>
              <a:rPr lang="en-US" sz="3200">
                <a:solidFill>
                  <a:schemeClr val="tx1">
                    <a:lumMod val="65000"/>
                    <a:lumOff val="35000"/>
                  </a:schemeClr>
                </a:solidFill>
                <a:latin typeface="Open Sans Semibold"/>
              </a:rPr>
              <a:t>Recruitment</a:t>
            </a:r>
            <a:endParaRPr lang="en-US" sz="3200">
              <a:solidFill>
                <a:schemeClr val="tx1">
                  <a:lumMod val="65000"/>
                  <a:lumOff val="35000"/>
                </a:schemeClr>
              </a:solidFill>
            </a:endParaRPr>
          </a:p>
        </p:txBody>
      </p:sp>
      <p:sp>
        <p:nvSpPr>
          <p:cNvPr id="3" name="Content Placeholder 2">
            <a:extLst>
              <a:ext uri="{FF2B5EF4-FFF2-40B4-BE49-F238E27FC236}">
                <a16:creationId xmlns:a16="http://schemas.microsoft.com/office/drawing/2014/main" id="{D9577B1A-DEE7-B649-8E2C-47980758BF4A}"/>
              </a:ext>
            </a:extLst>
          </p:cNvPr>
          <p:cNvSpPr>
            <a:spLocks noGrp="1"/>
          </p:cNvSpPr>
          <p:nvPr>
            <p:ph idx="1"/>
          </p:nvPr>
        </p:nvSpPr>
        <p:spPr>
          <a:xfrm>
            <a:off x="1616054" y="2427383"/>
            <a:ext cx="8959892" cy="3169482"/>
          </a:xfrm>
        </p:spPr>
        <p:txBody>
          <a:bodyPr vert="horz" lIns="91440" tIns="45720" rIns="91440" bIns="45720" rtlCol="0" anchor="t">
            <a:normAutofit/>
          </a:bodyPr>
          <a:lstStyle/>
          <a:p>
            <a:r>
              <a:rPr lang="en-US" sz="2000">
                <a:solidFill>
                  <a:schemeClr val="tx1">
                    <a:lumMod val="65000"/>
                    <a:lumOff val="35000"/>
                  </a:schemeClr>
                </a:solidFill>
                <a:latin typeface="Open Sans"/>
              </a:rPr>
              <a:t>COVID-19 restrictions on physical, in-person work meant many library staff needed work that could be done remotely.</a:t>
            </a:r>
          </a:p>
          <a:p>
            <a:r>
              <a:rPr lang="en-US" sz="2000">
                <a:solidFill>
                  <a:schemeClr val="tx1">
                    <a:lumMod val="65000"/>
                    <a:lumOff val="35000"/>
                  </a:schemeClr>
                </a:solidFill>
                <a:latin typeface="Open Sans"/>
              </a:rPr>
              <a:t>Recruited participants through UNC Libraries Work From Home project group, matching staff with time for remote work with remote projects.</a:t>
            </a:r>
          </a:p>
          <a:p>
            <a:r>
              <a:rPr lang="en-US" sz="2000">
                <a:solidFill>
                  <a:schemeClr val="tx1">
                    <a:lumMod val="65000"/>
                    <a:lumOff val="35000"/>
                  </a:schemeClr>
                </a:solidFill>
                <a:latin typeface="Open Sans"/>
              </a:rPr>
              <a:t>Total participants for this project: 20 project members (both staff and student employees)</a:t>
            </a:r>
          </a:p>
        </p:txBody>
      </p:sp>
    </p:spTree>
    <p:extLst>
      <p:ext uri="{BB962C8B-B14F-4D97-AF65-F5344CB8AC3E}">
        <p14:creationId xmlns:p14="http://schemas.microsoft.com/office/powerpoint/2010/main" val="845540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5">
            <a:extLst>
              <a:ext uri="{FF2B5EF4-FFF2-40B4-BE49-F238E27FC236}">
                <a16:creationId xmlns:a16="http://schemas.microsoft.com/office/drawing/2014/main" id="{8CA06CD6-90CA-4C45-856C-6771339E1E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1B5656-8342-9E4E-B60F-6EF0D33E4FCF}"/>
              </a:ext>
            </a:extLst>
          </p:cNvPr>
          <p:cNvSpPr>
            <a:spLocks noGrp="1"/>
          </p:cNvSpPr>
          <p:nvPr>
            <p:ph type="title"/>
          </p:nvPr>
        </p:nvSpPr>
        <p:spPr>
          <a:xfrm>
            <a:off x="838200" y="963507"/>
            <a:ext cx="3494362" cy="4930986"/>
          </a:xfrm>
        </p:spPr>
        <p:txBody>
          <a:bodyPr vert="horz" lIns="91440" tIns="45720" rIns="91440" bIns="45720" rtlCol="0" anchor="ctr">
            <a:normAutofit/>
          </a:bodyPr>
          <a:lstStyle/>
          <a:p>
            <a:pPr algn="r"/>
            <a:r>
              <a:rPr lang="en-US" sz="4400" kern="1200">
                <a:solidFill>
                  <a:schemeClr val="accent1"/>
                </a:solidFill>
                <a:latin typeface="+mj-lt"/>
                <a:ea typeface="+mj-ea"/>
                <a:cs typeface="+mj-cs"/>
              </a:rPr>
              <a:t>Supporting Participants</a:t>
            </a:r>
          </a:p>
        </p:txBody>
      </p:sp>
      <p:cxnSp>
        <p:nvCxnSpPr>
          <p:cNvPr id="24" name="Straight Connector 27">
            <a:extLst>
              <a:ext uri="{FF2B5EF4-FFF2-40B4-BE49-F238E27FC236}">
                <a16:creationId xmlns:a16="http://schemas.microsoft.com/office/drawing/2014/main" id="{5021601D-2758-4B15-A31C-FDA184C51B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9577B1A-DEE7-B649-8E2C-47980758BF4A}"/>
              </a:ext>
            </a:extLst>
          </p:cNvPr>
          <p:cNvSpPr>
            <a:spLocks noGrp="1"/>
          </p:cNvSpPr>
          <p:nvPr>
            <p:ph idx="1"/>
          </p:nvPr>
        </p:nvSpPr>
        <p:spPr>
          <a:xfrm>
            <a:off x="4976030" y="1595510"/>
            <a:ext cx="6250940" cy="2304627"/>
          </a:xfrm>
        </p:spPr>
        <p:txBody>
          <a:bodyPr vert="horz" lIns="91440" tIns="45720" rIns="91440" bIns="45720" rtlCol="0" anchor="b">
            <a:normAutofit/>
          </a:bodyPr>
          <a:lstStyle/>
          <a:p>
            <a:r>
              <a:rPr lang="en-US" sz="2000">
                <a:latin typeface="+mn-lt"/>
                <a:ea typeface="+mn-ea"/>
                <a:cs typeface="+mn-cs"/>
              </a:rPr>
              <a:t>Teams site</a:t>
            </a:r>
          </a:p>
          <a:p>
            <a:pPr lvl="1"/>
            <a:r>
              <a:rPr lang="en-US" sz="2000">
                <a:latin typeface="+mn-lt"/>
                <a:ea typeface="+mn-ea"/>
                <a:cs typeface="+mn-cs"/>
              </a:rPr>
              <a:t>Created a Microsoft Teams site to facilitate conversation, file sharing among project members</a:t>
            </a:r>
          </a:p>
          <a:p>
            <a:pPr lvl="1"/>
            <a:r>
              <a:rPr lang="en-US" sz="2000">
                <a:latin typeface="+mn-lt"/>
                <a:ea typeface="+mn-ea"/>
                <a:cs typeface="+mn-cs"/>
              </a:rPr>
              <a:t>Project description, survey links provided through shared Teams tab</a:t>
            </a:r>
          </a:p>
          <a:p>
            <a:pPr lvl="1"/>
            <a:endParaRPr lang="en-US" sz="2000">
              <a:latin typeface="+mn-lt"/>
              <a:ea typeface="+mn-ea"/>
              <a:cs typeface="+mn-cs"/>
            </a:endParaRPr>
          </a:p>
        </p:txBody>
      </p:sp>
      <p:sp>
        <p:nvSpPr>
          <p:cNvPr id="5" name="TextBox 4">
            <a:extLst>
              <a:ext uri="{FF2B5EF4-FFF2-40B4-BE49-F238E27FC236}">
                <a16:creationId xmlns:a16="http://schemas.microsoft.com/office/drawing/2014/main" id="{4662DEF0-8586-48B4-B4C1-5240032B806C}"/>
              </a:ext>
            </a:extLst>
          </p:cNvPr>
          <p:cNvSpPr txBox="1"/>
          <p:nvPr/>
        </p:nvSpPr>
        <p:spPr>
          <a:xfrm>
            <a:off x="4976030" y="3705980"/>
            <a:ext cx="6250940" cy="2304628"/>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28600">
              <a:lnSpc>
                <a:spcPct val="90000"/>
              </a:lnSpc>
              <a:spcBef>
                <a:spcPts val="1000"/>
              </a:spcBef>
              <a:buFont typeface="Arial" panose="020B0604020202020204" pitchFamily="34" charset="0"/>
              <a:buChar char="•"/>
            </a:pPr>
            <a:r>
              <a:rPr lang="en-US" sz="2000"/>
              <a:t>Training and support</a:t>
            </a:r>
          </a:p>
          <a:p>
            <a:pPr marL="742950" lvl="1" indent="-228600">
              <a:lnSpc>
                <a:spcPct val="90000"/>
              </a:lnSpc>
              <a:spcBef>
                <a:spcPts val="500"/>
              </a:spcBef>
              <a:buFont typeface="Arial" panose="020B0604020202020204" pitchFamily="34" charset="0"/>
              <a:buChar char="•"/>
            </a:pPr>
            <a:r>
              <a:rPr lang="en-US" sz="2000"/>
              <a:t>Developed a </a:t>
            </a:r>
            <a:r>
              <a:rPr lang="en-US" sz="2000" err="1">
                <a:hlinkClick r:id="rId3"/>
              </a:rPr>
              <a:t>VoiceOver</a:t>
            </a:r>
            <a:r>
              <a:rPr lang="en-US" sz="2000">
                <a:hlinkClick r:id="rId3"/>
              </a:rPr>
              <a:t> training video</a:t>
            </a:r>
            <a:r>
              <a:rPr lang="en-US" sz="2000"/>
              <a:t> to show testers what to look for (readability, alt text on images, formatting of headings, and readable links)</a:t>
            </a:r>
            <a:endParaRPr lang="en-US" sz="2000">
              <a:cs typeface="Calibri"/>
            </a:endParaRPr>
          </a:p>
          <a:p>
            <a:pPr marL="285750" indent="-228600">
              <a:lnSpc>
                <a:spcPct val="90000"/>
              </a:lnSpc>
              <a:spcBef>
                <a:spcPts val="1000"/>
              </a:spcBef>
              <a:buFont typeface="Arial" panose="020B0604020202020204" pitchFamily="34" charset="0"/>
              <a:buChar char="•"/>
            </a:pPr>
            <a:endParaRPr lang="en-US" sz="2000"/>
          </a:p>
          <a:p>
            <a:pPr indent="-228600">
              <a:lnSpc>
                <a:spcPct val="90000"/>
              </a:lnSpc>
              <a:buFont typeface="Arial" panose="020B0604020202020204" pitchFamily="34" charset="0"/>
              <a:buChar char="•"/>
            </a:pPr>
            <a:endParaRPr lang="en-US" sz="2000"/>
          </a:p>
        </p:txBody>
      </p:sp>
    </p:spTree>
    <p:extLst>
      <p:ext uri="{BB962C8B-B14F-4D97-AF65-F5344CB8AC3E}">
        <p14:creationId xmlns:p14="http://schemas.microsoft.com/office/powerpoint/2010/main" val="525374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10">
            <a:extLst>
              <a:ext uri="{FF2B5EF4-FFF2-40B4-BE49-F238E27FC236}">
                <a16:creationId xmlns:a16="http://schemas.microsoft.com/office/drawing/2014/main" id="{3529E97A-97C3-40EA-8A04-5C02398D5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877832"/>
          </a:xfrm>
          <a:custGeom>
            <a:avLst/>
            <a:gdLst>
              <a:gd name="connsiteX0" fmla="*/ 6789701 w 12192000"/>
              <a:gd name="connsiteY0" fmla="*/ 2809623 h 2877832"/>
              <a:gd name="connsiteX1" fmla="*/ 6788702 w 12192000"/>
              <a:gd name="connsiteY1" fmla="*/ 2809701 h 2877832"/>
              <a:gd name="connsiteX2" fmla="*/ 6788476 w 12192000"/>
              <a:gd name="connsiteY2" fmla="*/ 2810235 h 2877832"/>
              <a:gd name="connsiteX3" fmla="*/ 0 w 12192000"/>
              <a:gd name="connsiteY3" fmla="*/ 0 h 2877832"/>
              <a:gd name="connsiteX4" fmla="*/ 12192000 w 12192000"/>
              <a:gd name="connsiteY4" fmla="*/ 0 h 2877832"/>
              <a:gd name="connsiteX5" fmla="*/ 12192000 w 12192000"/>
              <a:gd name="connsiteY5" fmla="*/ 1915388 h 2877832"/>
              <a:gd name="connsiteX6" fmla="*/ 12061096 w 12192000"/>
              <a:gd name="connsiteY6" fmla="*/ 1954428 h 2877832"/>
              <a:gd name="connsiteX7" fmla="*/ 11676800 w 12192000"/>
              <a:gd name="connsiteY7" fmla="*/ 2058003 h 2877832"/>
              <a:gd name="connsiteX8" fmla="*/ 10425355 w 12192000"/>
              <a:gd name="connsiteY8" fmla="*/ 2341542 h 2877832"/>
              <a:gd name="connsiteX9" fmla="*/ 9424022 w 12192000"/>
              <a:gd name="connsiteY9" fmla="*/ 2516704 h 2877832"/>
              <a:gd name="connsiteX10" fmla="*/ 8458419 w 12192000"/>
              <a:gd name="connsiteY10" fmla="*/ 2650405 h 2877832"/>
              <a:gd name="connsiteX11" fmla="*/ 7715970 w 12192000"/>
              <a:gd name="connsiteY11" fmla="*/ 2730352 h 2877832"/>
              <a:gd name="connsiteX12" fmla="*/ 6951716 w 12192000"/>
              <a:gd name="connsiteY12" fmla="*/ 2796132 h 2877832"/>
              <a:gd name="connsiteX13" fmla="*/ 6936303 w 12192000"/>
              <a:gd name="connsiteY13" fmla="*/ 2798203 h 2877832"/>
              <a:gd name="connsiteX14" fmla="*/ 6790448 w 12192000"/>
              <a:gd name="connsiteY14" fmla="*/ 2809564 h 2877832"/>
              <a:gd name="connsiteX15" fmla="*/ 6799941 w 12192000"/>
              <a:gd name="connsiteY15" fmla="*/ 2811384 h 2877832"/>
              <a:gd name="connsiteX16" fmla="*/ 6835432 w 12192000"/>
              <a:gd name="connsiteY16" fmla="*/ 2809677 h 2877832"/>
              <a:gd name="connsiteX17" fmla="*/ 6884003 w 12192000"/>
              <a:gd name="connsiteY17" fmla="*/ 2806699 h 2877832"/>
              <a:gd name="connsiteX18" fmla="*/ 7578771 w 12192000"/>
              <a:gd name="connsiteY18" fmla="*/ 2774172 h 2877832"/>
              <a:gd name="connsiteX19" fmla="*/ 8623845 w 12192000"/>
              <a:gd name="connsiteY19" fmla="*/ 2687275 h 2877832"/>
              <a:gd name="connsiteX20" fmla="*/ 9479970 w 12192000"/>
              <a:gd name="connsiteY20" fmla="*/ 2583369 h 2877832"/>
              <a:gd name="connsiteX21" fmla="*/ 10629308 w 12192000"/>
              <a:gd name="connsiteY21" fmla="*/ 2389212 h 2877832"/>
              <a:gd name="connsiteX22" fmla="*/ 11998498 w 12192000"/>
              <a:gd name="connsiteY22" fmla="*/ 2063218 h 2877832"/>
              <a:gd name="connsiteX23" fmla="*/ 12192000 w 12192000"/>
              <a:gd name="connsiteY23" fmla="*/ 2006219 h 2877832"/>
              <a:gd name="connsiteX24" fmla="*/ 12192000 w 12192000"/>
              <a:gd name="connsiteY24" fmla="*/ 2060956 h 2877832"/>
              <a:gd name="connsiteX25" fmla="*/ 11829257 w 12192000"/>
              <a:gd name="connsiteY25" fmla="*/ 2166255 h 2877832"/>
              <a:gd name="connsiteX26" fmla="*/ 10939183 w 12192000"/>
              <a:gd name="connsiteY26" fmla="*/ 2380770 h 2877832"/>
              <a:gd name="connsiteX27" fmla="*/ 9985530 w 12192000"/>
              <a:gd name="connsiteY27" fmla="*/ 2560775 h 2877832"/>
              <a:gd name="connsiteX28" fmla="*/ 9186882 w 12192000"/>
              <a:gd name="connsiteY28" fmla="*/ 2676722 h 2877832"/>
              <a:gd name="connsiteX29" fmla="*/ 8578198 w 12192000"/>
              <a:gd name="connsiteY29" fmla="*/ 2746241 h 2877832"/>
              <a:gd name="connsiteX30" fmla="*/ 7864358 w 12192000"/>
              <a:gd name="connsiteY30" fmla="*/ 2807692 h 2877832"/>
              <a:gd name="connsiteX31" fmla="*/ 6935502 w 12192000"/>
              <a:gd name="connsiteY31" fmla="*/ 2859086 h 2877832"/>
              <a:gd name="connsiteX32" fmla="*/ 6477750 w 12192000"/>
              <a:gd name="connsiteY32" fmla="*/ 2872989 h 2877832"/>
              <a:gd name="connsiteX33" fmla="*/ 6362294 w 12192000"/>
              <a:gd name="connsiteY33" fmla="*/ 2877832 h 2877832"/>
              <a:gd name="connsiteX34" fmla="*/ 6057129 w 12192000"/>
              <a:gd name="connsiteY34" fmla="*/ 2877832 h 2877832"/>
              <a:gd name="connsiteX35" fmla="*/ 5977784 w 12192000"/>
              <a:gd name="connsiteY35" fmla="*/ 2873238 h 2877832"/>
              <a:gd name="connsiteX36" fmla="*/ 5265087 w 12192000"/>
              <a:gd name="connsiteY36" fmla="*/ 2836989 h 2877832"/>
              <a:gd name="connsiteX37" fmla="*/ 4346277 w 12192000"/>
              <a:gd name="connsiteY37" fmla="*/ 2774919 h 2877832"/>
              <a:gd name="connsiteX38" fmla="*/ 3373045 w 12192000"/>
              <a:gd name="connsiteY38" fmla="*/ 2676350 h 2877832"/>
              <a:gd name="connsiteX39" fmla="*/ 2362173 w 12192000"/>
              <a:gd name="connsiteY39" fmla="*/ 2557423 h 2877832"/>
              <a:gd name="connsiteX40" fmla="*/ 1233178 w 12192000"/>
              <a:gd name="connsiteY40" fmla="*/ 2384247 h 2877832"/>
              <a:gd name="connsiteX41" fmla="*/ 68500 w 12192000"/>
              <a:gd name="connsiteY41" fmla="*/ 2144540 h 2877832"/>
              <a:gd name="connsiteX42" fmla="*/ 0 w 12192000"/>
              <a:gd name="connsiteY42" fmla="*/ 2127185 h 2877832"/>
              <a:gd name="connsiteX43" fmla="*/ 0 w 12192000"/>
              <a:gd name="connsiteY43" fmla="*/ 2070696 h 2877832"/>
              <a:gd name="connsiteX44" fmla="*/ 72441 w 12192000"/>
              <a:gd name="connsiteY44" fmla="*/ 2089473 h 2877832"/>
              <a:gd name="connsiteX45" fmla="*/ 600716 w 12192000"/>
              <a:gd name="connsiteY45" fmla="*/ 2207843 h 2877832"/>
              <a:gd name="connsiteX46" fmla="*/ 1769512 w 12192000"/>
              <a:gd name="connsiteY46" fmla="*/ 2418011 h 2877832"/>
              <a:gd name="connsiteX47" fmla="*/ 2613554 w 12192000"/>
              <a:gd name="connsiteY47" fmla="*/ 2534953 h 2877832"/>
              <a:gd name="connsiteX48" fmla="*/ 2581134 w 12192000"/>
              <a:gd name="connsiteY48" fmla="*/ 2525022 h 2877832"/>
              <a:gd name="connsiteX49" fmla="*/ 1112635 w 12192000"/>
              <a:gd name="connsiteY49" fmla="*/ 2192325 h 2877832"/>
              <a:gd name="connsiteX50" fmla="*/ 420412 w 12192000"/>
              <a:gd name="connsiteY50" fmla="*/ 1992892 h 2877832"/>
              <a:gd name="connsiteX51" fmla="*/ 0 w 12192000"/>
              <a:gd name="connsiteY51" fmla="*/ 1853975 h 28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000" h="2877832">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21B5656-8342-9E4E-B60F-6EF0D33E4FCF}"/>
              </a:ext>
            </a:extLst>
          </p:cNvPr>
          <p:cNvSpPr>
            <a:spLocks noGrp="1"/>
          </p:cNvSpPr>
          <p:nvPr>
            <p:ph type="title"/>
          </p:nvPr>
        </p:nvSpPr>
        <p:spPr>
          <a:xfrm>
            <a:off x="630936" y="630936"/>
            <a:ext cx="3599688" cy="1463040"/>
          </a:xfrm>
        </p:spPr>
        <p:txBody>
          <a:bodyPr anchor="ctr">
            <a:normAutofit/>
          </a:bodyPr>
          <a:lstStyle/>
          <a:p>
            <a:r>
              <a:rPr lang="en-US" sz="4100">
                <a:solidFill>
                  <a:srgbClr val="FFFFFF"/>
                </a:solidFill>
              </a:rPr>
              <a:t>Survey Development</a:t>
            </a:r>
          </a:p>
        </p:txBody>
      </p:sp>
      <p:sp>
        <p:nvSpPr>
          <p:cNvPr id="13" name="sketch line">
            <a:extLst>
              <a:ext uri="{FF2B5EF4-FFF2-40B4-BE49-F238E27FC236}">
                <a16:creationId xmlns:a16="http://schemas.microsoft.com/office/drawing/2014/main" id="{59FA8C2E-A5A7-4490-927A-7CD58343E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353312"/>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9577B1A-DEE7-B649-8E2C-47980758BF4A}"/>
              </a:ext>
            </a:extLst>
          </p:cNvPr>
          <p:cNvSpPr>
            <a:spLocks noGrp="1"/>
          </p:cNvSpPr>
          <p:nvPr>
            <p:ph idx="1"/>
          </p:nvPr>
        </p:nvSpPr>
        <p:spPr>
          <a:xfrm>
            <a:off x="4474462" y="630936"/>
            <a:ext cx="6046350" cy="1463040"/>
          </a:xfrm>
        </p:spPr>
        <p:txBody>
          <a:bodyPr vert="horz" lIns="91440" tIns="45720" rIns="91440" bIns="45720" rtlCol="0" anchor="ctr">
            <a:noAutofit/>
          </a:bodyPr>
          <a:lstStyle/>
          <a:p>
            <a:r>
              <a:rPr lang="en-US" sz="1600">
                <a:solidFill>
                  <a:srgbClr val="FFFFFF"/>
                </a:solidFill>
                <a:latin typeface="Calibri"/>
              </a:rPr>
              <a:t>Databases selected for evaluation based on total number of </a:t>
            </a:r>
            <a:r>
              <a:rPr lang="en-US" sz="1600" err="1">
                <a:solidFill>
                  <a:srgbClr val="FFFFFF"/>
                </a:solidFill>
                <a:latin typeface="Calibri"/>
              </a:rPr>
              <a:t>LibGuide</a:t>
            </a:r>
            <a:r>
              <a:rPr lang="en-US" sz="1600">
                <a:solidFill>
                  <a:srgbClr val="FFFFFF"/>
                </a:solidFill>
                <a:latin typeface="Calibri"/>
              </a:rPr>
              <a:t> mappings</a:t>
            </a:r>
          </a:p>
          <a:p>
            <a:r>
              <a:rPr lang="en-US" sz="1600">
                <a:solidFill>
                  <a:srgbClr val="FFFFFF"/>
                </a:solidFill>
                <a:latin typeface="Calibri"/>
              </a:rPr>
              <a:t>Standards selected based on ease of evaluation. Standards needed to be clear-cut and able to be evaluated without inspecting the resource code. </a:t>
            </a:r>
          </a:p>
          <a:p>
            <a:r>
              <a:rPr lang="en-US" sz="1600">
                <a:solidFill>
                  <a:srgbClr val="FFFFFF"/>
                </a:solidFill>
                <a:latin typeface="Calibri"/>
              </a:rPr>
              <a:t>Surveys were developed and delivered through institutional Qualtrics subscription. Results were collected anonymously.</a:t>
            </a:r>
          </a:p>
          <a:p>
            <a:r>
              <a:rPr lang="en-US" sz="1600">
                <a:solidFill>
                  <a:srgbClr val="FFFFFF"/>
                </a:solidFill>
                <a:latin typeface="Calibri"/>
              </a:rPr>
              <a:t>Each survey evaluates 8 resources. Each resource is evaluated on 6 accessibility criteria.</a:t>
            </a:r>
          </a:p>
        </p:txBody>
      </p:sp>
      <p:pic>
        <p:nvPicPr>
          <p:cNvPr id="4" name="Picture 4" descr="List of databases in LibGuide interface. Items sorted by number of mappings">
            <a:extLst>
              <a:ext uri="{FF2B5EF4-FFF2-40B4-BE49-F238E27FC236}">
                <a16:creationId xmlns:a16="http://schemas.microsoft.com/office/drawing/2014/main" id="{4C2A020D-9D5D-49F2-8089-53E61BC897EA}"/>
              </a:ext>
            </a:extLst>
          </p:cNvPr>
          <p:cNvPicPr>
            <a:picLocks noChangeAspect="1"/>
          </p:cNvPicPr>
          <p:nvPr/>
        </p:nvPicPr>
        <p:blipFill>
          <a:blip r:embed="rId3"/>
          <a:stretch>
            <a:fillRect/>
          </a:stretch>
        </p:blipFill>
        <p:spPr>
          <a:xfrm>
            <a:off x="630936" y="3219007"/>
            <a:ext cx="10917936" cy="2784074"/>
          </a:xfrm>
          <a:prstGeom prst="rect">
            <a:avLst/>
          </a:prstGeom>
        </p:spPr>
      </p:pic>
    </p:spTree>
    <p:extLst>
      <p:ext uri="{BB962C8B-B14F-4D97-AF65-F5344CB8AC3E}">
        <p14:creationId xmlns:p14="http://schemas.microsoft.com/office/powerpoint/2010/main" val="465226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309F8-F9EC-5C43-84A8-C09B584A7E7B}"/>
              </a:ext>
            </a:extLst>
          </p:cNvPr>
          <p:cNvSpPr>
            <a:spLocks noGrp="1"/>
          </p:cNvSpPr>
          <p:nvPr>
            <p:ph type="title"/>
          </p:nvPr>
        </p:nvSpPr>
        <p:spPr/>
        <p:txBody>
          <a:bodyPr/>
          <a:lstStyle/>
          <a:p>
            <a:r>
              <a:rPr lang="en-US">
                <a:latin typeface="Open Sans Semibold"/>
              </a:rPr>
              <a:t>Survey Details</a:t>
            </a:r>
            <a:endParaRPr lang="en-US"/>
          </a:p>
        </p:txBody>
      </p:sp>
      <p:graphicFrame>
        <p:nvGraphicFramePr>
          <p:cNvPr id="6" name="Content Placeholder 2">
            <a:extLst>
              <a:ext uri="{FF2B5EF4-FFF2-40B4-BE49-F238E27FC236}">
                <a16:creationId xmlns:a16="http://schemas.microsoft.com/office/drawing/2014/main" id="{6FCA1361-1F0F-48EA-AF4C-68437926B4A9}"/>
              </a:ext>
            </a:extLst>
          </p:cNvPr>
          <p:cNvGraphicFramePr>
            <a:graphicFrameLocks noGrp="1"/>
          </p:cNvGraphicFramePr>
          <p:nvPr>
            <p:ph idx="1"/>
          </p:nvPr>
        </p:nvGraphicFramePr>
        <p:xfrm>
          <a:off x="838200" y="1825625"/>
          <a:ext cx="8367486"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4" descr="Qualtrics interface showing the first steps of a sample evaluation of the New York Times Historical Newspapers database">
            <a:extLst>
              <a:ext uri="{FF2B5EF4-FFF2-40B4-BE49-F238E27FC236}">
                <a16:creationId xmlns:a16="http://schemas.microsoft.com/office/drawing/2014/main" id="{319D0229-2C93-4D9D-8F5B-23EB9D696977}"/>
              </a:ext>
            </a:extLst>
          </p:cNvPr>
          <p:cNvPicPr>
            <a:picLocks noChangeAspect="1"/>
          </p:cNvPicPr>
          <p:nvPr/>
        </p:nvPicPr>
        <p:blipFill>
          <a:blip r:embed="rId8"/>
          <a:stretch>
            <a:fillRect/>
          </a:stretch>
        </p:blipFill>
        <p:spPr>
          <a:xfrm>
            <a:off x="9071219" y="366644"/>
            <a:ext cx="2824710" cy="5925102"/>
          </a:xfrm>
          <a:prstGeom prst="rect">
            <a:avLst/>
          </a:prstGeom>
        </p:spPr>
      </p:pic>
    </p:spTree>
    <p:extLst>
      <p:ext uri="{BB962C8B-B14F-4D97-AF65-F5344CB8AC3E}">
        <p14:creationId xmlns:p14="http://schemas.microsoft.com/office/powerpoint/2010/main" val="157494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Arc 10">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FF289460-ED4A-42DB-9F92-ECEF9B25BB96}"/>
              </a:ext>
            </a:extLst>
          </p:cNvPr>
          <p:cNvSpPr txBox="1"/>
          <p:nvPr/>
        </p:nvSpPr>
        <p:spPr>
          <a:xfrm>
            <a:off x="5894962" y="582466"/>
            <a:ext cx="5458838" cy="1325563"/>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lnSpc>
                <a:spcPct val="90000"/>
              </a:lnSpc>
              <a:spcBef>
                <a:spcPct val="0"/>
              </a:spcBef>
              <a:spcAft>
                <a:spcPts val="600"/>
              </a:spcAft>
            </a:pPr>
            <a:r>
              <a:rPr lang="en-US" sz="4400" kern="1200">
                <a:solidFill>
                  <a:schemeClr val="tx1"/>
                </a:solidFill>
                <a:latin typeface="+mj-lt"/>
                <a:ea typeface="+mj-ea"/>
                <a:cs typeface="+mj-cs"/>
              </a:rPr>
              <a:t>Free Assessment Tools</a:t>
            </a:r>
          </a:p>
        </p:txBody>
      </p:sp>
      <p:sp>
        <p:nvSpPr>
          <p:cNvPr id="13" name="Freeform: Shape 12">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3" descr="WAVE checker browser extension results, showing a count of errors, contrast errors, alerts, features, structural elements, and ARIA.">
            <a:extLst>
              <a:ext uri="{FF2B5EF4-FFF2-40B4-BE49-F238E27FC236}">
                <a16:creationId xmlns:a16="http://schemas.microsoft.com/office/drawing/2014/main" id="{58EC163E-7CE2-4733-84D7-76557924D32E}"/>
              </a:ext>
            </a:extLst>
          </p:cNvPr>
          <p:cNvPicPr>
            <a:picLocks noChangeAspect="1"/>
          </p:cNvPicPr>
          <p:nvPr/>
        </p:nvPicPr>
        <p:blipFill>
          <a:blip r:embed="rId2"/>
          <a:stretch>
            <a:fillRect/>
          </a:stretch>
        </p:blipFill>
        <p:spPr>
          <a:xfrm>
            <a:off x="1441746" y="511293"/>
            <a:ext cx="3300252"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4" name="TextBox 3">
            <a:extLst>
              <a:ext uri="{FF2B5EF4-FFF2-40B4-BE49-F238E27FC236}">
                <a16:creationId xmlns:a16="http://schemas.microsoft.com/office/drawing/2014/main" id="{3847CB73-BDE3-47CF-9FB4-B871FE18BAAC}"/>
              </a:ext>
            </a:extLst>
          </p:cNvPr>
          <p:cNvSpPr txBox="1"/>
          <p:nvPr/>
        </p:nvSpPr>
        <p:spPr>
          <a:xfrm>
            <a:off x="5894962" y="1984443"/>
            <a:ext cx="5458838" cy="41925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indent="-228600">
              <a:lnSpc>
                <a:spcPct val="90000"/>
              </a:lnSpc>
              <a:spcAft>
                <a:spcPts val="600"/>
              </a:spcAft>
              <a:buFont typeface="Arial" panose="020B0604020202020204" pitchFamily="34" charset="0"/>
              <a:buChar char="•"/>
            </a:pPr>
            <a:r>
              <a:rPr lang="en-US" sz="2500">
                <a:hlinkClick r:id="rId3"/>
              </a:rPr>
              <a:t>NVDA screen reader</a:t>
            </a:r>
            <a:r>
              <a:rPr lang="en-US" sz="2500"/>
              <a:t> - a free screen reader from NV Access</a:t>
            </a:r>
            <a:endParaRPr lang="en-US" sz="2500">
              <a:cs typeface="Calibri"/>
            </a:endParaRPr>
          </a:p>
          <a:p>
            <a:pPr indent="-228600">
              <a:lnSpc>
                <a:spcPct val="90000"/>
              </a:lnSpc>
              <a:spcAft>
                <a:spcPts val="600"/>
              </a:spcAft>
              <a:buFont typeface="Arial" panose="020B0604020202020204" pitchFamily="34" charset="0"/>
              <a:buChar char="•"/>
            </a:pPr>
            <a:r>
              <a:rPr lang="en-US" sz="2500">
                <a:hlinkClick r:id="rId4"/>
              </a:rPr>
              <a:t>WAVE accessibility checker </a:t>
            </a:r>
            <a:r>
              <a:rPr lang="en-US" sz="2500"/>
              <a:t>- a browser extension that allows you to see accessibility errors on a page</a:t>
            </a:r>
            <a:endParaRPr lang="en-US" sz="2500">
              <a:cs typeface="Calibri"/>
            </a:endParaRPr>
          </a:p>
          <a:p>
            <a:pPr indent="-228600">
              <a:lnSpc>
                <a:spcPct val="90000"/>
              </a:lnSpc>
              <a:spcAft>
                <a:spcPts val="600"/>
              </a:spcAft>
              <a:buFont typeface="Arial" panose="020B0604020202020204" pitchFamily="34" charset="0"/>
              <a:buChar char="•"/>
            </a:pPr>
            <a:r>
              <a:rPr lang="en-US" sz="2500">
                <a:hlinkClick r:id="rId5"/>
              </a:rPr>
              <a:t>WCAG color contrast checker </a:t>
            </a:r>
            <a:r>
              <a:rPr lang="en-US" sz="2500"/>
              <a:t>- a browser extension that allows you to check the color contrast on a page</a:t>
            </a:r>
            <a:endParaRPr lang="en-US" sz="2500">
              <a:cs typeface="Calibri"/>
            </a:endParaRPr>
          </a:p>
          <a:p>
            <a:pPr indent="-228600">
              <a:lnSpc>
                <a:spcPct val="90000"/>
              </a:lnSpc>
              <a:spcAft>
                <a:spcPts val="600"/>
              </a:spcAft>
              <a:buFont typeface="Arial" panose="020B0604020202020204" pitchFamily="34" charset="0"/>
              <a:buChar char="•"/>
            </a:pPr>
            <a:r>
              <a:rPr lang="en-US" sz="2500">
                <a:hlinkClick r:id="rId6"/>
              </a:rPr>
              <a:t>Snipping tool</a:t>
            </a:r>
            <a:r>
              <a:rPr lang="en-US" sz="2500"/>
              <a:t> (or other screen capture tool) - a program that allows you to capture a portion of your screen as an image</a:t>
            </a:r>
            <a:endParaRPr lang="en-US" sz="2500">
              <a:cs typeface="Calibri"/>
            </a:endParaRPr>
          </a:p>
          <a:p>
            <a:pPr indent="-228600">
              <a:lnSpc>
                <a:spcPct val="90000"/>
              </a:lnSpc>
              <a:spcAft>
                <a:spcPts val="600"/>
              </a:spcAft>
              <a:buFont typeface="Arial" panose="020B0604020202020204" pitchFamily="34" charset="0"/>
              <a:buChar char="•"/>
            </a:pPr>
            <a:endParaRPr lang="en-US" sz="2500">
              <a:cs typeface="Calibri"/>
            </a:endParaRPr>
          </a:p>
        </p:txBody>
      </p:sp>
    </p:spTree>
    <p:extLst>
      <p:ext uri="{BB962C8B-B14F-4D97-AF65-F5344CB8AC3E}">
        <p14:creationId xmlns:p14="http://schemas.microsoft.com/office/powerpoint/2010/main" val="2053415321"/>
      </p:ext>
    </p:extLst>
  </p:cSld>
  <p:clrMapOvr>
    <a:masterClrMapping/>
  </p:clrMapOvr>
</p:sld>
</file>

<file path=ppt/theme/theme1.xml><?xml version="1.0" encoding="utf-8"?>
<a:theme xmlns:a="http://schemas.openxmlformats.org/drawingml/2006/main" name="Office Theme">
  <a:themeElements>
    <a:clrScheme name="UNCCH">
      <a:dk1>
        <a:srgbClr val="000000"/>
      </a:dk1>
      <a:lt1>
        <a:srgbClr val="FFFFFF"/>
      </a:lt1>
      <a:dk2>
        <a:srgbClr val="13284B"/>
      </a:dk2>
      <a:lt2>
        <a:srgbClr val="E7E6E6"/>
      </a:lt2>
      <a:accent1>
        <a:srgbClr val="007FAE"/>
      </a:accent1>
      <a:accent2>
        <a:srgbClr val="4B9CD3"/>
      </a:accent2>
      <a:accent3>
        <a:srgbClr val="7FC3E9"/>
      </a:accent3>
      <a:accent4>
        <a:srgbClr val="767676"/>
      </a:accent4>
      <a:accent5>
        <a:srgbClr val="C3C3C3"/>
      </a:accent5>
      <a:accent6>
        <a:srgbClr val="E1E1E1"/>
      </a:accent6>
      <a:hlink>
        <a:srgbClr val="007FAE"/>
      </a:hlink>
      <a:folHlink>
        <a:srgbClr val="13284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F0CE708-39F1-0A40-8672-4327BB04B086}" vid="{903EA3A1-CBDD-CC40-A9CB-B460B855D1D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estColumn xmlns="77b1d4e0-b69c-4268-8061-4fc07d3df105" xsi:nil="true"/>
    <SharedWithUsers xmlns="dcc9f6e0-d4ad-4ee3-87c1-899ddb7ebd60">
      <UserInfo>
        <DisplayName>Burmeister, Nora Kaitlin</DisplayName>
        <AccountId>2047</AccountId>
        <AccountType/>
      </UserInfo>
      <UserInfo>
        <DisplayName>Haefele, Chad Mark</DisplayName>
        <AccountId>86</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BE57005DC9C4145813E0A4A13B3A699" ma:contentTypeVersion="" ma:contentTypeDescription="Create a new document." ma:contentTypeScope="" ma:versionID="c10854ba9234625844f8de85c04ef76e">
  <xsd:schema xmlns:xsd="http://www.w3.org/2001/XMLSchema" xmlns:xs="http://www.w3.org/2001/XMLSchema" xmlns:p="http://schemas.microsoft.com/office/2006/metadata/properties" xmlns:ns2="dcc9f6e0-d4ad-4ee3-87c1-899ddb7ebd60" xmlns:ns3="77b1d4e0-b69c-4268-8061-4fc07d3df105" targetNamespace="http://schemas.microsoft.com/office/2006/metadata/properties" ma:root="true" ma:fieldsID="7ea65c596c385387ffda5a6c19a65fef" ns2:_="" ns3:_="">
    <xsd:import namespace="dcc9f6e0-d4ad-4ee3-87c1-899ddb7ebd60"/>
    <xsd:import namespace="77b1d4e0-b69c-4268-8061-4fc07d3df10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element ref="ns3:TestColum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c9f6e0-d4ad-4ee3-87c1-899ddb7ebd6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7b1d4e0-b69c-4268-8061-4fc07d3df10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Location" ma:index="17" nillable="true" ma:displayName="MediaServiceLocation" ma:internalName="MediaServiceLocation"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TestColumn" ma:index="22" nillable="true" ma:displayName="Test Column" ma:description="hello world" ma:format="Dropdown" ma:internalName="TestColumn">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DFFE00-4D55-4992-834D-2E7D158A0975}">
  <ds:schemaRefs>
    <ds:schemaRef ds:uri="77b1d4e0-b69c-4268-8061-4fc07d3df105"/>
    <ds:schemaRef ds:uri="dcc9f6e0-d4ad-4ee3-87c1-899ddb7ebd6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18DBE77-BAEE-484D-B23D-FA55EE715BC0}">
  <ds:schemaRefs>
    <ds:schemaRef ds:uri="http://schemas.microsoft.com/sharepoint/v3/contenttype/forms"/>
  </ds:schemaRefs>
</ds:datastoreItem>
</file>

<file path=customXml/itemProps3.xml><?xml version="1.0" encoding="utf-8"?>
<ds:datastoreItem xmlns:ds="http://schemas.openxmlformats.org/officeDocument/2006/customXml" ds:itemID="{2009E22A-1F3D-4140-9933-4A3BEB7DB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c9f6e0-d4ad-4ee3-87c1-899ddb7ebd60"/>
    <ds:schemaRef ds:uri="77b1d4e0-b69c-4268-8061-4fc07d3df1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11</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Auditing Accessibility with Remote User Testing</vt:lpstr>
      <vt:lpstr>Roadmap</vt:lpstr>
      <vt:lpstr>Where We Started</vt:lpstr>
      <vt:lpstr>Context &amp; Definitions</vt:lpstr>
      <vt:lpstr>Recruitment</vt:lpstr>
      <vt:lpstr>Supporting Participants</vt:lpstr>
      <vt:lpstr>Survey Development</vt:lpstr>
      <vt:lpstr>Survey Details</vt:lpstr>
      <vt:lpstr>PowerPoint Presentation</vt:lpstr>
      <vt:lpstr>By The Numbers</vt:lpstr>
      <vt:lpstr>Metrics &amp; Analysis</vt:lpstr>
      <vt:lpstr>Sample Snapshot</vt:lpstr>
      <vt:lpstr>Mapping Testing Standards to VPATs</vt:lpstr>
      <vt:lpstr>Expanding our evaluations</vt:lpstr>
      <vt:lpstr>Communications with Vendors</vt:lpstr>
      <vt:lpstr>Snapshots of Positive Vendor Responses</vt:lpstr>
      <vt:lpstr>Snapshots of Positive Vendor Responses</vt:lpstr>
      <vt:lpstr>Snapshots of Positive Vendor Responses</vt:lpstr>
      <vt:lpstr>Snapshots of Less Positive Vendor Responses</vt:lpstr>
      <vt:lpstr>Communication With Our Librarians</vt:lpstr>
      <vt:lpstr>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Auditing Accessibility with Remote User Testing</dc:title>
  <dc:creator>felicitywalston@nc.rr.com</dc:creator>
  <cp:revision>7</cp:revision>
  <dcterms:created xsi:type="dcterms:W3CDTF">2021-01-08T17:45:47Z</dcterms:created>
  <dcterms:modified xsi:type="dcterms:W3CDTF">2021-12-06T16:32:56Z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0x0101001BE57005DC9C4145813E0A4A13B3A699</vt:lpwstr>
  </property>
</Properties>
</file>