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421" r:id="rId2"/>
    <p:sldId id="432" r:id="rId3"/>
    <p:sldId id="434" r:id="rId4"/>
    <p:sldId id="436" r:id="rId5"/>
    <p:sldId id="472" r:id="rId6"/>
    <p:sldId id="439" r:id="rId7"/>
    <p:sldId id="441" r:id="rId8"/>
    <p:sldId id="471" r:id="rId9"/>
    <p:sldId id="446" r:id="rId10"/>
    <p:sldId id="468" r:id="rId11"/>
    <p:sldId id="469" r:id="rId12"/>
    <p:sldId id="470" r:id="rId13"/>
    <p:sldId id="448" r:id="rId14"/>
    <p:sldId id="463" r:id="rId15"/>
    <p:sldId id="443" r:id="rId16"/>
    <p:sldId id="465" r:id="rId17"/>
    <p:sldId id="466" r:id="rId18"/>
    <p:sldId id="467" r:id="rId19"/>
    <p:sldId id="461" r:id="rId2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80" autoAdjust="0"/>
    <p:restoredTop sz="86410"/>
  </p:normalViewPr>
  <p:slideViewPr>
    <p:cSldViewPr snapToGrid="0">
      <p:cViewPr varScale="1">
        <p:scale>
          <a:sx n="66" d="100"/>
          <a:sy n="66" d="100"/>
        </p:scale>
        <p:origin x="53" y="235"/>
      </p:cViewPr>
      <p:guideLst/>
    </p:cSldViewPr>
  </p:slideViewPr>
  <p:outlineViewPr>
    <p:cViewPr>
      <p:scale>
        <a:sx n="33" d="100"/>
        <a:sy n="33" d="100"/>
      </p:scale>
      <p:origin x="0" y="-50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xson\Documents\Library_assessment\final%20faculty\FAU%20Libraries%20Faculty%20Satisfaction%20Survey%20Fall%202017_all_no_commen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xson\Documents\Library_assessment\final%20faculty\FAU%20Libraries%20Faculty%20Satisfaction%20Survey%20Fall%202017_all_no_comme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042451215337233E-2"/>
          <c:y val="9.760649087221096E-2"/>
          <c:w val="0.89726189661074973"/>
          <c:h val="0.8369485660134268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Sheet1!$C$1:$L$1</c:f>
              <c:strCache>
                <c:ptCount val="10"/>
                <c:pt idx="0">
                  <c:v>2008-2009</c:v>
                </c:pt>
                <c:pt idx="1">
                  <c:v>2009-2010</c:v>
                </c:pt>
                <c:pt idx="2">
                  <c:v>2010-2011</c:v>
                </c:pt>
                <c:pt idx="3">
                  <c:v>2011-2012</c:v>
                </c:pt>
                <c:pt idx="4">
                  <c:v>2012-2013</c:v>
                </c:pt>
                <c:pt idx="5">
                  <c:v>2013-2014</c:v>
                </c:pt>
                <c:pt idx="6">
                  <c:v>2014-2015</c:v>
                </c:pt>
                <c:pt idx="7">
                  <c:v>2015-2016</c:v>
                </c:pt>
                <c:pt idx="8">
                  <c:v>2016-2017</c:v>
                </c:pt>
                <c:pt idx="9">
                  <c:v>2017-2018</c:v>
                </c:pt>
              </c:strCache>
            </c:strRef>
          </c:cat>
          <c:val>
            <c:numRef>
              <c:f>Sheet1!$C$2:$L$2</c:f>
              <c:numCache>
                <c:formatCode>_("$"* #,##0_);_("$"* \(#,##0\);_("$"* "-"??_);_(@_)</c:formatCode>
                <c:ptCount val="10"/>
                <c:pt idx="0">
                  <c:v>3000000</c:v>
                </c:pt>
                <c:pt idx="1">
                  <c:v>3210000</c:v>
                </c:pt>
                <c:pt idx="2">
                  <c:v>3434700</c:v>
                </c:pt>
                <c:pt idx="3">
                  <c:v>3675129</c:v>
                </c:pt>
                <c:pt idx="4">
                  <c:v>3932388.0300000003</c:v>
                </c:pt>
                <c:pt idx="5">
                  <c:v>4207655.1921000006</c:v>
                </c:pt>
                <c:pt idx="6">
                  <c:v>4502191.0555470008</c:v>
                </c:pt>
                <c:pt idx="7">
                  <c:v>4817344.4294352913</c:v>
                </c:pt>
                <c:pt idx="8">
                  <c:v>5154558.5394957615</c:v>
                </c:pt>
                <c:pt idx="9">
                  <c:v>5515377.637260465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9401952"/>
        <c:axId val="159402512"/>
      </c:lineChart>
      <c:catAx>
        <c:axId val="15940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402512"/>
        <c:crosses val="autoZero"/>
        <c:auto val="1"/>
        <c:lblAlgn val="ctr"/>
        <c:lblOffset val="100"/>
        <c:noMultiLvlLbl val="0"/>
      </c:catAx>
      <c:valAx>
        <c:axId val="15940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401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r>
              <a:rPr lang="en-US" sz="1400"/>
              <a:t>In general, how often do you use the library's electronic services or resources from your office, home or other off-campus location?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1340988520387954E-2"/>
          <c:y val="0.17781308151808473"/>
          <c:w val="0.81302871011999256"/>
          <c:h val="0.754188396221989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'Question 5'!$B$3</c:f>
              <c:strCache>
                <c:ptCount val="1"/>
                <c:pt idx="0">
                  <c:v>Responses</c:v>
                </c:pt>
              </c:strCache>
            </c:strRef>
          </c:tx>
          <c:spPr>
            <a:solidFill>
              <a:srgbClr val="00BF6F"/>
            </a:solidFill>
            <a:ln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'Question 5'!$A$4:$A$9</c:f>
              <c:strCache>
                <c:ptCount val="6"/>
                <c:pt idx="0">
                  <c:v>Daily</c:v>
                </c:pt>
                <c:pt idx="1">
                  <c:v>Weekly</c:v>
                </c:pt>
                <c:pt idx="2">
                  <c:v>Monthly</c:v>
                </c:pt>
                <c:pt idx="3">
                  <c:v>Each Semester</c:v>
                </c:pt>
                <c:pt idx="4">
                  <c:v>Yearly</c:v>
                </c:pt>
                <c:pt idx="5">
                  <c:v>Never</c:v>
                </c:pt>
              </c:strCache>
            </c:strRef>
          </c:cat>
          <c:val>
            <c:numRef>
              <c:f>'Question 5'!$B$4:$B$9</c:f>
              <c:numCache>
                <c:formatCode>0.00%</c:formatCode>
                <c:ptCount val="6"/>
                <c:pt idx="0">
                  <c:v>0.2487</c:v>
                </c:pt>
                <c:pt idx="1">
                  <c:v>0.46560000000000001</c:v>
                </c:pt>
                <c:pt idx="2">
                  <c:v>0.1164</c:v>
                </c:pt>
                <c:pt idx="3">
                  <c:v>8.199999999999999E-2</c:v>
                </c:pt>
                <c:pt idx="4">
                  <c:v>4.7600000000000003E-2</c:v>
                </c:pt>
                <c:pt idx="5">
                  <c:v>3.9699999999999999E-2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116096"/>
        <c:axId val="160115536"/>
      </c:barChart>
      <c:valAx>
        <c:axId val="16011553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160116096"/>
        <c:crosses val="autoZero"/>
        <c:crossBetween val="between"/>
      </c:valAx>
      <c:catAx>
        <c:axId val="16011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60115536"/>
        <c:crosses val="autoZero"/>
        <c:auto val="0"/>
        <c:lblAlgn val="ctr"/>
        <c:lblOffset val="100"/>
        <c:noMultiLvlLbl val="0"/>
      </c:catAx>
    </c:plotArea>
    <c:legend>
      <c:legendPos val="r"/>
      <c:layout/>
      <c:overlay val="0"/>
    </c:legend>
    <c:plotVisOnly val="0"/>
    <c:dispBlanksAs val="gap"/>
    <c:showDLblsOverMax val="0"/>
  </c:chart>
  <c:spPr>
    <a:ln w="57150">
      <a:solidFill>
        <a:schemeClr val="accent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r>
              <a:rPr lang="en-US" sz="1600"/>
              <a:t>In general, how often do you use the library's print resources (books, journals, etc.)?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'Question 9'!$B$3</c:f>
              <c:strCache>
                <c:ptCount val="1"/>
                <c:pt idx="0">
                  <c:v>Responses</c:v>
                </c:pt>
              </c:strCache>
            </c:strRef>
          </c:tx>
          <c:spPr>
            <a:solidFill>
              <a:srgbClr val="00BF6F"/>
            </a:solidFill>
            <a:ln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prstDash val="solid"/>
              </a:ln>
            </c:spPr>
          </c:dPt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'Question 9'!$A$4:$A$9</c:f>
              <c:strCache>
                <c:ptCount val="6"/>
                <c:pt idx="0">
                  <c:v>Daily</c:v>
                </c:pt>
                <c:pt idx="1">
                  <c:v>Weekly</c:v>
                </c:pt>
                <c:pt idx="2">
                  <c:v>Monthly</c:v>
                </c:pt>
                <c:pt idx="3">
                  <c:v>Each Semester</c:v>
                </c:pt>
                <c:pt idx="4">
                  <c:v>Yearly</c:v>
                </c:pt>
                <c:pt idx="5">
                  <c:v>Never</c:v>
                </c:pt>
              </c:strCache>
            </c:strRef>
          </c:cat>
          <c:val>
            <c:numRef>
              <c:f>'Question 9'!$B$4:$B$9</c:f>
              <c:numCache>
                <c:formatCode>0.00%</c:formatCode>
                <c:ptCount val="6"/>
                <c:pt idx="0">
                  <c:v>6.59E-2</c:v>
                </c:pt>
                <c:pt idx="1">
                  <c:v>0.15110000000000001</c:v>
                </c:pt>
                <c:pt idx="2">
                  <c:v>0.1731</c:v>
                </c:pt>
                <c:pt idx="3">
                  <c:v>0.28570000000000001</c:v>
                </c:pt>
                <c:pt idx="4">
                  <c:v>0.16209999999999999</c:v>
                </c:pt>
                <c:pt idx="5">
                  <c:v>0.16209999999999999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7300352"/>
        <c:axId val="237299792"/>
      </c:barChart>
      <c:valAx>
        <c:axId val="2372997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237300352"/>
        <c:crosses val="autoZero"/>
        <c:crossBetween val="between"/>
      </c:valAx>
      <c:catAx>
        <c:axId val="23730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237299792"/>
        <c:crosses val="autoZero"/>
        <c:auto val="0"/>
        <c:lblAlgn val="ctr"/>
        <c:lblOffset val="100"/>
        <c:noMultiLvlLbl val="0"/>
      </c:catAx>
    </c:plotArea>
    <c:legend>
      <c:legendPos val="r"/>
      <c:layout/>
      <c:overlay val="0"/>
    </c:legend>
    <c:plotVisOnly val="0"/>
    <c:dispBlanksAs val="gap"/>
    <c:showDLblsOverMax val="0"/>
  </c:chart>
  <c:spPr>
    <a:ln w="73025">
      <a:solidFill>
        <a:schemeClr val="accent1"/>
      </a:solidFill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0DAF-1EBE-403F-805C-8AD2F780BC72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7798-D47E-473C-9ABD-8E8F71C2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6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04052D-B18C-4618-88F1-A466138EFF8F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8312CA-A418-4C46-BAAA-6BD20F95D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381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Bibliometric</a:t>
            </a:r>
            <a:r>
              <a:rPr lang="en-US" dirty="0" smtClean="0"/>
              <a:t> analysts Lutz </a:t>
            </a:r>
            <a:r>
              <a:rPr lang="en-US" dirty="0" err="1" smtClean="0"/>
              <a:t>Bornmann</a:t>
            </a:r>
            <a:r>
              <a:rPr lang="en-US" dirty="0" smtClean="0"/>
              <a:t>, at the Max Planck Society in Munich, Germany and </a:t>
            </a:r>
            <a:r>
              <a:rPr lang="en-US" dirty="0" err="1" smtClean="0"/>
              <a:t>Ruediger</a:t>
            </a:r>
            <a:r>
              <a:rPr lang="en-US" dirty="0" smtClean="0"/>
              <a:t> </a:t>
            </a:r>
            <a:r>
              <a:rPr lang="en-US" dirty="0" err="1" smtClean="0"/>
              <a:t>Mutz</a:t>
            </a:r>
            <a:r>
              <a:rPr lang="en-US" dirty="0" smtClean="0"/>
              <a:t>, at the Swiss Federal Institute of Technology in Zurich, think they have a better answer. It is impossible to know for sure, but the real rate is closer to 8-9% each year, they argue. That equates to a doubling of global scientific output roughly every nine years.”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82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00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93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comment:</a:t>
            </a:r>
            <a:r>
              <a:rPr lang="en-US" baseline="0" dirty="0" smtClean="0"/>
              <a:t> “Why would you even consider this?” The information on the state of the budget makes clear that we are being forced to consider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22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24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312CA-A418-4C46-BAAA-6BD20F95D9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8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0694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1215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8673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442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5781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1223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ck Artist Name Med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540000" y="2819407"/>
            <a:ext cx="6502400" cy="1676400"/>
          </a:xfrm>
        </p:spPr>
        <p:txBody>
          <a:bodyPr/>
          <a:lstStyle>
            <a:lvl1pPr>
              <a:buNone/>
              <a:defRPr sz="166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40541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AA8A-22F8-4B37-ACF7-4070BF532F7F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712D-536F-4557-9045-422EDC8AE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4086" y="365125"/>
            <a:ext cx="54897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64086" y="1825625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1529-4DFE-4CC2-B392-70D08945909E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EC25-4E8D-4A03-ADD2-DFA926E01D3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608320"/>
            <a:ext cx="12192000" cy="1261873"/>
            <a:chOff x="0" y="5608320"/>
            <a:chExt cx="12192000" cy="1261873"/>
          </a:xfrm>
        </p:grpSpPr>
        <p:sp>
          <p:nvSpPr>
            <p:cNvPr id="8" name="Rectangle 7"/>
            <p:cNvSpPr/>
            <p:nvPr/>
          </p:nvSpPr>
          <p:spPr>
            <a:xfrm>
              <a:off x="0" y="5608320"/>
              <a:ext cx="12192000" cy="1261873"/>
            </a:xfrm>
            <a:prstGeom prst="rect">
              <a:avLst/>
            </a:prstGeom>
            <a:solidFill>
              <a:srgbClr val="002D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6468" y="5900928"/>
              <a:ext cx="1210127" cy="622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5064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9" r:id="rId3"/>
    <p:sldLayoutId id="2147483670" r:id="rId4"/>
    <p:sldLayoutId id="2147483671" r:id="rId5"/>
    <p:sldLayoutId id="2147483661" r:id="rId6"/>
    <p:sldLayoutId id="2147483672" r:id="rId7"/>
    <p:sldLayoutId id="2147483675" r:id="rId8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35" y="-45070"/>
            <a:ext cx="8497956" cy="5919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919" y="1151596"/>
            <a:ext cx="11678857" cy="5624611"/>
          </a:xfrm>
          <a:prstGeom prst="rect">
            <a:avLst/>
          </a:prstGeom>
          <a:noFill/>
        </p:spPr>
        <p:txBody>
          <a:bodyPr wrap="square" lIns="83814" tIns="41907" rIns="83814" bIns="41907" rtlCol="0">
            <a:spAutoFit/>
          </a:bodyPr>
          <a:lstStyle/>
          <a:p>
            <a:pPr algn="ctr"/>
            <a:r>
              <a:rPr lang="en-US" sz="4000" dirty="0">
                <a:cs typeface="Arial" pitchFamily="34" charset="0"/>
              </a:rPr>
              <a:t>Florida Atlantic University </a:t>
            </a:r>
            <a:r>
              <a:rPr lang="en-US" sz="4000" dirty="0" smtClean="0">
                <a:cs typeface="Arial" pitchFamily="34" charset="0"/>
              </a:rPr>
              <a:t>Libraries</a:t>
            </a:r>
          </a:p>
          <a:p>
            <a:pPr algn="ctr"/>
            <a:r>
              <a:rPr lang="en-US" sz="4000" dirty="0" smtClean="0">
                <a:cs typeface="Arial" pitchFamily="34" charset="0"/>
              </a:rPr>
              <a:t>State of the Collections Budget</a:t>
            </a:r>
          </a:p>
          <a:p>
            <a:pPr algn="ctr"/>
            <a:r>
              <a:rPr lang="en-US" sz="4000" i="1" dirty="0" smtClean="0">
                <a:cs typeface="Arial" pitchFamily="34" charset="0"/>
              </a:rPr>
              <a:t>and </a:t>
            </a:r>
          </a:p>
          <a:p>
            <a:pPr algn="ctr"/>
            <a:r>
              <a:rPr lang="en-US" sz="4000" dirty="0" smtClean="0">
                <a:cs typeface="Arial" pitchFamily="34" charset="0"/>
              </a:rPr>
              <a:t>Faculty Perceptions</a:t>
            </a:r>
          </a:p>
          <a:p>
            <a:pPr algn="ctr"/>
            <a:endParaRPr lang="en-US" sz="4000" dirty="0">
              <a:cs typeface="Arial" pitchFamily="34" charset="0"/>
            </a:endParaRPr>
          </a:p>
          <a:p>
            <a:pPr algn="ctr"/>
            <a:r>
              <a:rPr lang="en-US" sz="2000" i="1" dirty="0" smtClean="0">
                <a:cs typeface="Arial" pitchFamily="34" charset="0"/>
              </a:rPr>
              <a:t>Presentation of</a:t>
            </a:r>
          </a:p>
          <a:p>
            <a:pPr algn="ctr"/>
            <a:r>
              <a:rPr lang="en-US" sz="2000" i="1" dirty="0">
                <a:cs typeface="Arial" pitchFamily="34" charset="0"/>
              </a:rPr>
              <a:t>Carol Hixson, Dean of University </a:t>
            </a:r>
            <a:r>
              <a:rPr lang="en-US" sz="2000" i="1" dirty="0" smtClean="0">
                <a:cs typeface="Arial" pitchFamily="34" charset="0"/>
              </a:rPr>
              <a:t>Libraries</a:t>
            </a:r>
          </a:p>
          <a:p>
            <a:pPr algn="ctr"/>
            <a:endParaRPr lang="en-US" sz="2000" i="1" dirty="0">
              <a:cs typeface="Arial" pitchFamily="34" charset="0"/>
            </a:endParaRPr>
          </a:p>
          <a:p>
            <a:pPr algn="ctr"/>
            <a:r>
              <a:rPr lang="en-US" sz="2000" dirty="0" smtClean="0"/>
              <a:t>February 16, 2018</a:t>
            </a:r>
            <a:endParaRPr lang="en-US" sz="2000" dirty="0"/>
          </a:p>
          <a:p>
            <a:pPr algn="ctr"/>
            <a:r>
              <a:rPr lang="en-US" sz="4000" dirty="0" smtClean="0">
                <a:cs typeface="Arial" pitchFamily="34" charset="0"/>
              </a:rPr>
              <a:t> </a:t>
            </a:r>
          </a:p>
          <a:p>
            <a:pPr algn="ctr"/>
            <a:endParaRPr lang="en-US" sz="4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1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dirty="0" smtClean="0"/>
              <a:t>E-Resource Impact on Teaching by College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1026" t="11897" r="13975" b="20820"/>
          <a:stretch/>
        </p:blipFill>
        <p:spPr bwMode="auto">
          <a:xfrm>
            <a:off x="1469985" y="1690688"/>
            <a:ext cx="8461093" cy="4501768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903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757" y="365125"/>
            <a:ext cx="10694043" cy="1325563"/>
          </a:xfrm>
        </p:spPr>
        <p:txBody>
          <a:bodyPr/>
          <a:lstStyle/>
          <a:p>
            <a:r>
              <a:rPr lang="en-US" dirty="0"/>
              <a:t>E-Resource Impact on </a:t>
            </a:r>
            <a:r>
              <a:rPr lang="en-US" dirty="0" smtClean="0"/>
              <a:t>Research </a:t>
            </a:r>
            <a:r>
              <a:rPr lang="en-US" dirty="0"/>
              <a:t>by College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4744" t="12103" r="10385" b="6667"/>
          <a:stretch/>
        </p:blipFill>
        <p:spPr bwMode="auto">
          <a:xfrm>
            <a:off x="1469985" y="1690688"/>
            <a:ext cx="8518967" cy="4455469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048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757" y="365125"/>
            <a:ext cx="10694043" cy="1325563"/>
          </a:xfrm>
        </p:spPr>
        <p:txBody>
          <a:bodyPr>
            <a:normAutofit/>
          </a:bodyPr>
          <a:lstStyle/>
          <a:p>
            <a:r>
              <a:rPr lang="en-US" sz="4000" dirty="0"/>
              <a:t>E-Resource Impact on </a:t>
            </a:r>
            <a:r>
              <a:rPr lang="en-US" sz="4000" dirty="0" smtClean="0"/>
              <a:t>Remaining at FAU </a:t>
            </a:r>
            <a:r>
              <a:rPr lang="en-US" sz="4000" dirty="0"/>
              <a:t>by College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1794" t="18256" r="11538" b="4819"/>
          <a:stretch/>
        </p:blipFill>
        <p:spPr bwMode="auto">
          <a:xfrm>
            <a:off x="1539433" y="1690689"/>
            <a:ext cx="8484242" cy="4675388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586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b="1" dirty="0"/>
              <a:t>In general, how often do you use the library's print resources (books, journals, etc.)?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214898"/>
              </p:ext>
            </p:extLst>
          </p:nvPr>
        </p:nvGraphicFramePr>
        <p:xfrm>
          <a:off x="1597305" y="1808999"/>
          <a:ext cx="8495819" cy="4477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833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6"/>
            <a:ext cx="10313043" cy="942814"/>
          </a:xfrm>
        </p:spPr>
        <p:txBody>
          <a:bodyPr>
            <a:normAutofit/>
          </a:bodyPr>
          <a:lstStyle/>
          <a:p>
            <a:r>
              <a:rPr lang="en-US" b="1" dirty="0" smtClean="0"/>
              <a:t>Use print at least weekly by College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0641" t="13129" r="8591" b="4512"/>
          <a:stretch/>
        </p:blipFill>
        <p:spPr bwMode="auto">
          <a:xfrm>
            <a:off x="1481558" y="1458410"/>
            <a:ext cx="8762037" cy="4718553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67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If the library’s physical collections were to be significantly reduced, how much would this affect your: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4000" dirty="0" smtClean="0"/>
          </a:p>
          <a:p>
            <a:pPr marL="457200" lvl="1" indent="0">
              <a:buNone/>
            </a:pPr>
            <a:r>
              <a:rPr lang="en-US" sz="4000" dirty="0" smtClean="0"/>
              <a:t>Very Significant or Significant Impact on:</a:t>
            </a:r>
          </a:p>
          <a:p>
            <a:pPr lvl="2"/>
            <a:r>
              <a:rPr lang="en-US" sz="4000" dirty="0" smtClean="0"/>
              <a:t>Teaching 61%</a:t>
            </a:r>
            <a:endParaRPr lang="en-US" sz="4000" dirty="0"/>
          </a:p>
          <a:p>
            <a:pPr lvl="2"/>
            <a:r>
              <a:rPr lang="en-US" sz="4000" dirty="0" smtClean="0"/>
              <a:t>Research 67%</a:t>
            </a:r>
            <a:endParaRPr lang="en-US" sz="4000" dirty="0"/>
          </a:p>
          <a:p>
            <a:pPr lvl="2"/>
            <a:r>
              <a:rPr lang="en-US" sz="4000" dirty="0"/>
              <a:t>Remaining at </a:t>
            </a:r>
            <a:r>
              <a:rPr lang="en-US" sz="4000" dirty="0" smtClean="0"/>
              <a:t>FAU 46%</a:t>
            </a:r>
            <a:endParaRPr lang="en-US" sz="4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3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355" y="365126"/>
            <a:ext cx="10601446" cy="76919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Impact of Print on Teaching by College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1538" t="14154" r="11026" b="10974"/>
          <a:stretch/>
        </p:blipFill>
        <p:spPr bwMode="auto">
          <a:xfrm>
            <a:off x="1412111" y="1400537"/>
            <a:ext cx="8472669" cy="4710896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07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30" y="365125"/>
            <a:ext cx="10636170" cy="861791"/>
          </a:xfrm>
        </p:spPr>
        <p:txBody>
          <a:bodyPr/>
          <a:lstStyle/>
          <a:p>
            <a:r>
              <a:rPr lang="en-US" dirty="0" smtClean="0"/>
              <a:t>Impact of Print on Research by College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0384" t="15179" r="10000" b="10769"/>
          <a:stretch/>
        </p:blipFill>
        <p:spPr bwMode="auto">
          <a:xfrm>
            <a:off x="1423686" y="1423686"/>
            <a:ext cx="8252749" cy="4803494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76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38" y="365125"/>
            <a:ext cx="10913962" cy="746045"/>
          </a:xfrm>
        </p:spPr>
        <p:txBody>
          <a:bodyPr/>
          <a:lstStyle/>
          <a:p>
            <a:r>
              <a:rPr lang="en-US" dirty="0" smtClean="0"/>
              <a:t>Impact of Print on Remaining at FAU by College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2179" t="12717" r="10128" b="7077"/>
          <a:stretch/>
        </p:blipFill>
        <p:spPr bwMode="auto">
          <a:xfrm>
            <a:off x="1296365" y="1504709"/>
            <a:ext cx="8449519" cy="4757195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6"/>
            <a:ext cx="10543572" cy="699746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Questions and Comments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250066"/>
            <a:ext cx="10462548" cy="46182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5400" dirty="0" smtClean="0"/>
              <a:t>Contact information:	</a:t>
            </a:r>
            <a:endParaRPr lang="en-US" sz="5400" dirty="0"/>
          </a:p>
          <a:p>
            <a:pPr marL="0" indent="0">
              <a:buNone/>
            </a:pPr>
            <a:r>
              <a:rPr lang="en-US" sz="5400" dirty="0" smtClean="0"/>
              <a:t>	hixson@fau.edu</a:t>
            </a:r>
          </a:p>
          <a:p>
            <a:pPr marL="0" indent="0">
              <a:buNone/>
            </a:pPr>
            <a:r>
              <a:rPr lang="en-US" sz="5400" dirty="0" smtClean="0"/>
              <a:t>	7-3717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049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/>
          <a:lstStyle/>
          <a:p>
            <a:r>
              <a:rPr lang="en-US" dirty="0" smtClean="0"/>
              <a:t>Budget for Collections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Rate of Inflation for Library Collections (Print &amp; Electronic)</a:t>
            </a:r>
          </a:p>
          <a:p>
            <a:pPr lvl="1"/>
            <a:r>
              <a:rPr lang="en-US" sz="3600" dirty="0" smtClean="0"/>
              <a:t>7-10% annually</a:t>
            </a:r>
          </a:p>
          <a:p>
            <a:pPr lvl="1"/>
            <a:r>
              <a:rPr lang="en-US" sz="3600" dirty="0" smtClean="0"/>
              <a:t>83.8% over last ten years</a:t>
            </a:r>
          </a:p>
          <a:p>
            <a:pPr marL="0" indent="0">
              <a:buNone/>
            </a:pPr>
            <a:r>
              <a:rPr lang="en-US" sz="3600" dirty="0" smtClean="0"/>
              <a:t>FAU Libraries Budget for Collections</a:t>
            </a:r>
          </a:p>
          <a:p>
            <a:pPr lvl="1"/>
            <a:r>
              <a:rPr lang="en-US" sz="3600" dirty="0" smtClean="0"/>
              <a:t>2008  $ 3 million</a:t>
            </a:r>
          </a:p>
          <a:p>
            <a:pPr lvl="1"/>
            <a:r>
              <a:rPr lang="en-US" sz="3600" dirty="0" smtClean="0"/>
              <a:t>2017  $3 million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4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Budget Needed to </a:t>
            </a:r>
            <a:r>
              <a:rPr lang="en-US" b="1" dirty="0"/>
              <a:t>Keep Pace with </a:t>
            </a:r>
            <a:r>
              <a:rPr lang="en-US" b="1" dirty="0" smtClean="0"/>
              <a:t>Inflation</a:t>
            </a:r>
            <a:br>
              <a:rPr lang="en-US" b="1" dirty="0" smtClean="0"/>
            </a:br>
            <a:r>
              <a:rPr lang="en-US" b="1" dirty="0" smtClean="0"/>
              <a:t>	$ 5.5 million</a:t>
            </a:r>
            <a:r>
              <a:rPr lang="en-US" b="1" dirty="0">
                <a:solidFill>
                  <a:srgbClr val="002060"/>
                </a:solidFill>
              </a:rPr>
              <a:t/>
            </a:r>
            <a:br>
              <a:rPr lang="en-US" b="1" dirty="0">
                <a:solidFill>
                  <a:srgbClr val="002060"/>
                </a:solidFill>
              </a:rPr>
            </a:b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401440"/>
              </p:ext>
            </p:extLst>
          </p:nvPr>
        </p:nvGraphicFramePr>
        <p:xfrm>
          <a:off x="890588" y="1377387"/>
          <a:ext cx="10244258" cy="4421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68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6"/>
            <a:ext cx="10543572" cy="969000"/>
          </a:xfrm>
        </p:spPr>
        <p:txBody>
          <a:bodyPr/>
          <a:lstStyle/>
          <a:p>
            <a:r>
              <a:rPr lang="en-US" dirty="0" smtClean="0"/>
              <a:t>Other Changes Affecting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334126"/>
            <a:ext cx="10462548" cy="4842837"/>
          </a:xfrm>
        </p:spPr>
        <p:txBody>
          <a:bodyPr>
            <a:normAutofit/>
          </a:bodyPr>
          <a:lstStyle/>
          <a:p>
            <a:r>
              <a:rPr lang="en-US" dirty="0" smtClean="0"/>
              <a:t>Scholarly output increasing (doubling every 9 years)</a:t>
            </a:r>
          </a:p>
          <a:p>
            <a:pPr lvl="1"/>
            <a:r>
              <a:rPr lang="en-US" sz="2800" dirty="0" smtClean="0"/>
              <a:t>Able to buy smaller and smaller percentage of scholarly output</a:t>
            </a:r>
          </a:p>
          <a:p>
            <a:r>
              <a:rPr lang="en-US" dirty="0" smtClean="0"/>
              <a:t>Greater reliance on electronic content</a:t>
            </a:r>
          </a:p>
          <a:p>
            <a:pPr lvl="1"/>
            <a:r>
              <a:rPr lang="en-US" sz="2800" dirty="0" smtClean="0"/>
              <a:t>Easier for publishers to produce and market electronic</a:t>
            </a:r>
          </a:p>
          <a:p>
            <a:pPr lvl="1"/>
            <a:r>
              <a:rPr lang="en-US" sz="2800" dirty="0" smtClean="0"/>
              <a:t>User preference in many cases (anywhere, any time access)</a:t>
            </a:r>
          </a:p>
          <a:p>
            <a:pPr lvl="1"/>
            <a:r>
              <a:rPr lang="en-US" sz="2800" dirty="0" smtClean="0"/>
              <a:t>Space considerations (we’re not getting new buildings)</a:t>
            </a:r>
          </a:p>
          <a:p>
            <a:pPr lvl="1"/>
            <a:r>
              <a:rPr lang="en-US" sz="2800" dirty="0" err="1" smtClean="0"/>
              <a:t>Consortial</a:t>
            </a:r>
            <a:r>
              <a:rPr lang="en-US" sz="2800" dirty="0" smtClean="0"/>
              <a:t> pricing packages are often advantageous </a:t>
            </a:r>
          </a:p>
          <a:p>
            <a:pPr lvl="1"/>
            <a:r>
              <a:rPr lang="en-US" sz="2800" dirty="0" smtClean="0"/>
              <a:t>However, prices for electronic access rising faster than the rate of inflation (eating up more of the collections budget just to maintain current subscriptions)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83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711" y="0"/>
            <a:ext cx="10856089" cy="1325563"/>
          </a:xfrm>
        </p:spPr>
        <p:txBody>
          <a:bodyPr/>
          <a:lstStyle/>
          <a:p>
            <a:r>
              <a:rPr lang="en-US" dirty="0" smtClean="0"/>
              <a:t>How Have the Libraries Been Coping?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82" y="1466809"/>
            <a:ext cx="950281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Reducing the amount </a:t>
            </a:r>
            <a:r>
              <a:rPr lang="en-US" dirty="0"/>
              <a:t>s</a:t>
            </a:r>
            <a:r>
              <a:rPr lang="en-US" dirty="0" smtClean="0"/>
              <a:t>pent on monographs</a:t>
            </a:r>
          </a:p>
          <a:p>
            <a:pPr lvl="1"/>
            <a:r>
              <a:rPr lang="en-US" dirty="0" smtClean="0"/>
              <a:t>Since FY 13/14: 47% less spent on print books, 86% less spent on e-books, 69% less spent on books overall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salary savings</a:t>
            </a:r>
          </a:p>
          <a:p>
            <a:pPr lvl="1"/>
            <a:r>
              <a:rPr lang="en-US" dirty="0" smtClean="0"/>
              <a:t>Already used $144,000 to keep T&amp;F going this year</a:t>
            </a:r>
          </a:p>
          <a:p>
            <a:pPr lvl="1"/>
            <a:r>
              <a:rPr lang="en-US" dirty="0" smtClean="0"/>
              <a:t>Allocated $150,000 before the end of this fiscal year for print books</a:t>
            </a:r>
          </a:p>
          <a:p>
            <a:pPr lvl="1"/>
            <a:r>
              <a:rPr lang="en-US" dirty="0" smtClean="0"/>
              <a:t>Asked to keep aside $300,000 to put into collections next year</a:t>
            </a:r>
          </a:p>
          <a:p>
            <a:r>
              <a:rPr lang="en-US" dirty="0" smtClean="0"/>
              <a:t>Supplementing the collections budget with </a:t>
            </a:r>
            <a:r>
              <a:rPr lang="en-US" b="1" dirty="0" smtClean="0"/>
              <a:t>Technology Fee </a:t>
            </a:r>
            <a:r>
              <a:rPr lang="en-US" dirty="0" smtClean="0"/>
              <a:t>proposals</a:t>
            </a:r>
          </a:p>
          <a:p>
            <a:pPr lvl="1"/>
            <a:r>
              <a:rPr lang="en-US" dirty="0" smtClean="0"/>
              <a:t>This year, 10 of 19 Tech Fee proposals were requests to purchase scholarly content, for a total of $715,859</a:t>
            </a:r>
          </a:p>
          <a:p>
            <a:pPr lvl="1"/>
            <a:r>
              <a:rPr lang="en-US" dirty="0" smtClean="0"/>
              <a:t>Last year, we were awarded $159,889 for four proposals to purchase scholarly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8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6"/>
            <a:ext cx="10312474" cy="969000"/>
          </a:xfrm>
        </p:spPr>
        <p:txBody>
          <a:bodyPr/>
          <a:lstStyle/>
          <a:p>
            <a:r>
              <a:rPr lang="en-US" dirty="0" smtClean="0"/>
              <a:t>Faculty Needs and Perceptions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334126"/>
            <a:ext cx="10462548" cy="4842837"/>
          </a:xfrm>
        </p:spPr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Faculty </a:t>
            </a:r>
            <a:r>
              <a:rPr lang="en-US" sz="3200" dirty="0"/>
              <a:t>Survey Opened September 19; Closed October 23</a:t>
            </a:r>
          </a:p>
          <a:p>
            <a:pPr lvl="1"/>
            <a:r>
              <a:rPr lang="en-US" sz="3200" dirty="0"/>
              <a:t>Questions on collections and services</a:t>
            </a:r>
          </a:p>
          <a:p>
            <a:r>
              <a:rPr lang="en-US" sz="3200" dirty="0"/>
              <a:t>Responses from 385 FAU faculty</a:t>
            </a:r>
          </a:p>
          <a:p>
            <a:pPr lvl="1"/>
            <a:r>
              <a:rPr lang="en-US" sz="3200" dirty="0"/>
              <a:t>Across all Colleges, disciplines, and campuses</a:t>
            </a:r>
          </a:p>
          <a:p>
            <a:pPr lvl="1"/>
            <a:r>
              <a:rPr lang="en-US" sz="3200" dirty="0"/>
              <a:t>All ranks of faculty responded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5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543572" cy="1325563"/>
          </a:xfrm>
        </p:spPr>
        <p:txBody>
          <a:bodyPr>
            <a:noAutofit/>
          </a:bodyPr>
          <a:lstStyle/>
          <a:p>
            <a:r>
              <a:rPr lang="en-US" sz="3200" b="1" dirty="0"/>
              <a:t>In general, how often do you use the library's electronic services or resources from your office, home or other off-campus location?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919740"/>
              </p:ext>
            </p:extLst>
          </p:nvPr>
        </p:nvGraphicFramePr>
        <p:xfrm>
          <a:off x="1504709" y="1840374"/>
          <a:ext cx="8403220" cy="431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10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309" y="365125"/>
            <a:ext cx="10763491" cy="792343"/>
          </a:xfrm>
        </p:spPr>
        <p:txBody>
          <a:bodyPr>
            <a:normAutofit/>
          </a:bodyPr>
          <a:lstStyle/>
          <a:p>
            <a:r>
              <a:rPr lang="en-US" dirty="0" smtClean="0"/>
              <a:t>Use E-Resources at Least Weekly by College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2821" t="13128" r="9230" b="15488"/>
          <a:stretch/>
        </p:blipFill>
        <p:spPr bwMode="auto">
          <a:xfrm>
            <a:off x="1354238" y="1423686"/>
            <a:ext cx="8449519" cy="4745620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497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228" y="365125"/>
            <a:ext cx="10687228" cy="1268803"/>
          </a:xfrm>
        </p:spPr>
        <p:txBody>
          <a:bodyPr>
            <a:normAutofit/>
          </a:bodyPr>
          <a:lstStyle/>
          <a:p>
            <a:r>
              <a:rPr lang="en-US" sz="3600" b="1" dirty="0"/>
              <a:t>If the library’s electronic resources were to be significantly reduced, how much would this affect your: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252" y="1825625"/>
            <a:ext cx="10462548" cy="4351338"/>
          </a:xfrm>
        </p:spPr>
        <p:txBody>
          <a:bodyPr/>
          <a:lstStyle/>
          <a:p>
            <a:pPr marL="457200" lvl="1" indent="0">
              <a:buNone/>
            </a:pPr>
            <a:r>
              <a:rPr lang="en-US" sz="4000" dirty="0" smtClean="0"/>
              <a:t>Very Significant or Significant Impact on:</a:t>
            </a:r>
          </a:p>
          <a:p>
            <a:pPr lvl="2"/>
            <a:r>
              <a:rPr lang="en-US" sz="4000" dirty="0" smtClean="0"/>
              <a:t>Teaching 80.34%</a:t>
            </a:r>
            <a:endParaRPr lang="en-US" sz="4000" dirty="0"/>
          </a:p>
          <a:p>
            <a:pPr lvl="2"/>
            <a:r>
              <a:rPr lang="en-US" sz="4000" dirty="0" smtClean="0"/>
              <a:t>Research 90.86%</a:t>
            </a:r>
            <a:endParaRPr lang="en-US" sz="4000" dirty="0"/>
          </a:p>
          <a:p>
            <a:pPr lvl="2"/>
            <a:r>
              <a:rPr lang="en-US" sz="4000" dirty="0" smtClean="0"/>
              <a:t>Remaining at FAU 63.08%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8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6573</TotalTime>
  <Words>620</Words>
  <Application>Microsoft Office PowerPoint</Application>
  <PresentationFormat>Widescreen</PresentationFormat>
  <Paragraphs>81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Budget for Collections </vt:lpstr>
      <vt:lpstr>Budget Needed to Keep Pace with Inflation  $ 5.5 million </vt:lpstr>
      <vt:lpstr>Other Changes Affecting Collections</vt:lpstr>
      <vt:lpstr>How Have the Libraries Been Coping?</vt:lpstr>
      <vt:lpstr>Faculty Needs and Perceptions</vt:lpstr>
      <vt:lpstr>In general, how often do you use the library's electronic services or resources from your office, home or other off-campus location?</vt:lpstr>
      <vt:lpstr>Use E-Resources at Least Weekly by College</vt:lpstr>
      <vt:lpstr>If the library’s electronic resources were to be significantly reduced, how much would this affect your:</vt:lpstr>
      <vt:lpstr>E-Resource Impact on Teaching by College</vt:lpstr>
      <vt:lpstr>E-Resource Impact on Research by College</vt:lpstr>
      <vt:lpstr>E-Resource Impact on Remaining at FAU by College</vt:lpstr>
      <vt:lpstr>In general, how often do you use the library's print resources (books, journals, etc.)?</vt:lpstr>
      <vt:lpstr>Use print at least weekly by College </vt:lpstr>
      <vt:lpstr>If the library’s physical collections were to be significantly reduced, how much would this affect your:</vt:lpstr>
      <vt:lpstr>Impact of Print on Teaching by College</vt:lpstr>
      <vt:lpstr>Impact of Print on Research by College</vt:lpstr>
      <vt:lpstr>Impact of Print on Remaining at FAU by College </vt:lpstr>
      <vt:lpstr>Questions and Comments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Koppisch</dc:creator>
  <cp:lastModifiedBy>Carol Hixson</cp:lastModifiedBy>
  <cp:revision>360</cp:revision>
  <cp:lastPrinted>2016-05-14T16:33:29Z</cp:lastPrinted>
  <dcterms:created xsi:type="dcterms:W3CDTF">2015-09-10T16:49:29Z</dcterms:created>
  <dcterms:modified xsi:type="dcterms:W3CDTF">2018-02-16T12:38:46Z</dcterms:modified>
</cp:coreProperties>
</file>