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9"/>
  </p:notes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9" r:id="rId15"/>
    <p:sldId id="270" r:id="rId16"/>
    <p:sldId id="268" r:id="rId17"/>
    <p:sldId id="2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02" d="100"/>
          <a:sy n="102" d="100"/>
        </p:scale>
        <p:origin x="19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svg"/><Relationship Id="rId1" Type="http://schemas.openxmlformats.org/officeDocument/2006/relationships/image" Target="../media/image2.svg"/><Relationship Id="rId5" Type="http://schemas.openxmlformats.org/officeDocument/2006/relationships/image" Target="../media/image6.sv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svg"/><Relationship Id="rId1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svg"/><Relationship Id="rId1" Type="http://schemas.openxmlformats.org/officeDocument/2006/relationships/image" Target="../media/image2.svg"/><Relationship Id="rId5" Type="http://schemas.openxmlformats.org/officeDocument/2006/relationships/image" Target="../media/image6.sv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svg"/><Relationship Id="rId1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dk2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dk2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BDEA6B-E39D-4007-A04C-15C97E0B980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DB16B93-1F99-43B4-A21C-0A8090CBD6F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Post-COVID era willingness to federally fund journalism</a:t>
          </a:r>
        </a:p>
      </dgm:t>
    </dgm:pt>
    <dgm:pt modelId="{CC2D5F17-EDF7-4715-87A9-3A1BB9E47348}" type="parTrans" cxnId="{CB24FA1D-7EC5-4C7B-A1B5-3770BBC21BB1}">
      <dgm:prSet/>
      <dgm:spPr/>
      <dgm:t>
        <a:bodyPr/>
        <a:lstStyle/>
        <a:p>
          <a:endParaRPr lang="en-US"/>
        </a:p>
      </dgm:t>
    </dgm:pt>
    <dgm:pt modelId="{4DF2CB24-E896-4879-A0FE-3FDE5B481EDC}" type="sibTrans" cxnId="{CB24FA1D-7EC5-4C7B-A1B5-3770BBC21BB1}">
      <dgm:prSet/>
      <dgm:spPr/>
      <dgm:t>
        <a:bodyPr/>
        <a:lstStyle/>
        <a:p>
          <a:endParaRPr lang="en-US"/>
        </a:p>
      </dgm:t>
    </dgm:pt>
    <dgm:pt modelId="{841DB8BF-3E42-42EF-BB77-27C01A4FC39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Growing interest in role of philanthropy</a:t>
          </a:r>
        </a:p>
      </dgm:t>
    </dgm:pt>
    <dgm:pt modelId="{71D95F72-A57F-43DC-9324-73ED3E62F096}" type="parTrans" cxnId="{F7DFE67A-AB85-4F7E-BB97-8A14164FE9F4}">
      <dgm:prSet/>
      <dgm:spPr/>
      <dgm:t>
        <a:bodyPr/>
        <a:lstStyle/>
        <a:p>
          <a:endParaRPr lang="en-US"/>
        </a:p>
      </dgm:t>
    </dgm:pt>
    <dgm:pt modelId="{A4A62B70-1347-4A93-B65A-CED47F10832C}" type="sibTrans" cxnId="{F7DFE67A-AB85-4F7E-BB97-8A14164FE9F4}">
      <dgm:prSet/>
      <dgm:spPr/>
      <dgm:t>
        <a:bodyPr/>
        <a:lstStyle/>
        <a:p>
          <a:endParaRPr lang="en-US"/>
        </a:p>
      </dgm:t>
    </dgm:pt>
    <dgm:pt modelId="{A7EBDA53-DF48-4B0B-950C-4DAABF33F57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New entrants e.g., Community Foundations</a:t>
          </a:r>
        </a:p>
      </dgm:t>
    </dgm:pt>
    <dgm:pt modelId="{BC478883-0B64-43FC-84B6-2783564E1431}" type="parTrans" cxnId="{9A000B18-8D28-42F4-A852-7E409164E9F2}">
      <dgm:prSet/>
      <dgm:spPr/>
      <dgm:t>
        <a:bodyPr/>
        <a:lstStyle/>
        <a:p>
          <a:endParaRPr lang="en-US"/>
        </a:p>
      </dgm:t>
    </dgm:pt>
    <dgm:pt modelId="{FD27C52F-6DEF-4A3C-B9A0-0542C7FFB31A}" type="sibTrans" cxnId="{9A000B18-8D28-42F4-A852-7E409164E9F2}">
      <dgm:prSet/>
      <dgm:spPr/>
      <dgm:t>
        <a:bodyPr/>
        <a:lstStyle/>
        <a:p>
          <a:endParaRPr lang="en-US"/>
        </a:p>
      </dgm:t>
    </dgm:pt>
    <dgm:pt modelId="{6387F467-4836-44AB-8657-DE12AE0F9B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Increasing state-level conversations </a:t>
          </a:r>
        </a:p>
      </dgm:t>
    </dgm:pt>
    <dgm:pt modelId="{0E9A70F5-C079-4C6F-9B3D-36A14B5BC52A}" type="parTrans" cxnId="{720FD338-6DF8-41EA-9B60-12AC4FFB76CB}">
      <dgm:prSet/>
      <dgm:spPr/>
      <dgm:t>
        <a:bodyPr/>
        <a:lstStyle/>
        <a:p>
          <a:endParaRPr lang="en-US"/>
        </a:p>
      </dgm:t>
    </dgm:pt>
    <dgm:pt modelId="{389CE30E-598C-4018-8430-D2E1185E0012}" type="sibTrans" cxnId="{720FD338-6DF8-41EA-9B60-12AC4FFB76CB}">
      <dgm:prSet/>
      <dgm:spPr/>
      <dgm:t>
        <a:bodyPr/>
        <a:lstStyle/>
        <a:p>
          <a:endParaRPr lang="en-US"/>
        </a:p>
      </dgm:t>
    </dgm:pt>
    <dgm:pt modelId="{BC984DBD-B6EF-9D4E-B7F5-B4C60169F1A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Newsrooms increasingly moving away from advertising-dependency</a:t>
          </a:r>
        </a:p>
      </dgm:t>
    </dgm:pt>
    <dgm:pt modelId="{345765F3-95CD-B646-8561-152BBA84B82C}" type="parTrans" cxnId="{EDFDD7E0-ED0E-2641-A446-FF26CF785E28}">
      <dgm:prSet/>
      <dgm:spPr/>
      <dgm:t>
        <a:bodyPr/>
        <a:lstStyle/>
        <a:p>
          <a:endParaRPr lang="en-US"/>
        </a:p>
      </dgm:t>
    </dgm:pt>
    <dgm:pt modelId="{D836D094-DF17-5C40-98D6-14DAD53CE50D}" type="sibTrans" cxnId="{EDFDD7E0-ED0E-2641-A446-FF26CF785E28}">
      <dgm:prSet/>
      <dgm:spPr/>
      <dgm:t>
        <a:bodyPr/>
        <a:lstStyle/>
        <a:p>
          <a:endParaRPr lang="en-US"/>
        </a:p>
      </dgm:t>
    </dgm:pt>
    <dgm:pt modelId="{7A5C620A-D440-416D-9E0B-542E9A1EE267}" type="pres">
      <dgm:prSet presAssocID="{32BDEA6B-E39D-4007-A04C-15C97E0B980B}" presName="root" presStyleCnt="0">
        <dgm:presLayoutVars>
          <dgm:dir/>
          <dgm:resizeHandles val="exact"/>
        </dgm:presLayoutVars>
      </dgm:prSet>
      <dgm:spPr/>
    </dgm:pt>
    <dgm:pt modelId="{78BE8E66-A00B-4460-8929-0742B9C3AC9F}" type="pres">
      <dgm:prSet presAssocID="{7DB16B93-1F99-43B4-A21C-0A8090CBD6FF}" presName="compNode" presStyleCnt="0"/>
      <dgm:spPr/>
    </dgm:pt>
    <dgm:pt modelId="{F9C88AF9-C6B8-4412-809A-D36E3EA999A0}" type="pres">
      <dgm:prSet presAssocID="{7DB16B93-1F99-43B4-A21C-0A8090CBD6FF}" presName="bgRect" presStyleLbl="bgShp" presStyleIdx="0" presStyleCnt="5"/>
      <dgm:spPr/>
    </dgm:pt>
    <dgm:pt modelId="{0BC4B54C-282B-4F7A-8B4B-65CF1AB1D762}" type="pres">
      <dgm:prSet presAssocID="{7DB16B93-1F99-43B4-A21C-0A8090CBD6FF}" presName="iconRect" presStyleLbl="node1" presStyleIdx="0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2F6DAD8A-6D83-438C-B6C7-A771F665D1F1}" type="pres">
      <dgm:prSet presAssocID="{7DB16B93-1F99-43B4-A21C-0A8090CBD6FF}" presName="spaceRect" presStyleCnt="0"/>
      <dgm:spPr/>
    </dgm:pt>
    <dgm:pt modelId="{EE0C3EAE-DABC-4D3B-A795-531C5C32215C}" type="pres">
      <dgm:prSet presAssocID="{7DB16B93-1F99-43B4-A21C-0A8090CBD6FF}" presName="parTx" presStyleLbl="revTx" presStyleIdx="0" presStyleCnt="5">
        <dgm:presLayoutVars>
          <dgm:chMax val="0"/>
          <dgm:chPref val="0"/>
        </dgm:presLayoutVars>
      </dgm:prSet>
      <dgm:spPr/>
    </dgm:pt>
    <dgm:pt modelId="{ED781D33-AC9E-416A-B24B-A4FBFD9B1655}" type="pres">
      <dgm:prSet presAssocID="{4DF2CB24-E896-4879-A0FE-3FDE5B481EDC}" presName="sibTrans" presStyleCnt="0"/>
      <dgm:spPr/>
    </dgm:pt>
    <dgm:pt modelId="{68AA51C9-209C-42BE-B22B-01B3748EBA64}" type="pres">
      <dgm:prSet presAssocID="{841DB8BF-3E42-42EF-BB77-27C01A4FC396}" presName="compNode" presStyleCnt="0"/>
      <dgm:spPr/>
    </dgm:pt>
    <dgm:pt modelId="{C07FE493-9B4C-47E5-8066-973D9EB086E5}" type="pres">
      <dgm:prSet presAssocID="{841DB8BF-3E42-42EF-BB77-27C01A4FC396}" presName="bgRect" presStyleLbl="bgShp" presStyleIdx="1" presStyleCnt="5"/>
      <dgm:spPr/>
    </dgm:pt>
    <dgm:pt modelId="{A6ECBCDF-5F90-49CC-80B5-99995BB6D36B}" type="pres">
      <dgm:prSet presAssocID="{841DB8BF-3E42-42EF-BB77-27C01A4FC396}" presName="iconRect" presStyleLbl="node1" presStyleIdx="1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D35D9985-05FF-4010-8E26-99D527AFDEDB}" type="pres">
      <dgm:prSet presAssocID="{841DB8BF-3E42-42EF-BB77-27C01A4FC396}" presName="spaceRect" presStyleCnt="0"/>
      <dgm:spPr/>
    </dgm:pt>
    <dgm:pt modelId="{35C723B6-B89E-442E-992F-725CBE21CAF3}" type="pres">
      <dgm:prSet presAssocID="{841DB8BF-3E42-42EF-BB77-27C01A4FC396}" presName="parTx" presStyleLbl="revTx" presStyleIdx="1" presStyleCnt="5">
        <dgm:presLayoutVars>
          <dgm:chMax val="0"/>
          <dgm:chPref val="0"/>
        </dgm:presLayoutVars>
      </dgm:prSet>
      <dgm:spPr/>
    </dgm:pt>
    <dgm:pt modelId="{D6F3B9DC-E1E8-48D6-95E0-F0CFA2639712}" type="pres">
      <dgm:prSet presAssocID="{A4A62B70-1347-4A93-B65A-CED47F10832C}" presName="sibTrans" presStyleCnt="0"/>
      <dgm:spPr/>
    </dgm:pt>
    <dgm:pt modelId="{33F0D5FD-C0D3-4DB5-A203-10EE2DF98C95}" type="pres">
      <dgm:prSet presAssocID="{A7EBDA53-DF48-4B0B-950C-4DAABF33F576}" presName="compNode" presStyleCnt="0"/>
      <dgm:spPr/>
    </dgm:pt>
    <dgm:pt modelId="{975570F5-0964-492C-9873-215A85306AE4}" type="pres">
      <dgm:prSet presAssocID="{A7EBDA53-DF48-4B0B-950C-4DAABF33F576}" presName="bgRect" presStyleLbl="bgShp" presStyleIdx="2" presStyleCnt="5"/>
      <dgm:spPr/>
    </dgm:pt>
    <dgm:pt modelId="{640D4F32-C9FD-4EEA-A99E-79FC0EB5779E}" type="pres">
      <dgm:prSet presAssocID="{A7EBDA53-DF48-4B0B-950C-4DAABF33F576}" presName="iconRect" presStyleLbl="node1" presStyleIdx="2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AC0080D6-F3F5-4E6A-A710-5EEDAB7BA31A}" type="pres">
      <dgm:prSet presAssocID="{A7EBDA53-DF48-4B0B-950C-4DAABF33F576}" presName="spaceRect" presStyleCnt="0"/>
      <dgm:spPr/>
    </dgm:pt>
    <dgm:pt modelId="{90CB5427-EFCB-42E3-80EE-F9CD65E823B7}" type="pres">
      <dgm:prSet presAssocID="{A7EBDA53-DF48-4B0B-950C-4DAABF33F576}" presName="parTx" presStyleLbl="revTx" presStyleIdx="2" presStyleCnt="5">
        <dgm:presLayoutVars>
          <dgm:chMax val="0"/>
          <dgm:chPref val="0"/>
        </dgm:presLayoutVars>
      </dgm:prSet>
      <dgm:spPr/>
    </dgm:pt>
    <dgm:pt modelId="{55133E75-6E53-417A-BC39-FA1AE0B9A085}" type="pres">
      <dgm:prSet presAssocID="{FD27C52F-6DEF-4A3C-B9A0-0542C7FFB31A}" presName="sibTrans" presStyleCnt="0"/>
      <dgm:spPr/>
    </dgm:pt>
    <dgm:pt modelId="{9F0AECB3-4964-4CE4-82D0-FDE6899038F8}" type="pres">
      <dgm:prSet presAssocID="{6387F467-4836-44AB-8657-DE12AE0F9B35}" presName="compNode" presStyleCnt="0"/>
      <dgm:spPr/>
    </dgm:pt>
    <dgm:pt modelId="{28D7586D-00B4-4B11-84CB-286D4EB4BA32}" type="pres">
      <dgm:prSet presAssocID="{6387F467-4836-44AB-8657-DE12AE0F9B35}" presName="bgRect" presStyleLbl="bgShp" presStyleIdx="3" presStyleCnt="5"/>
      <dgm:spPr/>
    </dgm:pt>
    <dgm:pt modelId="{A56E0BE0-D309-438B-A217-315E7841383B}" type="pres">
      <dgm:prSet presAssocID="{6387F467-4836-44AB-8657-DE12AE0F9B35}" presName="iconRect" presStyleLbl="node1" presStyleIdx="3" presStyleCnt="5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5B6ABD51-EF3A-403D-8E19-E6D616E06ABA}" type="pres">
      <dgm:prSet presAssocID="{6387F467-4836-44AB-8657-DE12AE0F9B35}" presName="spaceRect" presStyleCnt="0"/>
      <dgm:spPr/>
    </dgm:pt>
    <dgm:pt modelId="{38CB1C99-1470-413A-8ED7-4D4C7C63AAA3}" type="pres">
      <dgm:prSet presAssocID="{6387F467-4836-44AB-8657-DE12AE0F9B35}" presName="parTx" presStyleLbl="revTx" presStyleIdx="3" presStyleCnt="5">
        <dgm:presLayoutVars>
          <dgm:chMax val="0"/>
          <dgm:chPref val="0"/>
        </dgm:presLayoutVars>
      </dgm:prSet>
      <dgm:spPr/>
    </dgm:pt>
    <dgm:pt modelId="{DC35FB51-85AB-694F-9268-D6FB1D613CC7}" type="pres">
      <dgm:prSet presAssocID="{389CE30E-598C-4018-8430-D2E1185E0012}" presName="sibTrans" presStyleCnt="0"/>
      <dgm:spPr/>
    </dgm:pt>
    <dgm:pt modelId="{A352ADBE-AA91-A140-BE6E-63D1E00C72F3}" type="pres">
      <dgm:prSet presAssocID="{BC984DBD-B6EF-9D4E-B7F5-B4C60169F1A4}" presName="compNode" presStyleCnt="0"/>
      <dgm:spPr/>
    </dgm:pt>
    <dgm:pt modelId="{D6462C70-A1CD-5340-A5FC-1945BE02C22E}" type="pres">
      <dgm:prSet presAssocID="{BC984DBD-B6EF-9D4E-B7F5-B4C60169F1A4}" presName="bgRect" presStyleLbl="bgShp" presStyleIdx="4" presStyleCnt="5"/>
      <dgm:spPr/>
    </dgm:pt>
    <dgm:pt modelId="{9B9657D8-B5AC-5C47-B1FB-4D1F2EED50FA}" type="pres">
      <dgm:prSet presAssocID="{BC984DBD-B6EF-9D4E-B7F5-B4C60169F1A4}" presName="iconRect" presStyleLbl="node1" presStyleIdx="4" presStyleCnt="5"/>
      <dgm:spPr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llar outline"/>
        </a:ext>
      </dgm:extLst>
    </dgm:pt>
    <dgm:pt modelId="{8BD103DB-CF0D-2442-8EEB-451F1D63343A}" type="pres">
      <dgm:prSet presAssocID="{BC984DBD-B6EF-9D4E-B7F5-B4C60169F1A4}" presName="spaceRect" presStyleCnt="0"/>
      <dgm:spPr/>
    </dgm:pt>
    <dgm:pt modelId="{5C2A9B1C-CB68-A147-B5B7-83A804E2C619}" type="pres">
      <dgm:prSet presAssocID="{BC984DBD-B6EF-9D4E-B7F5-B4C60169F1A4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3595608-CBA3-49E9-9D9A-B5313D430035}" type="presOf" srcId="{6387F467-4836-44AB-8657-DE12AE0F9B35}" destId="{38CB1C99-1470-413A-8ED7-4D4C7C63AAA3}" srcOrd="0" destOrd="0" presId="urn:microsoft.com/office/officeart/2018/2/layout/IconVerticalSolidList"/>
    <dgm:cxn modelId="{9A000B18-8D28-42F4-A852-7E409164E9F2}" srcId="{32BDEA6B-E39D-4007-A04C-15C97E0B980B}" destId="{A7EBDA53-DF48-4B0B-950C-4DAABF33F576}" srcOrd="2" destOrd="0" parTransId="{BC478883-0B64-43FC-84B6-2783564E1431}" sibTransId="{FD27C52F-6DEF-4A3C-B9A0-0542C7FFB31A}"/>
    <dgm:cxn modelId="{CB24FA1D-7EC5-4C7B-A1B5-3770BBC21BB1}" srcId="{32BDEA6B-E39D-4007-A04C-15C97E0B980B}" destId="{7DB16B93-1F99-43B4-A21C-0A8090CBD6FF}" srcOrd="0" destOrd="0" parTransId="{CC2D5F17-EDF7-4715-87A9-3A1BB9E47348}" sibTransId="{4DF2CB24-E896-4879-A0FE-3FDE5B481EDC}"/>
    <dgm:cxn modelId="{638C5A1E-04DE-45E4-96F8-0FC007EF5A63}" type="presOf" srcId="{7DB16B93-1F99-43B4-A21C-0A8090CBD6FF}" destId="{EE0C3EAE-DABC-4D3B-A795-531C5C32215C}" srcOrd="0" destOrd="0" presId="urn:microsoft.com/office/officeart/2018/2/layout/IconVerticalSolidList"/>
    <dgm:cxn modelId="{720FD338-6DF8-41EA-9B60-12AC4FFB76CB}" srcId="{32BDEA6B-E39D-4007-A04C-15C97E0B980B}" destId="{6387F467-4836-44AB-8657-DE12AE0F9B35}" srcOrd="3" destOrd="0" parTransId="{0E9A70F5-C079-4C6F-9B3D-36A14B5BC52A}" sibTransId="{389CE30E-598C-4018-8430-D2E1185E0012}"/>
    <dgm:cxn modelId="{F7DFE67A-AB85-4F7E-BB97-8A14164FE9F4}" srcId="{32BDEA6B-E39D-4007-A04C-15C97E0B980B}" destId="{841DB8BF-3E42-42EF-BB77-27C01A4FC396}" srcOrd="1" destOrd="0" parTransId="{71D95F72-A57F-43DC-9324-73ED3E62F096}" sibTransId="{A4A62B70-1347-4A93-B65A-CED47F10832C}"/>
    <dgm:cxn modelId="{F9270686-8F85-4785-A26A-D71044F230D5}" type="presOf" srcId="{32BDEA6B-E39D-4007-A04C-15C97E0B980B}" destId="{7A5C620A-D440-416D-9E0B-542E9A1EE267}" srcOrd="0" destOrd="0" presId="urn:microsoft.com/office/officeart/2018/2/layout/IconVerticalSolidList"/>
    <dgm:cxn modelId="{360781AD-EB1B-48E6-B966-2F9930D30872}" type="presOf" srcId="{841DB8BF-3E42-42EF-BB77-27C01A4FC396}" destId="{35C723B6-B89E-442E-992F-725CBE21CAF3}" srcOrd="0" destOrd="0" presId="urn:microsoft.com/office/officeart/2018/2/layout/IconVerticalSolidList"/>
    <dgm:cxn modelId="{22BC53BE-C920-8149-B0FF-1F8A8D840B13}" type="presOf" srcId="{BC984DBD-B6EF-9D4E-B7F5-B4C60169F1A4}" destId="{5C2A9B1C-CB68-A147-B5B7-83A804E2C619}" srcOrd="0" destOrd="0" presId="urn:microsoft.com/office/officeart/2018/2/layout/IconVerticalSolidList"/>
    <dgm:cxn modelId="{EDFDD7E0-ED0E-2641-A446-FF26CF785E28}" srcId="{32BDEA6B-E39D-4007-A04C-15C97E0B980B}" destId="{BC984DBD-B6EF-9D4E-B7F5-B4C60169F1A4}" srcOrd="4" destOrd="0" parTransId="{345765F3-95CD-B646-8561-152BBA84B82C}" sibTransId="{D836D094-DF17-5C40-98D6-14DAD53CE50D}"/>
    <dgm:cxn modelId="{EB5750E4-97D0-4854-8339-853BC7348695}" type="presOf" srcId="{A7EBDA53-DF48-4B0B-950C-4DAABF33F576}" destId="{90CB5427-EFCB-42E3-80EE-F9CD65E823B7}" srcOrd="0" destOrd="0" presId="urn:microsoft.com/office/officeart/2018/2/layout/IconVerticalSolidList"/>
    <dgm:cxn modelId="{0DF046DB-0295-4D59-92A9-37A122EC97CB}" type="presParOf" srcId="{7A5C620A-D440-416D-9E0B-542E9A1EE267}" destId="{78BE8E66-A00B-4460-8929-0742B9C3AC9F}" srcOrd="0" destOrd="0" presId="urn:microsoft.com/office/officeart/2018/2/layout/IconVerticalSolidList"/>
    <dgm:cxn modelId="{4888AA61-7BD7-40DF-BB87-45D2249658F3}" type="presParOf" srcId="{78BE8E66-A00B-4460-8929-0742B9C3AC9F}" destId="{F9C88AF9-C6B8-4412-809A-D36E3EA999A0}" srcOrd="0" destOrd="0" presId="urn:microsoft.com/office/officeart/2018/2/layout/IconVerticalSolidList"/>
    <dgm:cxn modelId="{FFD4F00A-153B-4139-ABD9-CB8EA6A7B4E8}" type="presParOf" srcId="{78BE8E66-A00B-4460-8929-0742B9C3AC9F}" destId="{0BC4B54C-282B-4F7A-8B4B-65CF1AB1D762}" srcOrd="1" destOrd="0" presId="urn:microsoft.com/office/officeart/2018/2/layout/IconVerticalSolidList"/>
    <dgm:cxn modelId="{3F1E2EA2-C3F1-4D11-B20B-05CB16297AFA}" type="presParOf" srcId="{78BE8E66-A00B-4460-8929-0742B9C3AC9F}" destId="{2F6DAD8A-6D83-438C-B6C7-A771F665D1F1}" srcOrd="2" destOrd="0" presId="urn:microsoft.com/office/officeart/2018/2/layout/IconVerticalSolidList"/>
    <dgm:cxn modelId="{74C27F8B-D356-4BCB-B4C9-743A065E1510}" type="presParOf" srcId="{78BE8E66-A00B-4460-8929-0742B9C3AC9F}" destId="{EE0C3EAE-DABC-4D3B-A795-531C5C32215C}" srcOrd="3" destOrd="0" presId="urn:microsoft.com/office/officeart/2018/2/layout/IconVerticalSolidList"/>
    <dgm:cxn modelId="{E0F66B19-019E-49FF-8DCF-F4092C2B7DA6}" type="presParOf" srcId="{7A5C620A-D440-416D-9E0B-542E9A1EE267}" destId="{ED781D33-AC9E-416A-B24B-A4FBFD9B1655}" srcOrd="1" destOrd="0" presId="urn:microsoft.com/office/officeart/2018/2/layout/IconVerticalSolidList"/>
    <dgm:cxn modelId="{80F35E5A-F826-435D-A151-F3FA0677C311}" type="presParOf" srcId="{7A5C620A-D440-416D-9E0B-542E9A1EE267}" destId="{68AA51C9-209C-42BE-B22B-01B3748EBA64}" srcOrd="2" destOrd="0" presId="urn:microsoft.com/office/officeart/2018/2/layout/IconVerticalSolidList"/>
    <dgm:cxn modelId="{61CB46F5-CADD-40AC-B75E-8634EC6808DB}" type="presParOf" srcId="{68AA51C9-209C-42BE-B22B-01B3748EBA64}" destId="{C07FE493-9B4C-47E5-8066-973D9EB086E5}" srcOrd="0" destOrd="0" presId="urn:microsoft.com/office/officeart/2018/2/layout/IconVerticalSolidList"/>
    <dgm:cxn modelId="{1B47D646-0257-4047-8684-2925EA278F48}" type="presParOf" srcId="{68AA51C9-209C-42BE-B22B-01B3748EBA64}" destId="{A6ECBCDF-5F90-49CC-80B5-99995BB6D36B}" srcOrd="1" destOrd="0" presId="urn:microsoft.com/office/officeart/2018/2/layout/IconVerticalSolidList"/>
    <dgm:cxn modelId="{15FAA6E4-0290-4CB6-9E84-3CD21F1DBEDE}" type="presParOf" srcId="{68AA51C9-209C-42BE-B22B-01B3748EBA64}" destId="{D35D9985-05FF-4010-8E26-99D527AFDEDB}" srcOrd="2" destOrd="0" presId="urn:microsoft.com/office/officeart/2018/2/layout/IconVerticalSolidList"/>
    <dgm:cxn modelId="{F2DE3DB9-F5BC-4A0F-8C80-8E5316D5232D}" type="presParOf" srcId="{68AA51C9-209C-42BE-B22B-01B3748EBA64}" destId="{35C723B6-B89E-442E-992F-725CBE21CAF3}" srcOrd="3" destOrd="0" presId="urn:microsoft.com/office/officeart/2018/2/layout/IconVerticalSolidList"/>
    <dgm:cxn modelId="{8129B683-8FF0-4602-BD40-EB0DAEC74D3A}" type="presParOf" srcId="{7A5C620A-D440-416D-9E0B-542E9A1EE267}" destId="{D6F3B9DC-E1E8-48D6-95E0-F0CFA2639712}" srcOrd="3" destOrd="0" presId="urn:microsoft.com/office/officeart/2018/2/layout/IconVerticalSolidList"/>
    <dgm:cxn modelId="{7F0EEB5D-5DAE-4F26-9566-1B01DBECFBF6}" type="presParOf" srcId="{7A5C620A-D440-416D-9E0B-542E9A1EE267}" destId="{33F0D5FD-C0D3-4DB5-A203-10EE2DF98C95}" srcOrd="4" destOrd="0" presId="urn:microsoft.com/office/officeart/2018/2/layout/IconVerticalSolidList"/>
    <dgm:cxn modelId="{BF45E7A2-EA70-42E7-824C-74BBC3BEC997}" type="presParOf" srcId="{33F0D5FD-C0D3-4DB5-A203-10EE2DF98C95}" destId="{975570F5-0964-492C-9873-215A85306AE4}" srcOrd="0" destOrd="0" presId="urn:microsoft.com/office/officeart/2018/2/layout/IconVerticalSolidList"/>
    <dgm:cxn modelId="{D6B494B4-1988-4CFA-9F9E-3DF8EED24FC3}" type="presParOf" srcId="{33F0D5FD-C0D3-4DB5-A203-10EE2DF98C95}" destId="{640D4F32-C9FD-4EEA-A99E-79FC0EB5779E}" srcOrd="1" destOrd="0" presId="urn:microsoft.com/office/officeart/2018/2/layout/IconVerticalSolidList"/>
    <dgm:cxn modelId="{35A2AF4B-3EAC-4F1D-BBB3-F789A0436240}" type="presParOf" srcId="{33F0D5FD-C0D3-4DB5-A203-10EE2DF98C95}" destId="{AC0080D6-F3F5-4E6A-A710-5EEDAB7BA31A}" srcOrd="2" destOrd="0" presId="urn:microsoft.com/office/officeart/2018/2/layout/IconVerticalSolidList"/>
    <dgm:cxn modelId="{AE2CBE65-210D-4B2B-953D-E08C91CFFD42}" type="presParOf" srcId="{33F0D5FD-C0D3-4DB5-A203-10EE2DF98C95}" destId="{90CB5427-EFCB-42E3-80EE-F9CD65E823B7}" srcOrd="3" destOrd="0" presId="urn:microsoft.com/office/officeart/2018/2/layout/IconVerticalSolidList"/>
    <dgm:cxn modelId="{C9915999-1F6C-473C-9487-B428B5672A46}" type="presParOf" srcId="{7A5C620A-D440-416D-9E0B-542E9A1EE267}" destId="{55133E75-6E53-417A-BC39-FA1AE0B9A085}" srcOrd="5" destOrd="0" presId="urn:microsoft.com/office/officeart/2018/2/layout/IconVerticalSolidList"/>
    <dgm:cxn modelId="{3FFB5626-5665-4D87-91BD-61D9F5CDDED6}" type="presParOf" srcId="{7A5C620A-D440-416D-9E0B-542E9A1EE267}" destId="{9F0AECB3-4964-4CE4-82D0-FDE6899038F8}" srcOrd="6" destOrd="0" presId="urn:microsoft.com/office/officeart/2018/2/layout/IconVerticalSolidList"/>
    <dgm:cxn modelId="{6193D50F-9857-4CCD-B906-07F7C6755ADA}" type="presParOf" srcId="{9F0AECB3-4964-4CE4-82D0-FDE6899038F8}" destId="{28D7586D-00B4-4B11-84CB-286D4EB4BA32}" srcOrd="0" destOrd="0" presId="urn:microsoft.com/office/officeart/2018/2/layout/IconVerticalSolidList"/>
    <dgm:cxn modelId="{C9068828-7CC8-4789-8E8D-AEC59C33DC7E}" type="presParOf" srcId="{9F0AECB3-4964-4CE4-82D0-FDE6899038F8}" destId="{A56E0BE0-D309-438B-A217-315E7841383B}" srcOrd="1" destOrd="0" presId="urn:microsoft.com/office/officeart/2018/2/layout/IconVerticalSolidList"/>
    <dgm:cxn modelId="{9F162553-B7CC-47BD-8260-926366B1453F}" type="presParOf" srcId="{9F0AECB3-4964-4CE4-82D0-FDE6899038F8}" destId="{5B6ABD51-EF3A-403D-8E19-E6D616E06ABA}" srcOrd="2" destOrd="0" presId="urn:microsoft.com/office/officeart/2018/2/layout/IconVerticalSolidList"/>
    <dgm:cxn modelId="{761527D6-73F0-49E2-AA73-79780652E82D}" type="presParOf" srcId="{9F0AECB3-4964-4CE4-82D0-FDE6899038F8}" destId="{38CB1C99-1470-413A-8ED7-4D4C7C63AAA3}" srcOrd="3" destOrd="0" presId="urn:microsoft.com/office/officeart/2018/2/layout/IconVerticalSolidList"/>
    <dgm:cxn modelId="{C7A6C121-9ED9-034C-865D-FE5D28DB8665}" type="presParOf" srcId="{7A5C620A-D440-416D-9E0B-542E9A1EE267}" destId="{DC35FB51-85AB-694F-9268-D6FB1D613CC7}" srcOrd="7" destOrd="0" presId="urn:microsoft.com/office/officeart/2018/2/layout/IconVerticalSolidList"/>
    <dgm:cxn modelId="{1823BA1B-0220-434E-A2C7-FBC6ABDB1BE0}" type="presParOf" srcId="{7A5C620A-D440-416D-9E0B-542E9A1EE267}" destId="{A352ADBE-AA91-A140-BE6E-63D1E00C72F3}" srcOrd="8" destOrd="0" presId="urn:microsoft.com/office/officeart/2018/2/layout/IconVerticalSolidList"/>
    <dgm:cxn modelId="{062D39B1-E7F5-D24A-ABC9-E2BA53820ABD}" type="presParOf" srcId="{A352ADBE-AA91-A140-BE6E-63D1E00C72F3}" destId="{D6462C70-A1CD-5340-A5FC-1945BE02C22E}" srcOrd="0" destOrd="0" presId="urn:microsoft.com/office/officeart/2018/2/layout/IconVerticalSolidList"/>
    <dgm:cxn modelId="{418F0BEB-171B-164E-8554-059FC13C501F}" type="presParOf" srcId="{A352ADBE-AA91-A140-BE6E-63D1E00C72F3}" destId="{9B9657D8-B5AC-5C47-B1FB-4D1F2EED50FA}" srcOrd="1" destOrd="0" presId="urn:microsoft.com/office/officeart/2018/2/layout/IconVerticalSolidList"/>
    <dgm:cxn modelId="{9261B30E-4EE1-1F49-924B-38A7F48E0529}" type="presParOf" srcId="{A352ADBE-AA91-A140-BE6E-63D1E00C72F3}" destId="{8BD103DB-CF0D-2442-8EEB-451F1D63343A}" srcOrd="2" destOrd="0" presId="urn:microsoft.com/office/officeart/2018/2/layout/IconVerticalSolidList"/>
    <dgm:cxn modelId="{3D3F0401-81D5-374B-B35F-C3873692C233}" type="presParOf" srcId="{A352ADBE-AA91-A140-BE6E-63D1E00C72F3}" destId="{5C2A9B1C-CB68-A147-B5B7-83A804E2C61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25CEA9-AC03-4E31-BB1F-720757AD79DA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accent0_3" csCatId="mainScheme" phldr="1"/>
      <dgm:spPr/>
      <dgm:t>
        <a:bodyPr/>
        <a:lstStyle/>
        <a:p>
          <a:endParaRPr lang="en-US"/>
        </a:p>
      </dgm:t>
    </dgm:pt>
    <dgm:pt modelId="{5BBD4223-C6AA-4A62-A481-CFCC5098FD01}">
      <dgm:prSet/>
      <dgm:spPr/>
      <dgm:t>
        <a:bodyPr/>
        <a:lstStyle/>
        <a:p>
          <a:pPr>
            <a:defRPr cap="all"/>
          </a:pPr>
          <a:r>
            <a:rPr lang="en-US"/>
            <a:t>Information disconnects</a:t>
          </a:r>
        </a:p>
      </dgm:t>
    </dgm:pt>
    <dgm:pt modelId="{A34EB600-34D4-4167-922D-374631B14B43}" type="parTrans" cxnId="{11C5C61F-E249-4717-AA95-5876B6F63A60}">
      <dgm:prSet/>
      <dgm:spPr/>
      <dgm:t>
        <a:bodyPr/>
        <a:lstStyle/>
        <a:p>
          <a:endParaRPr lang="en-US"/>
        </a:p>
      </dgm:t>
    </dgm:pt>
    <dgm:pt modelId="{717C48E4-831B-4089-8808-18ABC05D403A}" type="sibTrans" cxnId="{11C5C61F-E249-4717-AA95-5876B6F63A60}">
      <dgm:prSet/>
      <dgm:spPr/>
      <dgm:t>
        <a:bodyPr/>
        <a:lstStyle/>
        <a:p>
          <a:endParaRPr lang="en-US"/>
        </a:p>
      </dgm:t>
    </dgm:pt>
    <dgm:pt modelId="{0BA15735-03B1-4B07-A6F6-E93D3A3A5D4A}">
      <dgm:prSet/>
      <dgm:spPr/>
      <dgm:t>
        <a:bodyPr/>
        <a:lstStyle/>
        <a:p>
          <a:pPr>
            <a:defRPr cap="all"/>
          </a:pPr>
          <a:r>
            <a:rPr lang="en-US"/>
            <a:t>Shifting strategies </a:t>
          </a:r>
        </a:p>
      </dgm:t>
    </dgm:pt>
    <dgm:pt modelId="{17FE5A5B-EDD8-4AA4-978F-6E5B0C8D9DE8}" type="parTrans" cxnId="{06C8F532-AD01-4E94-AFD6-C350965A49E1}">
      <dgm:prSet/>
      <dgm:spPr/>
      <dgm:t>
        <a:bodyPr/>
        <a:lstStyle/>
        <a:p>
          <a:endParaRPr lang="en-US"/>
        </a:p>
      </dgm:t>
    </dgm:pt>
    <dgm:pt modelId="{E2FE1899-45BF-4B8E-90B5-FBF332050D68}" type="sibTrans" cxnId="{06C8F532-AD01-4E94-AFD6-C350965A49E1}">
      <dgm:prSet/>
      <dgm:spPr/>
      <dgm:t>
        <a:bodyPr/>
        <a:lstStyle/>
        <a:p>
          <a:endParaRPr lang="en-US"/>
        </a:p>
      </dgm:t>
    </dgm:pt>
    <dgm:pt modelId="{6122EFFD-46A9-4D5D-A587-1966CBB30E64}">
      <dgm:prSet/>
      <dgm:spPr/>
      <dgm:t>
        <a:bodyPr/>
        <a:lstStyle/>
        <a:p>
          <a:pPr>
            <a:defRPr cap="all"/>
          </a:pPr>
          <a:r>
            <a:rPr lang="en-US"/>
            <a:t>Capacity and timelines  </a:t>
          </a:r>
        </a:p>
      </dgm:t>
    </dgm:pt>
    <dgm:pt modelId="{5F430C20-F0A3-41F2-B7CA-C666A296E790}" type="parTrans" cxnId="{3F2EC369-9313-413D-AD28-49D1BEE611F2}">
      <dgm:prSet/>
      <dgm:spPr/>
      <dgm:t>
        <a:bodyPr/>
        <a:lstStyle/>
        <a:p>
          <a:endParaRPr lang="en-US"/>
        </a:p>
      </dgm:t>
    </dgm:pt>
    <dgm:pt modelId="{7A5D2A7E-86A8-4994-90B3-39619762DF71}" type="sibTrans" cxnId="{3F2EC369-9313-413D-AD28-49D1BEE611F2}">
      <dgm:prSet/>
      <dgm:spPr/>
      <dgm:t>
        <a:bodyPr/>
        <a:lstStyle/>
        <a:p>
          <a:endParaRPr lang="en-US"/>
        </a:p>
      </dgm:t>
    </dgm:pt>
    <dgm:pt modelId="{417C3BF1-0244-47BE-A92B-F62DDA3BD6DD}" type="pres">
      <dgm:prSet presAssocID="{7E25CEA9-AC03-4E31-BB1F-720757AD79DA}" presName="root" presStyleCnt="0">
        <dgm:presLayoutVars>
          <dgm:dir/>
          <dgm:resizeHandles val="exact"/>
        </dgm:presLayoutVars>
      </dgm:prSet>
      <dgm:spPr/>
    </dgm:pt>
    <dgm:pt modelId="{C7E19E43-FB23-4F96-8243-368DC69BB7A5}" type="pres">
      <dgm:prSet presAssocID="{5BBD4223-C6AA-4A62-A481-CFCC5098FD01}" presName="compNode" presStyleCnt="0"/>
      <dgm:spPr/>
    </dgm:pt>
    <dgm:pt modelId="{620F9368-3A8D-4DD8-929F-95009FC08614}" type="pres">
      <dgm:prSet presAssocID="{5BBD4223-C6AA-4A62-A481-CFCC5098FD01}" presName="iconBgRect" presStyleLbl="bgShp" presStyleIdx="0" presStyleCnt="3"/>
      <dgm:spPr/>
    </dgm:pt>
    <dgm:pt modelId="{02696101-422D-449E-A4A1-0322612C015C}" type="pres">
      <dgm:prSet presAssocID="{5BBD4223-C6AA-4A62-A481-CFCC5098FD01}" presName="iconRect" presStyleLbl="node1" presStyleIdx="0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95190DA3-8819-42F2-9838-88FE68E3F081}" type="pres">
      <dgm:prSet presAssocID="{5BBD4223-C6AA-4A62-A481-CFCC5098FD01}" presName="spaceRect" presStyleCnt="0"/>
      <dgm:spPr/>
    </dgm:pt>
    <dgm:pt modelId="{CE29CB7D-FF1B-45AE-B8C6-F59919954433}" type="pres">
      <dgm:prSet presAssocID="{5BBD4223-C6AA-4A62-A481-CFCC5098FD01}" presName="textRect" presStyleLbl="revTx" presStyleIdx="0" presStyleCnt="3">
        <dgm:presLayoutVars>
          <dgm:chMax val="1"/>
          <dgm:chPref val="1"/>
        </dgm:presLayoutVars>
      </dgm:prSet>
      <dgm:spPr/>
    </dgm:pt>
    <dgm:pt modelId="{8EC0E7A5-318D-4A38-A975-A77A4FD7929A}" type="pres">
      <dgm:prSet presAssocID="{717C48E4-831B-4089-8808-18ABC05D403A}" presName="sibTrans" presStyleCnt="0"/>
      <dgm:spPr/>
    </dgm:pt>
    <dgm:pt modelId="{D411C5F7-D78D-416C-B4E7-F73C5D45BED6}" type="pres">
      <dgm:prSet presAssocID="{0BA15735-03B1-4B07-A6F6-E93D3A3A5D4A}" presName="compNode" presStyleCnt="0"/>
      <dgm:spPr/>
    </dgm:pt>
    <dgm:pt modelId="{25D5A879-9D81-4AEF-82BA-4D02789D450B}" type="pres">
      <dgm:prSet presAssocID="{0BA15735-03B1-4B07-A6F6-E93D3A3A5D4A}" presName="iconBgRect" presStyleLbl="bgShp" presStyleIdx="1" presStyleCnt="3"/>
      <dgm:spPr/>
    </dgm:pt>
    <dgm:pt modelId="{5DCDEB56-03D5-4394-96F1-FEA6CD8EB7C6}" type="pres">
      <dgm:prSet presAssocID="{0BA15735-03B1-4B07-A6F6-E93D3A3A5D4A}" presName="iconRect" presStyleLbl="node1" presStyleIdx="1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F501F57-E34B-496A-BC7F-02A879186062}" type="pres">
      <dgm:prSet presAssocID="{0BA15735-03B1-4B07-A6F6-E93D3A3A5D4A}" presName="spaceRect" presStyleCnt="0"/>
      <dgm:spPr/>
    </dgm:pt>
    <dgm:pt modelId="{3C87DB6B-E556-4716-AA2A-81192CBA621A}" type="pres">
      <dgm:prSet presAssocID="{0BA15735-03B1-4B07-A6F6-E93D3A3A5D4A}" presName="textRect" presStyleLbl="revTx" presStyleIdx="1" presStyleCnt="3">
        <dgm:presLayoutVars>
          <dgm:chMax val="1"/>
          <dgm:chPref val="1"/>
        </dgm:presLayoutVars>
      </dgm:prSet>
      <dgm:spPr/>
    </dgm:pt>
    <dgm:pt modelId="{EFA75643-72F6-4F38-BBF3-AA3D82C85B52}" type="pres">
      <dgm:prSet presAssocID="{E2FE1899-45BF-4B8E-90B5-FBF332050D68}" presName="sibTrans" presStyleCnt="0"/>
      <dgm:spPr/>
    </dgm:pt>
    <dgm:pt modelId="{A8DEA76B-E876-49DF-96EA-00E25CF581A7}" type="pres">
      <dgm:prSet presAssocID="{6122EFFD-46A9-4D5D-A587-1966CBB30E64}" presName="compNode" presStyleCnt="0"/>
      <dgm:spPr/>
    </dgm:pt>
    <dgm:pt modelId="{0259D128-C867-4B40-BF82-37037FC76803}" type="pres">
      <dgm:prSet presAssocID="{6122EFFD-46A9-4D5D-A587-1966CBB30E64}" presName="iconBgRect" presStyleLbl="bgShp" presStyleIdx="2" presStyleCnt="3"/>
      <dgm:spPr/>
    </dgm:pt>
    <dgm:pt modelId="{3FC3653C-DF06-492D-BDD3-1EA9E0635256}" type="pres">
      <dgm:prSet presAssocID="{6122EFFD-46A9-4D5D-A587-1966CBB30E64}" presName="iconRect" presStyleLbl="node1" presStyleIdx="2" presStyleCnt="3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CAA7614-56AA-423B-BD90-39ECA4FF66DA}" type="pres">
      <dgm:prSet presAssocID="{6122EFFD-46A9-4D5D-A587-1966CBB30E64}" presName="spaceRect" presStyleCnt="0"/>
      <dgm:spPr/>
    </dgm:pt>
    <dgm:pt modelId="{2417A3D4-EEA6-400B-BD88-A356EB77E850}" type="pres">
      <dgm:prSet presAssocID="{6122EFFD-46A9-4D5D-A587-1966CBB30E6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11C5C61F-E249-4717-AA95-5876B6F63A60}" srcId="{7E25CEA9-AC03-4E31-BB1F-720757AD79DA}" destId="{5BBD4223-C6AA-4A62-A481-CFCC5098FD01}" srcOrd="0" destOrd="0" parTransId="{A34EB600-34D4-4167-922D-374631B14B43}" sibTransId="{717C48E4-831B-4089-8808-18ABC05D403A}"/>
    <dgm:cxn modelId="{06C8F532-AD01-4E94-AFD6-C350965A49E1}" srcId="{7E25CEA9-AC03-4E31-BB1F-720757AD79DA}" destId="{0BA15735-03B1-4B07-A6F6-E93D3A3A5D4A}" srcOrd="1" destOrd="0" parTransId="{17FE5A5B-EDD8-4AA4-978F-6E5B0C8D9DE8}" sibTransId="{E2FE1899-45BF-4B8E-90B5-FBF332050D68}"/>
    <dgm:cxn modelId="{0AB10B67-71CD-427D-87D1-06BCE591B941}" type="presOf" srcId="{7E25CEA9-AC03-4E31-BB1F-720757AD79DA}" destId="{417C3BF1-0244-47BE-A92B-F62DDA3BD6DD}" srcOrd="0" destOrd="0" presId="urn:microsoft.com/office/officeart/2018/5/layout/IconCircleLabelList"/>
    <dgm:cxn modelId="{3F2EC369-9313-413D-AD28-49D1BEE611F2}" srcId="{7E25CEA9-AC03-4E31-BB1F-720757AD79DA}" destId="{6122EFFD-46A9-4D5D-A587-1966CBB30E64}" srcOrd="2" destOrd="0" parTransId="{5F430C20-F0A3-41F2-B7CA-C666A296E790}" sibTransId="{7A5D2A7E-86A8-4994-90B3-39619762DF71}"/>
    <dgm:cxn modelId="{51D1EABD-8372-44E1-804C-C9E7076F525A}" type="presOf" srcId="{6122EFFD-46A9-4D5D-A587-1966CBB30E64}" destId="{2417A3D4-EEA6-400B-BD88-A356EB77E850}" srcOrd="0" destOrd="0" presId="urn:microsoft.com/office/officeart/2018/5/layout/IconCircleLabelList"/>
    <dgm:cxn modelId="{891071C0-BCB2-416D-AB24-1F453B815DE9}" type="presOf" srcId="{5BBD4223-C6AA-4A62-A481-CFCC5098FD01}" destId="{CE29CB7D-FF1B-45AE-B8C6-F59919954433}" srcOrd="0" destOrd="0" presId="urn:microsoft.com/office/officeart/2018/5/layout/IconCircleLabelList"/>
    <dgm:cxn modelId="{85FFC9DA-57DF-4FBF-A4D6-BE9131011B5F}" type="presOf" srcId="{0BA15735-03B1-4B07-A6F6-E93D3A3A5D4A}" destId="{3C87DB6B-E556-4716-AA2A-81192CBA621A}" srcOrd="0" destOrd="0" presId="urn:microsoft.com/office/officeart/2018/5/layout/IconCircleLabelList"/>
    <dgm:cxn modelId="{68BB9800-1685-4748-9788-28AC8E4711FE}" type="presParOf" srcId="{417C3BF1-0244-47BE-A92B-F62DDA3BD6DD}" destId="{C7E19E43-FB23-4F96-8243-368DC69BB7A5}" srcOrd="0" destOrd="0" presId="urn:microsoft.com/office/officeart/2018/5/layout/IconCircleLabelList"/>
    <dgm:cxn modelId="{73467634-1511-437D-8211-5CB2827AF539}" type="presParOf" srcId="{C7E19E43-FB23-4F96-8243-368DC69BB7A5}" destId="{620F9368-3A8D-4DD8-929F-95009FC08614}" srcOrd="0" destOrd="0" presId="urn:microsoft.com/office/officeart/2018/5/layout/IconCircleLabelList"/>
    <dgm:cxn modelId="{07305380-1546-46F4-8D08-A7E9A5A709F9}" type="presParOf" srcId="{C7E19E43-FB23-4F96-8243-368DC69BB7A5}" destId="{02696101-422D-449E-A4A1-0322612C015C}" srcOrd="1" destOrd="0" presId="urn:microsoft.com/office/officeart/2018/5/layout/IconCircleLabelList"/>
    <dgm:cxn modelId="{C827B768-7EE9-4009-9397-CE0FB17521BF}" type="presParOf" srcId="{C7E19E43-FB23-4F96-8243-368DC69BB7A5}" destId="{95190DA3-8819-42F2-9838-88FE68E3F081}" srcOrd="2" destOrd="0" presId="urn:microsoft.com/office/officeart/2018/5/layout/IconCircleLabelList"/>
    <dgm:cxn modelId="{5A937EFD-16C1-44AC-9AE8-15716A10C07A}" type="presParOf" srcId="{C7E19E43-FB23-4F96-8243-368DC69BB7A5}" destId="{CE29CB7D-FF1B-45AE-B8C6-F59919954433}" srcOrd="3" destOrd="0" presId="urn:microsoft.com/office/officeart/2018/5/layout/IconCircleLabelList"/>
    <dgm:cxn modelId="{BF7898BC-0942-43CA-8FAD-213F41B12465}" type="presParOf" srcId="{417C3BF1-0244-47BE-A92B-F62DDA3BD6DD}" destId="{8EC0E7A5-318D-4A38-A975-A77A4FD7929A}" srcOrd="1" destOrd="0" presId="urn:microsoft.com/office/officeart/2018/5/layout/IconCircleLabelList"/>
    <dgm:cxn modelId="{7D5DA8E8-C8BD-417E-AC89-092DBFF96015}" type="presParOf" srcId="{417C3BF1-0244-47BE-A92B-F62DDA3BD6DD}" destId="{D411C5F7-D78D-416C-B4E7-F73C5D45BED6}" srcOrd="2" destOrd="0" presId="urn:microsoft.com/office/officeart/2018/5/layout/IconCircleLabelList"/>
    <dgm:cxn modelId="{40AFA25D-F5B6-47B3-A458-40A6DB1EB998}" type="presParOf" srcId="{D411C5F7-D78D-416C-B4E7-F73C5D45BED6}" destId="{25D5A879-9D81-4AEF-82BA-4D02789D450B}" srcOrd="0" destOrd="0" presId="urn:microsoft.com/office/officeart/2018/5/layout/IconCircleLabelList"/>
    <dgm:cxn modelId="{8AA2DD37-EFAE-4E10-9022-34D5680D1B76}" type="presParOf" srcId="{D411C5F7-D78D-416C-B4E7-F73C5D45BED6}" destId="{5DCDEB56-03D5-4394-96F1-FEA6CD8EB7C6}" srcOrd="1" destOrd="0" presId="urn:microsoft.com/office/officeart/2018/5/layout/IconCircleLabelList"/>
    <dgm:cxn modelId="{39103727-9D3A-4DA0-8468-1684EDE3D31E}" type="presParOf" srcId="{D411C5F7-D78D-416C-B4E7-F73C5D45BED6}" destId="{7F501F57-E34B-496A-BC7F-02A879186062}" srcOrd="2" destOrd="0" presId="urn:microsoft.com/office/officeart/2018/5/layout/IconCircleLabelList"/>
    <dgm:cxn modelId="{587ACC26-CEF7-4BAE-8694-6EF7F2CF4A89}" type="presParOf" srcId="{D411C5F7-D78D-416C-B4E7-F73C5D45BED6}" destId="{3C87DB6B-E556-4716-AA2A-81192CBA621A}" srcOrd="3" destOrd="0" presId="urn:microsoft.com/office/officeart/2018/5/layout/IconCircleLabelList"/>
    <dgm:cxn modelId="{D5805787-0384-4098-96F6-5DF7865C4A70}" type="presParOf" srcId="{417C3BF1-0244-47BE-A92B-F62DDA3BD6DD}" destId="{EFA75643-72F6-4F38-BBF3-AA3D82C85B52}" srcOrd="3" destOrd="0" presId="urn:microsoft.com/office/officeart/2018/5/layout/IconCircleLabelList"/>
    <dgm:cxn modelId="{4F7D3DAF-3FE9-42B6-98CE-1E5F6D3C2DA7}" type="presParOf" srcId="{417C3BF1-0244-47BE-A92B-F62DDA3BD6DD}" destId="{A8DEA76B-E876-49DF-96EA-00E25CF581A7}" srcOrd="4" destOrd="0" presId="urn:microsoft.com/office/officeart/2018/5/layout/IconCircleLabelList"/>
    <dgm:cxn modelId="{EDFAA544-8980-432D-BA19-803573DDFB31}" type="presParOf" srcId="{A8DEA76B-E876-49DF-96EA-00E25CF581A7}" destId="{0259D128-C867-4B40-BF82-37037FC76803}" srcOrd="0" destOrd="0" presId="urn:microsoft.com/office/officeart/2018/5/layout/IconCircleLabelList"/>
    <dgm:cxn modelId="{D40E5A93-CBE9-43E1-9B67-23E9983A3C55}" type="presParOf" srcId="{A8DEA76B-E876-49DF-96EA-00E25CF581A7}" destId="{3FC3653C-DF06-492D-BDD3-1EA9E0635256}" srcOrd="1" destOrd="0" presId="urn:microsoft.com/office/officeart/2018/5/layout/IconCircleLabelList"/>
    <dgm:cxn modelId="{73526992-A1BA-4B06-A194-F5CADFFCEE68}" type="presParOf" srcId="{A8DEA76B-E876-49DF-96EA-00E25CF581A7}" destId="{ACAA7614-56AA-423B-BD90-39ECA4FF66DA}" srcOrd="2" destOrd="0" presId="urn:microsoft.com/office/officeart/2018/5/layout/IconCircleLabelList"/>
    <dgm:cxn modelId="{1D528DAA-1F42-4210-85DA-075A929F863D}" type="presParOf" srcId="{A8DEA76B-E876-49DF-96EA-00E25CF581A7}" destId="{2417A3D4-EEA6-400B-BD88-A356EB77E85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88AF9-C6B8-4412-809A-D36E3EA999A0}">
      <dsp:nvSpPr>
        <dsp:cNvPr id="0" name=""/>
        <dsp:cNvSpPr/>
      </dsp:nvSpPr>
      <dsp:spPr>
        <a:xfrm>
          <a:off x="0" y="4296"/>
          <a:ext cx="8516039" cy="9150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C4B54C-282B-4F7A-8B4B-65CF1AB1D762}">
      <dsp:nvSpPr>
        <dsp:cNvPr id="0" name=""/>
        <dsp:cNvSpPr/>
      </dsp:nvSpPr>
      <dsp:spPr>
        <a:xfrm>
          <a:off x="276813" y="210190"/>
          <a:ext cx="503296" cy="503296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C3EAE-DABC-4D3B-A795-531C5C32215C}">
      <dsp:nvSpPr>
        <dsp:cNvPr id="0" name=""/>
        <dsp:cNvSpPr/>
      </dsp:nvSpPr>
      <dsp:spPr>
        <a:xfrm>
          <a:off x="1056922" y="4296"/>
          <a:ext cx="7459116" cy="91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46" tIns="96846" rIns="96846" bIns="9684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Post-COVID era willingness to federally fund journalism</a:t>
          </a:r>
        </a:p>
      </dsp:txBody>
      <dsp:txXfrm>
        <a:off x="1056922" y="4296"/>
        <a:ext cx="7459116" cy="915084"/>
      </dsp:txXfrm>
    </dsp:sp>
    <dsp:sp modelId="{C07FE493-9B4C-47E5-8066-973D9EB086E5}">
      <dsp:nvSpPr>
        <dsp:cNvPr id="0" name=""/>
        <dsp:cNvSpPr/>
      </dsp:nvSpPr>
      <dsp:spPr>
        <a:xfrm>
          <a:off x="0" y="1148151"/>
          <a:ext cx="8516039" cy="9150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CBCDF-5F90-49CC-80B5-99995BB6D36B}">
      <dsp:nvSpPr>
        <dsp:cNvPr id="0" name=""/>
        <dsp:cNvSpPr/>
      </dsp:nvSpPr>
      <dsp:spPr>
        <a:xfrm>
          <a:off x="276813" y="1354045"/>
          <a:ext cx="503296" cy="503296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C723B6-B89E-442E-992F-725CBE21CAF3}">
      <dsp:nvSpPr>
        <dsp:cNvPr id="0" name=""/>
        <dsp:cNvSpPr/>
      </dsp:nvSpPr>
      <dsp:spPr>
        <a:xfrm>
          <a:off x="1056922" y="1148151"/>
          <a:ext cx="7459116" cy="91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46" tIns="96846" rIns="96846" bIns="9684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Growing interest in role of philanthropy</a:t>
          </a:r>
        </a:p>
      </dsp:txBody>
      <dsp:txXfrm>
        <a:off x="1056922" y="1148151"/>
        <a:ext cx="7459116" cy="915084"/>
      </dsp:txXfrm>
    </dsp:sp>
    <dsp:sp modelId="{975570F5-0964-492C-9873-215A85306AE4}">
      <dsp:nvSpPr>
        <dsp:cNvPr id="0" name=""/>
        <dsp:cNvSpPr/>
      </dsp:nvSpPr>
      <dsp:spPr>
        <a:xfrm>
          <a:off x="0" y="2292007"/>
          <a:ext cx="8516039" cy="9150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0D4F32-C9FD-4EEA-A99E-79FC0EB5779E}">
      <dsp:nvSpPr>
        <dsp:cNvPr id="0" name=""/>
        <dsp:cNvSpPr/>
      </dsp:nvSpPr>
      <dsp:spPr>
        <a:xfrm>
          <a:off x="276813" y="2497901"/>
          <a:ext cx="503296" cy="503296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CB5427-EFCB-42E3-80EE-F9CD65E823B7}">
      <dsp:nvSpPr>
        <dsp:cNvPr id="0" name=""/>
        <dsp:cNvSpPr/>
      </dsp:nvSpPr>
      <dsp:spPr>
        <a:xfrm>
          <a:off x="1056922" y="2292007"/>
          <a:ext cx="7459116" cy="91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46" tIns="96846" rIns="96846" bIns="9684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New entrants e.g., Community Foundations</a:t>
          </a:r>
        </a:p>
      </dsp:txBody>
      <dsp:txXfrm>
        <a:off x="1056922" y="2292007"/>
        <a:ext cx="7459116" cy="915084"/>
      </dsp:txXfrm>
    </dsp:sp>
    <dsp:sp modelId="{28D7586D-00B4-4B11-84CB-286D4EB4BA32}">
      <dsp:nvSpPr>
        <dsp:cNvPr id="0" name=""/>
        <dsp:cNvSpPr/>
      </dsp:nvSpPr>
      <dsp:spPr>
        <a:xfrm>
          <a:off x="0" y="3435863"/>
          <a:ext cx="8516039" cy="9150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6E0BE0-D309-438B-A217-315E7841383B}">
      <dsp:nvSpPr>
        <dsp:cNvPr id="0" name=""/>
        <dsp:cNvSpPr/>
      </dsp:nvSpPr>
      <dsp:spPr>
        <a:xfrm>
          <a:off x="276813" y="3641757"/>
          <a:ext cx="503296" cy="503296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B1C99-1470-413A-8ED7-4D4C7C63AAA3}">
      <dsp:nvSpPr>
        <dsp:cNvPr id="0" name=""/>
        <dsp:cNvSpPr/>
      </dsp:nvSpPr>
      <dsp:spPr>
        <a:xfrm>
          <a:off x="1056922" y="3435863"/>
          <a:ext cx="7459116" cy="91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46" tIns="96846" rIns="96846" bIns="9684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Increasing state-level conversations </a:t>
          </a:r>
        </a:p>
      </dsp:txBody>
      <dsp:txXfrm>
        <a:off x="1056922" y="3435863"/>
        <a:ext cx="7459116" cy="915084"/>
      </dsp:txXfrm>
    </dsp:sp>
    <dsp:sp modelId="{D6462C70-A1CD-5340-A5FC-1945BE02C22E}">
      <dsp:nvSpPr>
        <dsp:cNvPr id="0" name=""/>
        <dsp:cNvSpPr/>
      </dsp:nvSpPr>
      <dsp:spPr>
        <a:xfrm>
          <a:off x="0" y="4579719"/>
          <a:ext cx="8516039" cy="9150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9657D8-B5AC-5C47-B1FB-4D1F2EED50FA}">
      <dsp:nvSpPr>
        <dsp:cNvPr id="0" name=""/>
        <dsp:cNvSpPr/>
      </dsp:nvSpPr>
      <dsp:spPr>
        <a:xfrm>
          <a:off x="276813" y="4785613"/>
          <a:ext cx="503296" cy="503296"/>
        </a:xfrm>
        <a:prstGeom prst="rect">
          <a:avLst/>
        </a:prstGeom>
        <a:blipFill>
          <a:blip xmlns:r="http://schemas.openxmlformats.org/officeDocument/2006/relationships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A9B1C-CB68-A147-B5B7-83A804E2C619}">
      <dsp:nvSpPr>
        <dsp:cNvPr id="0" name=""/>
        <dsp:cNvSpPr/>
      </dsp:nvSpPr>
      <dsp:spPr>
        <a:xfrm>
          <a:off x="1056922" y="4579719"/>
          <a:ext cx="7459116" cy="91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46" tIns="96846" rIns="96846" bIns="9684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Newsrooms increasingly moving away from advertising-dependency</a:t>
          </a:r>
        </a:p>
      </dsp:txBody>
      <dsp:txXfrm>
        <a:off x="1056922" y="4579719"/>
        <a:ext cx="7459116" cy="9150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0F9368-3A8D-4DD8-929F-95009FC08614}">
      <dsp:nvSpPr>
        <dsp:cNvPr id="0" name=""/>
        <dsp:cNvSpPr/>
      </dsp:nvSpPr>
      <dsp:spPr>
        <a:xfrm>
          <a:off x="683905" y="250074"/>
          <a:ext cx="1921500" cy="19215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696101-422D-449E-A4A1-0322612C015C}">
      <dsp:nvSpPr>
        <dsp:cNvPr id="0" name=""/>
        <dsp:cNvSpPr/>
      </dsp:nvSpPr>
      <dsp:spPr>
        <a:xfrm>
          <a:off x="1093405" y="659574"/>
          <a:ext cx="1102499" cy="1102499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9CB7D-FF1B-45AE-B8C6-F59919954433}">
      <dsp:nvSpPr>
        <dsp:cNvPr id="0" name=""/>
        <dsp:cNvSpPr/>
      </dsp:nvSpPr>
      <dsp:spPr>
        <a:xfrm>
          <a:off x="69655" y="2770075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700" kern="1200"/>
            <a:t>Information disconnects</a:t>
          </a:r>
        </a:p>
      </dsp:txBody>
      <dsp:txXfrm>
        <a:off x="69655" y="2770075"/>
        <a:ext cx="3150000" cy="720000"/>
      </dsp:txXfrm>
    </dsp:sp>
    <dsp:sp modelId="{25D5A879-9D81-4AEF-82BA-4D02789D450B}">
      <dsp:nvSpPr>
        <dsp:cNvPr id="0" name=""/>
        <dsp:cNvSpPr/>
      </dsp:nvSpPr>
      <dsp:spPr>
        <a:xfrm>
          <a:off x="4385155" y="250074"/>
          <a:ext cx="1921500" cy="19215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CDEB56-03D5-4394-96F1-FEA6CD8EB7C6}">
      <dsp:nvSpPr>
        <dsp:cNvPr id="0" name=""/>
        <dsp:cNvSpPr/>
      </dsp:nvSpPr>
      <dsp:spPr>
        <a:xfrm>
          <a:off x="4794655" y="659574"/>
          <a:ext cx="1102499" cy="1102499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87DB6B-E556-4716-AA2A-81192CBA621A}">
      <dsp:nvSpPr>
        <dsp:cNvPr id="0" name=""/>
        <dsp:cNvSpPr/>
      </dsp:nvSpPr>
      <dsp:spPr>
        <a:xfrm>
          <a:off x="3770905" y="2770075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700" kern="1200"/>
            <a:t>Shifting strategies </a:t>
          </a:r>
        </a:p>
      </dsp:txBody>
      <dsp:txXfrm>
        <a:off x="3770905" y="2770075"/>
        <a:ext cx="3150000" cy="720000"/>
      </dsp:txXfrm>
    </dsp:sp>
    <dsp:sp modelId="{0259D128-C867-4B40-BF82-37037FC76803}">
      <dsp:nvSpPr>
        <dsp:cNvPr id="0" name=""/>
        <dsp:cNvSpPr/>
      </dsp:nvSpPr>
      <dsp:spPr>
        <a:xfrm>
          <a:off x="8086406" y="250074"/>
          <a:ext cx="1921500" cy="19215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3653C-DF06-492D-BDD3-1EA9E0635256}">
      <dsp:nvSpPr>
        <dsp:cNvPr id="0" name=""/>
        <dsp:cNvSpPr/>
      </dsp:nvSpPr>
      <dsp:spPr>
        <a:xfrm>
          <a:off x="8495906" y="659574"/>
          <a:ext cx="1102499" cy="1102499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17A3D4-EEA6-400B-BD88-A356EB77E850}">
      <dsp:nvSpPr>
        <dsp:cNvPr id="0" name=""/>
        <dsp:cNvSpPr/>
      </dsp:nvSpPr>
      <dsp:spPr>
        <a:xfrm>
          <a:off x="7472156" y="2770075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700" kern="1200"/>
            <a:t>Capacity and timelines  </a:t>
          </a:r>
        </a:p>
      </dsp:txBody>
      <dsp:txXfrm>
        <a:off x="7472156" y="2770075"/>
        <a:ext cx="315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07480-560A-C640-B436-E2944FD81890}" type="datetimeFigureOut">
              <a:rPr lang="en-US" smtClean="0"/>
              <a:t>4/13/26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EBC8C-4398-8141-A80E-E6F20829A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27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poster.keepcalmandposters.com</a:t>
            </a:r>
            <a:r>
              <a:rPr lang="en-US"/>
              <a:t>/5742859.jpg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0D9B5-7E6C-438A-8ACC-AEDC9D27776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98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1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4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55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01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03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4/13/26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9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4/13/26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31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4/13/26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1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9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4/13/26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06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4/13/26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85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5D67320-FCFD-4931-AAF7-C6C853329C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0EA8F5-3B07-ED54-59EE-06265CB3F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399" y="908651"/>
            <a:ext cx="3901651" cy="3640345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b="1" cap="none" dirty="0"/>
              <a:t>Bridging The Gap: </a:t>
            </a:r>
            <a:br>
              <a:rPr lang="en-US" sz="3100" b="1" cap="none" dirty="0"/>
            </a:br>
            <a:br>
              <a:rPr lang="en-US" sz="3100" b="1" cap="none" dirty="0"/>
            </a:br>
            <a:r>
              <a:rPr lang="en-US" sz="3100" b="1" cap="none" dirty="0"/>
              <a:t>Aligning Funder Goals And Newsroom Realities In Philanthropic Support For Local Journalism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388E4B-04A1-766B-E11D-596DC3BDF4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3400" y="4822521"/>
            <a:ext cx="3630605" cy="1311579"/>
          </a:xfrm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1400" b="1" dirty="0">
                <a:latin typeface="+mj-lt"/>
              </a:rPr>
              <a:t>Damian Radcliffe (University of Oregon)</a:t>
            </a:r>
          </a:p>
          <a:p>
            <a:pPr algn="ctr">
              <a:lnSpc>
                <a:spcPct val="100000"/>
              </a:lnSpc>
            </a:pPr>
            <a:r>
              <a:rPr lang="en-US" sz="1400" b="1" dirty="0">
                <a:latin typeface="+mj-lt"/>
              </a:rPr>
              <a:t>April 2016</a:t>
            </a:r>
          </a:p>
          <a:p>
            <a:pPr algn="ctr">
              <a:lnSpc>
                <a:spcPct val="100000"/>
              </a:lnSpc>
            </a:pPr>
            <a:r>
              <a:rPr lang="en-US" sz="1400" b="1" dirty="0">
                <a:latin typeface="+mj-lt"/>
              </a:rPr>
              <a:t>2026 Local Journalism Researchers Workshop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Office items on a table">
            <a:extLst>
              <a:ext uri="{FF2B5EF4-FFF2-40B4-BE49-F238E27FC236}">
                <a16:creationId xmlns:a16="http://schemas.microsoft.com/office/drawing/2014/main" id="{7F8B409E-A700-D012-5890-FCF3F98921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59" r="5102" b="2"/>
          <a:stretch>
            <a:fillRect/>
          </a:stretch>
        </p:blipFill>
        <p:spPr>
          <a:xfrm>
            <a:off x="4876158" y="10"/>
            <a:ext cx="731584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96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B6067-A81F-20F5-E7C5-FC23FF02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2. Shifting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9BC8D-5F91-9ED0-8A83-CC9C449D6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4" y="1971470"/>
            <a:ext cx="10691265" cy="40598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How We Were</a:t>
            </a:r>
          </a:p>
          <a:p>
            <a:r>
              <a:rPr lang="en-US" dirty="0"/>
              <a:t>Risk of financially strapped newsrooms </a:t>
            </a:r>
            <a:r>
              <a:rPr lang="en-US" b="1" dirty="0"/>
              <a:t>reactively chasing </a:t>
            </a:r>
            <a:r>
              <a:rPr lang="en-US" dirty="0"/>
              <a:t>grants dollars. Funder dictates editorial mission.</a:t>
            </a:r>
          </a:p>
          <a:p>
            <a:r>
              <a:rPr lang="en-US" dirty="0"/>
              <a:t>Recognition that ”all money is not good money” </a:t>
            </a:r>
            <a:r>
              <a:rPr lang="en-US" i="1" dirty="0"/>
              <a:t>(Tracie Powell). </a:t>
            </a:r>
            <a:r>
              <a:rPr lang="en-US" dirty="0"/>
              <a:t>&gt; </a:t>
            </a:r>
            <a:r>
              <a:rPr lang="en-US" b="1" dirty="0"/>
              <a:t>Be prepared to walk away.</a:t>
            </a:r>
            <a:r>
              <a:rPr lang="en-US" dirty="0"/>
              <a:t> If a grant does not align with your core mission, or if the administrative burden outweighs the financial benefit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Where We Are Going</a:t>
            </a:r>
          </a:p>
          <a:p>
            <a:r>
              <a:rPr lang="en-US" dirty="0"/>
              <a:t>Newsrooms e.g. </a:t>
            </a:r>
            <a:r>
              <a:rPr lang="en-US" i="1" dirty="0"/>
              <a:t>The Columbian</a:t>
            </a:r>
            <a:r>
              <a:rPr lang="en-US" dirty="0"/>
              <a:t> </a:t>
            </a:r>
            <a:r>
              <a:rPr lang="en-US" b="1" dirty="0"/>
              <a:t>proactively pitching funders</a:t>
            </a:r>
            <a:r>
              <a:rPr lang="en-US" dirty="0"/>
              <a:t>. And using storytelling to do so. </a:t>
            </a:r>
          </a:p>
          <a:p>
            <a:r>
              <a:rPr lang="en-US" dirty="0"/>
              <a:t>Newsrooms must use "community listening" to </a:t>
            </a:r>
            <a:r>
              <a:rPr lang="en-US" b="1" dirty="0"/>
              <a:t>identify what the audience needs </a:t>
            </a:r>
            <a:r>
              <a:rPr lang="en-US" dirty="0"/>
              <a:t>before approaching a funder.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</a:t>
            </a:r>
            <a:r>
              <a:rPr lang="en-US" b="1" dirty="0"/>
              <a:t>If you're not solving a community problem, maybe that's partly why you have a business problem.” </a:t>
            </a:r>
          </a:p>
          <a:p>
            <a:pPr marL="0" indent="0" algn="ctr">
              <a:buNone/>
            </a:pPr>
            <a:r>
              <a:rPr lang="en-US" b="1" i="1" dirty="0"/>
              <a:t>(</a:t>
            </a:r>
            <a:r>
              <a:rPr lang="en-US" i="1" dirty="0"/>
              <a:t>Frank </a:t>
            </a:r>
            <a:r>
              <a:rPr lang="en-US" i="1" dirty="0" err="1"/>
              <a:t>Mungeam</a:t>
            </a:r>
            <a:r>
              <a:rPr lang="en-US" i="1" dirty="0"/>
              <a:t>) </a:t>
            </a:r>
          </a:p>
          <a:p>
            <a:endParaRPr lang="en-US" dirty="0"/>
          </a:p>
        </p:txBody>
      </p:sp>
      <p:pic>
        <p:nvPicPr>
          <p:cNvPr id="7170" name="Picture 2" descr="SayMore">
            <a:extLst>
              <a:ext uri="{FF2B5EF4-FFF2-40B4-BE49-F238E27FC236}">
                <a16:creationId xmlns:a16="http://schemas.microsoft.com/office/drawing/2014/main" id="{5EE1E555-0F34-1E90-4E67-8235D79DE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955" y="177800"/>
            <a:ext cx="1705988" cy="170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506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FD65A-ED57-20D0-78C7-E82F3BE31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3. Capacity and Timelines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26318-C517-5361-D542-9BFEFF7AA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221992"/>
            <a:ext cx="11211617" cy="373989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i="1" dirty="0"/>
              <a:t>Recurring issues: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800" b="1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1800" b="1" dirty="0"/>
              <a:t>Profound disconnect between the fast pace of news cycles and the slow(er) machinery of philanthropy. </a:t>
            </a:r>
            <a:r>
              <a:rPr lang="en-US" sz="1800" dirty="0"/>
              <a:t>News orgs must plan revenue pipelines accordingly. </a:t>
            </a:r>
            <a:r>
              <a:rPr lang="en-US" sz="1600" i="1" dirty="0"/>
              <a:t>Cultivating a major donor can take three to five years.</a:t>
            </a:r>
            <a:endParaRPr lang="en-US" sz="7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Grant Management can be too onerous and negate impact/value of $$$. </a:t>
            </a:r>
            <a:r>
              <a:rPr lang="en-US" sz="1800" i="1" dirty="0"/>
              <a:t>(Therese Bottomly, The Oregonian)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Newsrooms need to build the basic capacity to seek out, apply for, and manage grants. </a:t>
            </a:r>
            <a:r>
              <a:rPr lang="en-US" sz="1800" i="1" dirty="0"/>
              <a:t>(Lisa </a:t>
            </a:r>
            <a:r>
              <a:rPr lang="en-US" sz="1800" i="1" dirty="0" err="1"/>
              <a:t>Heyamoto</a:t>
            </a:r>
            <a:r>
              <a:rPr lang="en-US" sz="1800" i="1" dirty="0"/>
              <a:t>, AJP)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1800" b="1" dirty="0"/>
              <a:t>Funders must move away from often highly restricted, short-term project grants and towards flexible, unrestricted general operating support</a:t>
            </a:r>
            <a:r>
              <a:rPr lang="en-US" sz="1800" dirty="0"/>
              <a:t>. And funding exits need a longer runway… </a:t>
            </a:r>
          </a:p>
        </p:txBody>
      </p:sp>
      <p:pic>
        <p:nvPicPr>
          <p:cNvPr id="8194" name="Picture 2" descr="Zootopia Sloth GIFs | Tenor">
            <a:extLst>
              <a:ext uri="{FF2B5EF4-FFF2-40B4-BE49-F238E27FC236}">
                <a16:creationId xmlns:a16="http://schemas.microsoft.com/office/drawing/2014/main" id="{B43C30C9-0D9E-A80E-D41C-78B71AFDF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292" y="192159"/>
            <a:ext cx="2752073" cy="275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189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5A238-4441-66B4-DE1C-C10DCFF6E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367" y="889348"/>
            <a:ext cx="10691265" cy="1307592"/>
          </a:xfrm>
        </p:spPr>
        <p:txBody>
          <a:bodyPr/>
          <a:lstStyle/>
          <a:p>
            <a:r>
              <a:rPr lang="en-US" b="1" dirty="0"/>
              <a:t>Emerging issues / Changing narratives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D674A-2405-84A2-2A2A-400FD937F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778696"/>
            <a:ext cx="10691265" cy="452189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Mutual Education: </a:t>
            </a:r>
            <a:r>
              <a:rPr lang="en-US" dirty="0"/>
              <a:t>Foundations must understand the ethical firewalls and capacity constraints of journalism, and newsrooms must learn the language of impact and long-term donor cultivation.</a:t>
            </a:r>
          </a:p>
          <a:p>
            <a:endParaRPr lang="en-US" sz="1000" b="1" dirty="0"/>
          </a:p>
          <a:p>
            <a:r>
              <a:rPr lang="en-US" b="1" dirty="0"/>
              <a:t>Shiny Object Syndrome:</a:t>
            </a:r>
            <a:r>
              <a:rPr lang="en-US" dirty="0"/>
              <a:t> Legacy, BIPOC and rural outlet often feel left behind as philanthropic dollars flow disproportionately toward trendy digital startups. </a:t>
            </a:r>
          </a:p>
          <a:p>
            <a:endParaRPr lang="en-US" sz="900" b="1" dirty="0"/>
          </a:p>
          <a:p>
            <a:r>
              <a:rPr lang="en-US" b="1" dirty="0"/>
              <a:t>The Myth of the "Non-Profit Only" Requirement:</a:t>
            </a:r>
            <a:r>
              <a:rPr lang="en-US" dirty="0"/>
              <a:t> Hybrid and for-profit models are also actively utilizing philanthropic support.</a:t>
            </a:r>
          </a:p>
          <a:p>
            <a:endParaRPr lang="en-US" sz="900" b="1" dirty="0"/>
          </a:p>
          <a:p>
            <a:r>
              <a:rPr lang="en-US" b="1" dirty="0"/>
              <a:t>Local vs. National:</a:t>
            </a:r>
            <a:r>
              <a:rPr lang="en-US" dirty="0"/>
              <a:t> ”News" is often conflated with toxic, partisan, (or pink-slime) content. Outlets must market themselves as non-partisan and invested in local civic good.</a:t>
            </a:r>
          </a:p>
          <a:p>
            <a:endParaRPr lang="en-US" sz="900" b="1" dirty="0"/>
          </a:p>
          <a:p>
            <a:r>
              <a:rPr lang="en-US" b="1" dirty="0"/>
              <a:t>Match Making Opportunities About: </a:t>
            </a:r>
            <a:r>
              <a:rPr lang="en-US" dirty="0"/>
              <a:t>Newsrooms guessing which funders might support them. Foundations don't know who to fund. </a:t>
            </a:r>
            <a:r>
              <a:rPr lang="en-US" b="1" dirty="0"/>
              <a:t>What does a Centralized "Clearinghouse” look like?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968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of a viewing telescope with a city on its background">
            <a:extLst>
              <a:ext uri="{FF2B5EF4-FFF2-40B4-BE49-F238E27FC236}">
                <a16:creationId xmlns:a16="http://schemas.microsoft.com/office/drawing/2014/main" id="{5D09EE6A-F3C8-CEDB-EE42-4822BF0EB5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417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BB6B482-ACCA-4938-8AEA-49D525C17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46905" y="46904"/>
            <a:ext cx="6865150" cy="6771342"/>
          </a:xfrm>
          <a:prstGeom prst="rect">
            <a:avLst/>
          </a:prstGeom>
          <a:gradFill>
            <a:gsLst>
              <a:gs pos="42000">
                <a:srgbClr val="000000">
                  <a:alpha val="18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00262E-D4A9-D5EC-00C5-01EA850E4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871759"/>
            <a:ext cx="5067300" cy="34970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b="1" dirty="0">
                <a:solidFill>
                  <a:srgbClr val="FFFFFF"/>
                </a:solidFill>
              </a:rPr>
              <a:t>Looking ahead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13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71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DE732-1DAD-4CEF-6C26-3DBE29BFC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BLUEPRINT FOR MUTUAL SUCCESS &gt; Funders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30E82-E0B7-681B-2181-0703D4A84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Move away from short-term, highly restricted, or project-specific grants. </a:t>
            </a:r>
            <a:r>
              <a:rPr lang="en-US" sz="1800" dirty="0"/>
              <a:t>Transformational impact requires multi-year, general operating support that gives newsrooms the runway to plan and build.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Move at the "speed of news":</a:t>
            </a:r>
            <a:r>
              <a:rPr lang="en-US" sz="1800" dirty="0"/>
              <a:t> Funders should streamline application and reporting processes and move with more urgency when issues emerge.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Invest in grassroots and community-led organizations, </a:t>
            </a:r>
            <a:r>
              <a:rPr lang="en-US" sz="1800" dirty="0"/>
              <a:t>not just large national intermediaries or the "usual suspects".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Fund capacity, not just content:</a:t>
            </a:r>
            <a:r>
              <a:rPr lang="en-US" sz="1800" dirty="0"/>
              <a:t> A newsroom cannot survive on reporting grants alone. Capacity-building support and overheads also need support.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Respect the firewall:</a:t>
            </a:r>
            <a:r>
              <a:rPr lang="en-US" sz="1800" dirty="0"/>
              <a:t> Supporting a healthy democracy means accepting that independent journalism might eventually point a critical lens at a funder’s own interests or institutional peers.</a:t>
            </a:r>
          </a:p>
        </p:txBody>
      </p:sp>
    </p:spTree>
    <p:extLst>
      <p:ext uri="{BB962C8B-B14F-4D97-AF65-F5344CB8AC3E}">
        <p14:creationId xmlns:p14="http://schemas.microsoft.com/office/powerpoint/2010/main" val="2664422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C804B-11B3-A517-5F03-4A3D6248B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7DBBE-99A0-475E-9075-0C85337E1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BLUEPRINT FOR MUTUAL SUCCESS &gt; NEWSROOMS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8BC7D-CB50-E39D-40ED-447B62780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858737"/>
            <a:ext cx="10691265" cy="3739896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b="1" dirty="0"/>
              <a:t>Be willing to walk away:</a:t>
            </a:r>
            <a:r>
              <a:rPr lang="en-US" sz="1800" dirty="0"/>
              <a:t> Newsrooms must develop the discipline to say no.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b="1" dirty="0"/>
              <a:t>Communicate your own impact:</a:t>
            </a:r>
            <a:r>
              <a:rPr lang="en-US" sz="1800" dirty="0"/>
              <a:t> Newsrooms must actively market their civic value, explicitly telling audiences and donors when their reporting leads to positive community changes, rather than assuming the work speaks for itself.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b="1" dirty="0"/>
              <a:t>Build business and operational capacity:</a:t>
            </a:r>
            <a:r>
              <a:rPr lang="en-US" sz="1800" dirty="0"/>
              <a:t> Editorial excellence is not enough. Newsrooms must invest in demonstrating and tracking impact, as part of wider revenue diversification efforts.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b="1" dirty="0"/>
              <a:t>Be proactive, not reactive:</a:t>
            </a:r>
            <a:r>
              <a:rPr lang="en-US" sz="1800" dirty="0"/>
              <a:t> Don’t wait for an open call… having identified a critical community need, newsrooms can develop a proposition and use their journalistic storytelling skills to pitch funders directly.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b="1" dirty="0"/>
              <a:t>Stronger together:</a:t>
            </a:r>
            <a:r>
              <a:rPr lang="en-US" sz="1800" dirty="0"/>
              <a:t> By embracing partnerships and collaboration, news outlets can pitch funders on supporting a healthier overall information ecosystem. This can create more impact and moves beyond the notion of philanthropy being used to save a particular news brand.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92037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7" name="Rectangle 10246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D0BEFD-7925-B0C1-5764-9F341C901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2507" y="1358671"/>
            <a:ext cx="2843711" cy="1493327"/>
          </a:xfrm>
        </p:spPr>
        <p:txBody>
          <a:bodyPr anchor="ctr">
            <a:normAutofit/>
          </a:bodyPr>
          <a:lstStyle/>
          <a:p>
            <a:r>
              <a:rPr lang="en-US" sz="3100" b="1"/>
              <a:t>Ultimately… 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C7A91BCA-BFC1-8B9E-C7B2-6CE12E5EE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6" r="9449" b="-1"/>
          <a:stretch>
            <a:fillRect/>
          </a:stretch>
        </p:blipFill>
        <p:spPr bwMode="auto">
          <a:xfrm>
            <a:off x="-1" y="10"/>
            <a:ext cx="8056345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49" name="Straight Connector 10248">
            <a:extLst>
              <a:ext uri="{FF2B5EF4-FFF2-40B4-BE49-F238E27FC236}">
                <a16:creationId xmlns:a16="http://schemas.microsoft.com/office/drawing/2014/main" id="{511FC409-B3C2-4F68-865C-C5333D6F27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741170" y="1172935"/>
            <a:ext cx="265331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1" name="Straight Connector 10250">
            <a:extLst>
              <a:ext uri="{FF2B5EF4-FFF2-40B4-BE49-F238E27FC236}">
                <a16:creationId xmlns:a16="http://schemas.microsoft.com/office/drawing/2014/main" id="{B810270D-76A7-44B3-9746-7EDF57886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741170" y="3105667"/>
            <a:ext cx="265331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19A14-24D4-EB50-2343-CFA43CD2C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12845" y="3423963"/>
            <a:ext cx="2843711" cy="2862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dirty="0"/>
              <a:t>As Teresa Gorman from the Democracy Fund points out, this work is not about "saving an industry" but building healthier communities. </a:t>
            </a:r>
          </a:p>
          <a:p>
            <a:pPr marL="0" indent="0">
              <a:buNone/>
            </a:pP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494934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2EBD99-86C9-4440-9B41-3B69090D23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r="8" b="8"/>
          <a:stretch/>
        </p:blipFill>
        <p:spPr>
          <a:xfrm>
            <a:off x="9588706" y="3980680"/>
            <a:ext cx="2555402" cy="2555402"/>
          </a:xfrm>
          <a:custGeom>
            <a:avLst/>
            <a:gdLst/>
            <a:ahLst/>
            <a:cxnLst/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effectLst>
            <a:softEdge rad="0"/>
          </a:effec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CA991485-85C9-6A40-92DC-5ED7A85A4C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8" r="14866" b="-1"/>
          <a:stretch/>
        </p:blipFill>
        <p:spPr bwMode="auto">
          <a:xfrm>
            <a:off x="2" y="-1"/>
            <a:ext cx="3943111" cy="3318096"/>
          </a:xfrm>
          <a:custGeom>
            <a:avLst/>
            <a:gdLst/>
            <a:ahLst/>
            <a:cxnLst/>
            <a:rect l="l" t="t" r="r" b="b"/>
            <a:pathLst>
              <a:path w="3943111" h="3318096">
                <a:moveTo>
                  <a:pt x="73119" y="0"/>
                </a:moveTo>
                <a:lnTo>
                  <a:pt x="3572026" y="0"/>
                </a:lnTo>
                <a:lnTo>
                  <a:pt x="3580957" y="11944"/>
                </a:lnTo>
                <a:cubicBezTo>
                  <a:pt x="3809602" y="350384"/>
                  <a:pt x="3943111" y="758379"/>
                  <a:pt x="3943111" y="1197557"/>
                </a:cubicBezTo>
                <a:cubicBezTo>
                  <a:pt x="3943111" y="2368699"/>
                  <a:pt x="2993714" y="3318096"/>
                  <a:pt x="1822572" y="3318096"/>
                </a:cubicBezTo>
                <a:cubicBezTo>
                  <a:pt x="1090609" y="3318096"/>
                  <a:pt x="445264" y="2947238"/>
                  <a:pt x="64188" y="2383171"/>
                </a:cubicBezTo>
                <a:lnTo>
                  <a:pt x="0" y="2277515"/>
                </a:lnTo>
                <a:lnTo>
                  <a:pt x="0" y="117600"/>
                </a:lnTo>
                <a:lnTo>
                  <a:pt x="64188" y="11944"/>
                </a:ln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3943113" y="3318095"/>
            <a:ext cx="7705729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700" dirty="0">
                <a:solidFill>
                  <a:schemeClr val="tx1"/>
                </a:solidFill>
              </a:rPr>
              <a:t>Email:         </a:t>
            </a:r>
            <a:r>
              <a:rPr lang="en-US" sz="2700" dirty="0" err="1">
                <a:solidFill>
                  <a:schemeClr val="tx1"/>
                </a:solidFill>
              </a:rPr>
              <a:t>damianr@uoregon.edu</a:t>
            </a:r>
            <a:endParaRPr lang="en-US" sz="27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700" dirty="0">
                <a:solidFill>
                  <a:schemeClr val="tx1"/>
                </a:solidFill>
              </a:rPr>
              <a:t>X/Twitter:  @</a:t>
            </a:r>
            <a:r>
              <a:rPr lang="en-US" sz="2700" dirty="0" err="1">
                <a:solidFill>
                  <a:schemeClr val="tx1"/>
                </a:solidFill>
              </a:rPr>
              <a:t>damianradcliffe</a:t>
            </a:r>
            <a:endParaRPr lang="en-US" sz="27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700" dirty="0">
                <a:solidFill>
                  <a:schemeClr val="tx1"/>
                </a:solidFill>
              </a:rPr>
              <a:t>Web:          </a:t>
            </a:r>
            <a:r>
              <a:rPr lang="en-US" sz="2700" dirty="0" err="1">
                <a:solidFill>
                  <a:schemeClr val="tx1"/>
                </a:solidFill>
              </a:rPr>
              <a:t>www.damianradcliffe.com</a:t>
            </a:r>
            <a:endParaRPr lang="en-US" sz="2700" dirty="0">
              <a:solidFill>
                <a:schemeClr val="tx1"/>
              </a:solidFill>
            </a:endParaRPr>
          </a:p>
        </p:txBody>
      </p:sp>
      <p:pic>
        <p:nvPicPr>
          <p:cNvPr id="12" name="Shape 765">
            <a:extLst>
              <a:ext uri="{FF2B5EF4-FFF2-40B4-BE49-F238E27FC236}">
                <a16:creationId xmlns:a16="http://schemas.microsoft.com/office/drawing/2014/main" id="{84B30191-C9C1-DC4F-BC53-E1DCC9B682B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041" y="3478983"/>
            <a:ext cx="3354009" cy="331750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764">
            <a:extLst>
              <a:ext uri="{FF2B5EF4-FFF2-40B4-BE49-F238E27FC236}">
                <a16:creationId xmlns:a16="http://schemas.microsoft.com/office/drawing/2014/main" id="{0660EFCF-A8C7-C846-A796-2641B86FE55B}"/>
              </a:ext>
            </a:extLst>
          </p:cNvPr>
          <p:cNvSpPr txBox="1"/>
          <p:nvPr/>
        </p:nvSpPr>
        <p:spPr>
          <a:xfrm>
            <a:off x="3943113" y="1948190"/>
            <a:ext cx="6923294" cy="1362000"/>
          </a:xfrm>
          <a:prstGeom prst="rect">
            <a:avLst/>
          </a:prstGeom>
          <a:noFill/>
          <a:ln>
            <a:noFill/>
          </a:ln>
        </p:spPr>
        <p:txBody>
          <a:bodyPr wrap="square" lIns="91433" tIns="45700" rIns="91433" bIns="45700" anchor="ctr" anchorCtr="0">
            <a:noAutofit/>
          </a:bodyPr>
          <a:lstStyle/>
          <a:p>
            <a:pPr indent="-69848" algn="ctr">
              <a:lnSpc>
                <a:spcPct val="90000"/>
              </a:lnSpc>
              <a:buClr>
                <a:schemeClr val="lt1"/>
              </a:buClr>
              <a:buSzPct val="25000"/>
            </a:pPr>
            <a:r>
              <a:rPr lang="en" sz="4800" b="1" dirty="0">
                <a:latin typeface="+mj-lt"/>
                <a:ea typeface="Calibri" charset="0"/>
                <a:cs typeface="Calibri" charset="0"/>
                <a:sym typeface="Oxygen"/>
              </a:rPr>
              <a:t>Thanks for listening</a:t>
            </a:r>
          </a:p>
          <a:p>
            <a:pPr indent="-69848" algn="ctr">
              <a:lnSpc>
                <a:spcPct val="90000"/>
              </a:lnSpc>
              <a:buClr>
                <a:schemeClr val="lt1"/>
              </a:buClr>
              <a:buSzPct val="25000"/>
            </a:pPr>
            <a:endParaRPr lang="en" b="1" dirty="0">
              <a:latin typeface="+mj-lt"/>
              <a:ea typeface="Calibri" charset="0"/>
              <a:cs typeface="Calibri" charset="0"/>
              <a:sym typeface="Oxygen"/>
            </a:endParaRPr>
          </a:p>
          <a:p>
            <a:pPr indent="-69848" algn="ctr">
              <a:lnSpc>
                <a:spcPct val="90000"/>
              </a:lnSpc>
              <a:buClr>
                <a:schemeClr val="lt1"/>
              </a:buClr>
              <a:buSzPct val="25000"/>
            </a:pPr>
            <a:r>
              <a:rPr lang="en" sz="4800" b="1" dirty="0">
                <a:latin typeface="+mj-lt"/>
                <a:ea typeface="Calibri" charset="0"/>
                <a:cs typeface="Calibri" charset="0"/>
                <a:sym typeface="Oxygen"/>
              </a:rPr>
              <a:t>Ideas and Insights will be explored in more detail in an upcoming report!</a:t>
            </a:r>
          </a:p>
        </p:txBody>
      </p:sp>
    </p:spTree>
    <p:extLst>
      <p:ext uri="{BB962C8B-B14F-4D97-AF65-F5344CB8AC3E}">
        <p14:creationId xmlns:p14="http://schemas.microsoft.com/office/powerpoint/2010/main" val="3943636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68B2C62-7648-4430-90D5-AE0F252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3E2283-E880-6BE9-853F-48589DB5A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920" y="2803613"/>
            <a:ext cx="3914776" cy="3977269"/>
          </a:xfrm>
        </p:spPr>
        <p:txBody>
          <a:bodyPr>
            <a:normAutofit/>
          </a:bodyPr>
          <a:lstStyle/>
          <a:p>
            <a:r>
              <a:rPr lang="en-US" b="1" dirty="0"/>
              <a:t>Project origins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FD5B9F-5FB6-467D-83D5-DF82F19073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524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733B0BD-4488-A7FF-D7EA-AC7E2AEAB0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403349"/>
              </p:ext>
            </p:extLst>
          </p:nvPr>
        </p:nvGraphicFramePr>
        <p:xfrm>
          <a:off x="3382177" y="723900"/>
          <a:ext cx="8516039" cy="5499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056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ECEAB-6A4A-621C-10C7-C5A59A9EB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Shaped by concerns + Past experiences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41E95-9183-4865-08CE-1AC6E88E2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Risk of new funders reinventing the wheel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b="1" dirty="0"/>
              <a:t>Are funders and newsrooms speaking the same language? </a:t>
            </a:r>
          </a:p>
          <a:p>
            <a:pPr lvl="1"/>
            <a:r>
              <a:rPr lang="en-US" dirty="0"/>
              <a:t>Editorial firewalls</a:t>
            </a:r>
          </a:p>
          <a:p>
            <a:pPr lvl="1"/>
            <a:r>
              <a:rPr lang="en-US" dirty="0"/>
              <a:t>KPIs + measuring success</a:t>
            </a:r>
          </a:p>
          <a:p>
            <a:pPr lvl="1"/>
            <a:r>
              <a:rPr lang="en-US" dirty="0"/>
              <a:t>Administrative / reporting burdens </a:t>
            </a:r>
          </a:p>
          <a:p>
            <a:pPr lvl="1"/>
            <a:r>
              <a:rPr lang="en-US" dirty="0"/>
              <a:t>Timeline of investment (and exit)</a:t>
            </a:r>
          </a:p>
          <a:p>
            <a:pPr lvl="1"/>
            <a:endParaRPr lang="en-US" dirty="0"/>
          </a:p>
          <a:p>
            <a:r>
              <a:rPr lang="en-US" b="1" dirty="0"/>
              <a:t>Reduction in journalism $$$ by Facebook and Google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DDD75D-7FC9-E669-B99F-107A7D5FEAED}"/>
              </a:ext>
            </a:extLst>
          </p:cNvPr>
          <p:cNvSpPr txBox="1"/>
          <p:nvPr/>
        </p:nvSpPr>
        <p:spPr>
          <a:xfrm>
            <a:off x="6362697" y="3946504"/>
            <a:ext cx="1306882" cy="307777"/>
          </a:xfrm>
          <a:prstGeom prst="rect">
            <a:avLst/>
          </a:prstGeom>
          <a:solidFill>
            <a:schemeClr val="bg1">
              <a:lumMod val="75000"/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Saw firsthand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B8B7F43-BF8D-CD07-09F7-1D2BBF5C92C3}"/>
              </a:ext>
            </a:extLst>
          </p:cNvPr>
          <p:cNvCxnSpPr/>
          <p:nvPr/>
        </p:nvCxnSpPr>
        <p:spPr>
          <a:xfrm flipH="1">
            <a:off x="4743189" y="4100393"/>
            <a:ext cx="10020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>
            <a:extLst>
              <a:ext uri="{FF2B5EF4-FFF2-40B4-BE49-F238E27FC236}">
                <a16:creationId xmlns:a16="http://schemas.microsoft.com/office/drawing/2014/main" id="{93E08709-3E63-FD0A-4B17-05A198D02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0228" y="3606861"/>
            <a:ext cx="1639414" cy="231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hape 315">
            <a:extLst>
              <a:ext uri="{FF2B5EF4-FFF2-40B4-BE49-F238E27FC236}">
                <a16:creationId xmlns:a16="http://schemas.microsoft.com/office/drawing/2014/main" id="{4044FFD9-4948-16CA-266D-33F73830CEB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63362" y="2353488"/>
            <a:ext cx="2063604" cy="25437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491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88E95A-A5EB-11B0-C00F-1D1E4EBD4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33" y="3479799"/>
            <a:ext cx="6092088" cy="26329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7A2A8A-B45A-B005-3F98-6B364F608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Follow on from previous work, INCL.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DA178-59D6-3047-1770-7FF1B8695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4" y="1774952"/>
            <a:ext cx="10691265" cy="3739896"/>
          </a:xfrm>
        </p:spPr>
        <p:txBody>
          <a:bodyPr/>
          <a:lstStyle/>
          <a:p>
            <a:r>
              <a:rPr lang="en-US" dirty="0"/>
              <a:t>Five-part webinar series hosted by the Tow Center between October 2021 and January 2022.</a:t>
            </a:r>
          </a:p>
          <a:p>
            <a:pPr marL="457200" lvl="1" indent="0">
              <a:buNone/>
            </a:pPr>
            <a:r>
              <a:rPr lang="en-US" dirty="0"/>
              <a:t>The webinars set out to address the question: “</a:t>
            </a:r>
            <a:r>
              <a:rPr lang="en-US" sz="2000" i="1" dirty="0"/>
              <a:t>What role can (and should) media policy play in supporting a strong, sustainable, vibrant local media sector in the United States?”</a:t>
            </a:r>
          </a:p>
          <a:p>
            <a:r>
              <a:rPr lang="en-US" dirty="0"/>
              <a:t>Subsequent 2023 report.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DEB752F8-42F1-4C7A-EEC1-124345447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740" y="5045418"/>
            <a:ext cx="1998385" cy="149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DAFBCE73-EC8A-BD19-DDDD-995D3E3ED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185" y="3242997"/>
            <a:ext cx="3060450" cy="171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B3E8F1-F136-5E92-9914-591A58F90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5119" y="3465138"/>
            <a:ext cx="2512783" cy="251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476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2D3B6-1D52-961D-D4E5-FBDFCC641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Agora journalism center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3C79F-6D9D-2F95-5DD1-A6145F40C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4" y="1759283"/>
            <a:ext cx="6823885" cy="1821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The Agora Journalism Center at the University of Oregon’s School of Journalism and Communication is the forum for the future of local news and civic health in Oregon and beyond.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3D1ECE-1C9B-302C-1506-B84DF3267790}"/>
              </a:ext>
            </a:extLst>
          </p:cNvPr>
          <p:cNvSpPr txBox="1"/>
          <p:nvPr/>
        </p:nvSpPr>
        <p:spPr>
          <a:xfrm>
            <a:off x="7524519" y="1828267"/>
            <a:ext cx="4450363" cy="384720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i="1" dirty="0"/>
              <a:t>Outputs include: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Hosting the </a:t>
            </a:r>
            <a:r>
              <a:rPr lang="en-US" sz="1600" b="1" dirty="0"/>
              <a:t>Gather platform </a:t>
            </a:r>
            <a:r>
              <a:rPr lang="en-US" sz="1600" dirty="0"/>
              <a:t>for engaged journalism practitioners.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Working to </a:t>
            </a:r>
            <a:r>
              <a:rPr lang="en-US" sz="1600" b="1" dirty="0"/>
              <a:t>strengthen Oregon’s Local Information Ecosystem</a:t>
            </a:r>
            <a:r>
              <a:rPr lang="en-US" sz="1600" dirty="0"/>
              <a:t> – policy, mapping, research.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Assessing local information ecosystems </a:t>
            </a:r>
            <a:r>
              <a:rPr lang="en-US" sz="1600" dirty="0"/>
              <a:t>in Oregon communities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Promoting </a:t>
            </a:r>
            <a:r>
              <a:rPr lang="en-US" sz="1600" b="1" dirty="0"/>
              <a:t>community-centered journalism</a:t>
            </a:r>
            <a:r>
              <a:rPr lang="en-US" sz="1600" dirty="0"/>
              <a:t>.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Educating</a:t>
            </a:r>
            <a:r>
              <a:rPr lang="en-US" sz="1600" dirty="0"/>
              <a:t> the next generation of journalists.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3E640FD-F919-C00C-8BBD-9D6F2B73D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76" y="2987910"/>
            <a:ext cx="4876800" cy="255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107164D-7CBF-5946-A28C-ED8529FB7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658" y="3923258"/>
            <a:ext cx="3848272" cy="202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381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1" name="Rectangle 2060">
            <a:extLst>
              <a:ext uri="{FF2B5EF4-FFF2-40B4-BE49-F238E27FC236}">
                <a16:creationId xmlns:a16="http://schemas.microsoft.com/office/drawing/2014/main" id="{4109E738-3B9E-4529-9D47-C9708D612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6E1452-F778-D840-3ED7-9E01DA039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7"/>
            <a:ext cx="3968165" cy="13167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Builds on my previous work for AGORA</a:t>
            </a:r>
          </a:p>
        </p:txBody>
      </p:sp>
      <p:cxnSp>
        <p:nvCxnSpPr>
          <p:cNvPr id="2063" name="Straight Connector 2062">
            <a:extLst>
              <a:ext uri="{FF2B5EF4-FFF2-40B4-BE49-F238E27FC236}">
                <a16:creationId xmlns:a16="http://schemas.microsoft.com/office/drawing/2014/main" id="{C896A13E-5C9D-4C6C-B52D-A2C74DEFC8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C388F-741A-61F6-7E0D-395B10CC1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360" y="5644924"/>
            <a:ext cx="4597052" cy="6717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00" dirty="0"/>
              <a:t>Scan the QR code to go direct to the Agora website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C1376737-1A17-1BA6-34D5-7AB04A65B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0" r="30656"/>
          <a:stretch>
            <a:fillRect/>
          </a:stretch>
        </p:blipFill>
        <p:spPr bwMode="auto">
          <a:xfrm>
            <a:off x="5122304" y="3464389"/>
            <a:ext cx="3550098" cy="339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AC987C9-B27A-EC0A-7075-63B6328B8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8" r="27224"/>
          <a:stretch>
            <a:fillRect/>
          </a:stretch>
        </p:blipFill>
        <p:spPr bwMode="auto">
          <a:xfrm>
            <a:off x="8641902" y="3456988"/>
            <a:ext cx="3550098" cy="339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890C92-7AF4-717A-4CD0-E3525B0B07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7732" y="2752051"/>
            <a:ext cx="2892874" cy="2892874"/>
          </a:xfrm>
          <a:prstGeom prst="rect">
            <a:avLst/>
          </a:prstGeom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0A30DFB5-53A6-A476-6C8D-65EF0E394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305" y="14794"/>
            <a:ext cx="6507748" cy="346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8AB2F8C4-9355-A24E-7D2C-F938CD68E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6" r="30093"/>
          <a:stretch>
            <a:fillRect/>
          </a:stretch>
        </p:blipFill>
        <p:spPr bwMode="auto">
          <a:xfrm>
            <a:off x="8784295" y="10"/>
            <a:ext cx="3407704" cy="346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027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89A5D-5356-76D7-F2E5-E408F9F81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724BC-FE69-5AA3-0E83-DAB2A434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4" y="2060615"/>
            <a:ext cx="10691265" cy="3739896"/>
          </a:xfrm>
        </p:spPr>
        <p:txBody>
          <a:bodyPr/>
          <a:lstStyle/>
          <a:p>
            <a:r>
              <a:rPr lang="en-US" dirty="0"/>
              <a:t>20 x in-depth interviews with funders and newsrooms.</a:t>
            </a:r>
          </a:p>
          <a:p>
            <a:r>
              <a:rPr lang="en-US" dirty="0"/>
              <a:t>Oregon newsrooms as proxy for wider industry.</a:t>
            </a:r>
          </a:p>
          <a:p>
            <a:r>
              <a:rPr lang="en-US" dirty="0"/>
              <a:t>Iterative interviews.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FE6D57-8012-4C09-1699-15966DC589E5}"/>
              </a:ext>
            </a:extLst>
          </p:cNvPr>
          <p:cNvSpPr txBox="1"/>
          <p:nvPr/>
        </p:nvSpPr>
        <p:spPr>
          <a:xfrm>
            <a:off x="800100" y="3930563"/>
            <a:ext cx="23799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Funders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AJP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Knight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Democracy Fund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Pivot Fund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122" name="Picture 2" descr="Just talking">
            <a:extLst>
              <a:ext uri="{FF2B5EF4-FFF2-40B4-BE49-F238E27FC236}">
                <a16:creationId xmlns:a16="http://schemas.microsoft.com/office/drawing/2014/main" id="{F22D40C7-C87E-E349-BB16-BE424D825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537" y="3501526"/>
            <a:ext cx="3280482" cy="24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A5F2CB-7EAD-2D26-BD22-D3133C39ACB3}"/>
              </a:ext>
            </a:extLst>
          </p:cNvPr>
          <p:cNvSpPr txBox="1"/>
          <p:nvPr/>
        </p:nvSpPr>
        <p:spPr>
          <a:xfrm>
            <a:off x="3180044" y="3930563"/>
            <a:ext cx="22061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Newsrooms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Oregonian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Underscore News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Eugene Weekly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Lookout Local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BBA5E1-3A60-45A9-68BB-D31277EE6FD0}"/>
              </a:ext>
            </a:extLst>
          </p:cNvPr>
          <p:cNvSpPr txBox="1"/>
          <p:nvPr/>
        </p:nvSpPr>
        <p:spPr>
          <a:xfrm>
            <a:off x="5537024" y="3930563"/>
            <a:ext cx="2742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Other Experts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Impact Architects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Free Press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Rebuild Local News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r"/>
            <a:r>
              <a:rPr lang="en-US" i="1" dirty="0"/>
              <a:t>And more…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6ADE70-1DD8-9E6F-2E04-18947C429C11}"/>
              </a:ext>
            </a:extLst>
          </p:cNvPr>
          <p:cNvSpPr txBox="1"/>
          <p:nvPr/>
        </p:nvSpPr>
        <p:spPr>
          <a:xfrm>
            <a:off x="8536039" y="2167315"/>
            <a:ext cx="3005430" cy="923330"/>
          </a:xfrm>
          <a:custGeom>
            <a:avLst/>
            <a:gdLst>
              <a:gd name="csX0" fmla="*/ 0 w 3005430"/>
              <a:gd name="csY0" fmla="*/ 0 h 923330"/>
              <a:gd name="csX1" fmla="*/ 661195 w 3005430"/>
              <a:gd name="csY1" fmla="*/ 0 h 923330"/>
              <a:gd name="csX2" fmla="*/ 1292335 w 3005430"/>
              <a:gd name="csY2" fmla="*/ 0 h 923330"/>
              <a:gd name="csX3" fmla="*/ 1923475 w 3005430"/>
              <a:gd name="csY3" fmla="*/ 0 h 923330"/>
              <a:gd name="csX4" fmla="*/ 2434398 w 3005430"/>
              <a:gd name="csY4" fmla="*/ 0 h 923330"/>
              <a:gd name="csX5" fmla="*/ 3005430 w 3005430"/>
              <a:gd name="csY5" fmla="*/ 0 h 923330"/>
              <a:gd name="csX6" fmla="*/ 3005430 w 3005430"/>
              <a:gd name="csY6" fmla="*/ 470898 h 923330"/>
              <a:gd name="csX7" fmla="*/ 3005430 w 3005430"/>
              <a:gd name="csY7" fmla="*/ 923330 h 923330"/>
              <a:gd name="csX8" fmla="*/ 2404344 w 3005430"/>
              <a:gd name="csY8" fmla="*/ 923330 h 923330"/>
              <a:gd name="csX9" fmla="*/ 1893421 w 3005430"/>
              <a:gd name="csY9" fmla="*/ 923330 h 923330"/>
              <a:gd name="csX10" fmla="*/ 1382498 w 3005430"/>
              <a:gd name="csY10" fmla="*/ 923330 h 923330"/>
              <a:gd name="csX11" fmla="*/ 751358 w 3005430"/>
              <a:gd name="csY11" fmla="*/ 923330 h 923330"/>
              <a:gd name="csX12" fmla="*/ 0 w 3005430"/>
              <a:gd name="csY12" fmla="*/ 923330 h 923330"/>
              <a:gd name="csX13" fmla="*/ 0 w 3005430"/>
              <a:gd name="csY13" fmla="*/ 443198 h 923330"/>
              <a:gd name="csX14" fmla="*/ 0 w 3005430"/>
              <a:gd name="csY14" fmla="*/ 0 h 9233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3005430" h="923330" fill="none" extrusionOk="0">
                <a:moveTo>
                  <a:pt x="0" y="0"/>
                </a:moveTo>
                <a:cubicBezTo>
                  <a:pt x="267054" y="27037"/>
                  <a:pt x="398259" y="-31422"/>
                  <a:pt x="661195" y="0"/>
                </a:cubicBezTo>
                <a:cubicBezTo>
                  <a:pt x="924132" y="31422"/>
                  <a:pt x="1027056" y="-11310"/>
                  <a:pt x="1292335" y="0"/>
                </a:cubicBezTo>
                <a:cubicBezTo>
                  <a:pt x="1557614" y="11310"/>
                  <a:pt x="1761080" y="20727"/>
                  <a:pt x="1923475" y="0"/>
                </a:cubicBezTo>
                <a:cubicBezTo>
                  <a:pt x="2085870" y="-20727"/>
                  <a:pt x="2297293" y="19915"/>
                  <a:pt x="2434398" y="0"/>
                </a:cubicBezTo>
                <a:cubicBezTo>
                  <a:pt x="2571503" y="-19915"/>
                  <a:pt x="2762378" y="6949"/>
                  <a:pt x="3005430" y="0"/>
                </a:cubicBezTo>
                <a:cubicBezTo>
                  <a:pt x="3018771" y="200484"/>
                  <a:pt x="2982217" y="316564"/>
                  <a:pt x="3005430" y="470898"/>
                </a:cubicBezTo>
                <a:cubicBezTo>
                  <a:pt x="3028643" y="625232"/>
                  <a:pt x="3020788" y="766531"/>
                  <a:pt x="3005430" y="923330"/>
                </a:cubicBezTo>
                <a:cubicBezTo>
                  <a:pt x="2847987" y="940109"/>
                  <a:pt x="2533840" y="897542"/>
                  <a:pt x="2404344" y="923330"/>
                </a:cubicBezTo>
                <a:cubicBezTo>
                  <a:pt x="2274848" y="949118"/>
                  <a:pt x="2089594" y="910367"/>
                  <a:pt x="1893421" y="923330"/>
                </a:cubicBezTo>
                <a:cubicBezTo>
                  <a:pt x="1697248" y="936293"/>
                  <a:pt x="1571694" y="906708"/>
                  <a:pt x="1382498" y="923330"/>
                </a:cubicBezTo>
                <a:cubicBezTo>
                  <a:pt x="1193302" y="939952"/>
                  <a:pt x="964501" y="950617"/>
                  <a:pt x="751358" y="923330"/>
                </a:cubicBezTo>
                <a:cubicBezTo>
                  <a:pt x="538215" y="896043"/>
                  <a:pt x="238581" y="888311"/>
                  <a:pt x="0" y="923330"/>
                </a:cubicBezTo>
                <a:cubicBezTo>
                  <a:pt x="-16327" y="710357"/>
                  <a:pt x="3230" y="547788"/>
                  <a:pt x="0" y="443198"/>
                </a:cubicBezTo>
                <a:cubicBezTo>
                  <a:pt x="-3230" y="338608"/>
                  <a:pt x="6396" y="200027"/>
                  <a:pt x="0" y="0"/>
                </a:cubicBezTo>
                <a:close/>
              </a:path>
              <a:path w="3005430" h="923330" stroke="0" extrusionOk="0">
                <a:moveTo>
                  <a:pt x="0" y="0"/>
                </a:moveTo>
                <a:cubicBezTo>
                  <a:pt x="207752" y="-18038"/>
                  <a:pt x="431600" y="11309"/>
                  <a:pt x="571032" y="0"/>
                </a:cubicBezTo>
                <a:cubicBezTo>
                  <a:pt x="710464" y="-11309"/>
                  <a:pt x="940929" y="11663"/>
                  <a:pt x="1081955" y="0"/>
                </a:cubicBezTo>
                <a:cubicBezTo>
                  <a:pt x="1222981" y="-11663"/>
                  <a:pt x="1588365" y="26768"/>
                  <a:pt x="1743149" y="0"/>
                </a:cubicBezTo>
                <a:cubicBezTo>
                  <a:pt x="1897933" y="-26768"/>
                  <a:pt x="2128838" y="-17037"/>
                  <a:pt x="2314181" y="0"/>
                </a:cubicBezTo>
                <a:cubicBezTo>
                  <a:pt x="2499524" y="17037"/>
                  <a:pt x="2712003" y="2889"/>
                  <a:pt x="3005430" y="0"/>
                </a:cubicBezTo>
                <a:cubicBezTo>
                  <a:pt x="2983089" y="162923"/>
                  <a:pt x="3023996" y="370604"/>
                  <a:pt x="3005430" y="480132"/>
                </a:cubicBezTo>
                <a:cubicBezTo>
                  <a:pt x="2986864" y="589660"/>
                  <a:pt x="2991871" y="809124"/>
                  <a:pt x="3005430" y="923330"/>
                </a:cubicBezTo>
                <a:cubicBezTo>
                  <a:pt x="2726412" y="944659"/>
                  <a:pt x="2578516" y="936352"/>
                  <a:pt x="2404344" y="923330"/>
                </a:cubicBezTo>
                <a:cubicBezTo>
                  <a:pt x="2230172" y="910308"/>
                  <a:pt x="2054138" y="921714"/>
                  <a:pt x="1893421" y="923330"/>
                </a:cubicBezTo>
                <a:cubicBezTo>
                  <a:pt x="1732704" y="924946"/>
                  <a:pt x="1581957" y="921816"/>
                  <a:pt x="1292335" y="923330"/>
                </a:cubicBezTo>
                <a:cubicBezTo>
                  <a:pt x="1002713" y="924844"/>
                  <a:pt x="832088" y="916068"/>
                  <a:pt x="691249" y="923330"/>
                </a:cubicBezTo>
                <a:cubicBezTo>
                  <a:pt x="550410" y="930592"/>
                  <a:pt x="146974" y="913554"/>
                  <a:pt x="0" y="923330"/>
                </a:cubicBezTo>
                <a:cubicBezTo>
                  <a:pt x="-7219" y="714129"/>
                  <a:pt x="11942" y="562566"/>
                  <a:pt x="0" y="443198"/>
                </a:cubicBezTo>
                <a:cubicBezTo>
                  <a:pt x="-11942" y="323830"/>
                  <a:pt x="-11" y="89593"/>
                  <a:pt x="0" y="0"/>
                </a:cubicBezTo>
                <a:close/>
              </a:path>
            </a:pathLst>
          </a:custGeom>
          <a:solidFill>
            <a:srgbClr val="009193">
              <a:alpha val="30556"/>
            </a:srgbClr>
          </a:solidFill>
          <a:ln>
            <a:gradFill>
              <a:gsLst>
                <a:gs pos="0">
                  <a:schemeClr val="accent3">
                    <a:lumMod val="60000"/>
                    <a:lumOff val="40000"/>
                    <a:alpha val="69938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Goal: Produce a playbook for newsrooms and funders</a:t>
            </a:r>
            <a:r>
              <a:rPr lang="en-US" dirty="0"/>
              <a:t> </a:t>
            </a:r>
            <a:r>
              <a:rPr lang="en-US" b="1" dirty="0"/>
              <a:t>new to this space.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437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68B2C62-7648-4430-90D5-AE0F252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1774E4-3976-0FD5-17A1-EBEEB755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1155618"/>
          </a:xfrm>
        </p:spPr>
        <p:txBody>
          <a:bodyPr>
            <a:normAutofit/>
          </a:bodyPr>
          <a:lstStyle/>
          <a:p>
            <a:r>
              <a:rPr lang="en-US" b="1" dirty="0"/>
              <a:t>Top three findings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D0195E-7F27-4D06-9427-0C121D721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4C2FC-3228-4FC1-B97B-87AD35508D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A9B1926-38AD-A75E-382C-E0A09738AD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9505050"/>
              </p:ext>
            </p:extLst>
          </p:nvPr>
        </p:nvGraphicFramePr>
        <p:xfrm>
          <a:off x="700088" y="2222500"/>
          <a:ext cx="10691812" cy="3740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7779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45521-E0BC-5194-9B7B-0341C82EF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1. Information disconnects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35BDC-EF83-79F4-11D6-74FF19704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TLDR: 	Funders often seek quantitative metrics or policy outcomes. </a:t>
            </a:r>
          </a:p>
          <a:p>
            <a:pPr marL="0" indent="0">
              <a:buNone/>
            </a:pPr>
            <a:r>
              <a:rPr lang="en-US" b="1" dirty="0"/>
              <a:t>	Journalists struggle to quantify concepts like "trust" and "civic health.”</a:t>
            </a:r>
          </a:p>
          <a:p>
            <a:pPr marL="0" indent="0">
              <a:buNone/>
            </a:pPr>
            <a:r>
              <a:rPr lang="en-US" b="1" dirty="0"/>
              <a:t>	We need to better define – and broaden impact beyond traditional "Capital J" journalism.</a:t>
            </a:r>
          </a:p>
          <a:p>
            <a:pPr marL="0" indent="0">
              <a:buNone/>
            </a:pPr>
            <a:r>
              <a:rPr lang="en-US" b="1" dirty="0"/>
              <a:t>		</a:t>
            </a:r>
            <a:endParaRPr lang="en-US" dirty="0"/>
          </a:p>
          <a:p>
            <a:pPr lvl="2"/>
            <a:r>
              <a:rPr lang="en-US" sz="1900" dirty="0"/>
              <a:t>Newsrooms need to better articulate value to audiences and funders. Funders need to understand this is supporting informed communities, not just keeping a newsroom open. </a:t>
            </a:r>
            <a:r>
              <a:rPr lang="en-US" sz="1900" i="1" dirty="0"/>
              <a:t>(Jim Brady)</a:t>
            </a:r>
            <a:r>
              <a:rPr lang="en-US" sz="1900" dirty="0"/>
              <a:t> </a:t>
            </a:r>
          </a:p>
          <a:p>
            <a:pPr lvl="2"/>
            <a:endParaRPr lang="en-US" sz="1900" dirty="0"/>
          </a:p>
          <a:p>
            <a:pPr lvl="2"/>
            <a:r>
              <a:rPr lang="en-US" sz="1900" dirty="0"/>
              <a:t>”Impact" looks different depending on the community being served. </a:t>
            </a:r>
            <a:r>
              <a:rPr lang="en-US" sz="1900" i="1" dirty="0"/>
              <a:t>(Tracie Powell)</a:t>
            </a:r>
            <a:r>
              <a:rPr lang="en-US" sz="1900" dirty="0"/>
              <a:t> </a:t>
            </a:r>
          </a:p>
          <a:p>
            <a:pPr marL="914400" lvl="2" indent="0">
              <a:buNone/>
            </a:pPr>
            <a:endParaRPr lang="en-US" sz="1900" b="1" dirty="0"/>
          </a:p>
          <a:p>
            <a:pPr lvl="2"/>
            <a:r>
              <a:rPr lang="en-US" sz="1900" dirty="0"/>
              <a:t>Newsrooms need to develop impact frameworks not just to satisfy grant reports, but to genuinely inform their own editorial and community engagement strategies </a:t>
            </a:r>
            <a:r>
              <a:rPr lang="en-US" sz="1900" i="1" dirty="0"/>
              <a:t>(Lindsay Green-Barber)</a:t>
            </a:r>
          </a:p>
          <a:p>
            <a:endParaRPr lang="en-US" dirty="0"/>
          </a:p>
        </p:txBody>
      </p:sp>
      <p:pic>
        <p:nvPicPr>
          <p:cNvPr id="6146" name="Picture 2" descr="Managing personal information - Explainer Video #2 by BluBlu ...">
            <a:extLst>
              <a:ext uri="{FF2B5EF4-FFF2-40B4-BE49-F238E27FC236}">
                <a16:creationId xmlns:a16="http://schemas.microsoft.com/office/drawing/2014/main" id="{F99C6516-C2D5-713A-2E80-F53418E99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333" y="804108"/>
            <a:ext cx="2037567" cy="152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584135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1237</Words>
  <Application>Microsoft Macintosh PowerPoint</Application>
  <PresentationFormat>Widescreen</PresentationFormat>
  <Paragraphs>132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Arial</vt:lpstr>
      <vt:lpstr>Calisto MT</vt:lpstr>
      <vt:lpstr>Univers Condensed</vt:lpstr>
      <vt:lpstr>ChronicleVTI</vt:lpstr>
      <vt:lpstr>Bridging The Gap:   Aligning Funder Goals And Newsroom Realities In Philanthropic Support For Local Journalism</vt:lpstr>
      <vt:lpstr>Project origins</vt:lpstr>
      <vt:lpstr>Shaped by concerns + Past experiences</vt:lpstr>
      <vt:lpstr>Follow on from previous work, INCL.</vt:lpstr>
      <vt:lpstr>Agora journalism center</vt:lpstr>
      <vt:lpstr>Builds on my previous work for AGORA</vt:lpstr>
      <vt:lpstr>approach</vt:lpstr>
      <vt:lpstr>Top three findings</vt:lpstr>
      <vt:lpstr>1. Information disconnects</vt:lpstr>
      <vt:lpstr>2. Shifting strategies</vt:lpstr>
      <vt:lpstr>3. Capacity and Timelines </vt:lpstr>
      <vt:lpstr>Emerging issues / Changing narratives</vt:lpstr>
      <vt:lpstr>Looking ahead</vt:lpstr>
      <vt:lpstr>BLUEPRINT FOR MUTUAL SUCCESS &gt; Funders</vt:lpstr>
      <vt:lpstr>BLUEPRINT FOR MUTUAL SUCCESS &gt; NEWSROOMS</vt:lpstr>
      <vt:lpstr>Ultimately…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Damian J Radcliffe (Student)</dc:creator>
  <cp:keywords/>
  <dc:description/>
  <cp:lastModifiedBy>Damian J Radcliffe (Student)</cp:lastModifiedBy>
  <cp:revision>9</cp:revision>
  <dcterms:created xsi:type="dcterms:W3CDTF">2026-04-14T01:23:57Z</dcterms:created>
  <dcterms:modified xsi:type="dcterms:W3CDTF">2026-04-14T06:11:57Z</dcterms:modified>
  <cp:category/>
</cp:coreProperties>
</file>