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8"/>
  </p:notesMasterIdLst>
  <p:handoutMasterIdLst>
    <p:handoutMasterId r:id="rId39"/>
  </p:handoutMasterIdLst>
  <p:sldIdLst>
    <p:sldId id="345" r:id="rId2"/>
    <p:sldId id="401" r:id="rId3"/>
    <p:sldId id="552" r:id="rId4"/>
    <p:sldId id="413" r:id="rId5"/>
    <p:sldId id="558" r:id="rId6"/>
    <p:sldId id="579" r:id="rId7"/>
    <p:sldId id="578" r:id="rId8"/>
    <p:sldId id="561" r:id="rId9"/>
    <p:sldId id="557" r:id="rId10"/>
    <p:sldId id="562" r:id="rId11"/>
    <p:sldId id="581" r:id="rId12"/>
    <p:sldId id="582" r:id="rId13"/>
    <p:sldId id="596" r:id="rId14"/>
    <p:sldId id="502" r:id="rId15"/>
    <p:sldId id="593" r:id="rId16"/>
    <p:sldId id="580" r:id="rId17"/>
    <p:sldId id="587" r:id="rId18"/>
    <p:sldId id="556" r:id="rId19"/>
    <p:sldId id="594" r:id="rId20"/>
    <p:sldId id="555" r:id="rId21"/>
    <p:sldId id="595" r:id="rId22"/>
    <p:sldId id="584" r:id="rId23"/>
    <p:sldId id="437" r:id="rId24"/>
    <p:sldId id="583" r:id="rId25"/>
    <p:sldId id="585" r:id="rId26"/>
    <p:sldId id="586" r:id="rId27"/>
    <p:sldId id="597" r:id="rId28"/>
    <p:sldId id="588" r:id="rId29"/>
    <p:sldId id="592" r:id="rId30"/>
    <p:sldId id="589" r:id="rId31"/>
    <p:sldId id="590" r:id="rId32"/>
    <p:sldId id="591" r:id="rId33"/>
    <p:sldId id="553" r:id="rId34"/>
    <p:sldId id="460" r:id="rId35"/>
    <p:sldId id="467" r:id="rId36"/>
    <p:sldId id="598" r:id="rId3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CC9900"/>
    <a:srgbClr val="FF9933"/>
    <a:srgbClr val="336600"/>
    <a:srgbClr val="CC6600"/>
    <a:srgbClr val="996633"/>
    <a:srgbClr val="3333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434" autoAdjust="0"/>
    <p:restoredTop sz="79054" autoAdjust="0"/>
  </p:normalViewPr>
  <p:slideViewPr>
    <p:cSldViewPr>
      <p:cViewPr varScale="1">
        <p:scale>
          <a:sx n="45" d="100"/>
          <a:sy n="45" d="100"/>
        </p:scale>
        <p:origin x="653"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2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bg1"/>
                </a:solidFill>
              </a:defRPr>
            </a:pPr>
            <a:r>
              <a:rPr lang="en-US" dirty="0">
                <a:solidFill>
                  <a:schemeClr val="bg1"/>
                </a:solidFill>
              </a:rPr>
              <a:t>USFSP Digital Archive</a:t>
            </a:r>
          </a:p>
        </c:rich>
      </c:tx>
      <c:overlay val="0"/>
    </c:title>
    <c:autoTitleDeleted val="0"/>
    <c:plotArea>
      <c:layout/>
      <c:pieChart>
        <c:varyColors val="1"/>
        <c:ser>
          <c:idx val="0"/>
          <c:order val="0"/>
          <c:dLbls>
            <c:dLbl>
              <c:idx val="1"/>
              <c:layout>
                <c:manualLayout>
                  <c:x val="-0.11819181977252843"/>
                  <c:y val="-0.1675663458734325"/>
                </c:manualLayout>
              </c:layout>
              <c:showLegendKey val="0"/>
              <c:showVal val="1"/>
              <c:showCatName val="1"/>
              <c:showSerName val="0"/>
              <c:showPercent val="1"/>
              <c:showBubbleSize val="0"/>
              <c:extLst>
                <c:ext xmlns:c15="http://schemas.microsoft.com/office/drawing/2012/chart" uri="{CE6537A1-D6FC-4f65-9D91-7224C49458BB}"/>
              </c:extLst>
            </c:dLbl>
            <c:dLbl>
              <c:idx val="2"/>
              <c:layout>
                <c:manualLayout>
                  <c:x val="0.16672112860892388"/>
                  <c:y val="-5.9866214639836685E-2"/>
                </c:manualLayout>
              </c:layout>
              <c:showLegendKey val="0"/>
              <c:showVal val="1"/>
              <c:showCatName val="1"/>
              <c:showSerName val="0"/>
              <c:showPercent val="1"/>
              <c:showBubbleSize val="0"/>
              <c:extLst>
                <c:ext xmlns:c15="http://schemas.microsoft.com/office/drawing/2012/chart" uri="{CE6537A1-D6FC-4f65-9D91-7224C49458BB}"/>
              </c:extLst>
            </c:dLbl>
            <c:spPr>
              <a:noFill/>
              <a:ln>
                <a:noFill/>
              </a:ln>
              <a:effectLst/>
            </c:spPr>
            <c:txPr>
              <a:bodyPr/>
              <a:lstStyle/>
              <a:p>
                <a:pPr>
                  <a:defRPr sz="1400" b="1">
                    <a:solidFill>
                      <a:schemeClr val="bg2"/>
                    </a:solidFill>
                  </a:defRPr>
                </a:pPr>
                <a:endParaRPr lang="en-US"/>
              </a:p>
            </c:txPr>
            <c:showLegendKey val="0"/>
            <c:showVal val="1"/>
            <c:showCatName val="1"/>
            <c:showSerName val="0"/>
            <c:showPercent val="1"/>
            <c:showBubbleSize val="0"/>
            <c:showLeaderLines val="1"/>
            <c:extLst>
              <c:ext xmlns:c15="http://schemas.microsoft.com/office/drawing/2012/chart" uri="{CE6537A1-D6FC-4f65-9D91-7224C49458BB}"/>
            </c:extLst>
          </c:dLbls>
          <c:cat>
            <c:strRef>
              <c:f>Sheet1!$A$2:$A$4</c:f>
              <c:strCache>
                <c:ptCount val="3"/>
                <c:pt idx="0">
                  <c:v>Outreach</c:v>
                </c:pt>
                <c:pt idx="1">
                  <c:v>Scholarly Works</c:v>
                </c:pt>
                <c:pt idx="2">
                  <c:v>University Archives</c:v>
                </c:pt>
              </c:strCache>
            </c:strRef>
          </c:cat>
          <c:val>
            <c:numRef>
              <c:f>Sheet1!$B$2:$B$4</c:f>
              <c:numCache>
                <c:formatCode>General</c:formatCode>
                <c:ptCount val="3"/>
                <c:pt idx="0">
                  <c:v>1654</c:v>
                </c:pt>
                <c:pt idx="1">
                  <c:v>1752</c:v>
                </c:pt>
                <c:pt idx="2">
                  <c:v>3595</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8.817847769028872E-2"/>
          <c:y val="0.10699196359983455"/>
          <c:w val="0.82364304461942273"/>
          <c:h val="0.12261350122614194"/>
        </c:manualLayout>
      </c:layout>
      <c:overlay val="0"/>
      <c:spPr>
        <a:solidFill>
          <a:schemeClr val="tx2">
            <a:lumMod val="20000"/>
            <a:lumOff val="80000"/>
          </a:schemeClr>
        </a:solidFill>
      </c:spPr>
      <c:txPr>
        <a:bodyPr/>
        <a:lstStyle/>
        <a:p>
          <a:pPr>
            <a:defRPr sz="1600">
              <a:solidFill>
                <a:schemeClr val="bg1"/>
              </a:solidFill>
            </a:defRPr>
          </a:pPr>
          <a:endParaRPr lang="en-US"/>
        </a:p>
      </c:txPr>
    </c:legend>
    <c:plotVisOnly val="1"/>
    <c:dispBlanksAs val="gap"/>
    <c:showDLblsOverMax val="0"/>
  </c:chart>
  <c:spPr>
    <a:solidFill>
      <a:schemeClr val="accent1">
        <a:lumMod val="20000"/>
        <a:lumOff val="80000"/>
      </a:schemeClr>
    </a:solidFill>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22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22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22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C10F6EB-59B7-4F10-A611-3F66BA1D04AA}" type="slidenum">
              <a:rPr lang="en-US"/>
              <a:pPr/>
              <a:t>‹#›</a:t>
            </a:fld>
            <a:endParaRPr lang="en-US" dirty="0"/>
          </a:p>
        </p:txBody>
      </p:sp>
    </p:spTree>
    <p:extLst>
      <p:ext uri="{BB962C8B-B14F-4D97-AF65-F5344CB8AC3E}">
        <p14:creationId xmlns:p14="http://schemas.microsoft.com/office/powerpoint/2010/main" val="3349152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42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42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42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ACF11DF-7E9B-4DF4-A734-8AD77BF39AB3}" type="slidenum">
              <a:rPr lang="en-US"/>
              <a:pPr/>
              <a:t>‹#›</a:t>
            </a:fld>
            <a:endParaRPr lang="en-US" dirty="0"/>
          </a:p>
        </p:txBody>
      </p:sp>
    </p:spTree>
    <p:extLst>
      <p:ext uri="{BB962C8B-B14F-4D97-AF65-F5344CB8AC3E}">
        <p14:creationId xmlns:p14="http://schemas.microsoft.com/office/powerpoint/2010/main" val="61487914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Unicode MS" pitchFamily="34" charset="-128"/>
        <a:ea typeface="+mn-ea"/>
        <a:cs typeface="+mn-cs"/>
      </a:defRPr>
    </a:lvl1pPr>
    <a:lvl2pPr marL="457200" algn="l" rtl="0" fontAlgn="base">
      <a:spcBef>
        <a:spcPct val="30000"/>
      </a:spcBef>
      <a:spcAft>
        <a:spcPct val="0"/>
      </a:spcAft>
      <a:defRPr sz="1200" kern="1200">
        <a:solidFill>
          <a:schemeClr val="tx1"/>
        </a:solidFill>
        <a:latin typeface="Arial Unicode MS" pitchFamily="34" charset="-128"/>
        <a:ea typeface="+mn-ea"/>
        <a:cs typeface="+mn-cs"/>
      </a:defRPr>
    </a:lvl2pPr>
    <a:lvl3pPr marL="914400" algn="l" rtl="0" fontAlgn="base">
      <a:spcBef>
        <a:spcPct val="30000"/>
      </a:spcBef>
      <a:spcAft>
        <a:spcPct val="0"/>
      </a:spcAft>
      <a:defRPr sz="1200" kern="1200">
        <a:solidFill>
          <a:schemeClr val="tx1"/>
        </a:solidFill>
        <a:latin typeface="Arial Unicode MS" pitchFamily="34" charset="-128"/>
        <a:ea typeface="+mn-ea"/>
        <a:cs typeface="+mn-cs"/>
      </a:defRPr>
    </a:lvl3pPr>
    <a:lvl4pPr marL="1371600" algn="l" rtl="0" fontAlgn="base">
      <a:spcBef>
        <a:spcPct val="30000"/>
      </a:spcBef>
      <a:spcAft>
        <a:spcPct val="0"/>
      </a:spcAft>
      <a:defRPr sz="1200" kern="1200">
        <a:solidFill>
          <a:schemeClr val="tx1"/>
        </a:solidFill>
        <a:latin typeface="Arial Unicode MS" pitchFamily="34" charset="-128"/>
        <a:ea typeface="+mn-ea"/>
        <a:cs typeface="+mn-cs"/>
      </a:defRPr>
    </a:lvl4pPr>
    <a:lvl5pPr marL="1828800" algn="l" rtl="0" fontAlgn="base">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72973-FE35-4631-AEC7-5641D8D8820F}" type="slidenum">
              <a:rPr lang="en-US"/>
              <a:pPr/>
              <a:t>1</a:t>
            </a:fld>
            <a:endParaRPr lang="en-US" dirty="0"/>
          </a:p>
        </p:txBody>
      </p:sp>
      <p:sp>
        <p:nvSpPr>
          <p:cNvPr id="171010" name="Rectangle 1026"/>
          <p:cNvSpPr>
            <a:spLocks noGrp="1" noRot="1" noChangeAspect="1" noChangeArrowheads="1" noTextEdit="1"/>
          </p:cNvSpPr>
          <p:nvPr>
            <p:ph type="sldImg"/>
          </p:nvPr>
        </p:nvSpPr>
        <p:spPr>
          <a:ln/>
        </p:spPr>
      </p:sp>
      <p:sp>
        <p:nvSpPr>
          <p:cNvPr id="171011" name="Rectangle 1027"/>
          <p:cNvSpPr>
            <a:spLocks noGrp="1" noChangeArrowheads="1"/>
          </p:cNvSpPr>
          <p:nvPr>
            <p:ph type="body" idx="1"/>
          </p:nvPr>
        </p:nvSpPr>
        <p:spPr/>
        <p:txBody>
          <a:bodyPr/>
          <a:lstStyle/>
          <a:p>
            <a:pPr marL="342900" indent="-342900">
              <a:buFont typeface="Arial" pitchFamily="34" charset="0"/>
              <a:buChar char="•"/>
            </a:pPr>
            <a:r>
              <a:rPr lang="en-US" sz="2400" dirty="0" smtClean="0">
                <a:latin typeface="Times New Roman" pitchFamily="18" charset="0"/>
              </a:rPr>
              <a:t>The Library</a:t>
            </a:r>
            <a:r>
              <a:rPr lang="en-US" sz="2400" baseline="0" dirty="0" smtClean="0">
                <a:latin typeface="Times New Roman" pitchFamily="18" charset="0"/>
              </a:rPr>
              <a:t> established this archive </a:t>
            </a:r>
            <a:r>
              <a:rPr lang="en-US" sz="2400" dirty="0" smtClean="0">
                <a:latin typeface="Times New Roman" pitchFamily="18" charset="0"/>
              </a:rPr>
              <a:t>two+ years ago. </a:t>
            </a:r>
          </a:p>
          <a:p>
            <a:pPr marL="342900" indent="-342900">
              <a:buFont typeface="Arial" pitchFamily="34" charset="0"/>
              <a:buChar char="•"/>
            </a:pPr>
            <a:r>
              <a:rPr lang="en-US" sz="2400" dirty="0" smtClean="0">
                <a:latin typeface="Times New Roman" pitchFamily="18" charset="0"/>
              </a:rPr>
              <a:t>Uses open source software, freely available, most</a:t>
            </a:r>
            <a:r>
              <a:rPr lang="en-US" sz="2400" baseline="0" dirty="0" smtClean="0">
                <a:latin typeface="Times New Roman" pitchFamily="18" charset="0"/>
              </a:rPr>
              <a:t> widely used software for this type of archive in the world</a:t>
            </a:r>
            <a:endParaRPr lang="en-US" sz="2400" dirty="0">
              <a:latin typeface="Times New Roman" pitchFamily="18" charset="0"/>
            </a:endParaRPr>
          </a:p>
        </p:txBody>
      </p:sp>
    </p:spTree>
    <p:extLst>
      <p:ext uri="{BB962C8B-B14F-4D97-AF65-F5344CB8AC3E}">
        <p14:creationId xmlns:p14="http://schemas.microsoft.com/office/powerpoint/2010/main" val="3741900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Academic departments or units can pull the</a:t>
            </a:r>
            <a:r>
              <a:rPr lang="en-US" baseline="0" dirty="0" smtClean="0"/>
              <a:t> record of their faculty’s achievement together. </a:t>
            </a:r>
          </a:p>
          <a:p>
            <a:pPr marL="171450" indent="-171450">
              <a:buFont typeface="Arial" pitchFamily="34" charset="0"/>
              <a:buChar char="•"/>
            </a:pPr>
            <a:r>
              <a:rPr lang="en-US" baseline="0" dirty="0" smtClean="0"/>
              <a:t>We have established collections for all academic departments, the Colleges, and the Library.</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10</a:t>
            </a:fld>
            <a:endParaRPr lang="en-US" dirty="0"/>
          </a:p>
        </p:txBody>
      </p:sp>
    </p:spTree>
    <p:extLst>
      <p:ext uri="{BB962C8B-B14F-4D97-AF65-F5344CB8AC3E}">
        <p14:creationId xmlns:p14="http://schemas.microsoft.com/office/powerpoint/2010/main" val="3861380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We have a separate section for student works that has 291 items in it so far. </a:t>
            </a:r>
          </a:p>
          <a:p>
            <a:pPr marL="171450" indent="-171450">
              <a:buFont typeface="Arial" pitchFamily="34" charset="0"/>
              <a:buChar char="•"/>
            </a:pPr>
            <a:r>
              <a:rPr lang="en-US" dirty="0" smtClean="0"/>
              <a:t>We are working with</a:t>
            </a:r>
            <a:r>
              <a:rPr lang="en-US" baseline="0" dirty="0" smtClean="0"/>
              <a:t> departments, Colleges, programs, and individual faculty to capture and archive a wide range of student work that has been vetted and approved by faculty</a:t>
            </a:r>
          </a:p>
        </p:txBody>
      </p:sp>
      <p:sp>
        <p:nvSpPr>
          <p:cNvPr id="4" name="Slide Number Placeholder 3"/>
          <p:cNvSpPr>
            <a:spLocks noGrp="1"/>
          </p:cNvSpPr>
          <p:nvPr>
            <p:ph type="sldNum" sz="quarter" idx="10"/>
          </p:nvPr>
        </p:nvSpPr>
        <p:spPr/>
        <p:txBody>
          <a:bodyPr/>
          <a:lstStyle/>
          <a:p>
            <a:fld id="{6ACF11DF-7E9B-4DF4-A734-8AD77BF39AB3}" type="slidenum">
              <a:rPr lang="en-US" smtClean="0"/>
              <a:pPr/>
              <a:t>11</a:t>
            </a:fld>
            <a:endParaRPr lang="en-US" dirty="0"/>
          </a:p>
        </p:txBody>
      </p:sp>
    </p:spTree>
    <p:extLst>
      <p:ext uri="{BB962C8B-B14F-4D97-AF65-F5344CB8AC3E}">
        <p14:creationId xmlns:p14="http://schemas.microsoft.com/office/powerpoint/2010/main" val="2962181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digitized all previous USFSP theses and now collect the new ones in their born digital form.</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12</a:t>
            </a:fld>
            <a:endParaRPr lang="en-US" dirty="0"/>
          </a:p>
        </p:txBody>
      </p:sp>
    </p:spTree>
    <p:extLst>
      <p:ext uri="{BB962C8B-B14F-4D97-AF65-F5344CB8AC3E}">
        <p14:creationId xmlns:p14="http://schemas.microsoft.com/office/powerpoint/2010/main" val="260636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a:t>
            </a:r>
            <a:r>
              <a:rPr lang="en-US" baseline="0" dirty="0" smtClean="0"/>
              <a:t> was the second year that we provided a space for students to post their research from the Undergraduate Research Symposium.  </a:t>
            </a:r>
          </a:p>
          <a:p>
            <a:pPr marL="171450" indent="-171450">
              <a:buFont typeface="Arial" pitchFamily="34" charset="0"/>
              <a:buChar char="•"/>
            </a:pPr>
            <a:r>
              <a:rPr lang="en-US" baseline="0" dirty="0" smtClean="0"/>
              <a:t>We work hand-in-hand with the Research Council and faculty sponsors on this.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13</a:t>
            </a:fld>
            <a:endParaRPr lang="en-US" dirty="0"/>
          </a:p>
        </p:txBody>
      </p:sp>
    </p:spTree>
    <p:extLst>
      <p:ext uri="{BB962C8B-B14F-4D97-AF65-F5344CB8AC3E}">
        <p14:creationId xmlns:p14="http://schemas.microsoft.com/office/powerpoint/2010/main" val="480630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52339-B795-4CA2-A194-EB92A1086266}" type="slidenum">
              <a:rPr lang="en-US"/>
              <a:pPr/>
              <a:t>14</a:t>
            </a:fld>
            <a:endParaRPr lang="en-US" dirty="0"/>
          </a:p>
        </p:txBody>
      </p:sp>
      <p:sp>
        <p:nvSpPr>
          <p:cNvPr id="495618" name="Rectangle 2"/>
          <p:cNvSpPr>
            <a:spLocks noGrp="1" noRot="1" noChangeAspect="1" noChangeArrowheads="1" noTextEdit="1"/>
          </p:cNvSpPr>
          <p:nvPr>
            <p:ph type="sldImg"/>
          </p:nvPr>
        </p:nvSpPr>
        <p:spPr>
          <a:xfrm>
            <a:off x="1144588" y="685800"/>
            <a:ext cx="4572000" cy="3429000"/>
          </a:xfrm>
          <a:ln/>
        </p:spPr>
      </p:sp>
      <p:sp>
        <p:nvSpPr>
          <p:cNvPr id="495619" name="Rectangle 3"/>
          <p:cNvSpPr>
            <a:spLocks noGrp="1" noChangeArrowheads="1"/>
          </p:cNvSpPr>
          <p:nvPr>
            <p:ph type="body" idx="1"/>
          </p:nvPr>
        </p:nvSpPr>
        <p:spPr/>
        <p:txBody>
          <a:bodyPr/>
          <a:lstStyle/>
          <a:p>
            <a:r>
              <a:rPr lang="en-US" dirty="0" smtClean="0"/>
              <a:t>Our archive has over 6800</a:t>
            </a:r>
            <a:r>
              <a:rPr lang="en-US" baseline="0" dirty="0" smtClean="0"/>
              <a:t> items in it so far, reflecting a high degree of buy-in from the campus. </a:t>
            </a:r>
            <a:endParaRPr lang="en-US" dirty="0"/>
          </a:p>
        </p:txBody>
      </p:sp>
    </p:spTree>
    <p:extLst>
      <p:ext uri="{BB962C8B-B14F-4D97-AF65-F5344CB8AC3E}">
        <p14:creationId xmlns:p14="http://schemas.microsoft.com/office/powerpoint/2010/main" val="3019102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52339-B795-4CA2-A194-EB92A1086266}" type="slidenum">
              <a:rPr lang="en-US"/>
              <a:pPr/>
              <a:t>15</a:t>
            </a:fld>
            <a:endParaRPr lang="en-US" dirty="0"/>
          </a:p>
        </p:txBody>
      </p:sp>
      <p:sp>
        <p:nvSpPr>
          <p:cNvPr id="495618" name="Rectangle 2"/>
          <p:cNvSpPr>
            <a:spLocks noGrp="1" noRot="1" noChangeAspect="1" noChangeArrowheads="1" noTextEdit="1"/>
          </p:cNvSpPr>
          <p:nvPr>
            <p:ph type="sldImg"/>
          </p:nvPr>
        </p:nvSpPr>
        <p:spPr>
          <a:xfrm>
            <a:off x="1144588" y="685800"/>
            <a:ext cx="4572000" cy="3429000"/>
          </a:xfrm>
          <a:ln/>
        </p:spPr>
      </p:sp>
      <p:sp>
        <p:nvSpPr>
          <p:cNvPr id="495619" name="Rectangle 3"/>
          <p:cNvSpPr>
            <a:spLocks noGrp="1" noChangeArrowheads="1"/>
          </p:cNvSpPr>
          <p:nvPr>
            <p:ph type="body" idx="1"/>
          </p:nvPr>
        </p:nvSpPr>
        <p:spPr/>
        <p:txBody>
          <a:bodyPr/>
          <a:lstStyle/>
          <a:p>
            <a:pPr marL="171450" indent="-171450">
              <a:buFont typeface="Arial" pitchFamily="34" charset="0"/>
              <a:buChar char="•"/>
            </a:pPr>
            <a:r>
              <a:rPr lang="en-US" dirty="0" smtClean="0"/>
              <a:t>This shows overall statistics</a:t>
            </a:r>
            <a:r>
              <a:rPr lang="en-US" baseline="0" dirty="0" smtClean="0"/>
              <a:t> for the archive. </a:t>
            </a:r>
          </a:p>
          <a:p>
            <a:pPr marL="171450" indent="-171450">
              <a:buFont typeface="Arial" pitchFamily="34" charset="0"/>
              <a:buChar char="•"/>
            </a:pPr>
            <a:r>
              <a:rPr lang="en-US" baseline="0" dirty="0" smtClean="0"/>
              <a:t>The bitstream views (when a file is actually opened) are over 3 million – 3,866,367. </a:t>
            </a:r>
          </a:p>
          <a:p>
            <a:pPr marL="171450" indent="-171450">
              <a:buFont typeface="Arial" pitchFamily="34" charset="0"/>
              <a:buChar char="•"/>
            </a:pPr>
            <a:r>
              <a:rPr lang="en-US" baseline="0" dirty="0" smtClean="0"/>
              <a:t>This represents an enormous return on investment – and all without any special advertising. </a:t>
            </a:r>
            <a:endParaRPr lang="en-US" dirty="0"/>
          </a:p>
        </p:txBody>
      </p:sp>
    </p:spTree>
    <p:extLst>
      <p:ext uri="{BB962C8B-B14F-4D97-AF65-F5344CB8AC3E}">
        <p14:creationId xmlns:p14="http://schemas.microsoft.com/office/powerpoint/2010/main" val="3128925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16</a:t>
            </a:fld>
            <a:endParaRPr lang="en-US" dirty="0"/>
          </a:p>
        </p:txBody>
      </p:sp>
    </p:spTree>
    <p:extLst>
      <p:ext uri="{BB962C8B-B14F-4D97-AF65-F5344CB8AC3E}">
        <p14:creationId xmlns:p14="http://schemas.microsoft.com/office/powerpoint/2010/main" val="401815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One of the collections we have created has</a:t>
            </a:r>
            <a:r>
              <a:rPr lang="en-US" baseline="0" dirty="0" smtClean="0"/>
              <a:t> captured old news releases scattered far and wide and now harvests the new ones, providing one place to find them all and providing an additional backup in the event that there is a problem or interruption of service with our websites.</a:t>
            </a:r>
          </a:p>
          <a:p>
            <a:pPr marL="171450" indent="-171450">
              <a:buFont typeface="Arial" pitchFamily="34" charset="0"/>
              <a:buChar char="•"/>
            </a:pPr>
            <a:r>
              <a:rPr lang="en-US" baseline="0" dirty="0" smtClean="0"/>
              <a:t>One of the challenges of web sites is that old content is frequently taken down or lost when new content replaces it. Capturing it in the archive ensures continued access over time.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17</a:t>
            </a:fld>
            <a:endParaRPr lang="en-US" dirty="0"/>
          </a:p>
        </p:txBody>
      </p:sp>
    </p:spTree>
    <p:extLst>
      <p:ext uri="{BB962C8B-B14F-4D97-AF65-F5344CB8AC3E}">
        <p14:creationId xmlns:p14="http://schemas.microsoft.com/office/powerpoint/2010/main" val="2983201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shows how content in the archive is indexed by Google and others.</a:t>
            </a:r>
            <a:r>
              <a:rPr lang="en-US" baseline="0" dirty="0" smtClean="0"/>
              <a:t> </a:t>
            </a:r>
          </a:p>
          <a:p>
            <a:pPr marL="171450" indent="-171450">
              <a:buFont typeface="Arial" pitchFamily="34" charset="0"/>
              <a:buChar char="•"/>
            </a:pPr>
            <a:r>
              <a:rPr lang="en-US" baseline="0" dirty="0" smtClean="0"/>
              <a:t>People are drawn into the archive when they do searches on the Internet.</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18</a:t>
            </a:fld>
            <a:endParaRPr lang="en-US" dirty="0"/>
          </a:p>
        </p:txBody>
      </p:sp>
    </p:spTree>
    <p:extLst>
      <p:ext uri="{BB962C8B-B14F-4D97-AF65-F5344CB8AC3E}">
        <p14:creationId xmlns:p14="http://schemas.microsoft.com/office/powerpoint/2010/main" val="1373807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one example of a shared repository that indexes all sites that register with it and that use the same set of underlying international standards. </a:t>
            </a:r>
          </a:p>
          <a:p>
            <a:pPr marL="171450" indent="-171450">
              <a:buFont typeface="Arial" pitchFamily="34" charset="0"/>
              <a:buChar char="•"/>
            </a:pPr>
            <a:r>
              <a:rPr lang="en-US" dirty="0" smtClean="0"/>
              <a:t>For</a:t>
            </a:r>
            <a:r>
              <a:rPr lang="en-US" baseline="0" dirty="0" smtClean="0"/>
              <a:t> example, s</a:t>
            </a:r>
            <a:r>
              <a:rPr lang="en-US" dirty="0" smtClean="0"/>
              <a:t>earching</a:t>
            </a:r>
            <a:r>
              <a:rPr lang="en-US" baseline="0" dirty="0" smtClean="0"/>
              <a:t> under Dr. Ebrahimpour’s name finds his collection in our archive and draws people into our archive.</a:t>
            </a:r>
          </a:p>
          <a:p>
            <a:pPr marL="171450" indent="-171450">
              <a:buFont typeface="Arial" pitchFamily="34" charset="0"/>
              <a:buChar char="•"/>
            </a:pPr>
            <a:r>
              <a:rPr lang="en-US" baseline="0" smtClean="0"/>
              <a:t>This is yet </a:t>
            </a:r>
            <a:r>
              <a:rPr lang="en-US" baseline="0" dirty="0" smtClean="0"/>
              <a:t>another way to get the word out about who we are and what we are doing.</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19</a:t>
            </a:fld>
            <a:endParaRPr lang="en-US" dirty="0"/>
          </a:p>
        </p:txBody>
      </p:sp>
    </p:spTree>
    <p:extLst>
      <p:ext uri="{BB962C8B-B14F-4D97-AF65-F5344CB8AC3E}">
        <p14:creationId xmlns:p14="http://schemas.microsoft.com/office/powerpoint/2010/main" val="2730197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0917C-C426-47EE-964C-805FA23EC87E}" type="slidenum">
              <a:rPr lang="en-US"/>
              <a:pPr/>
              <a:t>2</a:t>
            </a:fld>
            <a:endParaRPr lang="en-US" dirty="0"/>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6935492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Every night we run a program to provide full-text indexing of all newly added items. </a:t>
            </a:r>
          </a:p>
          <a:p>
            <a:pPr marL="171450" indent="-171450">
              <a:buFont typeface="Arial" pitchFamily="34" charset="0"/>
              <a:buChar char="•"/>
            </a:pPr>
            <a:r>
              <a:rPr lang="en-US" dirty="0" smtClean="0"/>
              <a:t>Searching</a:t>
            </a:r>
            <a:r>
              <a:rPr lang="en-US" baseline="0" dirty="0" smtClean="0"/>
              <a:t> today (July 15, 2013) on the phrase “sacs accreditation” uncovers 89 items that contain that phrase. Such an archive allows us all to research concepts and issues across the history of the institution</a:t>
            </a:r>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6ACF11DF-7E9B-4DF4-A734-8AD77BF39AB3}" type="slidenum">
              <a:rPr lang="en-US" smtClean="0"/>
              <a:pPr/>
              <a:t>20</a:t>
            </a:fld>
            <a:endParaRPr lang="en-US" dirty="0"/>
          </a:p>
        </p:txBody>
      </p:sp>
    </p:spTree>
    <p:extLst>
      <p:ext uri="{BB962C8B-B14F-4D97-AF65-F5344CB8AC3E}">
        <p14:creationId xmlns:p14="http://schemas.microsoft.com/office/powerpoint/2010/main" val="2739966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Everything in the archive – every page,</a:t>
            </a:r>
            <a:r>
              <a:rPr lang="en-US" baseline="0" dirty="0" smtClean="0"/>
              <a:t> every item, every file is automatically assigned a unique and stable URI, called a handle.</a:t>
            </a:r>
          </a:p>
          <a:p>
            <a:pPr marL="171450" indent="-171450">
              <a:buFont typeface="Arial" pitchFamily="34" charset="0"/>
              <a:buChar char="•"/>
            </a:pPr>
            <a:r>
              <a:rPr lang="en-US" baseline="0" dirty="0" smtClean="0"/>
              <a:t>We pay $50 a year to the Corporation for National Research Initiatives for the service that activates these stable identifiers. </a:t>
            </a:r>
            <a:r>
              <a:rPr lang="en-US" dirty="0" smtClean="0"/>
              <a:t>The Handle System provides efficient, extensible, and secure resolution services for unique and persistent identifiers of digital objects, and is a component of CNRI's Digital Object Architecture.</a:t>
            </a:r>
            <a:endParaRPr lang="en-US" baseline="0" dirty="0" smtClean="0"/>
          </a:p>
        </p:txBody>
      </p:sp>
      <p:sp>
        <p:nvSpPr>
          <p:cNvPr id="4" name="Slide Number Placeholder 3"/>
          <p:cNvSpPr>
            <a:spLocks noGrp="1"/>
          </p:cNvSpPr>
          <p:nvPr>
            <p:ph type="sldNum" sz="quarter" idx="10"/>
          </p:nvPr>
        </p:nvSpPr>
        <p:spPr/>
        <p:txBody>
          <a:bodyPr/>
          <a:lstStyle/>
          <a:p>
            <a:fld id="{6ACF11DF-7E9B-4DF4-A734-8AD77BF39AB3}" type="slidenum">
              <a:rPr lang="en-US" smtClean="0"/>
              <a:pPr/>
              <a:t>21</a:t>
            </a:fld>
            <a:endParaRPr lang="en-US" dirty="0"/>
          </a:p>
        </p:txBody>
      </p:sp>
    </p:spTree>
    <p:extLst>
      <p:ext uri="{BB962C8B-B14F-4D97-AF65-F5344CB8AC3E}">
        <p14:creationId xmlns:p14="http://schemas.microsoft.com/office/powerpoint/2010/main" val="2421904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22</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pPr marL="171450" indent="-171450">
              <a:buFont typeface="Arial" pitchFamily="34" charset="0"/>
              <a:buChar char="•"/>
            </a:pPr>
            <a:r>
              <a:rPr lang="en-US" dirty="0" smtClean="0"/>
              <a:t>One entire section of the archive is called University Archives</a:t>
            </a:r>
            <a:r>
              <a:rPr lang="en-US" baseline="0" dirty="0" smtClean="0"/>
              <a:t> and this is where official documents and records of the business of the University are captured. </a:t>
            </a:r>
          </a:p>
          <a:p>
            <a:pPr marL="171450" indent="-171450">
              <a:buFont typeface="Arial" pitchFamily="34" charset="0"/>
              <a:buChar char="•"/>
            </a:pPr>
            <a:r>
              <a:rPr lang="en-US" baseline="0" dirty="0" smtClean="0"/>
              <a:t>There are dozens of collections under these broad headings and we have so far over 3500 items working closely with academic and administrative units of the University. </a:t>
            </a:r>
            <a:endParaRPr lang="en-US" dirty="0"/>
          </a:p>
        </p:txBody>
      </p:sp>
    </p:spTree>
    <p:extLst>
      <p:ext uri="{BB962C8B-B14F-4D97-AF65-F5344CB8AC3E}">
        <p14:creationId xmlns:p14="http://schemas.microsoft.com/office/powerpoint/2010/main" val="3998074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23</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This is one example of important materials in the archive that can be found by anyone and that will enable us to work more easily with our</a:t>
            </a:r>
            <a:r>
              <a:rPr lang="en-US" baseline="0" dirty="0" smtClean="0"/>
              <a:t> accrediting agencies in the future.</a:t>
            </a:r>
            <a:endParaRPr lang="en-US" dirty="0"/>
          </a:p>
        </p:txBody>
      </p:sp>
    </p:spTree>
    <p:extLst>
      <p:ext uri="{BB962C8B-B14F-4D97-AF65-F5344CB8AC3E}">
        <p14:creationId xmlns:p14="http://schemas.microsoft.com/office/powerpoint/2010/main" val="11389190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24</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We have harvested many important documents from open web sites around the state – this is an example of one.</a:t>
            </a:r>
            <a:endParaRPr lang="en-US" dirty="0"/>
          </a:p>
        </p:txBody>
      </p:sp>
    </p:spTree>
    <p:extLst>
      <p:ext uri="{BB962C8B-B14F-4D97-AF65-F5344CB8AC3E}">
        <p14:creationId xmlns:p14="http://schemas.microsoft.com/office/powerpoint/2010/main" val="1932722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25</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This is what the actual</a:t>
            </a:r>
            <a:r>
              <a:rPr lang="en-US" baseline="0" dirty="0" smtClean="0"/>
              <a:t> file looks like when opened from within the archive.</a:t>
            </a:r>
            <a:endParaRPr lang="en-US" dirty="0"/>
          </a:p>
        </p:txBody>
      </p:sp>
    </p:spTree>
    <p:extLst>
      <p:ext uri="{BB962C8B-B14F-4D97-AF65-F5344CB8AC3E}">
        <p14:creationId xmlns:p14="http://schemas.microsoft.com/office/powerpoint/2010/main" val="439162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important collection documenting the business of the institution.</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26</a:t>
            </a:fld>
            <a:endParaRPr lang="en-US" dirty="0"/>
          </a:p>
        </p:txBody>
      </p:sp>
    </p:spTree>
    <p:extLst>
      <p:ext uri="{BB962C8B-B14F-4D97-AF65-F5344CB8AC3E}">
        <p14:creationId xmlns:p14="http://schemas.microsoft.com/office/powerpoint/2010/main" val="1974386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University changes, the Library keeps</a:t>
            </a:r>
            <a:r>
              <a:rPr lang="en-US" baseline="0" dirty="0" smtClean="0"/>
              <a:t> the record of administrative changes.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27</a:t>
            </a:fld>
            <a:endParaRPr lang="en-US" dirty="0"/>
          </a:p>
        </p:txBody>
      </p:sp>
    </p:spTree>
    <p:extLst>
      <p:ext uri="{BB962C8B-B14F-4D97-AF65-F5344CB8AC3E}">
        <p14:creationId xmlns:p14="http://schemas.microsoft.com/office/powerpoint/2010/main" val="35498979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We have digitized numerous</a:t>
            </a:r>
            <a:r>
              <a:rPr lang="en-US" baseline="0" dirty="0" smtClean="0"/>
              <a:t> historical collections and, if the collection is ongoing – like the student newspaper – we are working with them to capture the new items as they are produced electronically. </a:t>
            </a:r>
          </a:p>
          <a:p>
            <a:pPr marL="171450" indent="-171450">
              <a:buFont typeface="Arial" pitchFamily="34" charset="0"/>
              <a:buChar char="•"/>
            </a:pPr>
            <a:r>
              <a:rPr lang="en-US" baseline="0" dirty="0" smtClean="0"/>
              <a:t>These collections capture and preserve the past and are moving into the future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28</a:t>
            </a:fld>
            <a:endParaRPr lang="en-US" dirty="0"/>
          </a:p>
        </p:txBody>
      </p:sp>
    </p:spTree>
    <p:extLst>
      <p:ext uri="{BB962C8B-B14F-4D97-AF65-F5344CB8AC3E}">
        <p14:creationId xmlns:p14="http://schemas.microsoft.com/office/powerpoint/2010/main" val="21355551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a:t>
            </a:r>
            <a:r>
              <a:rPr lang="en-US" baseline="0" dirty="0" smtClean="0"/>
              <a:t> is another collection we have scanned. </a:t>
            </a:r>
          </a:p>
          <a:p>
            <a:pPr marL="171450" indent="-171450">
              <a:buFont typeface="Arial" pitchFamily="34" charset="0"/>
              <a:buChar char="•"/>
            </a:pPr>
            <a:r>
              <a:rPr lang="en-US" baseline="0" dirty="0" smtClean="0"/>
              <a:t>Because the quality of the original was so poor, we have also done manual editing of files to provide accurate indexing to the full text.</a:t>
            </a:r>
          </a:p>
        </p:txBody>
      </p:sp>
      <p:sp>
        <p:nvSpPr>
          <p:cNvPr id="4" name="Slide Number Placeholder 3"/>
          <p:cNvSpPr>
            <a:spLocks noGrp="1"/>
          </p:cNvSpPr>
          <p:nvPr>
            <p:ph type="sldNum" sz="quarter" idx="10"/>
          </p:nvPr>
        </p:nvSpPr>
        <p:spPr/>
        <p:txBody>
          <a:bodyPr/>
          <a:lstStyle/>
          <a:p>
            <a:fld id="{6ACF11DF-7E9B-4DF4-A734-8AD77BF39AB3}" type="slidenum">
              <a:rPr lang="en-US" smtClean="0"/>
              <a:pPr/>
              <a:t>29</a:t>
            </a:fld>
            <a:endParaRPr lang="en-US" dirty="0"/>
          </a:p>
        </p:txBody>
      </p:sp>
    </p:spTree>
    <p:extLst>
      <p:ext uri="{BB962C8B-B14F-4D97-AF65-F5344CB8AC3E}">
        <p14:creationId xmlns:p14="http://schemas.microsoft.com/office/powerpoint/2010/main" val="120407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a:t>
            </a:fld>
            <a:endParaRPr lang="en-US" dirty="0"/>
          </a:p>
        </p:txBody>
      </p:sp>
    </p:spTree>
    <p:extLst>
      <p:ext uri="{BB962C8B-B14F-4D97-AF65-F5344CB8AC3E}">
        <p14:creationId xmlns:p14="http://schemas.microsoft.com/office/powerpoint/2010/main" val="11926200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We have a</a:t>
            </a:r>
            <a:r>
              <a:rPr lang="en-US" baseline="0" dirty="0" smtClean="0"/>
              <a:t> section called Community and Campus Outreach which currently has almost 1700 items in it, divided up into a number of different sub-communities and collections. </a:t>
            </a:r>
          </a:p>
          <a:p>
            <a:pPr marL="171450" indent="-171450">
              <a:buFont typeface="Arial" pitchFamily="34" charset="0"/>
              <a:buChar char="•"/>
            </a:pPr>
            <a:r>
              <a:rPr lang="en-US" baseline="0" dirty="0" smtClean="0"/>
              <a:t>An entire community can be searched at once or specific collections can be searched individually.  </a:t>
            </a:r>
          </a:p>
          <a:p>
            <a:pPr marL="171450" indent="-171450">
              <a:buFont typeface="Arial" pitchFamily="34" charset="0"/>
              <a:buChar char="•"/>
            </a:pPr>
            <a:r>
              <a:rPr lang="en-US" baseline="0" dirty="0" smtClean="0"/>
              <a:t>It is easy to find materials without having to know where they have been stored. </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30</a:t>
            </a:fld>
            <a:endParaRPr lang="en-US" dirty="0"/>
          </a:p>
        </p:txBody>
      </p:sp>
    </p:spTree>
    <p:extLst>
      <p:ext uri="{BB962C8B-B14F-4D97-AF65-F5344CB8AC3E}">
        <p14:creationId xmlns:p14="http://schemas.microsoft.com/office/powerpoint/2010/main" val="19974398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We have been working with several partners who have donated content</a:t>
            </a:r>
            <a:r>
              <a:rPr lang="en-US" baseline="0" dirty="0" smtClean="0"/>
              <a:t> to us and we are providing access to that content.</a:t>
            </a:r>
          </a:p>
          <a:p>
            <a:pPr marL="171450" indent="-171450">
              <a:buFont typeface="Arial" pitchFamily="34" charset="0"/>
              <a:buChar char="•"/>
            </a:pPr>
            <a:r>
              <a:rPr lang="en-US" baseline="0" dirty="0" smtClean="0"/>
              <a:t>We believe these partnerships will serve the university well. </a:t>
            </a:r>
          </a:p>
          <a:p>
            <a:pPr marL="171450" indent="-171450">
              <a:buFont typeface="Arial" pitchFamily="34" charset="0"/>
              <a:buChar char="•"/>
            </a:pPr>
            <a:r>
              <a:rPr lang="en-US" baseline="0" dirty="0" smtClean="0"/>
              <a:t>Libraries have always accepted donations of content but now we are taking that traditional function and moving it into the digital age.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31</a:t>
            </a:fld>
            <a:endParaRPr lang="en-US" dirty="0"/>
          </a:p>
        </p:txBody>
      </p:sp>
    </p:spTree>
    <p:extLst>
      <p:ext uri="{BB962C8B-B14F-4D97-AF65-F5344CB8AC3E}">
        <p14:creationId xmlns:p14="http://schemas.microsoft.com/office/powerpoint/2010/main" val="5059189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another example of a community organization</a:t>
            </a:r>
            <a:r>
              <a:rPr lang="en-US" baseline="0" dirty="0" smtClean="0"/>
              <a:t> whose content we have accepted into our collections. </a:t>
            </a:r>
          </a:p>
          <a:p>
            <a:pPr marL="171450" indent="-171450">
              <a:buFont typeface="Arial" pitchFamily="34" charset="0"/>
              <a:buChar char="•"/>
            </a:pPr>
            <a:r>
              <a:rPr lang="en-US" baseline="0" dirty="0" smtClean="0"/>
              <a:t>These endeavors create enormous goodwill for the institution, as well as provide access to materials that would otherwise be hard to find.</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32</a:t>
            </a:fld>
            <a:endParaRPr lang="en-US" dirty="0"/>
          </a:p>
        </p:txBody>
      </p:sp>
    </p:spTree>
    <p:extLst>
      <p:ext uri="{BB962C8B-B14F-4D97-AF65-F5344CB8AC3E}">
        <p14:creationId xmlns:p14="http://schemas.microsoft.com/office/powerpoint/2010/main" val="384876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r>
              <a:rPr lang="en-US" dirty="0" smtClean="0"/>
              <a:t>Within the Library we have a team of people who are working to administer the</a:t>
            </a:r>
            <a:r>
              <a:rPr lang="en-US" baseline="0" dirty="0" smtClean="0"/>
              <a:t> archive and build the content. </a:t>
            </a:r>
          </a:p>
          <a:p>
            <a:pPr marL="171450" indent="-171450">
              <a:buFont typeface="Arial" pitchFamily="34" charset="0"/>
              <a:buChar char="•"/>
            </a:pPr>
            <a:r>
              <a:rPr lang="en-US" baseline="0" dirty="0" smtClean="0"/>
              <a:t>We are cross-trained so that the success of the archive is not dependent upon any single individual. </a:t>
            </a:r>
          </a:p>
          <a:p>
            <a:pPr marL="171450" indent="-171450">
              <a:buFont typeface="Arial" pitchFamily="34" charset="0"/>
              <a:buChar char="•"/>
            </a:pPr>
            <a:r>
              <a:rPr lang="en-US" baseline="0" dirty="0" smtClean="0"/>
              <a:t>Several of us have also divided up the collection of content so that we are able to gather more material more effectively.</a:t>
            </a:r>
          </a:p>
          <a:p>
            <a:pPr marL="171450" indent="-171450">
              <a:buFont typeface="Arial" pitchFamily="34" charset="0"/>
              <a:buChar char="•"/>
            </a:pPr>
            <a:r>
              <a:rPr lang="en-US" baseline="0" dirty="0" smtClean="0"/>
              <a:t>Four of us have received national or international training in digital content development and preservation.</a:t>
            </a:r>
          </a:p>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33</a:t>
            </a:fld>
            <a:endParaRPr lang="en-US" dirty="0"/>
          </a:p>
        </p:txBody>
      </p:sp>
    </p:spTree>
    <p:extLst>
      <p:ext uri="{BB962C8B-B14F-4D97-AF65-F5344CB8AC3E}">
        <p14:creationId xmlns:p14="http://schemas.microsoft.com/office/powerpoint/2010/main" val="38761767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5D43DC-22D2-4328-AAF5-720A58F127B4}" type="slidenum">
              <a:rPr lang="en-US"/>
              <a:pPr/>
              <a:t>34</a:t>
            </a:fld>
            <a:endParaRPr lang="en-US" dirty="0"/>
          </a:p>
        </p:txBody>
      </p:sp>
      <p:sp>
        <p:nvSpPr>
          <p:cNvPr id="409602" name="Rectangle 2"/>
          <p:cNvSpPr>
            <a:spLocks noGrp="1" noRot="1" noChangeAspect="1" noChangeArrowheads="1" noTextEdit="1"/>
          </p:cNvSpPr>
          <p:nvPr>
            <p:ph type="sldImg"/>
          </p:nvPr>
        </p:nvSpPr>
        <p:spPr>
          <a:ln/>
        </p:spPr>
      </p:sp>
      <p:sp>
        <p:nvSpPr>
          <p:cNvPr id="409603" name="Rectangle 3"/>
          <p:cNvSpPr>
            <a:spLocks noGrp="1" noChangeArrowheads="1"/>
          </p:cNvSpPr>
          <p:nvPr>
            <p:ph type="body" idx="1"/>
          </p:nvPr>
        </p:nvSpPr>
        <p:spPr/>
        <p:txBody>
          <a:bodyPr/>
          <a:lstStyle/>
          <a:p>
            <a:r>
              <a:rPr lang="en-US" dirty="0" smtClean="0"/>
              <a:t>We have worked with College faculty from the beginning,</a:t>
            </a:r>
            <a:r>
              <a:rPr lang="en-US" baseline="0" dirty="0" smtClean="0"/>
              <a:t> setting the policies that guide the archive.</a:t>
            </a:r>
            <a:endParaRPr lang="en-US" dirty="0"/>
          </a:p>
        </p:txBody>
      </p:sp>
    </p:spTree>
    <p:extLst>
      <p:ext uri="{BB962C8B-B14F-4D97-AF65-F5344CB8AC3E}">
        <p14:creationId xmlns:p14="http://schemas.microsoft.com/office/powerpoint/2010/main" val="11608936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A4476-12A2-4128-8EB7-5AC2E173C489}" type="slidenum">
              <a:rPr lang="en-US"/>
              <a:pPr/>
              <a:t>35</a:t>
            </a:fld>
            <a:endParaRPr lang="en-US" dirty="0"/>
          </a:p>
        </p:txBody>
      </p:sp>
      <p:sp>
        <p:nvSpPr>
          <p:cNvPr id="423938" name="Rectangle 2"/>
          <p:cNvSpPr>
            <a:spLocks noGrp="1" noRot="1" noChangeAspect="1" noChangeArrowheads="1" noTextEdit="1"/>
          </p:cNvSpPr>
          <p:nvPr>
            <p:ph type="sldImg"/>
          </p:nvPr>
        </p:nvSpPr>
        <p:spPr>
          <a:ln/>
        </p:spPr>
      </p:sp>
      <p:sp>
        <p:nvSpPr>
          <p:cNvPr id="423939" name="Rectangle 3"/>
          <p:cNvSpPr>
            <a:spLocks noGrp="1" noChangeArrowheads="1"/>
          </p:cNvSpPr>
          <p:nvPr>
            <p:ph type="body" idx="1"/>
          </p:nvPr>
        </p:nvSpPr>
        <p:spPr/>
        <p:txBody>
          <a:bodyPr/>
          <a:lstStyle/>
          <a:p>
            <a:r>
              <a:rPr lang="en-US" dirty="0" smtClean="0">
                <a:solidFill>
                  <a:srgbClr val="000000"/>
                </a:solidFill>
                <a:cs typeface="Times New Roman" pitchFamily="18" charset="0"/>
              </a:rPr>
              <a:t>The success of our archive</a:t>
            </a:r>
            <a:r>
              <a:rPr lang="en-US" baseline="0" dirty="0" smtClean="0">
                <a:solidFill>
                  <a:srgbClr val="000000"/>
                </a:solidFill>
                <a:cs typeface="Times New Roman" pitchFamily="18" charset="0"/>
              </a:rPr>
              <a:t> – and that sets it apart from many such efforts across the U.S. – is that it is inclusive and meets a wide variety of institutional needs.</a:t>
            </a:r>
            <a:endParaRPr lang="en-US" dirty="0">
              <a:solidFill>
                <a:srgbClr val="000000"/>
              </a:solidFill>
              <a:cs typeface="Times New Roman" pitchFamily="18" charset="0"/>
            </a:endParaRPr>
          </a:p>
        </p:txBody>
      </p:sp>
    </p:spTree>
    <p:extLst>
      <p:ext uri="{BB962C8B-B14F-4D97-AF65-F5344CB8AC3E}">
        <p14:creationId xmlns:p14="http://schemas.microsoft.com/office/powerpoint/2010/main" val="25650851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represents the current breakdown</a:t>
            </a:r>
            <a:r>
              <a:rPr lang="en-US" baseline="0" dirty="0" smtClean="0"/>
              <a:t> between the three main sections of the archive. </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36</a:t>
            </a:fld>
            <a:endParaRPr lang="en-US" dirty="0"/>
          </a:p>
        </p:txBody>
      </p:sp>
    </p:spTree>
    <p:extLst>
      <p:ext uri="{BB962C8B-B14F-4D97-AF65-F5344CB8AC3E}">
        <p14:creationId xmlns:p14="http://schemas.microsoft.com/office/powerpoint/2010/main" val="1002447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F0C22-B235-419B-A870-3FC775F21EF9}" type="slidenum">
              <a:rPr lang="en-US"/>
              <a:pPr/>
              <a:t>4</a:t>
            </a:fld>
            <a:endParaRPr lang="en-US" dirty="0"/>
          </a:p>
        </p:txBody>
      </p:sp>
      <p:sp>
        <p:nvSpPr>
          <p:cNvPr id="318466"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r>
              <a:rPr lang="en-US" dirty="0" smtClean="0">
                <a:cs typeface="Times New Roman" pitchFamily="18" charset="0"/>
              </a:rPr>
              <a:t>These are some</a:t>
            </a:r>
            <a:r>
              <a:rPr lang="en-US" baseline="0" dirty="0" smtClean="0">
                <a:cs typeface="Times New Roman" pitchFamily="18" charset="0"/>
              </a:rPr>
              <a:t> of the things that an institutional archive can do – and that ours is doing right now</a:t>
            </a:r>
            <a:endParaRPr lang="en-US" dirty="0">
              <a:cs typeface="Times New Roman" pitchFamily="18" charset="0"/>
            </a:endParaRPr>
          </a:p>
        </p:txBody>
      </p:sp>
    </p:spTree>
    <p:extLst>
      <p:ext uri="{BB962C8B-B14F-4D97-AF65-F5344CB8AC3E}">
        <p14:creationId xmlns:p14="http://schemas.microsoft.com/office/powerpoint/2010/main" val="239140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one of 62 individual</a:t>
            </a:r>
            <a:r>
              <a:rPr lang="en-US" baseline="0" dirty="0" smtClean="0"/>
              <a:t> faculty collections we have established in the archive for USFSP faculty. </a:t>
            </a:r>
          </a:p>
          <a:p>
            <a:pPr marL="171450" indent="-171450">
              <a:buFont typeface="Arial" pitchFamily="34" charset="0"/>
              <a:buChar char="•"/>
            </a:pPr>
            <a:r>
              <a:rPr lang="en-US" baseline="0" dirty="0" smtClean="0"/>
              <a:t>They all provide an online CV and access to full-text of articles and books, when allowed by copyright. </a:t>
            </a:r>
          </a:p>
          <a:p>
            <a:pPr marL="171450" indent="-171450">
              <a:buFont typeface="Arial" pitchFamily="34" charset="0"/>
              <a:buChar char="•"/>
            </a:pPr>
            <a:r>
              <a:rPr lang="en-US" baseline="0" dirty="0" smtClean="0"/>
              <a:t>If not allowed by copyright, we provide an abstract and citation to full text or print publication</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5</a:t>
            </a:fld>
            <a:endParaRPr lang="en-US" dirty="0"/>
          </a:p>
        </p:txBody>
      </p:sp>
    </p:spTree>
    <p:extLst>
      <p:ext uri="{BB962C8B-B14F-4D97-AF65-F5344CB8AC3E}">
        <p14:creationId xmlns:p14="http://schemas.microsoft.com/office/powerpoint/2010/main" val="2416121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Another of our individual faculty collections. These links are driving people to find the research</a:t>
            </a:r>
            <a:r>
              <a:rPr lang="en-US" baseline="0" dirty="0" smtClean="0"/>
              <a:t> and scholarship of our faculty.</a:t>
            </a:r>
          </a:p>
          <a:p>
            <a:pPr marL="171450" indent="-171450">
              <a:buFont typeface="Arial" pitchFamily="34" charset="0"/>
              <a:buChar char="•"/>
            </a:pPr>
            <a:r>
              <a:rPr lang="en-US" baseline="0" dirty="0" smtClean="0"/>
              <a:t>Faculty are being contacted by publishers and editors who are finding through web searches that draw them into the archive. </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6</a:t>
            </a:fld>
            <a:endParaRPr lang="en-US" dirty="0"/>
          </a:p>
        </p:txBody>
      </p:sp>
    </p:spTree>
    <p:extLst>
      <p:ext uri="{BB962C8B-B14F-4D97-AF65-F5344CB8AC3E}">
        <p14:creationId xmlns:p14="http://schemas.microsoft.com/office/powerpoint/2010/main" val="1982010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Faculty collections are linked to their college or unit. Individual entries can appear in multiple collections.</a:t>
            </a:r>
          </a:p>
          <a:p>
            <a:pPr marL="171450" indent="-171450">
              <a:buFont typeface="Arial" pitchFamily="34" charset="0"/>
              <a:buChar char="•"/>
            </a:pPr>
            <a:r>
              <a:rPr lang="en-US" dirty="0" smtClean="0"/>
              <a:t>For</a:t>
            </a:r>
            <a:r>
              <a:rPr lang="en-US" baseline="0" dirty="0" smtClean="0"/>
              <a:t> instance, deans may have entries that are both administrative and research-oriented. </a:t>
            </a:r>
          </a:p>
          <a:p>
            <a:pPr marL="171450" indent="-171450">
              <a:buFont typeface="Arial" pitchFamily="34" charset="0"/>
              <a:buChar char="•"/>
            </a:pPr>
            <a:r>
              <a:rPr lang="en-US" baseline="0" dirty="0" smtClean="0"/>
              <a:t>A single item can be mapped to different collections.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7</a:t>
            </a:fld>
            <a:endParaRPr lang="en-US" dirty="0"/>
          </a:p>
        </p:txBody>
      </p:sp>
    </p:spTree>
    <p:extLst>
      <p:ext uri="{BB962C8B-B14F-4D97-AF65-F5344CB8AC3E}">
        <p14:creationId xmlns:p14="http://schemas.microsoft.com/office/powerpoint/2010/main" val="2215775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Statistics</a:t>
            </a:r>
            <a:r>
              <a:rPr lang="en-US" baseline="0" dirty="0" smtClean="0"/>
              <a:t> are kept for all content – entire collections, communities or individual items in a collection.</a:t>
            </a:r>
          </a:p>
          <a:p>
            <a:pPr marL="171450" indent="-171450">
              <a:buFont typeface="Arial" pitchFamily="34" charset="0"/>
              <a:buChar char="•"/>
            </a:pPr>
            <a:r>
              <a:rPr lang="en-US" baseline="0" dirty="0" smtClean="0"/>
              <a:t>This abstract of an article by Professor Wang has been looked at almost 4200 times. </a:t>
            </a:r>
          </a:p>
          <a:p>
            <a:pPr marL="171450" indent="-171450">
              <a:buFont typeface="Arial" pitchFamily="34" charset="0"/>
              <a:buChar char="•"/>
            </a:pPr>
            <a:r>
              <a:rPr lang="en-US" baseline="0" dirty="0" smtClean="0"/>
              <a:t>The amount of exposure far exceeds what most people experience through traditional journals, even when online.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8</a:t>
            </a:fld>
            <a:endParaRPr lang="en-US" dirty="0"/>
          </a:p>
        </p:txBody>
      </p:sp>
    </p:spTree>
    <p:extLst>
      <p:ext uri="{BB962C8B-B14F-4D97-AF65-F5344CB8AC3E}">
        <p14:creationId xmlns:p14="http://schemas.microsoft.com/office/powerpoint/2010/main" val="3498114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shows that we have almost 1500 entries</a:t>
            </a:r>
            <a:r>
              <a:rPr lang="en-US" baseline="0" dirty="0" smtClean="0"/>
              <a:t> by USFSP faculty and we have many more faculty to collect.</a:t>
            </a:r>
          </a:p>
          <a:p>
            <a:pPr marL="171450" indent="-171450">
              <a:buFont typeface="Arial" pitchFamily="34" charset="0"/>
              <a:buChar char="•"/>
            </a:pPr>
            <a:r>
              <a:rPr lang="en-US" baseline="0" dirty="0" smtClean="0"/>
              <a:t>With one link, we can show the world the depth and range of our faculty’s research and scholarship.</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9</a:t>
            </a:fld>
            <a:endParaRPr lang="en-US" dirty="0"/>
          </a:p>
        </p:txBody>
      </p:sp>
    </p:spTree>
    <p:extLst>
      <p:ext uri="{BB962C8B-B14F-4D97-AF65-F5344CB8AC3E}">
        <p14:creationId xmlns:p14="http://schemas.microsoft.com/office/powerpoint/2010/main" val="34010032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98690" name="Group 1026"/>
          <p:cNvGrpSpPr>
            <a:grpSpLocks/>
          </p:cNvGrpSpPr>
          <p:nvPr/>
        </p:nvGrpSpPr>
        <p:grpSpPr bwMode="auto">
          <a:xfrm>
            <a:off x="-38100" y="-12700"/>
            <a:ext cx="9239250" cy="6940550"/>
            <a:chOff x="-12" y="-10"/>
            <a:chExt cx="5820" cy="4372"/>
          </a:xfrm>
        </p:grpSpPr>
        <p:sp>
          <p:nvSpPr>
            <p:cNvPr id="498691" name="Rectangle 1027"/>
            <p:cNvSpPr>
              <a:spLocks noChangeArrowheads="1"/>
            </p:cNvSpPr>
            <p:nvPr userDrawn="1"/>
          </p:nvSpPr>
          <p:spPr bwMode="lt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8692" name="Rectangle 1028"/>
            <p:cNvSpPr>
              <a:spLocks noChangeArrowheads="1"/>
            </p:cNvSpPr>
            <p:nvPr userDrawn="1"/>
          </p:nvSpPr>
          <p:spPr bwMode="lt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8693" name="AutoShape 1029"/>
            <p:cNvSpPr>
              <a:spLocks noChangeArrowheads="1"/>
            </p:cNvSpPr>
            <p:nvPr userDrawn="1"/>
          </p:nvSpPr>
          <p:spPr bwMode="lt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8694" name="AutoShape 1030"/>
            <p:cNvSpPr>
              <a:spLocks noChangeArrowheads="1"/>
            </p:cNvSpPr>
            <p:nvPr userDrawn="1"/>
          </p:nvSpPr>
          <p:spPr bwMode="lt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8695" name="Rectangle 1031" descr="Green marble"/>
            <p:cNvSpPr>
              <a:spLocks noChangeArrowheads="1"/>
            </p:cNvSpPr>
            <p:nvPr userDrawn="1"/>
          </p:nvSpPr>
          <p:spPr bwMode="ltGray">
            <a:xfrm>
              <a:off x="184" y="176"/>
              <a:ext cx="5432" cy="3988"/>
            </a:xfrm>
            <a:prstGeom prst="rect">
              <a:avLst/>
            </a:prstGeom>
            <a:blipFill dpi="0" rotWithShape="0">
              <a:blip r:embed="rId2"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8696" name="Rectangle 1032"/>
          <p:cNvSpPr>
            <a:spLocks noGrp="1" noChangeArrowheads="1"/>
          </p:cNvSpPr>
          <p:nvPr>
            <p:ph type="ctrTitle"/>
          </p:nvPr>
        </p:nvSpPr>
        <p:spPr>
          <a:xfrm>
            <a:off x="685800" y="1828800"/>
            <a:ext cx="7772400" cy="1143000"/>
          </a:xfrm>
        </p:spPr>
        <p:txBody>
          <a:bodyPr/>
          <a:lstStyle>
            <a:lvl1pPr>
              <a:defRPr/>
            </a:lvl1pPr>
          </a:lstStyle>
          <a:p>
            <a:r>
              <a:rPr lang="en-US" smtClean="0"/>
              <a:t>Click to edit Master title style</a:t>
            </a:r>
            <a:endParaRPr lang="en-US"/>
          </a:p>
        </p:txBody>
      </p:sp>
      <p:sp>
        <p:nvSpPr>
          <p:cNvPr id="498697" name="Rectangle 103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498698" name="Rectangle 1034"/>
          <p:cNvSpPr>
            <a:spLocks noGrp="1" noChangeArrowheads="1"/>
          </p:cNvSpPr>
          <p:nvPr>
            <p:ph type="dt" sz="half" idx="2"/>
          </p:nvPr>
        </p:nvSpPr>
        <p:spPr>
          <a:xfrm>
            <a:off x="698500" y="6154738"/>
            <a:ext cx="1905000" cy="457200"/>
          </a:xfrm>
        </p:spPr>
        <p:txBody>
          <a:bodyPr/>
          <a:lstStyle>
            <a:lvl1pPr>
              <a:defRPr/>
            </a:lvl1pPr>
          </a:lstStyle>
          <a:p>
            <a:endParaRPr lang="en-US" dirty="0"/>
          </a:p>
        </p:txBody>
      </p:sp>
      <p:sp>
        <p:nvSpPr>
          <p:cNvPr id="498699" name="Rectangle 1035"/>
          <p:cNvSpPr>
            <a:spLocks noGrp="1" noChangeArrowheads="1"/>
          </p:cNvSpPr>
          <p:nvPr>
            <p:ph type="ftr" sz="quarter" idx="3"/>
          </p:nvPr>
        </p:nvSpPr>
        <p:spPr>
          <a:xfrm>
            <a:off x="3136900" y="6154738"/>
            <a:ext cx="2895600" cy="457200"/>
          </a:xfrm>
        </p:spPr>
        <p:txBody>
          <a:bodyPr/>
          <a:lstStyle>
            <a:lvl1pPr>
              <a:defRPr/>
            </a:lvl1pPr>
          </a:lstStyle>
          <a:p>
            <a:endParaRPr lang="en-US" dirty="0"/>
          </a:p>
        </p:txBody>
      </p:sp>
      <p:sp>
        <p:nvSpPr>
          <p:cNvPr id="498700" name="Rectangle 1036"/>
          <p:cNvSpPr>
            <a:spLocks noGrp="1" noChangeArrowheads="1"/>
          </p:cNvSpPr>
          <p:nvPr>
            <p:ph type="sldNum" sz="quarter" idx="4"/>
          </p:nvPr>
        </p:nvSpPr>
        <p:spPr>
          <a:xfrm>
            <a:off x="6565900" y="6154738"/>
            <a:ext cx="1905000" cy="457200"/>
          </a:xfrm>
        </p:spPr>
        <p:txBody>
          <a:bodyPr/>
          <a:lstStyle>
            <a:lvl1pPr>
              <a:defRPr/>
            </a:lvl1pPr>
          </a:lstStyle>
          <a:p>
            <a:fld id="{497C00A2-57D5-4CF6-95DA-0E864FE98414}" type="slidenum">
              <a:rPr lang="en-US"/>
              <a:pPr/>
              <a:t>‹#›</a:t>
            </a:fld>
            <a:endParaRPr lang="en-US" dirty="0"/>
          </a:p>
        </p:txBody>
      </p:sp>
      <p:grpSp>
        <p:nvGrpSpPr>
          <p:cNvPr id="498701" name="Group 1037"/>
          <p:cNvGrpSpPr>
            <a:grpSpLocks/>
          </p:cNvGrpSpPr>
          <p:nvPr/>
        </p:nvGrpSpPr>
        <p:grpSpPr bwMode="auto">
          <a:xfrm>
            <a:off x="609600" y="3324225"/>
            <a:ext cx="8001000" cy="374650"/>
            <a:chOff x="384" y="2094"/>
            <a:chExt cx="5040" cy="236"/>
          </a:xfrm>
        </p:grpSpPr>
        <p:sp>
          <p:nvSpPr>
            <p:cNvPr id="498702" name="Rectangle 1038"/>
            <p:cNvSpPr>
              <a:spLocks noChangeArrowheads="1"/>
            </p:cNvSpPr>
            <p:nvPr/>
          </p:nvSpPr>
          <p:spPr bwMode="auto">
            <a:xfrm>
              <a:off x="384" y="2186"/>
              <a:ext cx="5040" cy="144"/>
            </a:xfrm>
            <a:prstGeom prst="rect">
              <a:avLst/>
            </a:prstGeom>
            <a:solidFill>
              <a:schemeClr val="bg2"/>
            </a:solidFill>
            <a:ln w="9525">
              <a:noFill/>
              <a:miter lim="800000"/>
              <a:headEnd/>
              <a:tailEnd/>
            </a:ln>
            <a:effectLst/>
          </p:spPr>
          <p:txBody>
            <a:bodyPr wrap="none" anchor="ctr"/>
            <a:lstStyle/>
            <a:p>
              <a:endParaRPr lang="en-US" dirty="0"/>
            </a:p>
          </p:txBody>
        </p:sp>
        <p:sp>
          <p:nvSpPr>
            <p:cNvPr id="498703" name="Rectangle 1039"/>
            <p:cNvSpPr>
              <a:spLocks noChangeArrowheads="1"/>
            </p:cNvSpPr>
            <p:nvPr/>
          </p:nvSpPr>
          <p:spPr bwMode="auto">
            <a:xfrm>
              <a:off x="388" y="2094"/>
              <a:ext cx="4941" cy="175"/>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12700">
              <a:solidFill>
                <a:schemeClr val="folHlink"/>
              </a:solidFill>
              <a:miter lim="800000"/>
              <a:headEnd/>
              <a:tailEnd/>
            </a:ln>
            <a:effectLst/>
          </p:spPr>
          <p:txBody>
            <a:bodyPr wrap="none" anchor="ctr"/>
            <a:lstStyle/>
            <a:p>
              <a:endParaRPr lang="en-US" dirty="0"/>
            </a:p>
          </p:txBody>
        </p:sp>
        <p:sp>
          <p:nvSpPr>
            <p:cNvPr id="498704" name="Line 1040"/>
            <p:cNvSpPr>
              <a:spLocks noChangeShapeType="1"/>
            </p:cNvSpPr>
            <p:nvPr/>
          </p:nvSpPr>
          <p:spPr bwMode="auto">
            <a:xfrm>
              <a:off x="392" y="2138"/>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5" name="Line 1041"/>
            <p:cNvSpPr>
              <a:spLocks noChangeShapeType="1"/>
            </p:cNvSpPr>
            <p:nvPr/>
          </p:nvSpPr>
          <p:spPr bwMode="auto">
            <a:xfrm>
              <a:off x="392" y="2186"/>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6" name="Line 1042"/>
            <p:cNvSpPr>
              <a:spLocks noChangeShapeType="1"/>
            </p:cNvSpPr>
            <p:nvPr/>
          </p:nvSpPr>
          <p:spPr bwMode="auto">
            <a:xfrm>
              <a:off x="392" y="2234"/>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7" name="Line 1043"/>
            <p:cNvSpPr>
              <a:spLocks noChangeShapeType="1"/>
            </p:cNvSpPr>
            <p:nvPr/>
          </p:nvSpPr>
          <p:spPr bwMode="auto">
            <a:xfrm>
              <a:off x="392" y="2129"/>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8" name="Line 1044"/>
            <p:cNvSpPr>
              <a:spLocks noChangeShapeType="1"/>
            </p:cNvSpPr>
            <p:nvPr/>
          </p:nvSpPr>
          <p:spPr bwMode="auto">
            <a:xfrm>
              <a:off x="392" y="2177"/>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9" name="Line 1045"/>
            <p:cNvSpPr>
              <a:spLocks noChangeShapeType="1"/>
            </p:cNvSpPr>
            <p:nvPr/>
          </p:nvSpPr>
          <p:spPr bwMode="auto">
            <a:xfrm>
              <a:off x="392" y="2225"/>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grpSp>
    </p:spTree>
  </p:cSld>
  <p:clrMapOvr>
    <a:masterClrMapping/>
  </p:clrMapOvr>
  <p:transition spd="med" advClick="0" advTm="9000">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647564B-39DD-4443-95E4-356215697001}" type="slidenum">
              <a:rPr lang="en-US"/>
              <a:pPr/>
              <a:t>‹#›</a:t>
            </a:fld>
            <a:endParaRPr lang="en-US" dirty="0"/>
          </a:p>
        </p:txBody>
      </p:sp>
    </p:spTree>
  </p:cSld>
  <p:clrMapOvr>
    <a:masterClrMapping/>
  </p:clrMapOvr>
  <p:transition spd="med" advClick="0" advTm="9000">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5" y="350838"/>
            <a:ext cx="1946275" cy="5429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50838"/>
            <a:ext cx="5686425" cy="5429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1F8D168-12F7-4A01-B9B6-8031C0E69CB9}" type="slidenum">
              <a:rPr lang="en-US"/>
              <a:pPr/>
              <a:t>‹#›</a:t>
            </a:fld>
            <a:endParaRPr lang="en-US" dirty="0"/>
          </a:p>
        </p:txBody>
      </p:sp>
    </p:spTree>
  </p:cSld>
  <p:clrMapOvr>
    <a:masterClrMapping/>
  </p:clrMapOvr>
  <p:transition spd="med" advClick="0" advTm="9000">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9908D75-2237-4BC8-AD7F-4F07A267FE83}" type="slidenum">
              <a:rPr lang="en-US"/>
              <a:pPr/>
              <a:t>‹#›</a:t>
            </a:fld>
            <a:endParaRPr lang="en-US" dirty="0"/>
          </a:p>
        </p:txBody>
      </p:sp>
    </p:spTree>
  </p:cSld>
  <p:clrMapOvr>
    <a:masterClrMapping/>
  </p:clrMapOvr>
  <p:transition spd="med" advClick="0" advTm="9000">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C1B157D-D5A9-4DD0-8B49-99E72C93DFB9}" type="slidenum">
              <a:rPr lang="en-US"/>
              <a:pPr/>
              <a:t>‹#›</a:t>
            </a:fld>
            <a:endParaRPr lang="en-US" dirty="0"/>
          </a:p>
        </p:txBody>
      </p:sp>
    </p:spTree>
  </p:cSld>
  <p:clrMapOvr>
    <a:masterClrMapping/>
  </p:clrMapOvr>
  <p:transition spd="med" advClick="0" advTm="9000">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85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09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5374C08-6533-43AD-8330-D7C39CB80DBE}" type="slidenum">
              <a:rPr lang="en-US"/>
              <a:pPr/>
              <a:t>‹#›</a:t>
            </a:fld>
            <a:endParaRPr lang="en-US" dirty="0"/>
          </a:p>
        </p:txBody>
      </p:sp>
    </p:spTree>
  </p:cSld>
  <p:clrMapOvr>
    <a:masterClrMapping/>
  </p:clrMapOvr>
  <p:transition spd="med" advClick="0" advTm="9000">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A126FBA0-1E55-4521-BC50-4623FFF9EF22}" type="slidenum">
              <a:rPr lang="en-US"/>
              <a:pPr/>
              <a:t>‹#›</a:t>
            </a:fld>
            <a:endParaRPr lang="en-US" dirty="0"/>
          </a:p>
        </p:txBody>
      </p:sp>
    </p:spTree>
  </p:cSld>
  <p:clrMapOvr>
    <a:masterClrMapping/>
  </p:clrMapOvr>
  <p:transition spd="med" advClick="0" advTm="9000">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7A4D8194-8345-429B-8D50-D25A3BDA5E24}" type="slidenum">
              <a:rPr lang="en-US"/>
              <a:pPr/>
              <a:t>‹#›</a:t>
            </a:fld>
            <a:endParaRPr lang="en-US" dirty="0"/>
          </a:p>
        </p:txBody>
      </p:sp>
    </p:spTree>
  </p:cSld>
  <p:clrMapOvr>
    <a:masterClrMapping/>
  </p:clrMapOvr>
  <p:transition spd="med" advClick="0" advTm="9000">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22C83498-48E2-4F6B-9504-66D2C22989F8}" type="slidenum">
              <a:rPr lang="en-US"/>
              <a:pPr/>
              <a:t>‹#›</a:t>
            </a:fld>
            <a:endParaRPr lang="en-US" dirty="0"/>
          </a:p>
        </p:txBody>
      </p:sp>
    </p:spTree>
  </p:cSld>
  <p:clrMapOvr>
    <a:masterClrMapping/>
  </p:clrMapOvr>
  <p:transition spd="med" advClick="0" advTm="9000">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DF02200-3645-47DE-A07D-57A9437825CE}" type="slidenum">
              <a:rPr lang="en-US"/>
              <a:pPr/>
              <a:t>‹#›</a:t>
            </a:fld>
            <a:endParaRPr lang="en-US" dirty="0"/>
          </a:p>
        </p:txBody>
      </p:sp>
    </p:spTree>
  </p:cSld>
  <p:clrMapOvr>
    <a:masterClrMapping/>
  </p:clrMapOvr>
  <p:transition spd="med" advClick="0" advTm="9000">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40E9113A-B9E0-4564-BB1F-9FB0882BBF98}" type="slidenum">
              <a:rPr lang="en-US"/>
              <a:pPr/>
              <a:t>‹#›</a:t>
            </a:fld>
            <a:endParaRPr lang="en-US" dirty="0"/>
          </a:p>
        </p:txBody>
      </p:sp>
    </p:spTree>
  </p:cSld>
  <p:clrMapOvr>
    <a:masterClrMapping/>
  </p:clrMapOvr>
  <p:transition spd="med" advClick="0" advTm="9000">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grpSp>
        <p:nvGrpSpPr>
          <p:cNvPr id="497666" name="Group 2"/>
          <p:cNvGrpSpPr>
            <a:grpSpLocks/>
          </p:cNvGrpSpPr>
          <p:nvPr/>
        </p:nvGrpSpPr>
        <p:grpSpPr bwMode="auto">
          <a:xfrm>
            <a:off x="-38100" y="-12700"/>
            <a:ext cx="9239250" cy="6940550"/>
            <a:chOff x="-12" y="-10"/>
            <a:chExt cx="5820" cy="4372"/>
          </a:xfrm>
        </p:grpSpPr>
        <p:sp>
          <p:nvSpPr>
            <p:cNvPr id="497667" name="Rectangle 3"/>
            <p:cNvSpPr>
              <a:spLocks noChangeArrowheads="1"/>
            </p:cNvSpPr>
            <p:nvPr userDrawn="1"/>
          </p:nvSpPr>
          <p:spPr bwMode="inv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7668" name="Rectangle 4"/>
            <p:cNvSpPr>
              <a:spLocks noChangeArrowheads="1"/>
            </p:cNvSpPr>
            <p:nvPr userDrawn="1"/>
          </p:nvSpPr>
          <p:spPr bwMode="inv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7669" name="AutoShape 5"/>
            <p:cNvSpPr>
              <a:spLocks noChangeArrowheads="1"/>
            </p:cNvSpPr>
            <p:nvPr userDrawn="1"/>
          </p:nvSpPr>
          <p:spPr bwMode="inv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7670" name="AutoShape 6"/>
            <p:cNvSpPr>
              <a:spLocks noChangeArrowheads="1"/>
            </p:cNvSpPr>
            <p:nvPr userDrawn="1"/>
          </p:nvSpPr>
          <p:spPr bwMode="inv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7671" name="Rectangle 7" descr="Green marble"/>
            <p:cNvSpPr>
              <a:spLocks noChangeArrowheads="1"/>
            </p:cNvSpPr>
            <p:nvPr userDrawn="1"/>
          </p:nvSpPr>
          <p:spPr bwMode="invGray">
            <a:xfrm>
              <a:off x="184" y="176"/>
              <a:ext cx="5432" cy="3988"/>
            </a:xfrm>
            <a:prstGeom prst="rect">
              <a:avLst/>
            </a:prstGeom>
            <a:blipFill dpi="0" rotWithShape="0">
              <a:blip r:embed="rId13"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7672" name="Rectangle 8"/>
          <p:cNvSpPr>
            <a:spLocks noGrp="1" noChangeArrowheads="1"/>
          </p:cNvSpPr>
          <p:nvPr>
            <p:ph type="title"/>
          </p:nvPr>
        </p:nvSpPr>
        <p:spPr bwMode="auto">
          <a:xfrm>
            <a:off x="685800" y="3508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97673" name="Rectangle 9"/>
          <p:cNvSpPr>
            <a:spLocks noGrp="1" noChangeArrowheads="1"/>
          </p:cNvSpPr>
          <p:nvPr>
            <p:ph type="body" idx="1"/>
          </p:nvPr>
        </p:nvSpPr>
        <p:spPr bwMode="auto">
          <a:xfrm>
            <a:off x="698500" y="16652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7674" name="Rectangle 10"/>
          <p:cNvSpPr>
            <a:spLocks noGrp="1" noChangeArrowheads="1"/>
          </p:cNvSpPr>
          <p:nvPr>
            <p:ph type="dt" sz="half" idx="2"/>
          </p:nvPr>
        </p:nvSpPr>
        <p:spPr bwMode="auto">
          <a:xfrm>
            <a:off x="6858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497675" name="Rectangle 11"/>
          <p:cNvSpPr>
            <a:spLocks noGrp="1" noChangeArrowheads="1"/>
          </p:cNvSpPr>
          <p:nvPr>
            <p:ph type="ftr" sz="quarter" idx="3"/>
          </p:nvPr>
        </p:nvSpPr>
        <p:spPr bwMode="auto">
          <a:xfrm>
            <a:off x="3124200" y="61658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497676" name="Rectangle 12"/>
          <p:cNvSpPr>
            <a:spLocks noGrp="1" noChangeArrowheads="1"/>
          </p:cNvSpPr>
          <p:nvPr>
            <p:ph type="sldNum" sz="quarter" idx="4"/>
          </p:nvPr>
        </p:nvSpPr>
        <p:spPr bwMode="auto">
          <a:xfrm>
            <a:off x="65532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81C96CA-B3FC-4E38-A0BE-6F111D887950}"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spd="med" advClick="0" advTm="9000">
    <p:zoom/>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1" fontAlgn="base" hangingPunct="1">
        <a:spcBef>
          <a:spcPct val="20000"/>
        </a:spcBef>
        <a:spcAft>
          <a:spcPct val="0"/>
        </a:spcAft>
        <a:buClr>
          <a:schemeClr val="tx2"/>
        </a:buClr>
        <a:buSzPct val="115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tx2"/>
        </a:buClr>
        <a:buSzPct val="115000"/>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ctrTitle"/>
          </p:nvPr>
        </p:nvSpPr>
        <p:spPr>
          <a:xfrm>
            <a:off x="0" y="0"/>
            <a:ext cx="9144000" cy="2895600"/>
          </a:xfrm>
        </p:spPr>
        <p:txBody>
          <a:bodyPr/>
          <a:lstStyle/>
          <a:p>
            <a:r>
              <a:rPr lang="en-US" sz="4000" dirty="0" smtClean="0"/>
              <a:t/>
            </a:r>
            <a:br>
              <a:rPr lang="en-US" sz="4000" dirty="0" smtClean="0"/>
            </a:br>
            <a:r>
              <a:rPr lang="en-US" sz="4000" dirty="0" smtClean="0"/>
              <a:t/>
            </a:r>
            <a:br>
              <a:rPr lang="en-US" sz="4000" dirty="0" smtClean="0"/>
            </a:br>
            <a:r>
              <a:rPr lang="en-US" sz="4000" dirty="0" smtClean="0"/>
              <a:t>The USFSP Digital Archive:</a:t>
            </a:r>
            <a:br>
              <a:rPr lang="en-US" sz="4000" dirty="0" smtClean="0"/>
            </a:br>
            <a:r>
              <a:rPr lang="en-US" sz="4000" dirty="0" smtClean="0"/>
              <a:t>An Overview</a:t>
            </a:r>
            <a:br>
              <a:rPr lang="en-US" sz="4000" dirty="0" smtClean="0"/>
            </a:br>
            <a:endParaRPr lang="en-US" sz="4000" dirty="0"/>
          </a:p>
        </p:txBody>
      </p:sp>
      <p:sp>
        <p:nvSpPr>
          <p:cNvPr id="169988" name="Rectangle 4"/>
          <p:cNvSpPr>
            <a:spLocks noChangeArrowheads="1"/>
          </p:cNvSpPr>
          <p:nvPr/>
        </p:nvSpPr>
        <p:spPr bwMode="auto">
          <a:xfrm>
            <a:off x="0" y="2438400"/>
            <a:ext cx="9144000" cy="3958007"/>
          </a:xfrm>
          <a:prstGeom prst="rect">
            <a:avLst/>
          </a:prstGeom>
          <a:noFill/>
          <a:ln w="9525">
            <a:noFill/>
            <a:miter lim="800000"/>
            <a:headEnd type="none" w="sm" len="sm"/>
            <a:tailEnd type="none" w="sm" len="sm"/>
          </a:ln>
          <a:effectLst/>
        </p:spPr>
        <p:txBody>
          <a:bodyPr>
            <a:spAutoFit/>
          </a:bodyPr>
          <a:lstStyle/>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smtClean="0">
              <a:latin typeface="Arial Unicode MS" pitchFamily="34" charset="-128"/>
            </a:endParaRPr>
          </a:p>
          <a:p>
            <a:pPr algn="ctr">
              <a:lnSpc>
                <a:spcPct val="90000"/>
              </a:lnSpc>
              <a:spcBef>
                <a:spcPct val="20000"/>
              </a:spcBef>
            </a:pPr>
            <a:r>
              <a:rPr lang="en-US" sz="2000" i="1" dirty="0" smtClean="0">
                <a:latin typeface="Arial Unicode MS" pitchFamily="34" charset="-128"/>
              </a:rPr>
              <a:t>Presented to Chancellor Wisniewska</a:t>
            </a:r>
          </a:p>
          <a:p>
            <a:pPr algn="ctr">
              <a:lnSpc>
                <a:spcPct val="90000"/>
              </a:lnSpc>
              <a:spcBef>
                <a:spcPct val="20000"/>
              </a:spcBef>
            </a:pPr>
            <a:r>
              <a:rPr lang="en-US" sz="2000" i="1" dirty="0" smtClean="0">
                <a:latin typeface="Arial Unicode MS" pitchFamily="34" charset="-128"/>
              </a:rPr>
              <a:t>By Carol </a:t>
            </a:r>
            <a:r>
              <a:rPr lang="en-US" sz="2000" i="1" dirty="0">
                <a:latin typeface="Arial Unicode MS" pitchFamily="34" charset="-128"/>
              </a:rPr>
              <a:t>Hixson</a:t>
            </a:r>
          </a:p>
          <a:p>
            <a:pPr algn="ctr">
              <a:lnSpc>
                <a:spcPct val="90000"/>
              </a:lnSpc>
              <a:spcBef>
                <a:spcPct val="20000"/>
              </a:spcBef>
            </a:pPr>
            <a:r>
              <a:rPr lang="en-US" sz="2000" i="1" dirty="0" smtClean="0">
                <a:latin typeface="Arial Unicode MS" pitchFamily="34" charset="-128"/>
              </a:rPr>
              <a:t>Dean, Nelson Poynter Memorial Library</a:t>
            </a:r>
          </a:p>
          <a:p>
            <a:pPr algn="ctr">
              <a:lnSpc>
                <a:spcPct val="90000"/>
              </a:lnSpc>
              <a:spcBef>
                <a:spcPct val="20000"/>
              </a:spcBef>
            </a:pPr>
            <a:r>
              <a:rPr lang="en-US" sz="2000" i="1" dirty="0" smtClean="0">
                <a:latin typeface="Arial Unicode MS" pitchFamily="34" charset="-128"/>
              </a:rPr>
              <a:t>July 15, 2013</a:t>
            </a:r>
          </a:p>
          <a:p>
            <a:pPr algn="ctr">
              <a:lnSpc>
                <a:spcPct val="90000"/>
              </a:lnSpc>
              <a:spcBef>
                <a:spcPct val="20000"/>
              </a:spcBef>
            </a:pPr>
            <a:endParaRPr lang="en-US" sz="3200" dirty="0">
              <a:latin typeface="Arial Unicode MS" pitchFamily="34" charset="-128"/>
            </a:endParaRPr>
          </a:p>
          <a:p>
            <a:pPr algn="ctr">
              <a:spcBef>
                <a:spcPct val="20000"/>
              </a:spcBef>
            </a:pPr>
            <a:endParaRPr lang="en-US" dirty="0">
              <a:solidFill>
                <a:schemeClr val="tx2"/>
              </a:solidFill>
              <a:latin typeface="Arial Unicode MS" pitchFamily="34" charset="-128"/>
            </a:endParaRPr>
          </a:p>
        </p:txBody>
      </p:sp>
      <p:pic>
        <p:nvPicPr>
          <p:cNvPr id="5" name="Picture 2"/>
          <p:cNvPicPr>
            <a:picLocks noChangeAspect="1" noChangeArrowheads="1"/>
          </p:cNvPicPr>
          <p:nvPr/>
        </p:nvPicPr>
        <p:blipFill>
          <a:blip r:embed="rId3" cstate="print"/>
          <a:srcRect l="6412" t="19407" r="4398" b="70719"/>
          <a:stretch>
            <a:fillRect/>
          </a:stretch>
        </p:blipFill>
        <p:spPr bwMode="auto">
          <a:xfrm>
            <a:off x="0" y="0"/>
            <a:ext cx="9144000" cy="990600"/>
          </a:xfrm>
          <a:prstGeom prst="rect">
            <a:avLst/>
          </a:prstGeom>
          <a:noFill/>
          <a:ln w="9525">
            <a:solidFill>
              <a:schemeClr val="tx2"/>
            </a:solidFill>
            <a:miter lim="800000"/>
            <a:headEnd/>
            <a:tailEnd/>
          </a:ln>
          <a:effectLst/>
        </p:spPr>
      </p:pic>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305800" cy="1143000"/>
          </a:xfrm>
        </p:spPr>
        <p:txBody>
          <a:bodyPr/>
          <a:lstStyle/>
          <a:p>
            <a:r>
              <a:rPr lang="en-US" dirty="0"/>
              <a:t>Highlight institutional achievement</a:t>
            </a:r>
            <a:r>
              <a:rPr lang="en-US" sz="3600" dirty="0" smtClean="0"/>
              <a:t/>
            </a:r>
            <a:br>
              <a:rPr lang="en-US" sz="3600" dirty="0" smtClean="0"/>
            </a:br>
            <a:r>
              <a:rPr lang="en-US" sz="3600" dirty="0" smtClean="0"/>
              <a:t> </a:t>
            </a:r>
            <a:endParaRPr lang="en-US" sz="3600" dirty="0"/>
          </a:p>
        </p:txBody>
      </p:sp>
      <p:sp>
        <p:nvSpPr>
          <p:cNvPr id="3" name="Content Placeholder 2"/>
          <p:cNvSpPr>
            <a:spLocks noGrp="1"/>
          </p:cNvSpPr>
          <p:nvPr>
            <p:ph idx="1"/>
          </p:nvPr>
        </p:nvSpPr>
        <p:spPr/>
        <p:txBody>
          <a:bodyPr/>
          <a:lstStyle/>
          <a:p>
            <a:endParaRPr lang="en-US" dirty="0"/>
          </a:p>
        </p:txBody>
      </p:sp>
      <p:pic>
        <p:nvPicPr>
          <p:cNvPr id="5" name="Picture 4"/>
          <p:cNvPicPr/>
          <p:nvPr/>
        </p:nvPicPr>
        <p:blipFill rotWithShape="1">
          <a:blip r:embed="rId3" cstate="print"/>
          <a:srcRect l="4218" r="5209"/>
          <a:stretch/>
        </p:blipFill>
        <p:spPr>
          <a:xfrm>
            <a:off x="762000" y="1447800"/>
            <a:ext cx="7772400" cy="4687957"/>
          </a:xfrm>
          <a:prstGeom prst="rect">
            <a:avLst/>
          </a:prstGeom>
        </p:spPr>
      </p:pic>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838"/>
            <a:ext cx="8305800" cy="1143000"/>
          </a:xfrm>
        </p:spPr>
        <p:txBody>
          <a:bodyPr/>
          <a:lstStyle/>
          <a:p>
            <a:r>
              <a:rPr lang="en-US" dirty="0" smtClean="0"/>
              <a:t>Highlight institutional achievement</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p:cNvPicPr/>
          <p:nvPr/>
        </p:nvPicPr>
        <p:blipFill>
          <a:blip r:embed="rId3" cstate="print"/>
          <a:srcRect r="2564" b="427"/>
          <a:stretch>
            <a:fillRect/>
          </a:stretch>
        </p:blipFill>
        <p:spPr bwMode="auto">
          <a:xfrm>
            <a:off x="1143000" y="1676400"/>
            <a:ext cx="7086600" cy="4648200"/>
          </a:xfrm>
          <a:prstGeom prst="rect">
            <a:avLst/>
          </a:prstGeom>
          <a:noFill/>
          <a:ln w="9525">
            <a:noFill/>
            <a:miter lim="800000"/>
            <a:headEnd/>
            <a:tailEnd/>
          </a:ln>
        </p:spPr>
      </p:pic>
    </p:spTree>
    <p:extLst>
      <p:ext uri="{BB962C8B-B14F-4D97-AF65-F5344CB8AC3E}">
        <p14:creationId xmlns:p14="http://schemas.microsoft.com/office/powerpoint/2010/main" val="2368219957"/>
      </p:ext>
    </p:extLst>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838"/>
            <a:ext cx="8229600" cy="1143000"/>
          </a:xfrm>
        </p:spPr>
        <p:txBody>
          <a:bodyPr/>
          <a:lstStyle/>
          <a:p>
            <a:r>
              <a:rPr lang="en-US" dirty="0" smtClean="0"/>
              <a:t>Highlight institutional achievement</a:t>
            </a:r>
            <a:endParaRPr lang="en-CA" dirty="0"/>
          </a:p>
        </p:txBody>
      </p:sp>
      <p:pic>
        <p:nvPicPr>
          <p:cNvPr id="4" name="Content Placeholder 3"/>
          <p:cNvPicPr>
            <a:picLocks noGrp="1"/>
          </p:cNvPicPr>
          <p:nvPr>
            <p:ph idx="1"/>
          </p:nvPr>
        </p:nvPicPr>
        <p:blipFill>
          <a:blip r:embed="rId3" cstate="print"/>
          <a:srcRect l="1250" r="2500" b="8750"/>
          <a:stretch>
            <a:fillRect/>
          </a:stretch>
        </p:blipFill>
        <p:spPr bwMode="auto">
          <a:xfrm>
            <a:off x="1447800" y="1665288"/>
            <a:ext cx="63246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50838"/>
            <a:ext cx="8458200" cy="1143000"/>
          </a:xfrm>
        </p:spPr>
        <p:txBody>
          <a:bodyPr/>
          <a:lstStyle/>
          <a:p>
            <a:r>
              <a:rPr lang="en-US" dirty="0"/>
              <a:t>Highlight institutional achievement</a:t>
            </a:r>
          </a:p>
        </p:txBody>
      </p:sp>
      <p:pic>
        <p:nvPicPr>
          <p:cNvPr id="4" name="Content Placeholder 3"/>
          <p:cNvPicPr>
            <a:picLocks noGrp="1"/>
          </p:cNvPicPr>
          <p:nvPr>
            <p:ph idx="1"/>
          </p:nvPr>
        </p:nvPicPr>
        <p:blipFill>
          <a:blip r:embed="rId3" cstate="print"/>
          <a:srcRect r="3009" b="10841"/>
          <a:stretch>
            <a:fillRect/>
          </a:stretch>
        </p:blipFill>
        <p:spPr bwMode="auto">
          <a:xfrm>
            <a:off x="1219200" y="1665288"/>
            <a:ext cx="6781800" cy="4278312"/>
          </a:xfrm>
          <a:prstGeom prst="rect">
            <a:avLst/>
          </a:prstGeom>
          <a:noFill/>
          <a:ln w="9525">
            <a:noFill/>
            <a:miter lim="800000"/>
            <a:headEnd/>
            <a:tailEnd/>
          </a:ln>
        </p:spPr>
      </p:pic>
    </p:spTree>
    <p:extLst>
      <p:ext uri="{BB962C8B-B14F-4D97-AF65-F5344CB8AC3E}">
        <p14:creationId xmlns:p14="http://schemas.microsoft.com/office/powerpoint/2010/main" val="164616503"/>
      </p:ext>
    </p:extLst>
  </p:cSld>
  <p:clrMapOvr>
    <a:masterClrMapping/>
  </p:clrMapOvr>
  <p:transition spd="med" advClick="0" advTm="9000">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0" y="393700"/>
            <a:ext cx="9144000" cy="641350"/>
          </a:xfrm>
        </p:spPr>
        <p:txBody>
          <a:bodyPr/>
          <a:lstStyle/>
          <a:p>
            <a:r>
              <a:rPr lang="en-US" sz="3600" b="1" dirty="0" smtClean="0"/>
              <a:t>Increase institutional visibility</a:t>
            </a:r>
            <a:endParaRPr lang="en-US" sz="3600" b="1" dirty="0"/>
          </a:p>
        </p:txBody>
      </p:sp>
      <p:sp>
        <p:nvSpPr>
          <p:cNvPr id="4" name="TextBox 3"/>
          <p:cNvSpPr txBox="1"/>
          <p:nvPr/>
        </p:nvSpPr>
        <p:spPr>
          <a:xfrm>
            <a:off x="1219200" y="6019800"/>
            <a:ext cx="6781800" cy="461665"/>
          </a:xfrm>
          <a:prstGeom prst="rect">
            <a:avLst/>
          </a:prstGeom>
          <a:noFill/>
        </p:spPr>
        <p:txBody>
          <a:bodyPr wrap="square" rtlCol="0">
            <a:spAutoFit/>
          </a:bodyPr>
          <a:lstStyle/>
          <a:p>
            <a:pPr algn="ctr"/>
            <a:r>
              <a:rPr lang="en-US" b="1" dirty="0" smtClean="0"/>
              <a:t>http://dspace.nelson.usf.edu/xmlui/</a:t>
            </a:r>
            <a:endParaRPr lang="en-US" dirty="0"/>
          </a:p>
        </p:txBody>
      </p:sp>
      <p:pic>
        <p:nvPicPr>
          <p:cNvPr id="5" name="Picture 4"/>
          <p:cNvPicPr/>
          <p:nvPr/>
        </p:nvPicPr>
        <p:blipFill>
          <a:blip r:embed="rId3" cstate="print"/>
          <a:stretch>
            <a:fillRect/>
          </a:stretch>
        </p:blipFill>
        <p:spPr>
          <a:xfrm>
            <a:off x="1219200" y="1371600"/>
            <a:ext cx="6629400" cy="4343399"/>
          </a:xfrm>
          <a:prstGeom prst="rect">
            <a:avLst/>
          </a:prstGeom>
        </p:spPr>
      </p:pic>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0" y="393700"/>
            <a:ext cx="9144000" cy="641350"/>
          </a:xfrm>
        </p:spPr>
        <p:txBody>
          <a:bodyPr/>
          <a:lstStyle/>
          <a:p>
            <a:r>
              <a:rPr lang="en-US" sz="3600" b="1" dirty="0" smtClean="0"/>
              <a:t>Increase institutional visibility</a:t>
            </a:r>
            <a:endParaRPr lang="en-US" sz="3600" b="1" dirty="0"/>
          </a:p>
        </p:txBody>
      </p:sp>
      <p:sp>
        <p:nvSpPr>
          <p:cNvPr id="4" name="TextBox 3"/>
          <p:cNvSpPr txBox="1"/>
          <p:nvPr/>
        </p:nvSpPr>
        <p:spPr>
          <a:xfrm>
            <a:off x="1219200" y="6019800"/>
            <a:ext cx="6781800" cy="461665"/>
          </a:xfrm>
          <a:prstGeom prst="rect">
            <a:avLst/>
          </a:prstGeom>
          <a:noFill/>
        </p:spPr>
        <p:txBody>
          <a:bodyPr wrap="square" rtlCol="0">
            <a:spAutoFit/>
          </a:bodyPr>
          <a:lstStyle/>
          <a:p>
            <a:pPr algn="ctr"/>
            <a:endParaRPr lang="en-US" dirty="0"/>
          </a:p>
        </p:txBody>
      </p:sp>
      <p:pic>
        <p:nvPicPr>
          <p:cNvPr id="5" name="Picture 4"/>
          <p:cNvPicPr/>
          <p:nvPr/>
        </p:nvPicPr>
        <p:blipFill rotWithShape="1">
          <a:blip r:embed="rId3"/>
          <a:srcRect l="6387" r="7402" b="10827"/>
          <a:stretch/>
        </p:blipFill>
        <p:spPr bwMode="auto">
          <a:xfrm>
            <a:off x="914400" y="1371600"/>
            <a:ext cx="7543800" cy="4648200"/>
          </a:xfrm>
          <a:prstGeom prst="rect">
            <a:avLst/>
          </a:prstGeom>
          <a:ln>
            <a:noFill/>
          </a:ln>
          <a:extLst>
            <a:ext uri="{53640926-AAD7-44D8-BBD7-CCE9431645EC}">
              <a14:shadowObscured xmlns:a14="http://schemas.microsoft.com/office/drawing/2010/main"/>
            </a:ext>
          </a:extLst>
        </p:spPr>
      </p:pic>
      <p:sp>
        <p:nvSpPr>
          <p:cNvPr id="2" name="Oval 1"/>
          <p:cNvSpPr/>
          <p:nvPr/>
        </p:nvSpPr>
        <p:spPr bwMode="auto">
          <a:xfrm>
            <a:off x="6248400" y="3581400"/>
            <a:ext cx="990600" cy="609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institutional visibility</a:t>
            </a:r>
            <a:endParaRPr lang="en-US" dirty="0"/>
          </a:p>
        </p:txBody>
      </p:sp>
      <p:sp>
        <p:nvSpPr>
          <p:cNvPr id="3" name="Content Placeholder 2"/>
          <p:cNvSpPr>
            <a:spLocks noGrp="1"/>
          </p:cNvSpPr>
          <p:nvPr>
            <p:ph idx="1"/>
          </p:nvPr>
        </p:nvSpPr>
        <p:spPr/>
        <p:txBody>
          <a:bodyPr/>
          <a:lstStyle/>
          <a:p>
            <a:r>
              <a:rPr lang="en-US" dirty="0" smtClean="0"/>
              <a:t>Over 6800 items in two and a half years – many items have more than one file</a:t>
            </a:r>
          </a:p>
          <a:p>
            <a:r>
              <a:rPr lang="en-US" dirty="0" smtClean="0"/>
              <a:t>Users of the archive from more than 100 countries and all 50 U.S. states</a:t>
            </a:r>
          </a:p>
          <a:p>
            <a:r>
              <a:rPr lang="en-US" dirty="0" smtClean="0"/>
              <a:t>Findable on Google, Google Scholar and more – people drawn into the archive by searching elsewhere</a:t>
            </a:r>
          </a:p>
          <a:p>
            <a:r>
              <a:rPr lang="en-US" dirty="0" smtClean="0"/>
              <a:t>Uses international standards that are the basis for cross-repository discovery</a:t>
            </a:r>
          </a:p>
          <a:p>
            <a:endParaRPr lang="en-US" dirty="0"/>
          </a:p>
        </p:txBody>
      </p:sp>
    </p:spTree>
    <p:extLst>
      <p:ext uri="{BB962C8B-B14F-4D97-AF65-F5344CB8AC3E}">
        <p14:creationId xmlns:p14="http://schemas.microsoft.com/office/powerpoint/2010/main" val="4100833912"/>
      </p:ext>
    </p:extLst>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institutional visibility</a:t>
            </a:r>
            <a:endParaRPr lang="en-CA" dirty="0"/>
          </a:p>
        </p:txBody>
      </p:sp>
      <p:pic>
        <p:nvPicPr>
          <p:cNvPr id="4" name="Content Placeholder 3"/>
          <p:cNvPicPr>
            <a:picLocks noGrp="1"/>
          </p:cNvPicPr>
          <p:nvPr>
            <p:ph idx="1"/>
          </p:nvPr>
        </p:nvPicPr>
        <p:blipFill>
          <a:blip r:embed="rId3" cstate="print"/>
          <a:srcRect r="3009" b="16397"/>
          <a:stretch>
            <a:fillRect/>
          </a:stretch>
        </p:blipFill>
        <p:spPr bwMode="auto">
          <a:xfrm>
            <a:off x="1447800" y="1665288"/>
            <a:ext cx="64008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Increase access and discoverability</a:t>
            </a:r>
            <a:endParaRPr lang="en-US" sz="4000" dirty="0"/>
          </a:p>
        </p:txBody>
      </p:sp>
      <p:pic>
        <p:nvPicPr>
          <p:cNvPr id="2050" name="Picture 2"/>
          <p:cNvPicPr>
            <a:picLocks noGrp="1" noChangeAspect="1" noChangeArrowheads="1"/>
          </p:cNvPicPr>
          <p:nvPr>
            <p:ph idx="1"/>
          </p:nvPr>
        </p:nvPicPr>
        <p:blipFill>
          <a:blip r:embed="rId3" cstate="print"/>
          <a:srcRect r="12731" b="46477"/>
          <a:stretch>
            <a:fillRect/>
          </a:stretch>
        </p:blipFill>
        <p:spPr bwMode="auto">
          <a:xfrm>
            <a:off x="1524000" y="1665288"/>
            <a:ext cx="6324600" cy="4430712"/>
          </a:xfrm>
          <a:prstGeom prst="rect">
            <a:avLst/>
          </a:prstGeom>
          <a:noFill/>
          <a:ln w="38100">
            <a:solidFill>
              <a:schemeClr val="tx2"/>
            </a:solidFill>
            <a:miter lim="800000"/>
            <a:headEnd/>
            <a:tailEnd/>
          </a:ln>
        </p:spPr>
      </p:pic>
      <p:sp>
        <p:nvSpPr>
          <p:cNvPr id="5" name="Oval 4"/>
          <p:cNvSpPr/>
          <p:nvPr/>
        </p:nvSpPr>
        <p:spPr bwMode="auto">
          <a:xfrm>
            <a:off x="1981200" y="3810000"/>
            <a:ext cx="5181600" cy="1371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50838"/>
            <a:ext cx="8382000" cy="1143000"/>
          </a:xfrm>
        </p:spPr>
        <p:txBody>
          <a:bodyPr/>
          <a:lstStyle/>
          <a:p>
            <a:r>
              <a:rPr lang="en-US" dirty="0"/>
              <a:t>Increase </a:t>
            </a:r>
            <a:r>
              <a:rPr lang="en-US" dirty="0" smtClean="0"/>
              <a:t>access </a:t>
            </a:r>
            <a:r>
              <a:rPr lang="en-US" dirty="0"/>
              <a:t>and discoverability</a:t>
            </a:r>
          </a:p>
        </p:txBody>
      </p:sp>
      <p:pic>
        <p:nvPicPr>
          <p:cNvPr id="4" name="Content Placeholder 3"/>
          <p:cNvPicPr>
            <a:picLocks noGrp="1"/>
          </p:cNvPicPr>
          <p:nvPr>
            <p:ph idx="1"/>
          </p:nvPr>
        </p:nvPicPr>
        <p:blipFill>
          <a:blip r:embed="rId3" cstate="print"/>
          <a:srcRect l="6713" r="7176" b="10841"/>
          <a:stretch>
            <a:fillRect/>
          </a:stretch>
        </p:blipFill>
        <p:spPr bwMode="auto">
          <a:xfrm>
            <a:off x="1524000" y="1665288"/>
            <a:ext cx="6096000" cy="4202112"/>
          </a:xfrm>
          <a:prstGeom prst="rect">
            <a:avLst/>
          </a:prstGeom>
          <a:noFill/>
          <a:ln w="9525">
            <a:noFill/>
            <a:miter lim="800000"/>
            <a:headEnd/>
            <a:tailEnd/>
          </a:ln>
        </p:spPr>
      </p:pic>
      <p:sp>
        <p:nvSpPr>
          <p:cNvPr id="3" name="Oval 2"/>
          <p:cNvSpPr/>
          <p:nvPr/>
        </p:nvSpPr>
        <p:spPr bwMode="auto">
          <a:xfrm>
            <a:off x="1981200" y="3810000"/>
            <a:ext cx="4648200" cy="990600"/>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27678412"/>
      </p:ext>
    </p:extLst>
  </p:cSld>
  <p:clrMapOvr>
    <a:masterClrMapping/>
  </p:clrMapOvr>
  <p:transition spd="med" advClick="0" advTm="9000">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381000" y="350838"/>
            <a:ext cx="8534400" cy="1143000"/>
          </a:xfrm>
        </p:spPr>
        <p:txBody>
          <a:bodyPr/>
          <a:lstStyle/>
          <a:p>
            <a:r>
              <a:rPr lang="en-US" sz="4000" dirty="0" smtClean="0"/>
              <a:t>Mission </a:t>
            </a:r>
            <a:r>
              <a:rPr lang="en-US" sz="4000" dirty="0"/>
              <a:t>of </a:t>
            </a:r>
            <a:r>
              <a:rPr lang="en-US" sz="4000" dirty="0" smtClean="0"/>
              <a:t>the USFSP Digital </a:t>
            </a:r>
            <a:r>
              <a:rPr lang="en-US" sz="4000" dirty="0"/>
              <a:t>A</a:t>
            </a:r>
            <a:r>
              <a:rPr lang="en-US" sz="4000" dirty="0" smtClean="0"/>
              <a:t>rchive</a:t>
            </a:r>
            <a:endParaRPr lang="en-US" sz="4000" dirty="0"/>
          </a:p>
        </p:txBody>
      </p:sp>
      <p:sp>
        <p:nvSpPr>
          <p:cNvPr id="270339" name="Rectangle 3"/>
          <p:cNvSpPr>
            <a:spLocks noGrp="1" noChangeArrowheads="1"/>
          </p:cNvSpPr>
          <p:nvPr>
            <p:ph type="body" idx="1"/>
          </p:nvPr>
        </p:nvSpPr>
        <p:spPr>
          <a:xfrm>
            <a:off x="762000" y="1524000"/>
            <a:ext cx="7772400" cy="4648200"/>
          </a:xfrm>
        </p:spPr>
        <p:txBody>
          <a:bodyPr/>
          <a:lstStyle/>
          <a:p>
            <a:pPr>
              <a:lnSpc>
                <a:spcPct val="90000"/>
              </a:lnSpc>
            </a:pPr>
            <a:r>
              <a:rPr lang="en-US" sz="2800" dirty="0" smtClean="0">
                <a:ea typeface="Arial Unicode MS" pitchFamily="34" charset="-128"/>
                <a:cs typeface="Arial Unicode MS" pitchFamily="34" charset="-128"/>
              </a:rPr>
              <a:t>Capture </a:t>
            </a:r>
            <a:r>
              <a:rPr lang="en-US" sz="2800" dirty="0">
                <a:ea typeface="Arial Unicode MS" pitchFamily="34" charset="-128"/>
                <a:cs typeface="Arial Unicode MS" pitchFamily="34" charset="-128"/>
              </a:rPr>
              <a:t>and </a:t>
            </a:r>
            <a:r>
              <a:rPr lang="en-US" sz="2800" dirty="0" smtClean="0">
                <a:ea typeface="Arial Unicode MS" pitchFamily="34" charset="-128"/>
                <a:cs typeface="Arial Unicode MS" pitchFamily="34" charset="-128"/>
              </a:rPr>
              <a:t>preserve in digital form the </a:t>
            </a:r>
            <a:r>
              <a:rPr lang="en-US" sz="2800" dirty="0">
                <a:ea typeface="Arial Unicode MS" pitchFamily="34" charset="-128"/>
                <a:cs typeface="Arial Unicode MS" pitchFamily="34" charset="-128"/>
              </a:rPr>
              <a:t>intellectual </a:t>
            </a:r>
            <a:r>
              <a:rPr lang="en-US" sz="2800" dirty="0" smtClean="0">
                <a:ea typeface="Arial Unicode MS" pitchFamily="34" charset="-128"/>
                <a:cs typeface="Arial Unicode MS" pitchFamily="34" charset="-128"/>
              </a:rPr>
              <a:t>and administrative output </a:t>
            </a:r>
            <a:r>
              <a:rPr lang="en-US" sz="2800" dirty="0">
                <a:ea typeface="Arial Unicode MS" pitchFamily="34" charset="-128"/>
                <a:cs typeface="Arial Unicode MS" pitchFamily="34" charset="-128"/>
              </a:rPr>
              <a:t>of </a:t>
            </a:r>
            <a:r>
              <a:rPr lang="en-US" sz="2800" dirty="0" smtClean="0">
                <a:ea typeface="Arial Unicode MS" pitchFamily="34" charset="-128"/>
                <a:cs typeface="Arial Unicode MS" pitchFamily="34" charset="-128"/>
              </a:rPr>
              <a:t>the university community</a:t>
            </a:r>
          </a:p>
          <a:p>
            <a:pPr lvl="1">
              <a:lnSpc>
                <a:spcPct val="90000"/>
              </a:lnSpc>
            </a:pPr>
            <a:r>
              <a:rPr lang="en-US" dirty="0" smtClean="0">
                <a:ea typeface="Arial Unicode MS" pitchFamily="34" charset="-128"/>
                <a:cs typeface="Arial Unicode MS" pitchFamily="34" charset="-128"/>
              </a:rPr>
              <a:t>Not just for formal publications</a:t>
            </a:r>
          </a:p>
          <a:p>
            <a:pPr lvl="1">
              <a:lnSpc>
                <a:spcPct val="90000"/>
              </a:lnSpc>
            </a:pPr>
            <a:r>
              <a:rPr lang="en-US" dirty="0" smtClean="0">
                <a:ea typeface="Arial Unicode MS" pitchFamily="34" charset="-128"/>
                <a:cs typeface="Arial Unicode MS" pitchFamily="34" charset="-128"/>
              </a:rPr>
              <a:t>Not just for faculty</a:t>
            </a:r>
          </a:p>
          <a:p>
            <a:pPr lvl="1">
              <a:lnSpc>
                <a:spcPct val="90000"/>
              </a:lnSpc>
            </a:pPr>
            <a:r>
              <a:rPr lang="en-US" dirty="0" smtClean="0">
                <a:ea typeface="Arial Unicode MS" pitchFamily="34" charset="-128"/>
                <a:cs typeface="Arial Unicode MS" pitchFamily="34" charset="-128"/>
              </a:rPr>
              <a:t>Open or restricted access to materials, depending on nature and intended use</a:t>
            </a:r>
          </a:p>
          <a:p>
            <a:pPr>
              <a:lnSpc>
                <a:spcPct val="90000"/>
              </a:lnSpc>
            </a:pPr>
            <a:r>
              <a:rPr lang="en-US" sz="2800" dirty="0" smtClean="0">
                <a:ea typeface="Arial Unicode MS" pitchFamily="34" charset="-128"/>
                <a:cs typeface="Arial Unicode MS" pitchFamily="34" charset="-128"/>
              </a:rPr>
              <a:t>Provide services </a:t>
            </a:r>
            <a:r>
              <a:rPr lang="en-US" sz="2800" dirty="0">
                <a:ea typeface="Arial Unicode MS" pitchFamily="34" charset="-128"/>
                <a:cs typeface="Arial Unicode MS" pitchFamily="34" charset="-128"/>
              </a:rPr>
              <a:t>for the management and dissemination of digital </a:t>
            </a:r>
            <a:r>
              <a:rPr lang="en-US" sz="2800" dirty="0" smtClean="0">
                <a:ea typeface="Arial Unicode MS" pitchFamily="34" charset="-128"/>
                <a:cs typeface="Arial Unicode MS" pitchFamily="34" charset="-128"/>
              </a:rPr>
              <a:t>materials</a:t>
            </a:r>
          </a:p>
          <a:p>
            <a:pPr>
              <a:lnSpc>
                <a:spcPct val="90000"/>
              </a:lnSpc>
            </a:pPr>
            <a:r>
              <a:rPr lang="en-US" sz="2800" dirty="0" smtClean="0">
                <a:ea typeface="Arial Unicode MS" pitchFamily="34" charset="-128"/>
                <a:cs typeface="Arial Unicode MS" pitchFamily="34" charset="-128"/>
              </a:rPr>
              <a:t>Increase faculty and student awareness of benefits of open access</a:t>
            </a:r>
            <a:endParaRPr lang="en-US" sz="2800" dirty="0">
              <a:ea typeface="Arial Unicode MS" pitchFamily="34" charset="-128"/>
              <a:cs typeface="Arial Unicode MS" pitchFamily="34" charset="-128"/>
            </a:endParaRPr>
          </a:p>
        </p:txBody>
      </p:sp>
    </p:spTree>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sz="4000" dirty="0" smtClean="0"/>
              <a:t>Improve access : full-text searching</a:t>
            </a:r>
            <a:endParaRPr lang="en-US" sz="4000" dirty="0"/>
          </a:p>
        </p:txBody>
      </p:sp>
      <p:sp>
        <p:nvSpPr>
          <p:cNvPr id="6" name="Content Placeholder 5"/>
          <p:cNvSpPr>
            <a:spLocks noGrp="1"/>
          </p:cNvSpPr>
          <p:nvPr>
            <p:ph idx="1"/>
          </p:nvPr>
        </p:nvSpPr>
        <p:spPr/>
        <p:txBody>
          <a:bodyPr/>
          <a:lstStyle/>
          <a:p>
            <a:endParaRPr lang="en-CA" dirty="0"/>
          </a:p>
        </p:txBody>
      </p:sp>
      <p:pic>
        <p:nvPicPr>
          <p:cNvPr id="5" name="Picture 4"/>
          <p:cNvPicPr/>
          <p:nvPr/>
        </p:nvPicPr>
        <p:blipFill rotWithShape="1">
          <a:blip r:embed="rId3"/>
          <a:srcRect t="19739" r="15094" b="8505"/>
          <a:stretch/>
        </p:blipFill>
        <p:spPr bwMode="auto">
          <a:xfrm>
            <a:off x="762000" y="1752600"/>
            <a:ext cx="7619999" cy="4038600"/>
          </a:xfrm>
          <a:prstGeom prst="rect">
            <a:avLst/>
          </a:prstGeom>
          <a:ln>
            <a:noFill/>
          </a:ln>
          <a:extLst>
            <a:ext uri="{53640926-AAD7-44D8-BBD7-CCE9431645EC}">
              <a14:shadowObscured xmlns:a14="http://schemas.microsoft.com/office/drawing/2010/main"/>
            </a:ext>
          </a:extLst>
        </p:spPr>
      </p:pic>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 access: stable URLs</a:t>
            </a:r>
            <a:endParaRPr lang="en-US" dirty="0"/>
          </a:p>
        </p:txBody>
      </p:sp>
      <p:pic>
        <p:nvPicPr>
          <p:cNvPr id="4" name="Content Placeholder 3"/>
          <p:cNvPicPr>
            <a:picLocks noGrp="1"/>
          </p:cNvPicPr>
          <p:nvPr>
            <p:ph idx="1"/>
          </p:nvPr>
        </p:nvPicPr>
        <p:blipFill>
          <a:blip r:embed="rId3" cstate="print"/>
          <a:srcRect r="3009" b="10841"/>
          <a:stretch>
            <a:fillRect/>
          </a:stretch>
        </p:blipFill>
        <p:spPr bwMode="auto">
          <a:xfrm>
            <a:off x="1371600" y="1665288"/>
            <a:ext cx="6400800" cy="4202112"/>
          </a:xfrm>
          <a:prstGeom prst="rect">
            <a:avLst/>
          </a:prstGeom>
          <a:noFill/>
          <a:ln w="9525">
            <a:noFill/>
            <a:miter lim="800000"/>
            <a:headEnd/>
            <a:tailEnd/>
          </a:ln>
        </p:spPr>
      </p:pic>
    </p:spTree>
    <p:extLst>
      <p:ext uri="{BB962C8B-B14F-4D97-AF65-F5344CB8AC3E}">
        <p14:creationId xmlns:p14="http://schemas.microsoft.com/office/powerpoint/2010/main" val="3434382070"/>
      </p:ext>
    </p:extLst>
  </p:cSld>
  <p:clrMapOvr>
    <a:masterClrMapping/>
  </p:clrMapOvr>
  <p:transition spd="med" advClick="0" advTm="9000">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4" name="Picture 3"/>
          <p:cNvPicPr/>
          <p:nvPr/>
        </p:nvPicPr>
        <p:blipFill>
          <a:blip r:embed="rId3" cstate="print"/>
          <a:srcRect r="2564"/>
          <a:stretch>
            <a:fillRect/>
          </a:stretch>
        </p:blipFill>
        <p:spPr bwMode="auto">
          <a:xfrm>
            <a:off x="1219200" y="1676400"/>
            <a:ext cx="6781800" cy="41910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5" name="Picture 4"/>
          <p:cNvPicPr/>
          <p:nvPr/>
        </p:nvPicPr>
        <p:blipFill>
          <a:blip r:embed="rId3" cstate="print"/>
          <a:srcRect r="2564" b="6468"/>
          <a:stretch>
            <a:fillRect/>
          </a:stretch>
        </p:blipFill>
        <p:spPr bwMode="auto">
          <a:xfrm>
            <a:off x="1143000" y="1828800"/>
            <a:ext cx="7086600" cy="38862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4" name="Picture 3"/>
          <p:cNvPicPr/>
          <p:nvPr/>
        </p:nvPicPr>
        <p:blipFill>
          <a:blip r:embed="rId3" cstate="print"/>
          <a:srcRect b="20940"/>
          <a:stretch>
            <a:fillRect/>
          </a:stretch>
        </p:blipFill>
        <p:spPr bwMode="auto">
          <a:xfrm>
            <a:off x="1143000" y="1676400"/>
            <a:ext cx="7086600" cy="4038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5" name="Picture 4"/>
          <p:cNvPicPr/>
          <p:nvPr/>
        </p:nvPicPr>
        <p:blipFill>
          <a:blip r:embed="rId3" cstate="print"/>
          <a:srcRect l="24359" t="8974" r="26923" b="7265"/>
          <a:stretch>
            <a:fillRect/>
          </a:stretch>
        </p:blipFill>
        <p:spPr bwMode="auto">
          <a:xfrm>
            <a:off x="2743200" y="1600200"/>
            <a:ext cx="3657600" cy="41910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Preserve access to institutional records</a:t>
            </a:r>
            <a:endParaRPr lang="en-CA" dirty="0"/>
          </a:p>
        </p:txBody>
      </p:sp>
      <p:pic>
        <p:nvPicPr>
          <p:cNvPr id="4" name="Content Placeholder 3"/>
          <p:cNvPicPr>
            <a:picLocks noGrp="1"/>
          </p:cNvPicPr>
          <p:nvPr>
            <p:ph idx="1"/>
          </p:nvPr>
        </p:nvPicPr>
        <p:blipFill>
          <a:blip r:embed="rId3" cstate="print"/>
          <a:srcRect/>
          <a:stretch>
            <a:fillRect/>
          </a:stretch>
        </p:blipFill>
        <p:spPr bwMode="auto">
          <a:xfrm>
            <a:off x="1841500" y="1665288"/>
            <a:ext cx="5486400" cy="41148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Preserve access to institutional records</a:t>
            </a:r>
          </a:p>
        </p:txBody>
      </p:sp>
      <p:pic>
        <p:nvPicPr>
          <p:cNvPr id="4" name="Content Placeholder 3"/>
          <p:cNvPicPr>
            <a:picLocks noGrp="1"/>
          </p:cNvPicPr>
          <p:nvPr>
            <p:ph idx="1"/>
          </p:nvPr>
        </p:nvPicPr>
        <p:blipFill rotWithShape="1">
          <a:blip r:embed="rId3"/>
          <a:srcRect l="6821" t="9520" r="7257" b="7112"/>
          <a:stretch/>
        </p:blipFill>
        <p:spPr bwMode="auto">
          <a:xfrm>
            <a:off x="1192014" y="1665288"/>
            <a:ext cx="6785372" cy="4114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88960166"/>
      </p:ext>
    </p:extLst>
  </p:cSld>
  <p:clrMapOvr>
    <a:masterClrMapping/>
  </p:clrMapOvr>
  <p:transition spd="med" advClick="0" advTm="9000">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Preserve institutional memory</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219200" y="1665288"/>
            <a:ext cx="66294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Preserve institutional memory</a:t>
            </a:r>
            <a:endParaRPr lang="en-CA" dirty="0"/>
          </a:p>
        </p:txBody>
      </p:sp>
      <p:pic>
        <p:nvPicPr>
          <p:cNvPr id="6" name="Content Placeholder 5"/>
          <p:cNvPicPr>
            <a:picLocks noGrp="1"/>
          </p:cNvPicPr>
          <p:nvPr>
            <p:ph idx="1"/>
          </p:nvPr>
        </p:nvPicPr>
        <p:blipFill>
          <a:blip r:embed="rId3" cstate="print"/>
          <a:srcRect r="3009" b="16397"/>
          <a:stretch>
            <a:fillRect/>
          </a:stretch>
        </p:blipFill>
        <p:spPr bwMode="auto">
          <a:xfrm>
            <a:off x="1524000" y="1752600"/>
            <a:ext cx="6096000" cy="4038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here and now?</a:t>
            </a:r>
            <a:endParaRPr lang="en-US" dirty="0"/>
          </a:p>
        </p:txBody>
      </p:sp>
      <p:sp>
        <p:nvSpPr>
          <p:cNvPr id="3" name="Content Placeholder 2"/>
          <p:cNvSpPr>
            <a:spLocks noGrp="1"/>
          </p:cNvSpPr>
          <p:nvPr>
            <p:ph idx="1"/>
          </p:nvPr>
        </p:nvSpPr>
        <p:spPr/>
        <p:txBody>
          <a:bodyPr/>
          <a:lstStyle/>
          <a:p>
            <a:r>
              <a:rPr lang="en-US" sz="2800" dirty="0" smtClean="0"/>
              <a:t>Growing amount of digital content that needs a safe, reliable and easy-to-use home </a:t>
            </a:r>
          </a:p>
          <a:p>
            <a:r>
              <a:rPr lang="en-US" sz="2800" dirty="0" smtClean="0"/>
              <a:t>Need to be able to locate and reference  content quickly and accurately</a:t>
            </a:r>
          </a:p>
          <a:p>
            <a:r>
              <a:rPr lang="en-US" sz="2800" dirty="0" smtClean="0"/>
              <a:t>Strengthen our USFSP identity and promote our programs and services </a:t>
            </a:r>
          </a:p>
          <a:p>
            <a:r>
              <a:rPr lang="en-US" sz="2800" dirty="0" smtClean="0"/>
              <a:t>Meet demands of accrediting bodies and  funding agencies for ready access to data and information</a:t>
            </a:r>
          </a:p>
          <a:p>
            <a:r>
              <a:rPr lang="en-US" sz="2800" dirty="0" smtClean="0"/>
              <a:t>Provide backup to important records in the event of a disaster</a:t>
            </a:r>
            <a:endParaRPr lang="en-US" sz="2800" dirty="0"/>
          </a:p>
        </p:txBody>
      </p:sp>
    </p:spTree>
  </p:cSld>
  <p:clrMapOvr>
    <a:masterClrMapping/>
  </p:clrMapOvr>
  <p:transition spd="med">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524000" y="1665288"/>
            <a:ext cx="6172200" cy="40497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2693"/>
          <a:stretch>
            <a:fillRect/>
          </a:stretch>
        </p:blipFill>
        <p:spPr bwMode="auto">
          <a:xfrm>
            <a:off x="1524000" y="1665288"/>
            <a:ext cx="60960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295400" y="1665288"/>
            <a:ext cx="6553200" cy="42783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expertise</a:t>
            </a:r>
            <a:endParaRPr lang="en-US" dirty="0"/>
          </a:p>
        </p:txBody>
      </p:sp>
      <p:sp>
        <p:nvSpPr>
          <p:cNvPr id="3" name="Content Placeholder 2"/>
          <p:cNvSpPr>
            <a:spLocks noGrp="1"/>
          </p:cNvSpPr>
          <p:nvPr>
            <p:ph idx="1"/>
          </p:nvPr>
        </p:nvSpPr>
        <p:spPr/>
        <p:txBody>
          <a:bodyPr/>
          <a:lstStyle/>
          <a:p>
            <a:r>
              <a:rPr lang="en-US" dirty="0" smtClean="0"/>
              <a:t>Dean Carol Hixson - set up institutional archives twice before (University of Oregon and University of Regina)</a:t>
            </a:r>
          </a:p>
          <a:p>
            <a:r>
              <a:rPr lang="en-US" dirty="0" smtClean="0"/>
              <a:t>Tina Neville – Public Services</a:t>
            </a:r>
          </a:p>
          <a:p>
            <a:r>
              <a:rPr lang="en-US" dirty="0" smtClean="0"/>
              <a:t>Jim Schnur – Special Collections and University Archives</a:t>
            </a:r>
          </a:p>
          <a:p>
            <a:r>
              <a:rPr lang="en-US" dirty="0" smtClean="0"/>
              <a:t>Deborah Henry – Public Services</a:t>
            </a:r>
          </a:p>
          <a:p>
            <a:r>
              <a:rPr lang="en-US" dirty="0" smtClean="0"/>
              <a:t>Berrie Watson – Systems and Digital Technology</a:t>
            </a:r>
          </a:p>
          <a:p>
            <a:endParaRPr lang="en-US" dirty="0" smtClean="0"/>
          </a:p>
          <a:p>
            <a:endParaRPr lang="en-US" dirty="0"/>
          </a:p>
        </p:txBody>
      </p:sp>
    </p:spTree>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381000"/>
            <a:ext cx="9144000" cy="1155700"/>
          </a:xfrm>
        </p:spPr>
        <p:txBody>
          <a:bodyPr/>
          <a:lstStyle/>
          <a:p>
            <a:r>
              <a:rPr lang="en-US" dirty="0" smtClean="0"/>
              <a:t>Faculty Advisory Committee</a:t>
            </a:r>
            <a:br>
              <a:rPr lang="en-US" dirty="0" smtClean="0"/>
            </a:br>
            <a:r>
              <a:rPr lang="en-US" dirty="0" smtClean="0"/>
              <a:t>for USFSP Digital Archive</a:t>
            </a:r>
            <a:endParaRPr lang="en-US" dirty="0"/>
          </a:p>
        </p:txBody>
      </p:sp>
      <p:sp>
        <p:nvSpPr>
          <p:cNvPr id="4" name="Content Placeholder 3"/>
          <p:cNvSpPr>
            <a:spLocks noGrp="1"/>
          </p:cNvSpPr>
          <p:nvPr>
            <p:ph idx="1"/>
          </p:nvPr>
        </p:nvSpPr>
        <p:spPr/>
        <p:txBody>
          <a:bodyPr/>
          <a:lstStyle/>
          <a:p>
            <a:endParaRPr lang="en-US" dirty="0" smtClean="0"/>
          </a:p>
          <a:p>
            <a:r>
              <a:rPr lang="en-US" dirty="0" smtClean="0"/>
              <a:t>Mark Walters, College of Arts and Sciences</a:t>
            </a:r>
          </a:p>
          <a:p>
            <a:r>
              <a:rPr lang="en-US" dirty="0" smtClean="0"/>
              <a:t>Michael Luckett, College of Business</a:t>
            </a:r>
          </a:p>
          <a:p>
            <a:r>
              <a:rPr lang="en-US" dirty="0" smtClean="0"/>
              <a:t>Alejandro Brice, College of Education</a:t>
            </a:r>
          </a:p>
        </p:txBody>
      </p:sp>
    </p:spTree>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134938" y="381000"/>
            <a:ext cx="8885237" cy="685800"/>
          </a:xfrm>
        </p:spPr>
        <p:txBody>
          <a:bodyPr/>
          <a:lstStyle/>
          <a:p>
            <a:r>
              <a:rPr lang="en-US" dirty="0"/>
              <a:t>Types of </a:t>
            </a:r>
            <a:r>
              <a:rPr lang="en-US" dirty="0" smtClean="0"/>
              <a:t>collections</a:t>
            </a:r>
            <a:endParaRPr lang="en-US" dirty="0"/>
          </a:p>
        </p:txBody>
      </p:sp>
      <p:sp>
        <p:nvSpPr>
          <p:cNvPr id="422915" name="Rectangle 3"/>
          <p:cNvSpPr>
            <a:spLocks noGrp="1" noChangeArrowheads="1"/>
          </p:cNvSpPr>
          <p:nvPr>
            <p:ph type="body" idx="1"/>
          </p:nvPr>
        </p:nvSpPr>
        <p:spPr>
          <a:xfrm>
            <a:off x="457200" y="1371600"/>
            <a:ext cx="8305800" cy="4879975"/>
          </a:xfrm>
          <a:ln/>
        </p:spPr>
        <p:txBody>
          <a:bodyPr/>
          <a:lstStyle/>
          <a:p>
            <a:pPr marL="0" indent="0">
              <a:buNone/>
            </a:pPr>
            <a:endParaRPr lang="en-US" sz="2400" dirty="0" smtClean="0"/>
          </a:p>
          <a:p>
            <a:r>
              <a:rPr lang="en-US" sz="2400" dirty="0" smtClean="0"/>
              <a:t>Works </a:t>
            </a:r>
            <a:r>
              <a:rPr lang="en-US" sz="2400" dirty="0"/>
              <a:t>of individual faculty or students</a:t>
            </a:r>
          </a:p>
          <a:p>
            <a:r>
              <a:rPr lang="en-US" sz="2400" dirty="0" smtClean="0"/>
              <a:t>Group collections from a College, program, or department</a:t>
            </a:r>
          </a:p>
          <a:p>
            <a:r>
              <a:rPr lang="en-US" sz="2400" dirty="0" smtClean="0"/>
              <a:t>Administrative documents</a:t>
            </a:r>
          </a:p>
          <a:p>
            <a:r>
              <a:rPr lang="en-US" sz="2400" dirty="0" smtClean="0"/>
              <a:t>Informational materials about the University and its programs</a:t>
            </a:r>
            <a:endParaRPr lang="en-US" sz="2400" dirty="0"/>
          </a:p>
          <a:p>
            <a:r>
              <a:rPr lang="en-US" sz="2400" dirty="0" smtClean="0"/>
              <a:t>Archival </a:t>
            </a:r>
            <a:r>
              <a:rPr lang="en-US" sz="2400" dirty="0"/>
              <a:t>materials or </a:t>
            </a:r>
            <a:r>
              <a:rPr lang="en-US" sz="2400" dirty="0" smtClean="0"/>
              <a:t>records of the University</a:t>
            </a:r>
            <a:endParaRPr lang="en-US" sz="2400" dirty="0"/>
          </a:p>
          <a:p>
            <a:r>
              <a:rPr lang="en-US" sz="2400" dirty="0"/>
              <a:t>Primary resources for research or </a:t>
            </a:r>
            <a:r>
              <a:rPr lang="en-US" sz="2400" dirty="0" smtClean="0"/>
              <a:t>study</a:t>
            </a:r>
          </a:p>
          <a:p>
            <a:r>
              <a:rPr lang="en-US" sz="2400" dirty="0" smtClean="0"/>
              <a:t>Donated collections from important community partners</a:t>
            </a:r>
          </a:p>
          <a:p>
            <a:r>
              <a:rPr lang="en-US" sz="2400" dirty="0" smtClean="0"/>
              <a:t>Photos, documents, spreadsheets, videos, web pages, presentations, and more</a:t>
            </a:r>
            <a:endParaRPr lang="en-US" sz="2400" dirty="0"/>
          </a:p>
        </p:txBody>
      </p:sp>
    </p:spTree>
  </p:cSld>
  <p:clrMapOvr>
    <a:masterClrMapping/>
  </p:clrMapOvr>
  <p:transition spd="med">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Types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6768805"/>
              </p:ext>
            </p:extLst>
          </p:nvPr>
        </p:nvGraphicFramePr>
        <p:xfrm>
          <a:off x="698500" y="1447800"/>
          <a:ext cx="7772400" cy="43322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01812745"/>
      </p:ext>
    </p:extLst>
  </p:cSld>
  <p:clrMapOvr>
    <a:masterClrMapping/>
  </p:clrMapOvr>
  <p:transition spd="med" advClick="0" advTm="9000">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dirty="0" smtClean="0"/>
              <a:t>What can a digital archive do?</a:t>
            </a:r>
            <a:endParaRPr lang="en-US" dirty="0"/>
          </a:p>
        </p:txBody>
      </p:sp>
      <p:sp>
        <p:nvSpPr>
          <p:cNvPr id="317443" name="Rectangle 3"/>
          <p:cNvSpPr>
            <a:spLocks noGrp="1" noChangeArrowheads="1"/>
          </p:cNvSpPr>
          <p:nvPr>
            <p:ph type="body" idx="1"/>
          </p:nvPr>
        </p:nvSpPr>
        <p:spPr>
          <a:xfrm>
            <a:off x="381000" y="1665288"/>
            <a:ext cx="8305800" cy="4735512"/>
          </a:xfrm>
        </p:spPr>
        <p:txBody>
          <a:bodyPr/>
          <a:lstStyle/>
          <a:p>
            <a:r>
              <a:rPr lang="en-US" dirty="0" smtClean="0"/>
              <a:t>Highlight individual and institutional  achievement</a:t>
            </a:r>
          </a:p>
          <a:p>
            <a:r>
              <a:rPr lang="en-US" dirty="0" smtClean="0"/>
              <a:t>Increase institutional visibility</a:t>
            </a:r>
          </a:p>
          <a:p>
            <a:r>
              <a:rPr lang="en-US" dirty="0" smtClean="0"/>
              <a:t>Improve </a:t>
            </a:r>
            <a:r>
              <a:rPr lang="en-US" dirty="0"/>
              <a:t>access to and discoverability of materials</a:t>
            </a:r>
          </a:p>
          <a:p>
            <a:r>
              <a:rPr lang="en-US" dirty="0" smtClean="0"/>
              <a:t>Preserve access to institutional records</a:t>
            </a:r>
          </a:p>
          <a:p>
            <a:r>
              <a:rPr lang="en-US" dirty="0" smtClean="0"/>
              <a:t>Provide opportunities for community engagement</a:t>
            </a:r>
          </a:p>
          <a:p>
            <a:endParaRPr lang="en-US" sz="2800" dirty="0" smtClean="0"/>
          </a:p>
          <a:p>
            <a:endParaRPr lang="en-US" sz="2800" dirty="0" smtClean="0"/>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dirty="0" smtClean="0"/>
              <a:t>Highlight individual achievement</a:t>
            </a:r>
            <a:endParaRPr lang="en-US" dirty="0"/>
          </a:p>
        </p:txBody>
      </p:sp>
      <p:pic>
        <p:nvPicPr>
          <p:cNvPr id="2050" name="Picture 2"/>
          <p:cNvPicPr>
            <a:picLocks noChangeAspect="1" noChangeArrowheads="1"/>
          </p:cNvPicPr>
          <p:nvPr/>
        </p:nvPicPr>
        <p:blipFill rotWithShape="1">
          <a:blip r:embed="rId3" cstate="print"/>
          <a:srcRect l="2344" t="2704" r="17188" b="19769"/>
          <a:stretch/>
        </p:blipFill>
        <p:spPr bwMode="auto">
          <a:xfrm>
            <a:off x="1447800" y="1295400"/>
            <a:ext cx="6477000" cy="4648200"/>
          </a:xfrm>
          <a:prstGeom prst="rect">
            <a:avLst/>
          </a:prstGeom>
          <a:noFill/>
          <a:ln w="38100">
            <a:solidFill>
              <a:srgbClr val="CC9900"/>
            </a:solidFill>
            <a:miter lim="800000"/>
            <a:headEnd/>
            <a:tailEnd/>
          </a:ln>
        </p:spPr>
      </p:pic>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dirty="0" smtClean="0"/>
              <a:t>Highlight individual achievement</a:t>
            </a:r>
            <a:endParaRPr lang="en-US" dirty="0"/>
          </a:p>
        </p:txBody>
      </p:sp>
      <p:pic>
        <p:nvPicPr>
          <p:cNvPr id="4" name="Picture 3"/>
          <p:cNvPicPr/>
          <p:nvPr/>
        </p:nvPicPr>
        <p:blipFill rotWithShape="1">
          <a:blip r:embed="rId3" cstate="print"/>
          <a:srcRect l="6967" r="8529"/>
          <a:stretch/>
        </p:blipFill>
        <p:spPr>
          <a:xfrm>
            <a:off x="1295400" y="1371600"/>
            <a:ext cx="6553200" cy="4571999"/>
          </a:xfrm>
          <a:prstGeom prst="rect">
            <a:avLst/>
          </a:prstGeom>
          <a:ln w="38100">
            <a:solidFill>
              <a:srgbClr val="CC9900"/>
            </a:solidFill>
          </a:ln>
        </p:spPr>
      </p:pic>
    </p:spTree>
    <p:extLst>
      <p:ext uri="{BB962C8B-B14F-4D97-AF65-F5344CB8AC3E}">
        <p14:creationId xmlns:p14="http://schemas.microsoft.com/office/powerpoint/2010/main" val="1599994781"/>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individual achievement</a:t>
            </a:r>
            <a:endParaRPr lang="en-US" dirty="0"/>
          </a:p>
        </p:txBody>
      </p:sp>
      <p:pic>
        <p:nvPicPr>
          <p:cNvPr id="6" name="Content Placeholder 5"/>
          <p:cNvPicPr>
            <a:picLocks noGrp="1"/>
          </p:cNvPicPr>
          <p:nvPr>
            <p:ph idx="1"/>
          </p:nvPr>
        </p:nvPicPr>
        <p:blipFill rotWithShape="1">
          <a:blip r:embed="rId3" cstate="print"/>
          <a:srcRect l="8946" r="9332"/>
          <a:stretch/>
        </p:blipFill>
        <p:spPr>
          <a:xfrm>
            <a:off x="1295400" y="1665288"/>
            <a:ext cx="6553199" cy="4583112"/>
          </a:xfrm>
          <a:prstGeom prst="rect">
            <a:avLst/>
          </a:prstGeom>
          <a:ln w="38100">
            <a:solidFill>
              <a:srgbClr val="CC9900"/>
            </a:solidFill>
          </a:ln>
        </p:spPr>
      </p:pic>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1488"/>
            <a:ext cx="7772400" cy="1143000"/>
          </a:xfrm>
        </p:spPr>
        <p:txBody>
          <a:bodyPr/>
          <a:lstStyle/>
          <a:p>
            <a:r>
              <a:rPr lang="en-US" dirty="0" smtClean="0"/>
              <a:t>Highlight individual achievement: use statistics</a:t>
            </a:r>
            <a:endParaRPr lang="en-US" dirty="0"/>
          </a:p>
        </p:txBody>
      </p:sp>
      <p:pic>
        <p:nvPicPr>
          <p:cNvPr id="5" name="Picture 4"/>
          <p:cNvPicPr/>
          <p:nvPr/>
        </p:nvPicPr>
        <p:blipFill rotWithShape="1">
          <a:blip r:embed="rId3"/>
          <a:srcRect l="6822" r="8272" b="5254"/>
          <a:stretch/>
        </p:blipFill>
        <p:spPr bwMode="auto">
          <a:xfrm>
            <a:off x="2048827" y="1669415"/>
            <a:ext cx="5046345" cy="3519170"/>
          </a:xfrm>
          <a:prstGeom prst="rect">
            <a:avLst/>
          </a:prstGeom>
          <a:ln>
            <a:noFill/>
          </a:ln>
          <a:extLst>
            <a:ext uri="{53640926-AAD7-44D8-BBD7-CCE9431645EC}">
              <a14:shadowObscured xmlns:a14="http://schemas.microsoft.com/office/drawing/2010/main"/>
            </a:ext>
          </a:extLst>
        </p:spPr>
      </p:pic>
      <p:pic>
        <p:nvPicPr>
          <p:cNvPr id="7" name="Content Placeholder 6"/>
          <p:cNvPicPr>
            <a:picLocks noGrp="1"/>
          </p:cNvPicPr>
          <p:nvPr>
            <p:ph idx="1"/>
          </p:nvPr>
        </p:nvPicPr>
        <p:blipFill rotWithShape="1">
          <a:blip r:embed="rId3"/>
          <a:srcRect l="6822" r="8272" b="5254"/>
          <a:stretch/>
        </p:blipFill>
        <p:spPr bwMode="auto">
          <a:xfrm>
            <a:off x="1295400" y="1665288"/>
            <a:ext cx="6705599" cy="4114800"/>
          </a:xfrm>
          <a:prstGeom prst="rect">
            <a:avLst/>
          </a:prstGeom>
          <a:ln>
            <a:noFill/>
          </a:ln>
          <a:extLst>
            <a:ext uri="{53640926-AAD7-44D8-BBD7-CCE9431645EC}">
              <a14:shadowObscured xmlns:a14="http://schemas.microsoft.com/office/drawing/2010/main"/>
            </a:ext>
          </a:extLst>
        </p:spPr>
      </p:pic>
      <p:sp>
        <p:nvSpPr>
          <p:cNvPr id="8" name="Oval 7"/>
          <p:cNvSpPr/>
          <p:nvPr/>
        </p:nvSpPr>
        <p:spPr bwMode="auto">
          <a:xfrm>
            <a:off x="6096000" y="1669415"/>
            <a:ext cx="685800" cy="692785"/>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50838"/>
            <a:ext cx="8382000" cy="1143000"/>
          </a:xfrm>
          <a:ln>
            <a:noFill/>
          </a:ln>
        </p:spPr>
        <p:txBody>
          <a:bodyPr/>
          <a:lstStyle/>
          <a:p>
            <a:r>
              <a:rPr lang="en-US" dirty="0" smtClean="0"/>
              <a:t/>
            </a:r>
            <a:br>
              <a:rPr lang="en-US" dirty="0" smtClean="0"/>
            </a:br>
            <a:r>
              <a:rPr lang="en-US" dirty="0" smtClean="0"/>
              <a:t>Highlight institutional achievement: record of faculty scholarship </a:t>
            </a:r>
            <a:r>
              <a:rPr lang="en-US" sz="3600" dirty="0" smtClean="0"/>
              <a:t/>
            </a:r>
            <a:br>
              <a:rPr lang="en-US" sz="3600" dirty="0" smtClean="0"/>
            </a:br>
            <a:r>
              <a:rPr lang="en-US" sz="3600" dirty="0" smtClean="0"/>
              <a:t/>
            </a:r>
            <a:br>
              <a:rPr lang="en-US" sz="3600" dirty="0" smtClean="0"/>
            </a:br>
            <a:endParaRPr lang="en-US" sz="3600" dirty="0"/>
          </a:p>
        </p:txBody>
      </p:sp>
      <p:sp>
        <p:nvSpPr>
          <p:cNvPr id="3" name="Content Placeholder 2"/>
          <p:cNvSpPr>
            <a:spLocks noGrp="1"/>
          </p:cNvSpPr>
          <p:nvPr>
            <p:ph idx="1"/>
          </p:nvPr>
        </p:nvSpPr>
        <p:spPr/>
        <p:txBody>
          <a:bodyPr/>
          <a:lstStyle/>
          <a:p>
            <a:endParaRPr lang="en-US" dirty="0"/>
          </a:p>
        </p:txBody>
      </p:sp>
      <p:pic>
        <p:nvPicPr>
          <p:cNvPr id="6" name="Picture 5"/>
          <p:cNvPicPr/>
          <p:nvPr/>
        </p:nvPicPr>
        <p:blipFill rotWithShape="1">
          <a:blip r:embed="rId3"/>
          <a:srcRect l="1016" t="9057" r="15675" b="11757"/>
          <a:stretch/>
        </p:blipFill>
        <p:spPr bwMode="auto">
          <a:xfrm>
            <a:off x="838200" y="1676400"/>
            <a:ext cx="7543800" cy="4419600"/>
          </a:xfrm>
          <a:prstGeom prst="rect">
            <a:avLst/>
          </a:prstGeom>
          <a:ln>
            <a:noFill/>
          </a:ln>
          <a:extLst>
            <a:ext uri="{53640926-AAD7-44D8-BBD7-CCE9431645EC}">
              <a14:shadowObscured xmlns:a14="http://schemas.microsoft.com/office/drawing/2010/main"/>
            </a:ext>
          </a:extLst>
        </p:spPr>
      </p:pic>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USFSP_Faculty_Researchers">
  <a:themeElements>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fontScheme name="Marbl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clrMap bg1="dk2" tx1="lt1" bg2="dk1" tx2="lt2" accent1="accent1" accent2="accent2" accent3="accent3" accent4="accent4" accent5="accent5" accent6="accent6" hlink="hlink" folHlink="folHlink"/>
    </a:extraClrScheme>
    <a:extraClrScheme>
      <a:clrScheme name="Marble 2">
        <a:dk1>
          <a:srgbClr val="000000"/>
        </a:dk1>
        <a:lt1>
          <a:srgbClr val="EAEAEA"/>
        </a:lt1>
        <a:dk2>
          <a:srgbClr val="FFCC99"/>
        </a:dk2>
        <a:lt2>
          <a:srgbClr val="FFCC66"/>
        </a:lt2>
        <a:accent1>
          <a:srgbClr val="FF9933"/>
        </a:accent1>
        <a:accent2>
          <a:srgbClr val="996600"/>
        </a:accent2>
        <a:accent3>
          <a:srgbClr val="FFE2CA"/>
        </a:accent3>
        <a:accent4>
          <a:srgbClr val="C8C8C8"/>
        </a:accent4>
        <a:accent5>
          <a:srgbClr val="FFCAAD"/>
        </a:accent5>
        <a:accent6>
          <a:srgbClr val="8A5C00"/>
        </a:accent6>
        <a:hlink>
          <a:srgbClr val="FF5050"/>
        </a:hlink>
        <a:folHlink>
          <a:srgbClr val="FFCC99"/>
        </a:folHlink>
      </a:clrScheme>
      <a:clrMap bg1="dk2" tx1="lt1" bg2="dk1" tx2="lt2" accent1="accent1" accent2="accent2" accent3="accent3" accent4="accent4" accent5="accent5" accent6="accent6" hlink="hlink" folHlink="folHlink"/>
    </a:extraClrScheme>
    <a:extraClrScheme>
      <a:clrScheme name="Marble 3">
        <a:dk1>
          <a:srgbClr val="000000"/>
        </a:dk1>
        <a:lt1>
          <a:srgbClr val="FFFFFF"/>
        </a:lt1>
        <a:dk2>
          <a:srgbClr val="EAEAEA"/>
        </a:dk2>
        <a:lt2>
          <a:srgbClr val="FFFFFF"/>
        </a:lt2>
        <a:accent1>
          <a:srgbClr val="CBCBCB"/>
        </a:accent1>
        <a:accent2>
          <a:srgbClr val="333333"/>
        </a:accent2>
        <a:accent3>
          <a:srgbClr val="F3F3F3"/>
        </a:accent3>
        <a:accent4>
          <a:srgbClr val="DADADA"/>
        </a:accent4>
        <a:accent5>
          <a:srgbClr val="E2E2E2"/>
        </a:accent5>
        <a:accent6>
          <a:srgbClr val="2D2D2D"/>
        </a:accent6>
        <a:hlink>
          <a:srgbClr val="C0C0C0"/>
        </a:hlink>
        <a:folHlink>
          <a:srgbClr val="EAEAE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USFSP_Faculty_Researchers</Template>
  <TotalTime>313</TotalTime>
  <Words>1851</Words>
  <Application>Microsoft Office PowerPoint</Application>
  <PresentationFormat>On-screen Show (4:3)</PresentationFormat>
  <Paragraphs>184</Paragraphs>
  <Slides>36</Slides>
  <Notes>36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 Unicode MS</vt:lpstr>
      <vt:lpstr>Arial</vt:lpstr>
      <vt:lpstr>Times New Roman</vt:lpstr>
      <vt:lpstr>USFSP_Faculty_Researchers</vt:lpstr>
      <vt:lpstr>  The USFSP Digital Archive: An Overview </vt:lpstr>
      <vt:lpstr>Mission of the USFSP Digital Archive</vt:lpstr>
      <vt:lpstr>Why here and now?</vt:lpstr>
      <vt:lpstr>What can a digital archive do?</vt:lpstr>
      <vt:lpstr>Highlight individual achievement</vt:lpstr>
      <vt:lpstr>Highlight individual achievement</vt:lpstr>
      <vt:lpstr>Highlight individual achievement</vt:lpstr>
      <vt:lpstr>Highlight individual achievement: use statistics</vt:lpstr>
      <vt:lpstr> Highlight institutional achievement: record of faculty scholarship   </vt:lpstr>
      <vt:lpstr>Highlight institutional achievement  </vt:lpstr>
      <vt:lpstr>Highlight institutional achievement</vt:lpstr>
      <vt:lpstr>Highlight institutional achievement</vt:lpstr>
      <vt:lpstr>Highlight institutional achievement</vt:lpstr>
      <vt:lpstr>Increase institutional visibility</vt:lpstr>
      <vt:lpstr>Increase institutional visibility</vt:lpstr>
      <vt:lpstr>Increase institutional visibility</vt:lpstr>
      <vt:lpstr>Increase institutional visibility</vt:lpstr>
      <vt:lpstr>Increase access and discoverability</vt:lpstr>
      <vt:lpstr>Increase access and discoverability</vt:lpstr>
      <vt:lpstr>Improve access : full-text searching</vt:lpstr>
      <vt:lpstr>Improve access: stable URLs</vt:lpstr>
      <vt:lpstr>Preserve access to institutional records</vt:lpstr>
      <vt:lpstr>Preserve access to institutional records</vt:lpstr>
      <vt:lpstr>Preserve access to institutional records</vt:lpstr>
      <vt:lpstr>Preserve access to institutional records</vt:lpstr>
      <vt:lpstr>Preserve access to institutional records</vt:lpstr>
      <vt:lpstr>Preserve access to institutional records</vt:lpstr>
      <vt:lpstr>Preserve institutional memory</vt:lpstr>
      <vt:lpstr>Preserve institutional memory</vt:lpstr>
      <vt:lpstr>Provide opportunities for community engagement</vt:lpstr>
      <vt:lpstr>Provide opportunities for community engagement</vt:lpstr>
      <vt:lpstr>Provide opportunities for community engagement</vt:lpstr>
      <vt:lpstr>Library expertise</vt:lpstr>
      <vt:lpstr>Faculty Advisory Committee for USFSP Digital Archive</vt:lpstr>
      <vt:lpstr>Types of collections</vt:lpstr>
      <vt:lpstr>Content Types</vt:lpstr>
    </vt:vector>
  </TitlesOfParts>
  <Company>University of South Florida St. Petersburg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Digital Archive for USFSP and YOU</dc:title>
  <dc:creator>Carol Hixson</dc:creator>
  <cp:lastModifiedBy>Carol Hixson</cp:lastModifiedBy>
  <cp:revision>56</cp:revision>
  <cp:lastPrinted>2013-07-15T12:01:04Z</cp:lastPrinted>
  <dcterms:created xsi:type="dcterms:W3CDTF">2011-04-19T22:41:39Z</dcterms:created>
  <dcterms:modified xsi:type="dcterms:W3CDTF">2019-02-09T17:25:51Z</dcterms:modified>
</cp:coreProperties>
</file>