
<file path=[Content_Types].xml><?xml version="1.0" encoding="utf-8"?>
<Types xmlns="http://schemas.openxmlformats.org/package/2006/content-types">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slideLayouts/slideLayout6.xml" ContentType="application/vnd.openxmlformats-officedocument.presentationml.slideLayout+xml"/>
  <Override PartName="/docProps/app.xml" ContentType="application/vnd.openxmlformats-officedocument.extended-properties+xml"/>
  <Override PartName="/ppt/presentation.xml" ContentType="application/vnd.openxmlformats-officedocument.presentationml.presentation.main+xml"/>
  <Override PartName="/ppt/slideLayouts/slideLayout7.xml" ContentType="application/vnd.openxmlformats-officedocument.presentationml.slideLayout+xml"/>
  <Override PartName="/ppt/presProps.xml" ContentType="application/vnd.openxmlformats-officedocument.presentationml.presProps+xml"/>
  <Default Extension="jpeg" ContentType="image/jpeg"/>
  <Default Extension="png" ContentType="image/png"/>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viewProps.xml" ContentType="application/vnd.openxmlformats-officedocument.presentationml.viewProps+xml"/>
  <Override PartName="/ppt/slideMasters/slideMaster1.xml" ContentType="application/vnd.openxmlformats-officedocument.presentationml.slideMaster+xml"/>
  <Default Extension="bin" ContentType="application/vnd.openxmlformats-officedocument.presentationml.printerSettings"/>
  <Default Extension="rels" ContentType="application/vnd.openxmlformats-package.relationships+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p:sldMasterIdLst>
    <p:sldMasterId id="2147483745" r:id="rId1"/>
  </p:sldMasterIdLst>
  <p:notesMasterIdLst>
    <p:notesMasterId r:id="rId3"/>
  </p:notesMasterIdLst>
  <p:sldIdLst>
    <p:sldId id="257" r:id="rId2"/>
  </p:sldIdLst>
  <p:sldSz cx="43891200" cy="32918400"/>
  <p:notesSz cx="6858000" cy="9144000"/>
  <p:defaultTextStyle>
    <a:defPPr>
      <a:defRPr lang="en-US"/>
    </a:defPPr>
    <a:lvl1pPr algn="ctr" rtl="0" eaLnBrk="0" fontAlgn="base" hangingPunct="0">
      <a:spcBef>
        <a:spcPct val="0"/>
      </a:spcBef>
      <a:spcAft>
        <a:spcPct val="0"/>
      </a:spcAft>
      <a:defRPr sz="2400" kern="1200">
        <a:solidFill>
          <a:srgbClr val="001336"/>
        </a:solidFill>
        <a:latin typeface="Book Antiqua" charset="0"/>
        <a:ea typeface="ＭＳ Ｐゴシック" charset="-128"/>
        <a:cs typeface="+mn-cs"/>
      </a:defRPr>
    </a:lvl1pPr>
    <a:lvl2pPr marL="457013" algn="ctr" rtl="0" eaLnBrk="0" fontAlgn="base" hangingPunct="0">
      <a:spcBef>
        <a:spcPct val="0"/>
      </a:spcBef>
      <a:spcAft>
        <a:spcPct val="0"/>
      </a:spcAft>
      <a:defRPr sz="2400" kern="1200">
        <a:solidFill>
          <a:srgbClr val="001336"/>
        </a:solidFill>
        <a:latin typeface="Book Antiqua" charset="0"/>
        <a:ea typeface="ＭＳ Ｐゴシック" charset="-128"/>
        <a:cs typeface="+mn-cs"/>
      </a:defRPr>
    </a:lvl2pPr>
    <a:lvl3pPr marL="914030" algn="ctr" rtl="0" eaLnBrk="0" fontAlgn="base" hangingPunct="0">
      <a:spcBef>
        <a:spcPct val="0"/>
      </a:spcBef>
      <a:spcAft>
        <a:spcPct val="0"/>
      </a:spcAft>
      <a:defRPr sz="2400" kern="1200">
        <a:solidFill>
          <a:srgbClr val="001336"/>
        </a:solidFill>
        <a:latin typeface="Book Antiqua" charset="0"/>
        <a:ea typeface="ＭＳ Ｐゴシック" charset="-128"/>
        <a:cs typeface="+mn-cs"/>
      </a:defRPr>
    </a:lvl3pPr>
    <a:lvl4pPr marL="1371034" algn="ctr" rtl="0" eaLnBrk="0" fontAlgn="base" hangingPunct="0">
      <a:spcBef>
        <a:spcPct val="0"/>
      </a:spcBef>
      <a:spcAft>
        <a:spcPct val="0"/>
      </a:spcAft>
      <a:defRPr sz="2400" kern="1200">
        <a:solidFill>
          <a:srgbClr val="001336"/>
        </a:solidFill>
        <a:latin typeface="Book Antiqua" charset="0"/>
        <a:ea typeface="ＭＳ Ｐゴシック" charset="-128"/>
        <a:cs typeface="+mn-cs"/>
      </a:defRPr>
    </a:lvl4pPr>
    <a:lvl5pPr marL="1828046" algn="ctr" rtl="0" eaLnBrk="0" fontAlgn="base" hangingPunct="0">
      <a:spcBef>
        <a:spcPct val="0"/>
      </a:spcBef>
      <a:spcAft>
        <a:spcPct val="0"/>
      </a:spcAft>
      <a:defRPr sz="2400" kern="1200">
        <a:solidFill>
          <a:srgbClr val="001336"/>
        </a:solidFill>
        <a:latin typeface="Book Antiqua" charset="0"/>
        <a:ea typeface="ＭＳ Ｐゴシック" charset="-128"/>
        <a:cs typeface="+mn-cs"/>
      </a:defRPr>
    </a:lvl5pPr>
    <a:lvl6pPr marL="2285064" algn="l" defTabSz="914030" rtl="0" eaLnBrk="1" latinLnBrk="0" hangingPunct="1">
      <a:defRPr sz="2400" kern="1200">
        <a:solidFill>
          <a:srgbClr val="001336"/>
        </a:solidFill>
        <a:latin typeface="Book Antiqua" charset="0"/>
        <a:ea typeface="ＭＳ Ｐゴシック" charset="-128"/>
        <a:cs typeface="+mn-cs"/>
      </a:defRPr>
    </a:lvl6pPr>
    <a:lvl7pPr marL="2742077" algn="l" defTabSz="914030" rtl="0" eaLnBrk="1" latinLnBrk="0" hangingPunct="1">
      <a:defRPr sz="2400" kern="1200">
        <a:solidFill>
          <a:srgbClr val="001336"/>
        </a:solidFill>
        <a:latin typeface="Book Antiqua" charset="0"/>
        <a:ea typeface="ＭＳ Ｐゴシック" charset="-128"/>
        <a:cs typeface="+mn-cs"/>
      </a:defRPr>
    </a:lvl7pPr>
    <a:lvl8pPr marL="3199085" algn="l" defTabSz="914030" rtl="0" eaLnBrk="1" latinLnBrk="0" hangingPunct="1">
      <a:defRPr sz="2400" kern="1200">
        <a:solidFill>
          <a:srgbClr val="001336"/>
        </a:solidFill>
        <a:latin typeface="Book Antiqua" charset="0"/>
        <a:ea typeface="ＭＳ Ｐゴシック" charset="-128"/>
        <a:cs typeface="+mn-cs"/>
      </a:defRPr>
    </a:lvl8pPr>
    <a:lvl9pPr marL="3656102" algn="l" defTabSz="914030" rtl="0" eaLnBrk="1" latinLnBrk="0" hangingPunct="1">
      <a:defRPr sz="2400" kern="1200">
        <a:solidFill>
          <a:srgbClr val="001336"/>
        </a:solidFill>
        <a:latin typeface="Book Antiqua"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clrMru>
    <a:srgbClr val="FFFFFF"/>
    <a:srgbClr val="FFFFCD"/>
    <a:srgbClr val="086AAC"/>
    <a:srgbClr val="213264"/>
    <a:srgbClr val="4164C8"/>
    <a:srgbClr val="DEDFEF"/>
    <a:srgbClr val="001336"/>
    <a:srgbClr val="D7E6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vertBarState="minimized">
    <p:restoredLeft sz="32787"/>
    <p:restoredTop sz="88870" autoAdjust="0"/>
  </p:normalViewPr>
  <p:slideViewPr>
    <p:cSldViewPr>
      <p:cViewPr>
        <p:scale>
          <a:sx n="50" d="100"/>
          <a:sy n="50" d="100"/>
        </p:scale>
        <p:origin x="-88" y="-112"/>
      </p:cViewPr>
      <p:guideLst>
        <p:guide orient="horz" pos="10368"/>
        <p:guide pos="13823"/>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4" Type="http://schemas.openxmlformats.org/officeDocument/2006/relationships/printerSettings" Target="printerSettings/printerSettings1.bin"/><Relationship Id="rId5" Type="http://schemas.openxmlformats.org/officeDocument/2006/relationships/presProps" Target="presProps.xml"/><Relationship Id="rId7"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572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lvl1pPr algn="l">
              <a:defRPr sz="1200" smtClean="0"/>
            </a:lvl1pPr>
          </a:lstStyle>
          <a:p>
            <a:pPr>
              <a:defRPr/>
            </a:pPr>
            <a:endParaRPr lang="en-US" dirty="0"/>
          </a:p>
        </p:txBody>
      </p:sp>
      <p:sp>
        <p:nvSpPr>
          <p:cNvPr id="16387" name="Rectangle 3"/>
          <p:cNvSpPr>
            <a:spLocks noGrp="1" noChangeArrowheads="1"/>
          </p:cNvSpPr>
          <p:nvPr>
            <p:ph type="dt" idx="1"/>
          </p:nvPr>
        </p:nvSpPr>
        <p:spPr bwMode="auto">
          <a:xfrm>
            <a:off x="3886200" y="0"/>
            <a:ext cx="2971800" cy="4572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lvl1pPr algn="r">
              <a:defRPr sz="1200" smtClean="0"/>
            </a:lvl1pPr>
          </a:lstStyle>
          <a:p>
            <a:pPr>
              <a:defRPr/>
            </a:pPr>
            <a:fld id="{0A55E7CD-B89A-41A9-AF88-FCDB49F49B75}" type="datetimeFigureOut">
              <a:rPr lang="en-US"/>
              <a:pPr>
                <a:defRPr/>
              </a:pPr>
              <a:t>4/19/11</a:t>
            </a:fld>
            <a:endParaRPr lang="en-US" dirty="0"/>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6389" name="Rectangle 5"/>
          <p:cNvSpPr>
            <a:spLocks noGrp="1" noChangeArrowheads="1"/>
          </p:cNvSpPr>
          <p:nvPr>
            <p:ph type="body" sz="quarter" idx="3"/>
          </p:nvPr>
        </p:nvSpPr>
        <p:spPr bwMode="auto">
          <a:xfrm>
            <a:off x="914400" y="4343400"/>
            <a:ext cx="5029200" cy="41148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6390" name="Rectangle 6"/>
          <p:cNvSpPr>
            <a:spLocks noGrp="1" noChangeArrowheads="1"/>
          </p:cNvSpPr>
          <p:nvPr>
            <p:ph type="ftr" sz="quarter" idx="4"/>
          </p:nvPr>
        </p:nvSpPr>
        <p:spPr bwMode="auto">
          <a:xfrm>
            <a:off x="0" y="8686800"/>
            <a:ext cx="2971800" cy="457200"/>
          </a:xfrm>
          <a:prstGeom prst="rect">
            <a:avLst/>
          </a:prstGeom>
          <a:noFill/>
          <a:ln w="19050">
            <a:noFill/>
            <a:miter lim="800000"/>
            <a:headEnd/>
            <a:tailEnd/>
          </a:ln>
          <a:effectLst/>
        </p:spPr>
        <p:txBody>
          <a:bodyPr vert="horz" wrap="none" lIns="91440" tIns="45720" rIns="91440" bIns="45720" numCol="1" anchor="b" anchorCtr="0" compatLnSpc="1">
            <a:prstTxWarp prst="textNoShape">
              <a:avLst/>
            </a:prstTxWarp>
          </a:bodyPr>
          <a:lstStyle>
            <a:lvl1pPr algn="l">
              <a:defRPr sz="1200" smtClean="0"/>
            </a:lvl1pPr>
          </a:lstStyle>
          <a:p>
            <a:pPr>
              <a:defRPr/>
            </a:pPr>
            <a:endParaRPr lang="en-US" dirty="0"/>
          </a:p>
        </p:txBody>
      </p:sp>
      <p:sp>
        <p:nvSpPr>
          <p:cNvPr id="16391" name="Rectangle 7"/>
          <p:cNvSpPr>
            <a:spLocks noGrp="1" noChangeArrowheads="1"/>
          </p:cNvSpPr>
          <p:nvPr>
            <p:ph type="sldNum" sz="quarter" idx="5"/>
          </p:nvPr>
        </p:nvSpPr>
        <p:spPr bwMode="auto">
          <a:xfrm>
            <a:off x="3886200" y="8686800"/>
            <a:ext cx="2971800" cy="457200"/>
          </a:xfrm>
          <a:prstGeom prst="rect">
            <a:avLst/>
          </a:prstGeom>
          <a:noFill/>
          <a:ln w="19050">
            <a:noFill/>
            <a:miter lim="800000"/>
            <a:headEnd/>
            <a:tailEnd/>
          </a:ln>
          <a:effectLst/>
        </p:spPr>
        <p:txBody>
          <a:bodyPr vert="horz" wrap="none" lIns="91440" tIns="45720" rIns="91440" bIns="45720" numCol="1" anchor="b" anchorCtr="0" compatLnSpc="1">
            <a:prstTxWarp prst="textNoShape">
              <a:avLst/>
            </a:prstTxWarp>
          </a:bodyPr>
          <a:lstStyle>
            <a:lvl1pPr algn="r">
              <a:defRPr sz="1200" smtClean="0"/>
            </a:lvl1pPr>
          </a:lstStyle>
          <a:p>
            <a:pPr>
              <a:defRPr/>
            </a:pPr>
            <a:fld id="{84468B88-3919-4775-9C6A-1CC0C307FC5C}"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00" kern="1200">
        <a:solidFill>
          <a:schemeClr val="tx1"/>
        </a:solidFill>
        <a:latin typeface="Calibri" pitchFamily="34" charset="0"/>
        <a:ea typeface="+mn-ea"/>
        <a:cs typeface="+mn-cs"/>
      </a:defRPr>
    </a:lvl1pPr>
    <a:lvl2pPr marL="457013" algn="l" rtl="0" eaLnBrk="0" fontAlgn="base" hangingPunct="0">
      <a:spcBef>
        <a:spcPct val="30000"/>
      </a:spcBef>
      <a:spcAft>
        <a:spcPct val="0"/>
      </a:spcAft>
      <a:defRPr sz="1000" kern="1200">
        <a:solidFill>
          <a:schemeClr val="tx1"/>
        </a:solidFill>
        <a:latin typeface="Calibri" pitchFamily="34" charset="0"/>
        <a:ea typeface="+mn-ea"/>
        <a:cs typeface="+mn-cs"/>
      </a:defRPr>
    </a:lvl2pPr>
    <a:lvl3pPr marL="914030" algn="l" rtl="0" eaLnBrk="0" fontAlgn="base" hangingPunct="0">
      <a:spcBef>
        <a:spcPct val="30000"/>
      </a:spcBef>
      <a:spcAft>
        <a:spcPct val="0"/>
      </a:spcAft>
      <a:defRPr sz="1000" kern="1200">
        <a:solidFill>
          <a:schemeClr val="tx1"/>
        </a:solidFill>
        <a:latin typeface="Calibri" pitchFamily="34" charset="0"/>
        <a:ea typeface="+mn-ea"/>
        <a:cs typeface="+mn-cs"/>
      </a:defRPr>
    </a:lvl3pPr>
    <a:lvl4pPr marL="1371034" algn="l" rtl="0" eaLnBrk="0" fontAlgn="base" hangingPunct="0">
      <a:spcBef>
        <a:spcPct val="30000"/>
      </a:spcBef>
      <a:spcAft>
        <a:spcPct val="0"/>
      </a:spcAft>
      <a:defRPr sz="1000" kern="1200">
        <a:solidFill>
          <a:schemeClr val="tx1"/>
        </a:solidFill>
        <a:latin typeface="Calibri" pitchFamily="34" charset="0"/>
        <a:ea typeface="+mn-ea"/>
        <a:cs typeface="+mn-cs"/>
      </a:defRPr>
    </a:lvl4pPr>
    <a:lvl5pPr marL="1828046" algn="l" rtl="0" eaLnBrk="0" fontAlgn="base" hangingPunct="0">
      <a:spcBef>
        <a:spcPct val="30000"/>
      </a:spcBef>
      <a:spcAft>
        <a:spcPct val="0"/>
      </a:spcAft>
      <a:defRPr sz="1000" kern="1200">
        <a:solidFill>
          <a:schemeClr val="tx1"/>
        </a:solidFill>
        <a:latin typeface="Calibri" pitchFamily="34" charset="0"/>
        <a:ea typeface="+mn-ea"/>
        <a:cs typeface="+mn-cs"/>
      </a:defRPr>
    </a:lvl5pPr>
    <a:lvl6pPr marL="2285064" algn="l" defTabSz="914030" rtl="0" eaLnBrk="1" latinLnBrk="0" hangingPunct="1">
      <a:defRPr sz="1000" kern="1200">
        <a:solidFill>
          <a:schemeClr val="tx1"/>
        </a:solidFill>
        <a:latin typeface="+mn-lt"/>
        <a:ea typeface="+mn-ea"/>
        <a:cs typeface="+mn-cs"/>
      </a:defRPr>
    </a:lvl6pPr>
    <a:lvl7pPr marL="2742077" algn="l" defTabSz="914030" rtl="0" eaLnBrk="1" latinLnBrk="0" hangingPunct="1">
      <a:defRPr sz="1000" kern="1200">
        <a:solidFill>
          <a:schemeClr val="tx1"/>
        </a:solidFill>
        <a:latin typeface="+mn-lt"/>
        <a:ea typeface="+mn-ea"/>
        <a:cs typeface="+mn-cs"/>
      </a:defRPr>
    </a:lvl7pPr>
    <a:lvl8pPr marL="3199085" algn="l" defTabSz="914030" rtl="0" eaLnBrk="1" latinLnBrk="0" hangingPunct="1">
      <a:defRPr sz="1000" kern="1200">
        <a:solidFill>
          <a:schemeClr val="tx1"/>
        </a:solidFill>
        <a:latin typeface="+mn-lt"/>
        <a:ea typeface="+mn-ea"/>
        <a:cs typeface="+mn-cs"/>
      </a:defRPr>
    </a:lvl8pPr>
    <a:lvl9pPr marL="3656102" algn="l" defTabSz="914030" rtl="0" eaLnBrk="1" latinLnBrk="0" hangingPunct="1">
      <a:defRPr sz="10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2194560" y="17759059"/>
            <a:ext cx="39867840" cy="5486400"/>
          </a:xfrm>
        </p:spPr>
        <p:txBody>
          <a:bodyPr>
            <a:noAutofit/>
          </a:bodyPr>
          <a:lstStyle>
            <a:lvl1pPr marL="0" indent="0" algn="ctr">
              <a:buNone/>
              <a:defRPr sz="10600" spc="480" baseline="0">
                <a:solidFill>
                  <a:schemeClr val="tx2"/>
                </a:solidFill>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2194560" y="6881914"/>
            <a:ext cx="39867840" cy="9509760"/>
          </a:xfrm>
          <a:ln w="6350" cap="rnd">
            <a:noFill/>
          </a:ln>
        </p:spPr>
        <p:txBody>
          <a:bodyPr anchor="b" anchorCtr="0">
            <a:noAutofit/>
          </a:bodyPr>
          <a:lstStyle>
            <a:lvl1pPr algn="ctr">
              <a:defRPr lang="en-US" sz="230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7025405" y="17040605"/>
            <a:ext cx="14264640" cy="7622"/>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2601155" y="17040605"/>
            <a:ext cx="14264640" cy="7622"/>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21793670" y="16926250"/>
            <a:ext cx="219456" cy="219456"/>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lIns="438912" tIns="219456" rIns="438912" bIns="219456" rtlCol="0" anchor="ctr"/>
          <a:lstStyle/>
          <a:p>
            <a:pPr algn="ctr" eaLnBrk="1" latinLnBrk="0" hangingPunct="1"/>
            <a:endParaRPr kumimoji="0" lang="en-US" dirty="0"/>
          </a:p>
        </p:txBody>
      </p:sp>
      <p:sp>
        <p:nvSpPr>
          <p:cNvPr id="15" name="Date Placeholder 14"/>
          <p:cNvSpPr>
            <a:spLocks noGrp="1"/>
          </p:cNvSpPr>
          <p:nvPr>
            <p:ph type="dt" sz="half" idx="10"/>
          </p:nvPr>
        </p:nvSpPr>
        <p:spPr/>
        <p:txBody>
          <a:bodyPr/>
          <a:lstStyle/>
          <a:p>
            <a:pPr>
              <a:defRPr/>
            </a:pPr>
            <a:endParaRPr lang="en-US" dirty="0"/>
          </a:p>
        </p:txBody>
      </p:sp>
      <p:sp>
        <p:nvSpPr>
          <p:cNvPr id="16" name="Slide Number Placeholder 15"/>
          <p:cNvSpPr>
            <a:spLocks noGrp="1"/>
          </p:cNvSpPr>
          <p:nvPr>
            <p:ph type="sldNum" sz="quarter" idx="11"/>
          </p:nvPr>
        </p:nvSpPr>
        <p:spPr/>
        <p:txBody>
          <a:bodyPr/>
          <a:lstStyle/>
          <a:p>
            <a:fld id="{4F59604A-DDD4-4BE5-9F0F-C50D317D165F}" type="slidenum">
              <a:rPr lang="en-US" smtClean="0"/>
              <a:pPr/>
              <a:t>‹#›</a:t>
            </a:fld>
            <a:endParaRPr lang="en-US" dirty="0"/>
          </a:p>
        </p:txBody>
      </p:sp>
      <p:sp>
        <p:nvSpPr>
          <p:cNvPr id="17" name="Footer Placeholder 16"/>
          <p:cNvSpPr>
            <a:spLocks noGrp="1"/>
          </p:cNvSpPr>
          <p:nvPr>
            <p:ph type="ftr" sz="quarter" idx="12"/>
          </p:nvPr>
        </p:nvSpPr>
        <p:spPr/>
        <p:txBody>
          <a:bodyPr/>
          <a:lstStyle/>
          <a:p>
            <a:pPr>
              <a:defRPr/>
            </a:pP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2194560" y="7315200"/>
            <a:ext cx="39502080" cy="21945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pPr>
              <a:defRPr/>
            </a:pPr>
            <a:endParaRPr lang="en-US" dirty="0"/>
          </a:p>
        </p:txBody>
      </p:sp>
      <p:sp>
        <p:nvSpPr>
          <p:cNvPr id="15" name="Slide Number Placeholder 14"/>
          <p:cNvSpPr>
            <a:spLocks noGrp="1"/>
          </p:cNvSpPr>
          <p:nvPr>
            <p:ph type="sldNum" sz="quarter" idx="15"/>
          </p:nvPr>
        </p:nvSpPr>
        <p:spPr/>
        <p:txBody>
          <a:bodyPr/>
          <a:lstStyle>
            <a:lvl1pPr algn="ctr">
              <a:defRPr/>
            </a:lvl1pPr>
          </a:lstStyle>
          <a:p>
            <a:pPr>
              <a:defRPr/>
            </a:pPr>
            <a:fld id="{42481D3B-7B1F-41BF-AE37-9C6F175B0A13}" type="slidenum">
              <a:rPr lang="en-US" smtClean="0"/>
              <a:pPr>
                <a:defRPr/>
              </a:pPr>
              <a:t>‹#›</a:t>
            </a:fld>
            <a:endParaRPr lang="en-US" dirty="0"/>
          </a:p>
        </p:txBody>
      </p:sp>
      <p:sp>
        <p:nvSpPr>
          <p:cNvPr id="16" name="Footer Placeholder 15"/>
          <p:cNvSpPr>
            <a:spLocks noGrp="1"/>
          </p:cNvSpPr>
          <p:nvPr>
            <p:ph type="ftr" sz="quarter" idx="16"/>
          </p:nvPr>
        </p:nvSpPr>
        <p:spPr/>
        <p:txBody>
          <a:bodyPr/>
          <a:lstStyle/>
          <a:p>
            <a:pPr>
              <a:defRPr/>
            </a:pPr>
            <a:endParaRPr lang="en-US" dirty="0"/>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DD02150A-4CD7-47C6-B090-49637D456CE2}" type="slidenum">
              <a:rPr lang="en-US" smtClean="0"/>
              <a:pPr>
                <a:defRPr/>
              </a:pPr>
              <a:t>‹#›</a:t>
            </a:fld>
            <a:endParaRPr lang="en-US" dirty="0"/>
          </a:p>
        </p:txBody>
      </p:sp>
      <p:sp>
        <p:nvSpPr>
          <p:cNvPr id="2" name="Title 1"/>
          <p:cNvSpPr>
            <a:spLocks noGrp="1"/>
          </p:cNvSpPr>
          <p:nvPr>
            <p:ph type="title"/>
          </p:nvPr>
        </p:nvSpPr>
        <p:spPr>
          <a:xfrm>
            <a:off x="3291840" y="16824960"/>
            <a:ext cx="38039040" cy="6583680"/>
          </a:xfrm>
        </p:spPr>
        <p:txBody>
          <a:bodyPr>
            <a:noAutofit/>
          </a:bodyPr>
          <a:lstStyle>
            <a:lvl1pPr algn="l" rtl="0">
              <a:spcBef>
                <a:spcPct val="0"/>
              </a:spcBef>
              <a:buNone/>
              <a:defRPr lang="en-US" sz="230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291840" y="23802547"/>
            <a:ext cx="38039040" cy="4726733"/>
          </a:xfrm>
        </p:spPr>
        <p:txBody>
          <a:bodyPr anchor="t"/>
          <a:lstStyle>
            <a:lvl1pPr marL="0" indent="0">
              <a:buNone/>
              <a:defRPr sz="9600" spc="480" baseline="0">
                <a:solidFill>
                  <a:schemeClr val="tx2"/>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3291840" y="23601564"/>
            <a:ext cx="38039040" cy="20645"/>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0D6336FB-741E-4015-96BA-9D75F4E4EDEF}" type="slidenum">
              <a:rPr lang="en-US" smtClean="0"/>
              <a:pPr>
                <a:defRPr/>
              </a:pPr>
              <a:t>‹#›</a:t>
            </a:fld>
            <a:endParaRPr lang="en-US" dirty="0"/>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2194560" y="7315200"/>
            <a:ext cx="19487693" cy="21945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22311360" y="7315200"/>
            <a:ext cx="19487693" cy="21945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pPr>
              <a:defRPr/>
            </a:pPr>
            <a:fld id="{7F79E7E1-BB10-4600-A064-11C7CB6077EA}" type="slidenum">
              <a:rPr lang="en-US" smtClean="0"/>
              <a:pPr>
                <a:defRPr/>
              </a:pPr>
              <a:t>‹#›</a:t>
            </a:fld>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7" name="Date Placeholder 6"/>
          <p:cNvSpPr>
            <a:spLocks noGrp="1"/>
          </p:cNvSpPr>
          <p:nvPr>
            <p:ph type="dt" sz="half" idx="10"/>
          </p:nvPr>
        </p:nvSpPr>
        <p:spPr/>
        <p:txBody>
          <a:bodyPr/>
          <a:lstStyle/>
          <a:p>
            <a:pPr>
              <a:defRPr/>
            </a:pPr>
            <a:endParaRPr lang="en-US" dirty="0"/>
          </a:p>
        </p:txBody>
      </p:sp>
      <p:sp>
        <p:nvSpPr>
          <p:cNvPr id="3" name="Text Placeholder 2"/>
          <p:cNvSpPr>
            <a:spLocks noGrp="1"/>
          </p:cNvSpPr>
          <p:nvPr>
            <p:ph type="body" idx="1"/>
          </p:nvPr>
        </p:nvSpPr>
        <p:spPr>
          <a:xfrm>
            <a:off x="2194560" y="6718046"/>
            <a:ext cx="19392902" cy="36576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438912" tIns="219456" rIns="438912" bIns="219456" anchor="b">
            <a:noAutofit/>
          </a:bodyPr>
          <a:lstStyle>
            <a:lvl1pPr marL="0" indent="0" algn="l">
              <a:spcBef>
                <a:spcPts val="0"/>
              </a:spcBef>
              <a:buNone/>
              <a:defRPr sz="12500" b="1">
                <a:solidFill>
                  <a:schemeClr val="tx2"/>
                </a:solidFill>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2194560" y="10569101"/>
            <a:ext cx="19385280" cy="1878543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22318982" y="10569101"/>
            <a:ext cx="19385280" cy="1878543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2194560" y="746150"/>
            <a:ext cx="39502080" cy="54864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22311360" y="6718046"/>
            <a:ext cx="19392902" cy="36576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438912" tIns="219456" rIns="438912" bIns="219456" anchor="b">
            <a:noAutofit/>
          </a:bodyPr>
          <a:lstStyle>
            <a:lvl1pPr marL="0" indent="0" algn="l">
              <a:spcBef>
                <a:spcPts val="0"/>
              </a:spcBef>
              <a:buNone/>
              <a:defRPr sz="12500" b="1" baseline="0">
                <a:solidFill>
                  <a:schemeClr val="tx2"/>
                </a:solidFill>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cxnSp>
        <p:nvCxnSpPr>
          <p:cNvPr id="10" name="Straight Connector 9"/>
          <p:cNvCxnSpPr/>
          <p:nvPr/>
        </p:nvCxnSpPr>
        <p:spPr>
          <a:xfrm>
            <a:off x="2702136" y="10465051"/>
            <a:ext cx="17995392" cy="7622"/>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2823424" y="10465051"/>
            <a:ext cx="17995392" cy="7622"/>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F2A1F60F-9A5D-49BA-AFDE-C1CEA199C505}" type="slidenum">
              <a:rPr lang="en-US" smtClean="0"/>
              <a:pPr>
                <a:defRPr/>
              </a:pPr>
              <a:t>‹#›</a:t>
            </a:fld>
            <a:endParaRPr lang="en-US" dirty="0"/>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79AA3458-BAB8-4181-A8FD-864E6B9D4415}"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2194560" y="2194560"/>
            <a:ext cx="29992320" cy="2743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32552640" y="7680960"/>
            <a:ext cx="9524390" cy="17922240"/>
          </a:xfrm>
        </p:spPr>
        <p:txBody>
          <a:bodyPr tIns="219456" bIns="219456" anchor="t" anchorCtr="0"/>
          <a:lstStyle>
            <a:lvl1pPr marL="0" indent="0">
              <a:lnSpc>
                <a:spcPct val="125000"/>
              </a:lnSpc>
              <a:spcAft>
                <a:spcPts val="4800"/>
              </a:spcAft>
              <a:buNone/>
              <a:defRPr sz="7700">
                <a:solidFill>
                  <a:schemeClr val="tx2"/>
                </a:solidFill>
              </a:defRPr>
            </a:lvl1pPr>
            <a:lvl2pPr>
              <a:buNone/>
              <a:defRPr sz="5800"/>
            </a:lvl2pPr>
            <a:lvl3pPr>
              <a:buNone/>
              <a:defRPr sz="4800"/>
            </a:lvl3pPr>
            <a:lvl4pPr>
              <a:buNone/>
              <a:defRPr sz="4300"/>
            </a:lvl4pPr>
            <a:lvl5pPr>
              <a:buNone/>
              <a:defRPr sz="43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32552640" y="2194560"/>
            <a:ext cx="9509760" cy="5120640"/>
          </a:xfrm>
        </p:spPr>
        <p:txBody>
          <a:bodyPr lIns="438912" tIns="438912" anchor="b" anchorCtr="0"/>
          <a:lstStyle>
            <a:lvl1pPr algn="l">
              <a:buNone/>
              <a:defRPr sz="8600" b="1" spc="-24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pPr>
              <a:defRPr/>
            </a:pPr>
            <a:endParaRPr lang="en-US" dirty="0"/>
          </a:p>
        </p:txBody>
      </p:sp>
      <p:sp>
        <p:nvSpPr>
          <p:cNvPr id="9" name="Slide Number Placeholder 8"/>
          <p:cNvSpPr>
            <a:spLocks noGrp="1"/>
          </p:cNvSpPr>
          <p:nvPr>
            <p:ph type="sldNum" sz="quarter" idx="15"/>
          </p:nvPr>
        </p:nvSpPr>
        <p:spPr/>
        <p:txBody>
          <a:bodyPr/>
          <a:lstStyle/>
          <a:p>
            <a:fld id="{4F59604A-DDD4-4BE5-9F0F-C50D317D165F}" type="slidenum">
              <a:rPr lang="en-US" smtClean="0"/>
              <a:pPr/>
              <a:t>‹#›</a:t>
            </a:fld>
            <a:endParaRPr lang="en-US" dirty="0"/>
          </a:p>
        </p:txBody>
      </p:sp>
      <p:sp>
        <p:nvSpPr>
          <p:cNvPr id="10" name="Footer Placeholder 9"/>
          <p:cNvSpPr>
            <a:spLocks noGrp="1"/>
          </p:cNvSpPr>
          <p:nvPr>
            <p:ph type="ftr" sz="quarter" idx="16"/>
          </p:nvPr>
        </p:nvSpPr>
        <p:spPr/>
        <p:txBody>
          <a:bodyPr/>
          <a:lstStyle/>
          <a:p>
            <a:pPr>
              <a:defRPr/>
            </a:pP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821120" y="2194560"/>
            <a:ext cx="9875520" cy="5120640"/>
          </a:xfrm>
        </p:spPr>
        <p:txBody>
          <a:bodyPr lIns="438912" tIns="438912" anchor="b" anchorCtr="0"/>
          <a:lstStyle>
            <a:lvl1pPr algn="l">
              <a:buNone/>
              <a:defRPr sz="8600" b="1" spc="-24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2194560" y="2194560"/>
            <a:ext cx="28895040" cy="2670048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15400">
                <a:solidFill>
                  <a:schemeClr val="bg1"/>
                </a:solidFill>
              </a:defRPr>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1821120" y="7680960"/>
            <a:ext cx="9875520" cy="21214080"/>
          </a:xfrm>
        </p:spPr>
        <p:txBody>
          <a:bodyPr anchor="t" anchorCtr="0"/>
          <a:lstStyle>
            <a:lvl1pPr marL="0" indent="0">
              <a:lnSpc>
                <a:spcPct val="125000"/>
              </a:lnSpc>
              <a:spcAft>
                <a:spcPts val="4800"/>
              </a:spcAft>
              <a:buFontTx/>
              <a:buNone/>
              <a:defRPr sz="7700" b="0">
                <a:solidFill>
                  <a:schemeClr val="tx2"/>
                </a:solidFill>
              </a:defRPr>
            </a:lvl1pPr>
            <a:lvl2pPr>
              <a:defRPr sz="5800"/>
            </a:lvl2pPr>
            <a:lvl3pPr>
              <a:defRPr sz="4800"/>
            </a:lvl3pPr>
            <a:lvl4pPr>
              <a:defRPr sz="4300"/>
            </a:lvl4pPr>
            <a:lvl5pPr>
              <a:defRPr sz="43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pPr>
              <a:defRPr/>
            </a:pPr>
            <a:endParaRPr lang="en-US" dirty="0"/>
          </a:p>
        </p:txBody>
      </p:sp>
      <p:sp>
        <p:nvSpPr>
          <p:cNvPr id="9" name="Slide Number Placeholder 8"/>
          <p:cNvSpPr>
            <a:spLocks noGrp="1"/>
          </p:cNvSpPr>
          <p:nvPr>
            <p:ph type="sldNum" sz="quarter" idx="11"/>
          </p:nvPr>
        </p:nvSpPr>
        <p:spPr/>
        <p:txBody>
          <a:bodyPr/>
          <a:lstStyle/>
          <a:p>
            <a:pPr>
              <a:defRPr/>
            </a:pPr>
            <a:fld id="{C9035855-982F-4C4B-98AE-21F69EBA5FD0}" type="slidenum">
              <a:rPr lang="en-US" smtClean="0"/>
              <a:pPr>
                <a:defRPr/>
              </a:pPr>
              <a:t>‹#›</a:t>
            </a:fld>
            <a:endParaRPr lang="en-US" dirty="0"/>
          </a:p>
        </p:txBody>
      </p:sp>
      <p:sp>
        <p:nvSpPr>
          <p:cNvPr id="10" name="Footer Placeholder 9"/>
          <p:cNvSpPr>
            <a:spLocks noGrp="1"/>
          </p:cNvSpPr>
          <p:nvPr>
            <p:ph type="ftr" sz="quarter" idx="12"/>
          </p:nvPr>
        </p:nvSpPr>
        <p:spPr/>
        <p:txBody>
          <a:bodyPr/>
          <a:lstStyle/>
          <a:p>
            <a:pPr>
              <a:defRPr/>
            </a:pP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6056722F-AC9E-46C4-8395-F907A0419B86}" type="slidenum">
              <a:rPr lang="en-US" smtClean="0"/>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C7B874B3-6EE5-48DE-B1B4-4DF751701987}" type="slidenum">
              <a:rPr lang="en-US" smtClean="0"/>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2194560" y="6949443"/>
            <a:ext cx="39502080" cy="22456142"/>
          </a:xfrm>
          <a:prstGeom prst="rect">
            <a:avLst/>
          </a:prstGeom>
        </p:spPr>
        <p:txBody>
          <a:bodyPr vert="horz" lIns="438912" tIns="219456" rIns="438912" bIns="219456">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27797760" y="29777602"/>
            <a:ext cx="12435840" cy="1843430"/>
          </a:xfrm>
          <a:prstGeom prst="rect">
            <a:avLst/>
          </a:prstGeom>
        </p:spPr>
        <p:txBody>
          <a:bodyPr vert="horz" lIns="438912" tIns="219456" rIns="438912" bIns="219456" anchor="ctr" anchorCtr="0"/>
          <a:lstStyle>
            <a:lvl1pPr algn="l" eaLnBrk="1" latinLnBrk="0" hangingPunct="1">
              <a:defRPr kumimoji="0" sz="5800">
                <a:solidFill>
                  <a:schemeClr val="tx2"/>
                </a:solidFill>
              </a:defRPr>
            </a:lvl1pPr>
          </a:lstStyle>
          <a:p>
            <a:pPr>
              <a:defRPr/>
            </a:pPr>
            <a:endParaRPr lang="en-US" dirty="0"/>
          </a:p>
        </p:txBody>
      </p:sp>
      <p:sp>
        <p:nvSpPr>
          <p:cNvPr id="10" name="Footer Placeholder 9"/>
          <p:cNvSpPr>
            <a:spLocks noGrp="1"/>
          </p:cNvSpPr>
          <p:nvPr>
            <p:ph type="ftr" sz="quarter" idx="3"/>
          </p:nvPr>
        </p:nvSpPr>
        <p:spPr>
          <a:xfrm>
            <a:off x="10241280" y="29777602"/>
            <a:ext cx="17190720" cy="1843430"/>
          </a:xfrm>
          <a:prstGeom prst="rect">
            <a:avLst/>
          </a:prstGeom>
        </p:spPr>
        <p:txBody>
          <a:bodyPr vert="horz" lIns="438912" tIns="219456" rIns="438912" bIns="219456" anchor="ctr" anchorCtr="0"/>
          <a:lstStyle>
            <a:lvl1pPr algn="r" eaLnBrk="1" latinLnBrk="0" hangingPunct="1">
              <a:defRPr kumimoji="0" sz="5800">
                <a:solidFill>
                  <a:schemeClr val="tx2"/>
                </a:solidFill>
              </a:defRPr>
            </a:lvl1pPr>
          </a:lstStyle>
          <a:p>
            <a:pPr>
              <a:defRPr/>
            </a:pPr>
            <a:endParaRPr lang="en-US" dirty="0"/>
          </a:p>
        </p:txBody>
      </p:sp>
      <p:sp>
        <p:nvSpPr>
          <p:cNvPr id="22" name="Slide Number Placeholder 21"/>
          <p:cNvSpPr>
            <a:spLocks noGrp="1"/>
          </p:cNvSpPr>
          <p:nvPr>
            <p:ph type="sldNum" sz="quarter" idx="4"/>
          </p:nvPr>
        </p:nvSpPr>
        <p:spPr>
          <a:xfrm>
            <a:off x="40370760" y="29671349"/>
            <a:ext cx="2926080" cy="2194560"/>
          </a:xfrm>
          <a:prstGeom prst="rect">
            <a:avLst/>
          </a:prstGeom>
          <a:noFill/>
        </p:spPr>
        <p:txBody>
          <a:bodyPr vert="horz" lIns="0" tIns="0" rIns="0" bIns="0" anchor="ctr" anchorCtr="0">
            <a:noAutofit/>
          </a:bodyPr>
          <a:lstStyle>
            <a:lvl1pPr algn="ctr" eaLnBrk="1" latinLnBrk="0" hangingPunct="1">
              <a:defRPr kumimoji="0" sz="7700" baseline="0">
                <a:solidFill>
                  <a:schemeClr val="tx2"/>
                </a:solidFill>
              </a:defRPr>
            </a:lvl1pPr>
          </a:lstStyle>
          <a:p>
            <a:pPr>
              <a:defRPr/>
            </a:pPr>
            <a:fld id="{0D345C29-2D70-4C8C-BAA8-1E8AAA69F8C5}" type="slidenum">
              <a:rPr lang="en-US" smtClean="0"/>
              <a:pPr>
                <a:defRPr/>
              </a:pPr>
              <a:t>‹#›</a:t>
            </a:fld>
            <a:endParaRPr lang="en-US" dirty="0"/>
          </a:p>
        </p:txBody>
      </p:sp>
      <p:sp>
        <p:nvSpPr>
          <p:cNvPr id="5" name="Title Placeholder 4"/>
          <p:cNvSpPr>
            <a:spLocks noGrp="1"/>
          </p:cNvSpPr>
          <p:nvPr>
            <p:ph type="title"/>
          </p:nvPr>
        </p:nvSpPr>
        <p:spPr>
          <a:xfrm>
            <a:off x="2194560" y="731520"/>
            <a:ext cx="39502080" cy="5852160"/>
          </a:xfrm>
          <a:prstGeom prst="rect">
            <a:avLst/>
          </a:prstGeom>
          <a:ln w="6350" cap="rnd">
            <a:noFill/>
          </a:ln>
        </p:spPr>
        <p:txBody>
          <a:bodyPr vert="horz" lIns="438912" tIns="219456" rIns="438912" bIns="219456"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rtl="0" eaLnBrk="1" latinLnBrk="0" hangingPunct="1">
        <a:spcBef>
          <a:spcPct val="0"/>
        </a:spcBef>
        <a:buNone/>
        <a:defRPr kumimoji="0" lang="en-US" sz="20200" b="0" kern="1200" spc="-48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1316736" indent="-1316736" algn="l" rtl="0" eaLnBrk="1" latinLnBrk="0" hangingPunct="1">
        <a:spcBef>
          <a:spcPts val="2880"/>
        </a:spcBef>
        <a:buClr>
          <a:schemeClr val="accent2"/>
        </a:buClr>
        <a:buSzPct val="85000"/>
        <a:buFont typeface="Wingdings 2"/>
        <a:buChar char=""/>
        <a:defRPr kumimoji="0" sz="12500" kern="1200">
          <a:solidFill>
            <a:schemeClr val="tx1"/>
          </a:solidFill>
          <a:latin typeface="+mn-lt"/>
          <a:ea typeface="+mn-ea"/>
          <a:cs typeface="+mn-cs"/>
        </a:defRPr>
      </a:lvl1pPr>
      <a:lvl2pPr marL="3072384" indent="-1316736" algn="l" rtl="0" eaLnBrk="1" latinLnBrk="0" hangingPunct="1">
        <a:spcBef>
          <a:spcPts val="1440"/>
        </a:spcBef>
        <a:buClr>
          <a:schemeClr val="accent2">
            <a:shade val="75000"/>
          </a:schemeClr>
        </a:buClr>
        <a:buSzPct val="85000"/>
        <a:buFont typeface="Wingdings 2"/>
        <a:buChar char=""/>
        <a:defRPr kumimoji="0" sz="11500" kern="1200">
          <a:solidFill>
            <a:schemeClr val="tx2"/>
          </a:solidFill>
          <a:latin typeface="+mn-lt"/>
          <a:ea typeface="+mn-ea"/>
          <a:cs typeface="+mn-cs"/>
        </a:defRPr>
      </a:lvl2pPr>
      <a:lvl3pPr marL="4828032" indent="-1097280" algn="l" rtl="0" eaLnBrk="1" latinLnBrk="0" hangingPunct="1">
        <a:spcBef>
          <a:spcPts val="1440"/>
        </a:spcBef>
        <a:buClr>
          <a:schemeClr val="accent2">
            <a:shade val="50000"/>
          </a:schemeClr>
        </a:buClr>
        <a:buSzPct val="85000"/>
        <a:buFont typeface="Wingdings 2"/>
        <a:buChar char=""/>
        <a:defRPr kumimoji="0" sz="10100" kern="1200">
          <a:solidFill>
            <a:schemeClr val="tx1"/>
          </a:solidFill>
          <a:latin typeface="+mn-lt"/>
          <a:ea typeface="+mn-ea"/>
          <a:cs typeface="+mn-cs"/>
        </a:defRPr>
      </a:lvl3pPr>
      <a:lvl4pPr marL="6144768" indent="-1097280" algn="l" rtl="0" eaLnBrk="1" latinLnBrk="0" hangingPunct="1">
        <a:spcBef>
          <a:spcPts val="1440"/>
        </a:spcBef>
        <a:buClr>
          <a:schemeClr val="accent2">
            <a:shade val="75000"/>
          </a:schemeClr>
        </a:buClr>
        <a:buSzPct val="85000"/>
        <a:buFont typeface="Wingdings 2" pitchFamily="18" charset="2"/>
        <a:buChar char=""/>
        <a:defRPr kumimoji="0" sz="9100" kern="1200">
          <a:solidFill>
            <a:schemeClr val="tx1"/>
          </a:solidFill>
          <a:latin typeface="+mn-lt"/>
          <a:ea typeface="+mn-ea"/>
          <a:cs typeface="+mn-cs"/>
        </a:defRPr>
      </a:lvl4pPr>
      <a:lvl5pPr marL="7461504" indent="-1097280" algn="l" rtl="0" eaLnBrk="1" latinLnBrk="0" hangingPunct="1">
        <a:spcBef>
          <a:spcPts val="1632"/>
        </a:spcBef>
        <a:buClr>
          <a:schemeClr val="accent2">
            <a:shade val="75000"/>
          </a:schemeClr>
        </a:buClr>
        <a:buSzPct val="85000"/>
        <a:buFont typeface="Wingdings 2" pitchFamily="18" charset="2"/>
        <a:buChar char=""/>
        <a:defRPr kumimoji="0" sz="7700" kern="1200">
          <a:solidFill>
            <a:schemeClr val="tx1"/>
          </a:solidFill>
          <a:latin typeface="+mn-lt"/>
          <a:ea typeface="+mn-ea"/>
          <a:cs typeface="+mn-cs"/>
        </a:defRPr>
      </a:lvl5pPr>
      <a:lvl6pPr marL="8778240" indent="-1097280" algn="l" rtl="0" eaLnBrk="1" latinLnBrk="0" hangingPunct="1">
        <a:spcBef>
          <a:spcPts val="1632"/>
        </a:spcBef>
        <a:buClr>
          <a:schemeClr val="accent2">
            <a:shade val="75000"/>
          </a:schemeClr>
        </a:buClr>
        <a:buSzPct val="85000"/>
        <a:buFont typeface="Wingdings 2" pitchFamily="18" charset="2"/>
        <a:buChar char="?"/>
        <a:defRPr kumimoji="0" sz="8200" kern="1200">
          <a:solidFill>
            <a:schemeClr val="tx1"/>
          </a:solidFill>
          <a:latin typeface="+mn-lt"/>
          <a:ea typeface="+mn-ea"/>
          <a:cs typeface="+mn-cs"/>
        </a:defRPr>
      </a:lvl6pPr>
      <a:lvl7pPr marL="9656064" indent="-877824" algn="l" rtl="0" eaLnBrk="1" latinLnBrk="0" hangingPunct="1">
        <a:spcBef>
          <a:spcPts val="1632"/>
        </a:spcBef>
        <a:buClr>
          <a:schemeClr val="accent2">
            <a:shade val="75000"/>
          </a:schemeClr>
        </a:buClr>
        <a:buSzPct val="85000"/>
        <a:buFont typeface="Wingdings 2" pitchFamily="18" charset="2"/>
        <a:buChar char="?"/>
        <a:defRPr kumimoji="0" sz="7700" kern="1200" baseline="0">
          <a:solidFill>
            <a:schemeClr val="tx1"/>
          </a:solidFill>
          <a:latin typeface="+mn-lt"/>
          <a:ea typeface="+mn-ea"/>
          <a:cs typeface="+mn-cs"/>
        </a:defRPr>
      </a:lvl7pPr>
      <a:lvl8pPr marL="10972800" indent="-877824" algn="l" rtl="0" eaLnBrk="1" latinLnBrk="0" hangingPunct="1">
        <a:spcBef>
          <a:spcPts val="1632"/>
        </a:spcBef>
        <a:buClr>
          <a:schemeClr val="accent2">
            <a:shade val="75000"/>
          </a:schemeClr>
        </a:buClr>
        <a:buSzPct val="85000"/>
        <a:buFont typeface="Wingdings 2" pitchFamily="18" charset="2"/>
        <a:buChar char="?"/>
        <a:defRPr kumimoji="0" sz="7200" kern="1200">
          <a:solidFill>
            <a:schemeClr val="tx1"/>
          </a:solidFill>
          <a:latin typeface="+mn-lt"/>
          <a:ea typeface="+mn-ea"/>
          <a:cs typeface="+mn-cs"/>
        </a:defRPr>
      </a:lvl8pPr>
      <a:lvl9pPr marL="12289536" indent="-877824" algn="l" rtl="0" eaLnBrk="1" latinLnBrk="0" hangingPunct="1">
        <a:spcBef>
          <a:spcPts val="1632"/>
        </a:spcBef>
        <a:buClr>
          <a:schemeClr val="accent2">
            <a:shade val="75000"/>
          </a:schemeClr>
        </a:buClr>
        <a:buSzPct val="85000"/>
        <a:buFont typeface="Wingdings 2" pitchFamily="18" charset="2"/>
        <a:buChar char="?"/>
        <a:defRPr kumimoji="0" sz="72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4" Type="http://schemas.openxmlformats.org/officeDocument/2006/relationships/image" Target="../media/image13.png"/><Relationship Id="rId4" Type="http://schemas.openxmlformats.org/officeDocument/2006/relationships/image" Target="../media/image5.png"/><Relationship Id="rId7" Type="http://schemas.openxmlformats.org/officeDocument/2006/relationships/image" Target="../media/image7.png"/><Relationship Id="rId11"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6.png"/><Relationship Id="rId8" Type="http://schemas.openxmlformats.org/officeDocument/2006/relationships/image" Target="../media/image8.jpeg"/><Relationship Id="rId13" Type="http://schemas.openxmlformats.org/officeDocument/2006/relationships/image" Target="../media/image12.jpeg"/><Relationship Id="rId10" Type="http://schemas.openxmlformats.org/officeDocument/2006/relationships/image" Target="../media/image10.jpeg"/><Relationship Id="rId5" Type="http://schemas.openxmlformats.org/officeDocument/2006/relationships/image" Target="NULL" TargetMode="External"/><Relationship Id="rId12" Type="http://schemas.openxmlformats.org/officeDocument/2006/relationships/hyperlink" Target="http://tribalclimate.uoregon.edu" TargetMode="External"/><Relationship Id="rId2" Type="http://schemas.openxmlformats.org/officeDocument/2006/relationships/image" Target="../media/image3.png"/><Relationship Id="rId9" Type="http://schemas.openxmlformats.org/officeDocument/2006/relationships/image" Target="../media/image9.png"/><Relationship Id="rId3"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 name="Text Box 199"/>
          <p:cNvSpPr txBox="1">
            <a:spLocks noChangeArrowheads="1"/>
          </p:cNvSpPr>
          <p:nvPr/>
        </p:nvSpPr>
        <p:spPr bwMode="auto">
          <a:xfrm>
            <a:off x="990603" y="4953002"/>
            <a:ext cx="16456219" cy="21987440"/>
          </a:xfrm>
          <a:prstGeom prst="rect">
            <a:avLst/>
          </a:prstGeom>
          <a:solidFill>
            <a:schemeClr val="accent1"/>
          </a:solidFill>
          <a:ln w="9525">
            <a:noFill/>
            <a:miter lim="800000"/>
            <a:headEnd/>
            <a:tailEnd/>
          </a:ln>
        </p:spPr>
        <p:txBody>
          <a:bodyPr wrap="square" lIns="255902" tIns="127954" rIns="255902" bIns="127954">
            <a:spAutoFit/>
          </a:bodyPr>
          <a:lstStyle/>
          <a:p>
            <a:pPr marL="3656102" algn="l"/>
            <a:r>
              <a:rPr lang="en-US" sz="4300" b="1" i="1" cap="small" dirty="0" smtClean="0">
                <a:solidFill>
                  <a:schemeClr val="bg1"/>
                </a:solidFill>
                <a:latin typeface="Calibri" pitchFamily="34" charset="0"/>
                <a:cs typeface="Arial" pitchFamily="34" charset="0"/>
              </a:rPr>
              <a:t>Coquille  Indian Tribe</a:t>
            </a:r>
          </a:p>
          <a:p>
            <a:pPr marL="3656102" algn="l"/>
            <a:r>
              <a:rPr lang="en-US" sz="4300" b="1" i="1" cap="small" dirty="0" smtClean="0">
                <a:solidFill>
                  <a:schemeClr val="bg1"/>
                </a:solidFill>
                <a:latin typeface="Calibri" pitchFamily="34" charset="0"/>
                <a:cs typeface="Arial" pitchFamily="34" charset="0"/>
              </a:rPr>
              <a:t>Climate Change Committee</a:t>
            </a:r>
            <a:endParaRPr lang="en-US" sz="3400" dirty="0" smtClean="0">
              <a:solidFill>
                <a:schemeClr val="bg1"/>
              </a:solidFill>
              <a:latin typeface="Calibri" pitchFamily="34" charset="0"/>
            </a:endParaRPr>
          </a:p>
          <a:p>
            <a:pPr marL="3656102" algn="l"/>
            <a:r>
              <a:rPr lang="en-US" sz="3400" dirty="0" smtClean="0">
                <a:solidFill>
                  <a:schemeClr val="bg1"/>
                </a:solidFill>
                <a:latin typeface="Calibri" pitchFamily="34" charset="0"/>
              </a:rPr>
              <a:t>In 2008, the Coquille established a Climate </a:t>
            </a:r>
            <a:br>
              <a:rPr lang="en-US" sz="3400" dirty="0" smtClean="0">
                <a:solidFill>
                  <a:schemeClr val="bg1"/>
                </a:solidFill>
                <a:latin typeface="Calibri" pitchFamily="34" charset="0"/>
              </a:rPr>
            </a:br>
            <a:r>
              <a:rPr lang="en-US" sz="3400" dirty="0" smtClean="0">
                <a:solidFill>
                  <a:schemeClr val="bg1"/>
                </a:solidFill>
                <a:latin typeface="Calibri" pitchFamily="34" charset="0"/>
              </a:rPr>
              <a:t>Change Committee to become familiar </a:t>
            </a:r>
            <a:br>
              <a:rPr lang="en-US" sz="3400" dirty="0" smtClean="0">
                <a:solidFill>
                  <a:schemeClr val="bg1"/>
                </a:solidFill>
                <a:latin typeface="Calibri" pitchFamily="34" charset="0"/>
              </a:rPr>
            </a:br>
            <a:r>
              <a:rPr lang="en-US" sz="3400" dirty="0" smtClean="0">
                <a:solidFill>
                  <a:schemeClr val="bg1"/>
                </a:solidFill>
                <a:latin typeface="Calibri" pitchFamily="34" charset="0"/>
              </a:rPr>
              <a:t>with the causes and consequences of climate </a:t>
            </a:r>
            <a:br>
              <a:rPr lang="en-US" sz="3400" dirty="0" smtClean="0">
                <a:solidFill>
                  <a:schemeClr val="bg1"/>
                </a:solidFill>
                <a:latin typeface="Calibri" pitchFamily="34" charset="0"/>
              </a:rPr>
            </a:br>
            <a:r>
              <a:rPr lang="en-US" sz="3400" dirty="0" smtClean="0">
                <a:solidFill>
                  <a:schemeClr val="bg1"/>
                </a:solidFill>
                <a:latin typeface="Calibri" pitchFamily="34" charset="0"/>
              </a:rPr>
              <a:t>change, and to make recommendations for </a:t>
            </a:r>
            <a:br>
              <a:rPr lang="en-US" sz="3400" dirty="0" smtClean="0">
                <a:solidFill>
                  <a:schemeClr val="bg1"/>
                </a:solidFill>
                <a:latin typeface="Calibri" pitchFamily="34" charset="0"/>
              </a:rPr>
            </a:br>
            <a:r>
              <a:rPr lang="en-US" sz="3400" dirty="0" smtClean="0">
                <a:solidFill>
                  <a:schemeClr val="bg1"/>
                </a:solidFill>
                <a:latin typeface="Calibri" pitchFamily="34" charset="0"/>
              </a:rPr>
              <a:t>the Tribe and its members.</a:t>
            </a:r>
          </a:p>
          <a:p>
            <a:pPr marL="3656102" algn="l"/>
            <a:endParaRPr lang="en-US" sz="3400" dirty="0" smtClean="0">
              <a:solidFill>
                <a:schemeClr val="bg1"/>
              </a:solidFill>
              <a:latin typeface="Calibri" pitchFamily="34" charset="0"/>
            </a:endParaRPr>
          </a:p>
          <a:p>
            <a:pPr marL="3656102" algn="l"/>
            <a:endParaRPr lang="en-US" sz="3400" dirty="0" smtClean="0">
              <a:solidFill>
                <a:schemeClr val="bg1"/>
              </a:solidFill>
              <a:latin typeface="Calibri" pitchFamily="34" charset="0"/>
            </a:endParaRPr>
          </a:p>
          <a:p>
            <a:pPr marL="3656102" algn="l"/>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endParaRPr lang="en-US" sz="3400" dirty="0" smtClean="0">
              <a:solidFill>
                <a:schemeClr val="bg1"/>
              </a:solidFill>
              <a:latin typeface="Calibri" pitchFamily="34" charset="0"/>
            </a:endParaRPr>
          </a:p>
          <a:p>
            <a:pPr algn="r"/>
            <a:r>
              <a:rPr lang="en-US" sz="3400" dirty="0" smtClean="0">
                <a:solidFill>
                  <a:schemeClr val="bg1"/>
                </a:solidFill>
                <a:latin typeface="Calibri" pitchFamily="34" charset="0"/>
              </a:rPr>
              <a:t> </a:t>
            </a: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p:txBody>
      </p:sp>
      <p:sp>
        <p:nvSpPr>
          <p:cNvPr id="38" name="Text Box 199"/>
          <p:cNvSpPr txBox="1">
            <a:spLocks noChangeArrowheads="1"/>
          </p:cNvSpPr>
          <p:nvPr/>
        </p:nvSpPr>
        <p:spPr bwMode="auto">
          <a:xfrm>
            <a:off x="30784800" y="4953000"/>
            <a:ext cx="11887200" cy="13075920"/>
          </a:xfrm>
          <a:prstGeom prst="rect">
            <a:avLst/>
          </a:prstGeom>
          <a:solidFill>
            <a:schemeClr val="accent1"/>
          </a:solidFill>
          <a:ln w="9525">
            <a:noFill/>
            <a:miter lim="800000"/>
            <a:headEnd/>
            <a:tailEnd/>
          </a:ln>
        </p:spPr>
        <p:txBody>
          <a:bodyPr wrap="square" lIns="255902" tIns="127954" rIns="255902" bIns="127954">
            <a:spAutoFit/>
          </a:bodyPr>
          <a:lstStyle/>
          <a:p>
            <a:pPr algn="l"/>
            <a:r>
              <a:rPr lang="en-US" sz="4300" b="1" i="1" cap="small" dirty="0" smtClean="0">
                <a:solidFill>
                  <a:schemeClr val="bg1"/>
                </a:solidFill>
                <a:latin typeface="Calibri" pitchFamily="34" charset="0"/>
                <a:cs typeface="Arial" pitchFamily="34" charset="0"/>
              </a:rPr>
              <a:t>Nez Perce Tribe Carbon </a:t>
            </a:r>
          </a:p>
          <a:p>
            <a:pPr algn="l"/>
            <a:r>
              <a:rPr lang="en-US" sz="4300" b="1" i="1" cap="small" dirty="0" smtClean="0">
                <a:solidFill>
                  <a:schemeClr val="bg1"/>
                </a:solidFill>
                <a:latin typeface="Calibri" pitchFamily="34" charset="0"/>
                <a:cs typeface="Arial" pitchFamily="34" charset="0"/>
              </a:rPr>
              <a:t>Sequestration Program</a:t>
            </a: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lvl="0" algn="r"/>
            <a:endParaRPr lang="en-US" sz="3400" b="1"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r>
              <a:rPr lang="en-US" sz="3400" dirty="0" smtClean="0">
                <a:solidFill>
                  <a:schemeClr val="bg1"/>
                </a:solidFill>
                <a:latin typeface="Calibri" pitchFamily="34" charset="0"/>
              </a:rPr>
              <a:t>	</a:t>
            </a:r>
          </a:p>
          <a:p>
            <a:pPr marL="457013" indent="-457013" defTabSz="2559586"/>
            <a:endParaRPr lang="en-US" sz="3400" b="1" dirty="0">
              <a:solidFill>
                <a:schemeClr val="bg1"/>
              </a:solidFill>
              <a:latin typeface="Calibri" pitchFamily="34" charset="0"/>
            </a:endParaRPr>
          </a:p>
        </p:txBody>
      </p:sp>
      <p:sp>
        <p:nvSpPr>
          <p:cNvPr id="39" name="Text Box 199"/>
          <p:cNvSpPr txBox="1">
            <a:spLocks noChangeArrowheads="1"/>
          </p:cNvSpPr>
          <p:nvPr/>
        </p:nvSpPr>
        <p:spPr bwMode="auto">
          <a:xfrm>
            <a:off x="17678400" y="4952998"/>
            <a:ext cx="12801600" cy="27157680"/>
          </a:xfrm>
          <a:prstGeom prst="rect">
            <a:avLst/>
          </a:prstGeom>
          <a:solidFill>
            <a:schemeClr val="accent1"/>
          </a:solidFill>
          <a:ln w="9525">
            <a:noFill/>
            <a:miter lim="800000"/>
            <a:headEnd/>
            <a:tailEnd/>
          </a:ln>
        </p:spPr>
        <p:txBody>
          <a:bodyPr wrap="square" lIns="255902" tIns="127954" rIns="255902" bIns="127954">
            <a:spAutoFit/>
          </a:bodyPr>
          <a:lstStyle/>
          <a:p>
            <a:pPr marL="457013" indent="-457013" algn="l" defTabSz="2559586"/>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a:p>
            <a:pPr marL="457013" indent="-457013" algn="l" defTabSz="2559586">
              <a:buFont typeface="Arial" pitchFamily="34" charset="0"/>
              <a:buChar char="•"/>
            </a:pPr>
            <a:endParaRPr lang="en-US" sz="4300" b="1" i="1" cap="small" dirty="0" smtClean="0">
              <a:latin typeface="Calibri" pitchFamily="34" charset="0"/>
              <a:cs typeface="Arial" pitchFamily="34" charset="0"/>
            </a:endParaRPr>
          </a:p>
        </p:txBody>
      </p:sp>
      <p:pic>
        <p:nvPicPr>
          <p:cNvPr id="42" name="Picture 41" descr="climatechangelogo"/>
          <p:cNvPicPr>
            <a:picLocks noChangeAspect="1"/>
          </p:cNvPicPr>
          <p:nvPr/>
        </p:nvPicPr>
        <p:blipFill>
          <a:blip r:embed="rId2" cstate="print"/>
          <a:srcRect/>
          <a:stretch>
            <a:fillRect/>
          </a:stretch>
        </p:blipFill>
        <p:spPr bwMode="auto">
          <a:xfrm>
            <a:off x="17907000" y="5181600"/>
            <a:ext cx="3947886" cy="3657600"/>
          </a:xfrm>
          <a:prstGeom prst="rect">
            <a:avLst/>
          </a:prstGeom>
          <a:noFill/>
          <a:ln w="9525">
            <a:noFill/>
            <a:miter lim="800000"/>
            <a:headEnd/>
            <a:tailEnd/>
          </a:ln>
        </p:spPr>
      </p:pic>
      <p:sp>
        <p:nvSpPr>
          <p:cNvPr id="3" name="Rectangle 5"/>
          <p:cNvSpPr>
            <a:spLocks noChangeArrowheads="1"/>
          </p:cNvSpPr>
          <p:nvPr/>
        </p:nvSpPr>
        <p:spPr bwMode="auto">
          <a:xfrm>
            <a:off x="21853310" y="-79157"/>
            <a:ext cx="184589" cy="615515"/>
          </a:xfrm>
          <a:prstGeom prst="rect">
            <a:avLst/>
          </a:prstGeom>
          <a:noFill/>
          <a:ln w="9525">
            <a:noFill/>
            <a:miter lim="800000"/>
            <a:headEnd/>
            <a:tailEnd/>
          </a:ln>
          <a:effectLst/>
        </p:spPr>
        <p:txBody>
          <a:bodyPr vert="horz" wrap="none" lIns="91402" tIns="45701" rIns="91402" bIns="45701" numCol="1" anchor="ctr" anchorCtr="0" compatLnSpc="1">
            <a:prstTxWarp prst="textNoShape">
              <a:avLst/>
            </a:prstTxWarp>
            <a:spAutoFit/>
          </a:bodyPr>
          <a:lstStyle/>
          <a:p>
            <a:endParaRPr lang="en-US" sz="3400" dirty="0"/>
          </a:p>
        </p:txBody>
      </p:sp>
      <p:graphicFrame>
        <p:nvGraphicFramePr>
          <p:cNvPr id="37" name="Table 36"/>
          <p:cNvGraphicFramePr>
            <a:graphicFrameLocks noGrp="1"/>
          </p:cNvGraphicFramePr>
          <p:nvPr/>
        </p:nvGraphicFramePr>
        <p:xfrm>
          <a:off x="18059400" y="12954000"/>
          <a:ext cx="11963400" cy="13426439"/>
        </p:xfrm>
        <a:graphic>
          <a:graphicData uri="http://schemas.openxmlformats.org/drawingml/2006/table">
            <a:tbl>
              <a:tblPr firstRow="1" bandRow="1">
                <a:tableStyleId>{5C22544A-7EE6-4342-B048-85BDC9FD1C3A}</a:tableStyleId>
              </a:tblPr>
              <a:tblGrid>
                <a:gridCol w="11963400"/>
              </a:tblGrid>
              <a:tr h="533400">
                <a:tc>
                  <a:txBody>
                    <a:bodyPr/>
                    <a:lstStyle/>
                    <a:p>
                      <a:pPr>
                        <a:buFont typeface="Arial" pitchFamily="34" charset="0"/>
                        <a:buNone/>
                      </a:pPr>
                      <a:r>
                        <a:rPr lang="en-US" sz="3400" kern="1200" dirty="0" smtClean="0">
                          <a:solidFill>
                            <a:schemeClr val="bg1"/>
                          </a:solidFill>
                          <a:latin typeface="Calibri"/>
                        </a:rPr>
                        <a:t>Swinomish</a:t>
                      </a:r>
                      <a:r>
                        <a:rPr lang="en-US" sz="3400" kern="1200" baseline="0" dirty="0" smtClean="0">
                          <a:solidFill>
                            <a:schemeClr val="bg1"/>
                          </a:solidFill>
                          <a:latin typeface="Calibri"/>
                        </a:rPr>
                        <a:t> Climate Change Initiative Planning Process</a:t>
                      </a:r>
                      <a:endParaRPr lang="en-US" sz="3400" b="1" i="0" kern="1200" baseline="0" dirty="0" smtClean="0">
                        <a:solidFill>
                          <a:schemeClr val="bg1"/>
                        </a:solidFill>
                        <a:latin typeface="Calibri"/>
                        <a:ea typeface="+mn-ea"/>
                        <a:cs typeface="+mn-cs"/>
                      </a:endParaRPr>
                    </a:p>
                  </a:txBody>
                  <a:tcPr/>
                </a:tc>
              </a:tr>
              <a:tr h="7552943">
                <a:tc>
                  <a:txBody>
                    <a:bodyPr/>
                    <a:lstStyle/>
                    <a:p>
                      <a:r>
                        <a:rPr lang="en-US" sz="2900" b="1" i="1" baseline="0" dirty="0" smtClean="0">
                          <a:solidFill>
                            <a:schemeClr val="bg1"/>
                          </a:solidFill>
                          <a:latin typeface="Calibri"/>
                        </a:rPr>
                        <a:t>Phase 1 (2007 – 2009)</a:t>
                      </a:r>
                    </a:p>
                    <a:p>
                      <a:pPr>
                        <a:buFont typeface="Arial" pitchFamily="34" charset="0"/>
                        <a:buChar char="•"/>
                      </a:pPr>
                      <a:r>
                        <a:rPr lang="en-US" sz="2900" baseline="0" dirty="0" smtClean="0">
                          <a:solidFill>
                            <a:schemeClr val="bg1"/>
                          </a:solidFill>
                          <a:latin typeface="Calibri"/>
                        </a:rPr>
                        <a:t>  Tribal buy-in leads to issuance of 2007 </a:t>
                      </a:r>
                      <a:br>
                        <a:rPr lang="en-US" sz="2900" baseline="0" dirty="0" smtClean="0">
                          <a:solidFill>
                            <a:schemeClr val="bg1"/>
                          </a:solidFill>
                          <a:latin typeface="Calibri"/>
                        </a:rPr>
                      </a:br>
                      <a:r>
                        <a:rPr lang="en-US" sz="2900" baseline="0" dirty="0" smtClean="0">
                          <a:solidFill>
                            <a:schemeClr val="bg1"/>
                          </a:solidFill>
                          <a:latin typeface="Calibri"/>
                        </a:rPr>
                        <a:t>   Climate Change Proclamation </a:t>
                      </a:r>
                    </a:p>
                    <a:p>
                      <a:pPr>
                        <a:buFont typeface="Arial" pitchFamily="34" charset="0"/>
                        <a:buChar char="•"/>
                      </a:pPr>
                      <a:r>
                        <a:rPr lang="en-US" sz="2900" baseline="0" dirty="0" smtClean="0">
                          <a:solidFill>
                            <a:schemeClr val="bg1"/>
                          </a:solidFill>
                          <a:latin typeface="Calibri"/>
                        </a:rPr>
                        <a:t>  Identification of partners, development of  advisory committee and      </a:t>
                      </a:r>
                      <a:br>
                        <a:rPr lang="en-US" sz="2900" baseline="0" dirty="0" smtClean="0">
                          <a:solidFill>
                            <a:schemeClr val="bg1"/>
                          </a:solidFill>
                          <a:latin typeface="Calibri"/>
                        </a:rPr>
                      </a:br>
                      <a:r>
                        <a:rPr lang="en-US" sz="2900" baseline="0" dirty="0" smtClean="0">
                          <a:solidFill>
                            <a:schemeClr val="bg1"/>
                          </a:solidFill>
                          <a:latin typeface="Calibri"/>
                        </a:rPr>
                        <a:t>    identification of roles and responsibilities</a:t>
                      </a:r>
                    </a:p>
                    <a:p>
                      <a:pPr>
                        <a:buFont typeface="Arial" pitchFamily="34" charset="0"/>
                        <a:buChar char="•"/>
                      </a:pPr>
                      <a:r>
                        <a:rPr lang="en-US" sz="2900" kern="1200" dirty="0" smtClean="0">
                          <a:solidFill>
                            <a:schemeClr val="bg1"/>
                          </a:solidFill>
                          <a:latin typeface="Calibri"/>
                        </a:rPr>
                        <a:t>  Development of the Impact assessment</a:t>
                      </a:r>
                    </a:p>
                    <a:p>
                      <a:pPr>
                        <a:buFont typeface="Arial" pitchFamily="34" charset="0"/>
                        <a:buNone/>
                      </a:pPr>
                      <a:r>
                        <a:rPr lang="en-US" sz="2900" kern="1200" baseline="0" dirty="0" smtClean="0">
                          <a:solidFill>
                            <a:schemeClr val="bg1"/>
                          </a:solidFill>
                          <a:latin typeface="Calibri"/>
                        </a:rPr>
                        <a:t>       - Data review/analysis</a:t>
                      </a:r>
                    </a:p>
                    <a:p>
                      <a:pPr>
                        <a:buFont typeface="Arial" pitchFamily="34" charset="0"/>
                        <a:buNone/>
                      </a:pPr>
                      <a:r>
                        <a:rPr lang="en-US" sz="2900" kern="1200" dirty="0" smtClean="0">
                          <a:solidFill>
                            <a:schemeClr val="bg1"/>
                          </a:solidFill>
                          <a:latin typeface="Calibri"/>
                        </a:rPr>
                        <a:t>       - Risk zone mapping/inventory</a:t>
                      </a:r>
                    </a:p>
                    <a:p>
                      <a:pPr>
                        <a:buFont typeface="Arial" pitchFamily="34" charset="0"/>
                        <a:buNone/>
                      </a:pPr>
                      <a:r>
                        <a:rPr lang="en-US" sz="2900" kern="1200" dirty="0" smtClean="0">
                          <a:solidFill>
                            <a:schemeClr val="bg1"/>
                          </a:solidFill>
                          <a:latin typeface="Calibri"/>
                        </a:rPr>
                        <a:t>       - Vulnerability assessment</a:t>
                      </a:r>
                    </a:p>
                    <a:p>
                      <a:pPr>
                        <a:buFont typeface="Arial" pitchFamily="34" charset="0"/>
                        <a:buNone/>
                      </a:pPr>
                      <a:r>
                        <a:rPr lang="en-US" sz="2900" kern="1200" dirty="0" smtClean="0">
                          <a:solidFill>
                            <a:schemeClr val="bg1"/>
                          </a:solidFill>
                          <a:latin typeface="Calibri"/>
                        </a:rPr>
                        <a:t>       - Risk analysis</a:t>
                      </a:r>
                    </a:p>
                    <a:p>
                      <a:pPr>
                        <a:buFont typeface="Arial" pitchFamily="34" charset="0"/>
                        <a:buChar char="•"/>
                      </a:pPr>
                      <a:r>
                        <a:rPr lang="en-US" sz="2900" kern="1200" dirty="0" smtClean="0">
                          <a:solidFill>
                            <a:schemeClr val="bg1"/>
                          </a:solidFill>
                          <a:latin typeface="Calibri"/>
                        </a:rPr>
                        <a:t>  Policy/strategy scoping (intergovernmental)</a:t>
                      </a:r>
                    </a:p>
                    <a:p>
                      <a:pPr>
                        <a:buFont typeface="Arial" pitchFamily="34" charset="0"/>
                        <a:buChar char="•"/>
                      </a:pPr>
                      <a:r>
                        <a:rPr lang="en-US" sz="2900" kern="1200" dirty="0" smtClean="0">
                          <a:solidFill>
                            <a:schemeClr val="bg1"/>
                          </a:solidFill>
                          <a:latin typeface="Calibri"/>
                        </a:rPr>
                        <a:t>  Community Outreach</a:t>
                      </a:r>
                    </a:p>
                    <a:p>
                      <a:pPr>
                        <a:buFont typeface="Arial" pitchFamily="34" charset="0"/>
                        <a:buChar char="•"/>
                      </a:pPr>
                      <a:r>
                        <a:rPr lang="en-US" sz="2900" kern="1200" dirty="0" smtClean="0">
                          <a:solidFill>
                            <a:schemeClr val="bg1"/>
                          </a:solidFill>
                          <a:latin typeface="Calibri"/>
                        </a:rPr>
                        <a:t>  Conducted storytelling workshop with tribal members</a:t>
                      </a:r>
                    </a:p>
                    <a:p>
                      <a:pPr>
                        <a:buFont typeface="Arial" pitchFamily="34" charset="0"/>
                        <a:buNone/>
                      </a:pPr>
                      <a:r>
                        <a:rPr lang="en-US" sz="2900" kern="1200" baseline="0" dirty="0" smtClean="0">
                          <a:solidFill>
                            <a:schemeClr val="bg1"/>
                          </a:solidFill>
                          <a:latin typeface="Calibri"/>
                        </a:rPr>
                        <a:t>       - Formed tribal outreach group</a:t>
                      </a:r>
                    </a:p>
                    <a:p>
                      <a:pPr>
                        <a:buFont typeface="Arial" pitchFamily="34" charset="0"/>
                        <a:buNone/>
                      </a:pPr>
                      <a:r>
                        <a:rPr lang="en-US" sz="2900" kern="1200" baseline="0" dirty="0" smtClean="0">
                          <a:solidFill>
                            <a:schemeClr val="bg1"/>
                          </a:solidFill>
                          <a:latin typeface="Calibri"/>
                        </a:rPr>
                        <a:t>       - Held public meetings</a:t>
                      </a:r>
                    </a:p>
                    <a:p>
                      <a:pPr>
                        <a:buFont typeface="Arial" pitchFamily="34" charset="0"/>
                        <a:buNone/>
                      </a:pPr>
                      <a:r>
                        <a:rPr lang="en-US" sz="2900" kern="1200" baseline="0" dirty="0" smtClean="0">
                          <a:solidFill>
                            <a:schemeClr val="bg1"/>
                          </a:solidFill>
                          <a:latin typeface="Calibri"/>
                        </a:rPr>
                        <a:t>       - Conducted personal interviews of tribal members and elders</a:t>
                      </a:r>
                    </a:p>
                    <a:p>
                      <a:pPr>
                        <a:buFont typeface="Arial" pitchFamily="34" charset="0"/>
                        <a:buNone/>
                      </a:pPr>
                      <a:r>
                        <a:rPr lang="en-US" sz="2900" kern="1200" baseline="0" dirty="0" smtClean="0">
                          <a:solidFill>
                            <a:schemeClr val="bg1"/>
                          </a:solidFill>
                          <a:latin typeface="Calibri"/>
                        </a:rPr>
                        <a:t>       - Conducted storytelling workshop with tribal members</a:t>
                      </a:r>
                      <a:endParaRPr lang="en-US" sz="2900" b="0" kern="1200" baseline="0" dirty="0" smtClean="0">
                        <a:solidFill>
                          <a:schemeClr val="bg1"/>
                        </a:solidFill>
                        <a:latin typeface="Calibri"/>
                        <a:ea typeface="+mn-ea"/>
                        <a:cs typeface="+mn-cs"/>
                      </a:endParaRPr>
                    </a:p>
                  </a:txBody>
                  <a:tcPr/>
                </a:tc>
              </a:tr>
              <a:tr h="3291840">
                <a:tc>
                  <a:txBody>
                    <a:bodyPr/>
                    <a:lstStyle/>
                    <a:p>
                      <a:r>
                        <a:rPr lang="en-US" sz="2900" b="1" i="1" baseline="0" dirty="0" smtClean="0">
                          <a:solidFill>
                            <a:schemeClr val="bg1"/>
                          </a:solidFill>
                          <a:latin typeface="Calibri"/>
                        </a:rPr>
                        <a:t>Phase 2 (2010)</a:t>
                      </a:r>
                    </a:p>
                    <a:p>
                      <a:pPr>
                        <a:buFont typeface="Arial" pitchFamily="34" charset="0"/>
                        <a:buNone/>
                      </a:pPr>
                      <a:r>
                        <a:rPr lang="en-US" sz="2900" kern="1200" dirty="0" smtClean="0">
                          <a:solidFill>
                            <a:schemeClr val="bg1"/>
                          </a:solidFill>
                          <a:latin typeface="Calibri"/>
                        </a:rPr>
                        <a:t>Development of the Action plan</a:t>
                      </a:r>
                    </a:p>
                    <a:p>
                      <a:pPr>
                        <a:buFont typeface="Arial" pitchFamily="34" charset="0"/>
                        <a:buChar char="•"/>
                      </a:pPr>
                      <a:r>
                        <a:rPr lang="en-US" sz="2900" kern="1200" dirty="0" smtClean="0">
                          <a:solidFill>
                            <a:schemeClr val="bg1"/>
                          </a:solidFill>
                          <a:latin typeface="Calibri"/>
                        </a:rPr>
                        <a:t>   Adaptation goals</a:t>
                      </a:r>
                    </a:p>
                    <a:p>
                      <a:pPr>
                        <a:buFont typeface="Arial" pitchFamily="34" charset="0"/>
                        <a:buChar char="•"/>
                      </a:pPr>
                      <a:r>
                        <a:rPr lang="en-US" sz="2900" kern="1200" dirty="0" smtClean="0">
                          <a:solidFill>
                            <a:schemeClr val="bg1"/>
                          </a:solidFill>
                          <a:latin typeface="Calibri"/>
                        </a:rPr>
                        <a:t>   Strategy evaluation and priorities</a:t>
                      </a:r>
                    </a:p>
                    <a:p>
                      <a:pPr>
                        <a:buFont typeface="Arial" pitchFamily="34" charset="0"/>
                        <a:buChar char="•"/>
                      </a:pPr>
                      <a:r>
                        <a:rPr lang="en-US" sz="2900" kern="1200" dirty="0" smtClean="0">
                          <a:solidFill>
                            <a:schemeClr val="bg1"/>
                          </a:solidFill>
                          <a:latin typeface="Calibri"/>
                        </a:rPr>
                        <a:t>   Action recommendations</a:t>
                      </a:r>
                    </a:p>
                    <a:p>
                      <a:pPr>
                        <a:buFont typeface="Arial" pitchFamily="34" charset="0"/>
                        <a:buChar char="•"/>
                      </a:pPr>
                      <a:r>
                        <a:rPr lang="en-US" sz="2900" kern="1200" dirty="0" smtClean="0">
                          <a:solidFill>
                            <a:schemeClr val="bg1"/>
                          </a:solidFill>
                          <a:latin typeface="Calibri"/>
                        </a:rPr>
                        <a:t>   Coordination, funding needs</a:t>
                      </a:r>
                    </a:p>
                    <a:p>
                      <a:pPr>
                        <a:buFont typeface="Arial" pitchFamily="34" charset="0"/>
                        <a:buChar char="•"/>
                      </a:pPr>
                      <a:r>
                        <a:rPr lang="en-US" sz="2900" kern="1200" dirty="0" smtClean="0">
                          <a:solidFill>
                            <a:schemeClr val="bg1"/>
                          </a:solidFill>
                          <a:latin typeface="Calibri"/>
                        </a:rPr>
                        <a:t>   Other implementation issues</a:t>
                      </a:r>
                      <a:endParaRPr lang="en-US" sz="2900" i="1" kern="1200" dirty="0" smtClean="0">
                        <a:solidFill>
                          <a:schemeClr val="bg1"/>
                        </a:solidFill>
                        <a:latin typeface="Calibri"/>
                        <a:ea typeface="+mn-ea"/>
                        <a:cs typeface="+mn-cs"/>
                      </a:endParaRPr>
                    </a:p>
                  </a:txBody>
                  <a:tcPr/>
                </a:tc>
              </a:tr>
              <a:tr h="1920240">
                <a:tc>
                  <a:txBody>
                    <a:bodyPr/>
                    <a:lstStyle/>
                    <a:p>
                      <a:r>
                        <a:rPr lang="en-US" sz="2900" b="1" i="1" baseline="0" dirty="0" smtClean="0">
                          <a:solidFill>
                            <a:schemeClr val="bg1"/>
                          </a:solidFill>
                          <a:latin typeface="Calibri"/>
                        </a:rPr>
                        <a:t>Phase 3 (future work)</a:t>
                      </a:r>
                    </a:p>
                    <a:p>
                      <a:pPr lvl="0">
                        <a:buFont typeface="Arial" pitchFamily="34" charset="0"/>
                        <a:buChar char="•"/>
                      </a:pPr>
                      <a:r>
                        <a:rPr lang="en-US" sz="2900" kern="1200" dirty="0" smtClean="0">
                          <a:solidFill>
                            <a:schemeClr val="bg1"/>
                          </a:solidFill>
                          <a:latin typeface="Calibri"/>
                        </a:rPr>
                        <a:t>  Action Plan Implementation</a:t>
                      </a:r>
                    </a:p>
                    <a:p>
                      <a:pPr lvl="0">
                        <a:buFont typeface="Arial" pitchFamily="34" charset="0"/>
                        <a:buChar char="•"/>
                      </a:pPr>
                      <a:r>
                        <a:rPr lang="en-US" sz="2900" kern="1200" dirty="0" smtClean="0">
                          <a:solidFill>
                            <a:schemeClr val="bg1"/>
                          </a:solidFill>
                          <a:latin typeface="Calibri"/>
                        </a:rPr>
                        <a:t>  Monitoring and Adaptive Management</a:t>
                      </a:r>
                    </a:p>
                    <a:p>
                      <a:pPr lvl="0">
                        <a:buFont typeface="Arial" pitchFamily="34" charset="0"/>
                        <a:buChar char="•"/>
                      </a:pPr>
                      <a:r>
                        <a:rPr lang="en-US" sz="2900" kern="1200" dirty="0" smtClean="0">
                          <a:solidFill>
                            <a:schemeClr val="bg1"/>
                          </a:solidFill>
                          <a:latin typeface="Calibri"/>
                        </a:rPr>
                        <a:t>  Update of the Impact Assessment</a:t>
                      </a:r>
                      <a:endParaRPr lang="en-US" sz="2900" kern="1200" dirty="0" smtClean="0">
                        <a:solidFill>
                          <a:schemeClr val="bg1"/>
                        </a:solidFill>
                        <a:latin typeface="Calibri"/>
                        <a:ea typeface="+mn-ea"/>
                        <a:cs typeface="+mn-cs"/>
                      </a:endParaRPr>
                    </a:p>
                  </a:txBody>
                  <a:tcPr/>
                </a:tc>
              </a:tr>
            </a:tbl>
          </a:graphicData>
        </a:graphic>
      </p:graphicFrame>
      <p:graphicFrame>
        <p:nvGraphicFramePr>
          <p:cNvPr id="44" name="Table 43"/>
          <p:cNvGraphicFramePr>
            <a:graphicFrameLocks noGrp="1"/>
          </p:cNvGraphicFramePr>
          <p:nvPr/>
        </p:nvGraphicFramePr>
        <p:xfrm>
          <a:off x="1447800" y="19431000"/>
          <a:ext cx="15544800" cy="7237214"/>
        </p:xfrm>
        <a:graphic>
          <a:graphicData uri="http://schemas.openxmlformats.org/drawingml/2006/table">
            <a:tbl>
              <a:tblPr firstRow="1" bandRow="1">
                <a:tableStyleId>{5C22544A-7EE6-4342-B048-85BDC9FD1C3A}</a:tableStyleId>
              </a:tblPr>
              <a:tblGrid>
                <a:gridCol w="15544800"/>
              </a:tblGrid>
              <a:tr h="5303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900" b="1" i="0" dirty="0" smtClean="0">
                          <a:solidFill>
                            <a:schemeClr val="bg1"/>
                          </a:solidFill>
                          <a:latin typeface="Calibri"/>
                        </a:rPr>
                        <a:t>Tribal Strategies to Address Climate Change</a:t>
                      </a:r>
                    </a:p>
                  </a:txBody>
                  <a:tcPr/>
                </a:tc>
              </a:tr>
              <a:tr h="609600">
                <a:tc>
                  <a:txBody>
                    <a:bodyPr/>
                    <a:lstStyle/>
                    <a:p>
                      <a:pPr>
                        <a:buFont typeface="Arial"/>
                        <a:buChar char="•"/>
                      </a:pPr>
                      <a:r>
                        <a:rPr lang="en-US" sz="2900" b="0" i="0" dirty="0" smtClean="0">
                          <a:latin typeface="Calibri"/>
                        </a:rPr>
                        <a:t> Plan for hazards and disasters </a:t>
                      </a:r>
                      <a:endParaRPr lang="en-US" sz="2900" b="0" i="0" dirty="0">
                        <a:solidFill>
                          <a:schemeClr val="tx1"/>
                        </a:solidFill>
                        <a:latin typeface="Calibri"/>
                      </a:endParaRPr>
                    </a:p>
                  </a:txBody>
                  <a:tcPr/>
                </a:tc>
              </a:tr>
              <a:tr h="969264">
                <a:tc>
                  <a:txBody>
                    <a:bodyPr/>
                    <a:lstStyle/>
                    <a:p>
                      <a:pPr>
                        <a:buFont typeface="Arial"/>
                        <a:buChar char="•"/>
                      </a:pPr>
                      <a:r>
                        <a:rPr lang="en-US" sz="2900" b="0" i="0" dirty="0" smtClean="0">
                          <a:latin typeface="Calibri"/>
                        </a:rPr>
                        <a:t> Pursue strategies to increase Tribal land access and ownership, including co-management of ancestral homelands under Bureau of Land Management ownership.</a:t>
                      </a:r>
                      <a:endParaRPr lang="en-US" sz="2900" b="0" i="0" dirty="0">
                        <a:solidFill>
                          <a:schemeClr val="tx1"/>
                        </a:solidFill>
                        <a:latin typeface="Calibri"/>
                      </a:endParaRPr>
                    </a:p>
                  </a:txBody>
                  <a:tcPr/>
                </a:tc>
              </a:tr>
              <a:tr h="969264">
                <a:tc>
                  <a:txBody>
                    <a:bodyPr/>
                    <a:lstStyle/>
                    <a:p>
                      <a:pPr>
                        <a:buFont typeface="Arial"/>
                        <a:buChar char="•"/>
                      </a:pPr>
                      <a:r>
                        <a:rPr lang="en-US" sz="2900" b="0" i="0" dirty="0" smtClean="0">
                          <a:latin typeface="Calibri"/>
                        </a:rPr>
                        <a:t> Integrate long-term forest and natural resource management practices into climate change</a:t>
                      </a:r>
                      <a:r>
                        <a:rPr lang="en-US" sz="2900" b="0" i="0" baseline="0" dirty="0" smtClean="0">
                          <a:latin typeface="Calibri"/>
                        </a:rPr>
                        <a:t> adaptation strategies.</a:t>
                      </a:r>
                      <a:endParaRPr lang="en-US" sz="2900" b="0" i="0" dirty="0">
                        <a:solidFill>
                          <a:schemeClr val="tx1"/>
                        </a:solidFill>
                        <a:latin typeface="Calibri"/>
                      </a:endParaRPr>
                    </a:p>
                  </a:txBody>
                  <a:tcPr/>
                </a:tc>
              </a:tr>
              <a:tr h="969264">
                <a:tc>
                  <a:txBody>
                    <a:bodyPr/>
                    <a:lstStyle/>
                    <a:p>
                      <a:pPr>
                        <a:buFont typeface="Arial"/>
                        <a:buChar char="•"/>
                      </a:pPr>
                      <a:r>
                        <a:rPr lang="en-US" sz="2900" b="0" i="0" dirty="0" smtClean="0">
                          <a:latin typeface="Calibri"/>
                        </a:rPr>
                        <a:t> Pursue opportunities and strategies to expand, diversify and stabilize the local economy and the Tribe’s revenue through financial and strategic planning</a:t>
                      </a:r>
                      <a:endParaRPr lang="en-US" sz="2900" b="0" i="0" dirty="0">
                        <a:solidFill>
                          <a:schemeClr val="tx1"/>
                        </a:solidFill>
                        <a:latin typeface="Calibri"/>
                      </a:endParaRPr>
                    </a:p>
                  </a:txBody>
                  <a:tcPr/>
                </a:tc>
              </a:tr>
              <a:tr h="530352">
                <a:tc>
                  <a:txBody>
                    <a:bodyPr/>
                    <a:lstStyle/>
                    <a:p>
                      <a:pPr>
                        <a:buFont typeface="Arial"/>
                        <a:buChar char="•"/>
                      </a:pPr>
                      <a:r>
                        <a:rPr lang="en-US" sz="2900" b="0" i="0" dirty="0" smtClean="0">
                          <a:latin typeface="Calibri"/>
                        </a:rPr>
                        <a:t> Develop a community garden and expand the Tribe’s agricultural &amp;food production.</a:t>
                      </a:r>
                      <a:endParaRPr lang="en-US" sz="2900" b="0" i="0" dirty="0">
                        <a:solidFill>
                          <a:schemeClr val="tx1"/>
                        </a:solidFill>
                        <a:latin typeface="Calibri"/>
                      </a:endParaRPr>
                    </a:p>
                  </a:txBody>
                  <a:tcPr/>
                </a:tc>
              </a:tr>
              <a:tr h="1050667">
                <a:tc>
                  <a:txBody>
                    <a:bodyPr/>
                    <a:lstStyle/>
                    <a:p>
                      <a:pPr>
                        <a:buFont typeface="Arial"/>
                        <a:buChar char="•"/>
                      </a:pPr>
                      <a:r>
                        <a:rPr lang="en-US" sz="2900" b="0" i="0" dirty="0" smtClean="0">
                          <a:latin typeface="Calibri"/>
                        </a:rPr>
                        <a:t> Incorporate waste reduction and recycling at Tribal offices, buildings and facilities, including the Mill Casino Hotel &amp; RV Park and Heritage Place.</a:t>
                      </a:r>
                      <a:endParaRPr lang="en-US" sz="2900" b="0" i="0" dirty="0">
                        <a:solidFill>
                          <a:schemeClr val="tx1"/>
                        </a:solidFill>
                        <a:latin typeface="Calibri"/>
                      </a:endParaRPr>
                    </a:p>
                  </a:txBody>
                  <a:tcPr/>
                </a:tc>
              </a:tr>
              <a:tr h="530352">
                <a:tc>
                  <a:txBody>
                    <a:bodyPr/>
                    <a:lstStyle/>
                    <a:p>
                      <a:pPr marL="0" marR="0" indent="0" algn="l" defTabSz="914400" rtl="0" eaLnBrk="1" fontAlgn="auto" latinLnBrk="0" hangingPunct="1">
                        <a:lnSpc>
                          <a:spcPct val="100000"/>
                        </a:lnSpc>
                        <a:spcBef>
                          <a:spcPts val="0"/>
                        </a:spcBef>
                        <a:spcAft>
                          <a:spcPts val="0"/>
                        </a:spcAft>
                        <a:buClrTx/>
                        <a:buSzTx/>
                        <a:buFont typeface="Arial"/>
                        <a:buChar char="•"/>
                        <a:tabLst/>
                        <a:defRPr/>
                      </a:pPr>
                      <a:r>
                        <a:rPr lang="en-US" sz="2900" b="0" i="0" dirty="0" smtClean="0">
                          <a:latin typeface="Calibri"/>
                        </a:rPr>
                        <a:t>  Consider climate change and</a:t>
                      </a:r>
                      <a:r>
                        <a:rPr lang="en-US" sz="2900" b="0" i="0" baseline="0" dirty="0" smtClean="0">
                          <a:latin typeface="Calibri"/>
                        </a:rPr>
                        <a:t> </a:t>
                      </a:r>
                      <a:r>
                        <a:rPr lang="en-US" sz="2900" b="0" i="0" dirty="0" smtClean="0">
                          <a:latin typeface="Calibri"/>
                        </a:rPr>
                        <a:t>sustainability in housing development and maintenance</a:t>
                      </a:r>
                      <a:endParaRPr lang="en-US" sz="2900" b="0" i="0" dirty="0" smtClean="0">
                        <a:solidFill>
                          <a:schemeClr val="tx1"/>
                        </a:solidFill>
                        <a:latin typeface="Calibri"/>
                      </a:endParaRPr>
                    </a:p>
                  </a:txBody>
                  <a:tcPr/>
                </a:tc>
              </a:tr>
              <a:tr h="1050667">
                <a:tc>
                  <a:txBody>
                    <a:bodyPr/>
                    <a:lstStyle/>
                    <a:p>
                      <a:pPr marL="0" marR="0" indent="0" algn="l" defTabSz="914400" rtl="0" eaLnBrk="1" fontAlgn="auto" latinLnBrk="0" hangingPunct="1">
                        <a:lnSpc>
                          <a:spcPct val="100000"/>
                        </a:lnSpc>
                        <a:spcBef>
                          <a:spcPts val="0"/>
                        </a:spcBef>
                        <a:spcAft>
                          <a:spcPts val="0"/>
                        </a:spcAft>
                        <a:buClrTx/>
                        <a:buSzTx/>
                        <a:buFont typeface="Arial"/>
                        <a:buChar char="•"/>
                        <a:tabLst/>
                        <a:defRPr/>
                      </a:pPr>
                      <a:r>
                        <a:rPr lang="en-US" sz="2900" b="0" i="0" dirty="0" smtClean="0">
                          <a:latin typeface="Calibri"/>
                        </a:rPr>
                        <a:t> Increase energy efficiency and reducing greenhouse gas emissions through conservation and developing renewable energy facilities that utilize forest biomass.</a:t>
                      </a:r>
                      <a:endParaRPr lang="en-US" sz="2900" b="0" i="0" dirty="0" smtClean="0">
                        <a:solidFill>
                          <a:schemeClr val="tx1"/>
                        </a:solidFill>
                        <a:latin typeface="Calibri"/>
                      </a:endParaRPr>
                    </a:p>
                  </a:txBody>
                  <a:tcPr/>
                </a:tc>
              </a:tr>
            </a:tbl>
          </a:graphicData>
        </a:graphic>
      </p:graphicFrame>
      <p:pic>
        <p:nvPicPr>
          <p:cNvPr id="46" name="Picture 45"/>
          <p:cNvPicPr>
            <a:picLocks noChangeAspect="1"/>
          </p:cNvPicPr>
          <p:nvPr/>
        </p:nvPicPr>
        <p:blipFill>
          <a:blip r:embed="rId3" cstate="print"/>
          <a:srcRect/>
          <a:stretch>
            <a:fillRect/>
          </a:stretch>
        </p:blipFill>
        <p:spPr bwMode="auto">
          <a:xfrm>
            <a:off x="39453584" y="5029200"/>
            <a:ext cx="3142216" cy="3657600"/>
          </a:xfrm>
          <a:prstGeom prst="rect">
            <a:avLst/>
          </a:prstGeom>
          <a:noFill/>
          <a:ln w="9525">
            <a:solidFill>
              <a:schemeClr val="tx1"/>
            </a:solidFill>
            <a:miter lim="800000"/>
            <a:headEnd/>
            <a:tailEnd/>
          </a:ln>
        </p:spPr>
      </p:pic>
      <p:pic>
        <p:nvPicPr>
          <p:cNvPr id="47" name="Picture 46" descr="http://www.lanecc.edu/library/don/don/coqflag.gif"/>
          <p:cNvPicPr>
            <a:picLocks noChangeAspect="1"/>
          </p:cNvPicPr>
          <p:nvPr/>
        </p:nvPicPr>
        <p:blipFill>
          <a:blip r:embed="rId4" r:link="rId5" cstate="print"/>
          <a:srcRect/>
          <a:stretch>
            <a:fillRect/>
          </a:stretch>
        </p:blipFill>
        <p:spPr bwMode="auto">
          <a:xfrm>
            <a:off x="1219203" y="5181600"/>
            <a:ext cx="2598158" cy="3657600"/>
          </a:xfrm>
          <a:prstGeom prst="rect">
            <a:avLst/>
          </a:prstGeom>
          <a:noFill/>
          <a:ln w="9525">
            <a:noFill/>
            <a:miter lim="800000"/>
            <a:headEnd/>
            <a:tailEnd/>
          </a:ln>
        </p:spPr>
      </p:pic>
      <p:graphicFrame>
        <p:nvGraphicFramePr>
          <p:cNvPr id="48" name="Table 47"/>
          <p:cNvGraphicFramePr>
            <a:graphicFrameLocks noGrp="1"/>
          </p:cNvGraphicFramePr>
          <p:nvPr/>
        </p:nvGraphicFramePr>
        <p:xfrm>
          <a:off x="30937200" y="13099318"/>
          <a:ext cx="11582400" cy="4731482"/>
        </p:xfrm>
        <a:graphic>
          <a:graphicData uri="http://schemas.openxmlformats.org/drawingml/2006/table">
            <a:tbl>
              <a:tblPr firstRow="1" bandRow="1">
                <a:tableStyleId>{5C22544A-7EE6-4342-B048-85BDC9FD1C3A}</a:tableStyleId>
              </a:tblPr>
              <a:tblGrid>
                <a:gridCol w="11582400"/>
              </a:tblGrid>
              <a:tr h="6058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400" b="1" i="0" dirty="0" smtClean="0">
                          <a:solidFill>
                            <a:schemeClr val="bg1"/>
                          </a:solidFill>
                          <a:latin typeface="Calibri" pitchFamily="34" charset="0"/>
                        </a:rPr>
                        <a:t>Program Successes and Challenges </a:t>
                      </a:r>
                    </a:p>
                  </a:txBody>
                  <a:tcPr/>
                </a:tc>
              </a:tr>
              <a:tr h="985758">
                <a:tc>
                  <a:txBody>
                    <a:bodyPr/>
                    <a:lstStyle/>
                    <a:p>
                      <a:pPr lvl="0" algn="l">
                        <a:buFont typeface="Arial" pitchFamily="34" charset="0"/>
                        <a:buChar char="•"/>
                      </a:pPr>
                      <a:r>
                        <a:rPr lang="en-US" sz="2900" b="1" dirty="0" smtClean="0">
                          <a:solidFill>
                            <a:schemeClr val="bg1"/>
                          </a:solidFill>
                          <a:latin typeface="Calibri" pitchFamily="34" charset="0"/>
                        </a:rPr>
                        <a:t> I</a:t>
                      </a:r>
                      <a:r>
                        <a:rPr lang="en-US" sz="2900" dirty="0" smtClean="0">
                          <a:solidFill>
                            <a:schemeClr val="bg1"/>
                          </a:solidFill>
                          <a:latin typeface="Calibri" pitchFamily="34" charset="0"/>
                        </a:rPr>
                        <a:t>mproved water quality through watershed protection, reduced soil erosion and sedimentation</a:t>
                      </a:r>
                      <a:endParaRPr lang="en-US" sz="2900" dirty="0">
                        <a:solidFill>
                          <a:schemeClr val="bg1"/>
                        </a:solidFill>
                        <a:latin typeface="Calibri" pitchFamily="34" charset="0"/>
                      </a:endParaRPr>
                    </a:p>
                  </a:txBody>
                  <a:tcPr/>
                </a:tc>
              </a:tr>
              <a:tr h="1010126">
                <a:tc>
                  <a:txBody>
                    <a:bodyPr/>
                    <a:lstStyle/>
                    <a:p>
                      <a:pPr lvl="0" algn="l">
                        <a:buFont typeface="Arial" pitchFamily="34" charset="0"/>
                        <a:buChar char="•"/>
                      </a:pPr>
                      <a:r>
                        <a:rPr lang="en-US" sz="2900" dirty="0" smtClean="0">
                          <a:solidFill>
                            <a:schemeClr val="bg1"/>
                          </a:solidFill>
                          <a:latin typeface="Calibri" pitchFamily="34" charset="0"/>
                        </a:rPr>
                        <a:t> Employment opportunities for tribal members associated with tree planting seedling protection and  thinning jobs in the future</a:t>
                      </a:r>
                      <a:endParaRPr lang="en-US" sz="2900" dirty="0">
                        <a:solidFill>
                          <a:schemeClr val="bg1"/>
                        </a:solidFill>
                        <a:latin typeface="Calibri" pitchFamily="34" charset="0"/>
                      </a:endParaRPr>
                    </a:p>
                  </a:txBody>
                  <a:tcPr/>
                </a:tc>
              </a:tr>
              <a:tr h="530095">
                <a:tc>
                  <a:txBody>
                    <a:bodyPr/>
                    <a:lstStyle/>
                    <a:p>
                      <a:pPr lvl="0" algn="l">
                        <a:buFont typeface="Arial" pitchFamily="34" charset="0"/>
                        <a:buChar char="•"/>
                      </a:pPr>
                      <a:r>
                        <a:rPr lang="en-US" sz="2900" dirty="0" smtClean="0">
                          <a:solidFill>
                            <a:schemeClr val="bg1"/>
                          </a:solidFill>
                          <a:latin typeface="Calibri" pitchFamily="34" charset="0"/>
                        </a:rPr>
                        <a:t> Increased awareness and education carbon sales process</a:t>
                      </a:r>
                    </a:p>
                  </a:txBody>
                  <a:tcPr/>
                </a:tc>
              </a:tr>
              <a:tr h="1592598">
                <a:tc>
                  <a:txBody>
                    <a:bodyPr/>
                    <a:lstStyle/>
                    <a:p>
                      <a:pPr lvl="0" algn="l">
                        <a:buFont typeface="Arial" pitchFamily="34" charset="0"/>
                        <a:buChar char="•"/>
                      </a:pPr>
                      <a:r>
                        <a:rPr lang="en-US" sz="2900" dirty="0" smtClean="0">
                          <a:solidFill>
                            <a:schemeClr val="bg1"/>
                          </a:solidFill>
                          <a:latin typeface="Calibri" pitchFamily="34" charset="0"/>
                        </a:rPr>
                        <a:t> The uncertainty  and lack of federal legislation on climate change has reduced the current value of carbon</a:t>
                      </a:r>
                      <a:r>
                        <a:rPr lang="en-US" sz="2900" baseline="0" dirty="0" smtClean="0">
                          <a:solidFill>
                            <a:schemeClr val="bg1"/>
                          </a:solidFill>
                          <a:latin typeface="Calibri" pitchFamily="34" charset="0"/>
                        </a:rPr>
                        <a:t> </a:t>
                      </a:r>
                      <a:r>
                        <a:rPr lang="en-US" sz="2900" dirty="0" smtClean="0">
                          <a:solidFill>
                            <a:schemeClr val="bg1"/>
                          </a:solidFill>
                          <a:latin typeface="Calibri" pitchFamily="34" charset="0"/>
                        </a:rPr>
                        <a:t>and the willingness of the tribe to invest in carbon offset </a:t>
                      </a:r>
                      <a:r>
                        <a:rPr kumimoji="0" lang="en-US" sz="2900" kern="1200" baseline="0" dirty="0" smtClean="0">
                          <a:solidFill>
                            <a:schemeClr val="bg1"/>
                          </a:solidFill>
                          <a:latin typeface="Calibri"/>
                          <a:ea typeface="+mn-ea"/>
                          <a:cs typeface="+mn-cs"/>
                        </a:rPr>
                        <a:t>projects</a:t>
                      </a:r>
                      <a:endParaRPr kumimoji="0" lang="en-US" sz="2900" kern="1200" baseline="0" dirty="0">
                        <a:solidFill>
                          <a:schemeClr val="bg1"/>
                        </a:solidFill>
                        <a:latin typeface="Calibri"/>
                        <a:ea typeface="+mn-ea"/>
                        <a:cs typeface="+mn-cs"/>
                      </a:endParaRPr>
                    </a:p>
                  </a:txBody>
                  <a:tcPr/>
                </a:tc>
              </a:tr>
            </a:tbl>
          </a:graphicData>
        </a:graphic>
      </p:graphicFrame>
      <p:graphicFrame>
        <p:nvGraphicFramePr>
          <p:cNvPr id="50" name="Table 49"/>
          <p:cNvGraphicFramePr>
            <a:graphicFrameLocks noGrp="1"/>
          </p:cNvGraphicFramePr>
          <p:nvPr/>
        </p:nvGraphicFramePr>
        <p:xfrm>
          <a:off x="2743200" y="27584400"/>
          <a:ext cx="11430000" cy="3611879"/>
        </p:xfrm>
        <a:graphic>
          <a:graphicData uri="http://schemas.openxmlformats.org/drawingml/2006/table">
            <a:tbl>
              <a:tblPr firstRow="1" bandRow="1">
                <a:tableStyleId>{5C22544A-7EE6-4342-B048-85BDC9FD1C3A}</a:tableStyleId>
              </a:tblPr>
              <a:tblGrid>
                <a:gridCol w="5715000"/>
                <a:gridCol w="5715000"/>
              </a:tblGrid>
              <a:tr h="117691">
                <a:tc gridSpan="2">
                  <a:txBody>
                    <a:bodyPr/>
                    <a:lstStyle/>
                    <a:p>
                      <a:r>
                        <a:rPr lang="en-US" sz="2800" dirty="0" smtClean="0">
                          <a:solidFill>
                            <a:schemeClr val="bg2"/>
                          </a:solidFill>
                          <a:latin typeface="Calibri"/>
                        </a:rPr>
                        <a:t>For More Information:</a:t>
                      </a:r>
                      <a:endParaRPr lang="en-US" sz="2800" b="0" dirty="0">
                        <a:solidFill>
                          <a:schemeClr val="bg2"/>
                        </a:solidFill>
                        <a:latin typeface="Calibri"/>
                      </a:endParaRPr>
                    </a:p>
                  </a:txBody>
                  <a:tcPr/>
                </a:tc>
                <a:tc hMerge="1">
                  <a:txBody>
                    <a:bodyPr/>
                    <a:lstStyle/>
                    <a:p>
                      <a:endParaRPr lang="en-US"/>
                    </a:p>
                  </a:txBody>
                  <a:tcPr/>
                </a:tc>
              </a:tr>
              <a:tr h="2606040">
                <a:tc>
                  <a:txBody>
                    <a:bodyPr/>
                    <a:lstStyle/>
                    <a:p>
                      <a:r>
                        <a:rPr lang="en-US" sz="2600" dirty="0" smtClean="0">
                          <a:solidFill>
                            <a:schemeClr val="bg2"/>
                          </a:solidFill>
                          <a:latin typeface="Calibri"/>
                        </a:rPr>
                        <a:t>Kathy</a:t>
                      </a:r>
                      <a:r>
                        <a:rPr lang="en-US" sz="2600" baseline="0" dirty="0" smtClean="0">
                          <a:solidFill>
                            <a:schemeClr val="bg2"/>
                          </a:solidFill>
                          <a:latin typeface="Calibri"/>
                        </a:rPr>
                        <a:t> Lynn</a:t>
                      </a:r>
                    </a:p>
                    <a:p>
                      <a:r>
                        <a:rPr lang="en-US" sz="2600" baseline="0" dirty="0" smtClean="0">
                          <a:solidFill>
                            <a:schemeClr val="bg2"/>
                          </a:solidFill>
                          <a:latin typeface="Calibri"/>
                        </a:rPr>
                        <a:t>University of Oregon </a:t>
                      </a:r>
                      <a:br>
                        <a:rPr lang="en-US" sz="2600" baseline="0" dirty="0" smtClean="0">
                          <a:solidFill>
                            <a:schemeClr val="bg2"/>
                          </a:solidFill>
                          <a:latin typeface="Calibri"/>
                        </a:rPr>
                      </a:br>
                      <a:r>
                        <a:rPr lang="en-US" sz="2600" baseline="0" dirty="0" smtClean="0">
                          <a:solidFill>
                            <a:schemeClr val="bg2"/>
                          </a:solidFill>
                          <a:latin typeface="Calibri"/>
                        </a:rPr>
                        <a:t>Environmental Studies Program</a:t>
                      </a:r>
                    </a:p>
                    <a:p>
                      <a:r>
                        <a:rPr lang="en-US" sz="2600" baseline="0" dirty="0" smtClean="0">
                          <a:solidFill>
                            <a:schemeClr val="bg2"/>
                          </a:solidFill>
                          <a:latin typeface="Calibri"/>
                        </a:rPr>
                        <a:t>kathy@uoregon.edu </a:t>
                      </a:r>
                      <a:endParaRPr lang="en-US" sz="2600" b="0" i="0" dirty="0">
                        <a:solidFill>
                          <a:schemeClr val="bg2"/>
                        </a:solidFill>
                        <a:latin typeface="Calibri"/>
                      </a:endParaRPr>
                    </a:p>
                  </a:txBody>
                  <a:tcPr/>
                </a:tc>
                <a:tc>
                  <a:txBody>
                    <a:bodyPr/>
                    <a:lstStyle/>
                    <a:p>
                      <a:r>
                        <a:rPr lang="en-US" sz="2600" dirty="0" smtClean="0">
                          <a:solidFill>
                            <a:schemeClr val="bg2"/>
                          </a:solidFill>
                          <a:latin typeface="Calibri"/>
                        </a:rPr>
                        <a:t>Ellen</a:t>
                      </a:r>
                      <a:r>
                        <a:rPr lang="en-US" sz="2600" baseline="0" dirty="0" smtClean="0">
                          <a:solidFill>
                            <a:schemeClr val="bg2"/>
                          </a:solidFill>
                          <a:latin typeface="Calibri"/>
                        </a:rPr>
                        <a:t> Donoghue</a:t>
                      </a:r>
                    </a:p>
                    <a:p>
                      <a:r>
                        <a:rPr lang="en-US" sz="2600" baseline="0" dirty="0" smtClean="0">
                          <a:solidFill>
                            <a:schemeClr val="bg2"/>
                          </a:solidFill>
                          <a:latin typeface="Calibri"/>
                        </a:rPr>
                        <a:t>USDA Forest Service Pacific Northwest Research Station</a:t>
                      </a:r>
                    </a:p>
                    <a:p>
                      <a:r>
                        <a:rPr lang="en-US" sz="2600" baseline="0" dirty="0" smtClean="0">
                          <a:solidFill>
                            <a:schemeClr val="bg2"/>
                          </a:solidFill>
                          <a:latin typeface="Calibri"/>
                        </a:rPr>
                        <a:t>edonoghue@fs.fed.us </a:t>
                      </a:r>
                    </a:p>
                    <a:p>
                      <a:endParaRPr lang="en-US" sz="2600" b="0" i="0" baseline="0" dirty="0" smtClean="0">
                        <a:solidFill>
                          <a:schemeClr val="bg2"/>
                        </a:solidFill>
                        <a:latin typeface="Calibri"/>
                      </a:endParaRPr>
                    </a:p>
                    <a:p>
                      <a:endParaRPr lang="en-US" sz="2600" b="0" i="0" dirty="0">
                        <a:solidFill>
                          <a:schemeClr val="bg2"/>
                        </a:solidFill>
                        <a:latin typeface="Calibri"/>
                      </a:endParaRPr>
                    </a:p>
                  </a:txBody>
                  <a:tcPr/>
                </a:tc>
              </a:tr>
              <a:tr h="0">
                <a:tc gridSpan="2">
                  <a:txBody>
                    <a:bodyPr/>
                    <a:lstStyle/>
                    <a:p>
                      <a:r>
                        <a:rPr lang="en-US" sz="2600" dirty="0" smtClean="0">
                          <a:solidFill>
                            <a:schemeClr val="bg2"/>
                          </a:solidFill>
                          <a:latin typeface="Calibri"/>
                        </a:rPr>
                        <a:t>http://tribalclimate.uoregon.edu/ </a:t>
                      </a:r>
                      <a:endParaRPr lang="en-US" sz="2600" b="1" i="0" dirty="0">
                        <a:solidFill>
                          <a:schemeClr val="bg2"/>
                        </a:solidFill>
                        <a:latin typeface="Calibri"/>
                      </a:endParaRPr>
                    </a:p>
                  </a:txBody>
                  <a:tcPr/>
                </a:tc>
                <a:tc hMerge="1">
                  <a:txBody>
                    <a:bodyPr/>
                    <a:lstStyle/>
                    <a:p>
                      <a:endParaRPr lang="en-US"/>
                    </a:p>
                  </a:txBody>
                  <a:tcPr/>
                </a:tc>
              </a:tr>
            </a:tbl>
          </a:graphicData>
        </a:graphic>
      </p:graphicFrame>
      <p:pic>
        <p:nvPicPr>
          <p:cNvPr id="36" name="Picture 35" descr="UO.png"/>
          <p:cNvPicPr>
            <a:picLocks noChangeAspect="1"/>
          </p:cNvPicPr>
          <p:nvPr/>
        </p:nvPicPr>
        <p:blipFill>
          <a:blip r:embed="rId6" cstate="print"/>
          <a:stretch>
            <a:fillRect/>
          </a:stretch>
        </p:blipFill>
        <p:spPr>
          <a:xfrm>
            <a:off x="2814150" y="30022800"/>
            <a:ext cx="2443650" cy="457200"/>
          </a:xfrm>
          <a:prstGeom prst="rect">
            <a:avLst/>
          </a:prstGeom>
        </p:spPr>
      </p:pic>
      <p:pic>
        <p:nvPicPr>
          <p:cNvPr id="40" name="Picture 39" descr="FS.png"/>
          <p:cNvPicPr>
            <a:picLocks noChangeAspect="1"/>
          </p:cNvPicPr>
          <p:nvPr/>
        </p:nvPicPr>
        <p:blipFill>
          <a:blip r:embed="rId7" cstate="print"/>
          <a:stretch>
            <a:fillRect/>
          </a:stretch>
        </p:blipFill>
        <p:spPr>
          <a:xfrm>
            <a:off x="8637375" y="30022800"/>
            <a:ext cx="2335425" cy="457200"/>
          </a:xfrm>
          <a:prstGeom prst="rect">
            <a:avLst/>
          </a:prstGeom>
        </p:spPr>
      </p:pic>
      <p:pic>
        <p:nvPicPr>
          <p:cNvPr id="30" name="Picture 29" descr="nezperce.jpg"/>
          <p:cNvPicPr>
            <a:picLocks noChangeAspect="1"/>
          </p:cNvPicPr>
          <p:nvPr/>
        </p:nvPicPr>
        <p:blipFill>
          <a:blip r:embed="rId8" cstate="print"/>
          <a:stretch>
            <a:fillRect/>
          </a:stretch>
        </p:blipFill>
        <p:spPr>
          <a:xfrm>
            <a:off x="39395400" y="8812306"/>
            <a:ext cx="3200400" cy="4141694"/>
          </a:xfrm>
          <a:prstGeom prst="rect">
            <a:avLst/>
          </a:prstGeom>
        </p:spPr>
      </p:pic>
      <p:pic>
        <p:nvPicPr>
          <p:cNvPr id="31" name="Picture 30" descr="swinomish.png"/>
          <p:cNvPicPr>
            <a:picLocks noChangeAspect="1"/>
          </p:cNvPicPr>
          <p:nvPr/>
        </p:nvPicPr>
        <p:blipFill>
          <a:blip r:embed="rId9" cstate="print"/>
          <a:stretch>
            <a:fillRect/>
          </a:stretch>
        </p:blipFill>
        <p:spPr>
          <a:xfrm>
            <a:off x="20421601" y="26593800"/>
            <a:ext cx="7800729" cy="5029200"/>
          </a:xfrm>
          <a:prstGeom prst="rect">
            <a:avLst/>
          </a:prstGeom>
        </p:spPr>
      </p:pic>
      <p:pic>
        <p:nvPicPr>
          <p:cNvPr id="32" name="Picture 31" descr="Swin_vicinity_location_map.jpg"/>
          <p:cNvPicPr>
            <a:picLocks noChangeAspect="1"/>
          </p:cNvPicPr>
          <p:nvPr/>
        </p:nvPicPr>
        <p:blipFill>
          <a:blip r:embed="rId10" cstate="print"/>
          <a:stretch>
            <a:fillRect/>
          </a:stretch>
        </p:blipFill>
        <p:spPr>
          <a:xfrm>
            <a:off x="25831800" y="8506690"/>
            <a:ext cx="4572000" cy="3532910"/>
          </a:xfrm>
          <a:prstGeom prst="rect">
            <a:avLst/>
          </a:prstGeom>
        </p:spPr>
      </p:pic>
      <p:graphicFrame>
        <p:nvGraphicFramePr>
          <p:cNvPr id="34" name="Table 33"/>
          <p:cNvGraphicFramePr>
            <a:graphicFrameLocks noGrp="1"/>
          </p:cNvGraphicFramePr>
          <p:nvPr/>
        </p:nvGraphicFramePr>
        <p:xfrm>
          <a:off x="1371600" y="10134600"/>
          <a:ext cx="15697200" cy="8915400"/>
        </p:xfrm>
        <a:graphic>
          <a:graphicData uri="http://schemas.openxmlformats.org/drawingml/2006/table">
            <a:tbl>
              <a:tblPr firstRow="1" bandRow="1">
                <a:tableStyleId>{5C22544A-7EE6-4342-B048-85BDC9FD1C3A}</a:tableStyleId>
              </a:tblPr>
              <a:tblGrid>
                <a:gridCol w="3436205"/>
                <a:gridCol w="12260995"/>
              </a:tblGrid>
              <a:tr h="530352">
                <a:tc gridSpan="2">
                  <a:txBody>
                    <a:bodyPr/>
                    <a:lstStyle/>
                    <a:p>
                      <a:r>
                        <a:rPr lang="en-US" sz="2900" b="1" kern="1200" dirty="0" smtClean="0">
                          <a:solidFill>
                            <a:schemeClr val="bg1"/>
                          </a:solidFill>
                          <a:latin typeface="Calibri"/>
                          <a:ea typeface="+mn-ea"/>
                          <a:cs typeface="+mn-cs"/>
                        </a:rPr>
                        <a:t>Key Concerns and Potential Impacts to the Coquille Tribe from Climate Change</a:t>
                      </a:r>
                      <a:endParaRPr lang="en-US" sz="2900" b="1" kern="1200" dirty="0">
                        <a:solidFill>
                          <a:schemeClr val="bg1"/>
                        </a:solidFill>
                        <a:latin typeface="Calibri"/>
                        <a:ea typeface="+mn-ea"/>
                        <a:cs typeface="+mn-cs"/>
                      </a:endParaRPr>
                    </a:p>
                  </a:txBody>
                  <a:tcPr/>
                </a:tc>
                <a:tc hMerge="1">
                  <a:txBody>
                    <a:bodyPr/>
                    <a:lstStyle/>
                    <a:p>
                      <a:endParaRPr lang="en-US" dirty="0"/>
                    </a:p>
                  </a:txBody>
                  <a:tcPr/>
                </a:tc>
              </a:tr>
              <a:tr h="891000">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Temperature variation</a:t>
                      </a:r>
                      <a:endParaRPr lang="en-US" sz="2900" dirty="0">
                        <a:latin typeface="Calibri"/>
                        <a:ea typeface="Times New Roman"/>
                        <a:cs typeface="Times New Roman"/>
                      </a:endParaRPr>
                    </a:p>
                  </a:txBody>
                  <a:tcPr marL="68582" marR="68582" marT="0" marB="0"/>
                </a:tc>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Warmer – drought, species migration</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Colder – reduced agricultural production</a:t>
                      </a:r>
                      <a:endParaRPr lang="en-US" sz="2900" dirty="0">
                        <a:latin typeface="Calibri"/>
                        <a:ea typeface="Times New Roman"/>
                        <a:cs typeface="Times New Roman"/>
                      </a:endParaRPr>
                    </a:p>
                  </a:txBody>
                  <a:tcPr marL="68582" marR="68582" marT="0" marB="0"/>
                </a:tc>
              </a:tr>
              <a:tr h="891000">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Sea level rise</a:t>
                      </a:r>
                      <a:endParaRPr lang="en-US" sz="2900" dirty="0">
                        <a:latin typeface="Calibri"/>
                        <a:ea typeface="Times New Roman"/>
                        <a:cs typeface="Times New Roman"/>
                      </a:endParaRPr>
                    </a:p>
                  </a:txBody>
                  <a:tcPr marL="68582" marR="68582" marT="0" marB="0"/>
                </a:tc>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Inundate roads, bridges, cut off reservation</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Impact homes, buildings – Mill Casino Hotel &amp; RV</a:t>
                      </a:r>
                      <a:endParaRPr lang="en-US" sz="2900" dirty="0">
                        <a:latin typeface="Calibri"/>
                        <a:ea typeface="Times New Roman"/>
                        <a:cs typeface="Times New Roman"/>
                      </a:endParaRPr>
                    </a:p>
                  </a:txBody>
                  <a:tcPr marL="68582" marR="68582" marT="0" marB="0"/>
                </a:tc>
              </a:tr>
              <a:tr h="1336507">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Seasonal fluctuations </a:t>
                      </a:r>
                      <a:endParaRPr lang="en-US" sz="2900" dirty="0">
                        <a:latin typeface="Calibri"/>
                        <a:ea typeface="Times New Roman"/>
                        <a:cs typeface="Times New Roman"/>
                      </a:endParaRPr>
                    </a:p>
                  </a:txBody>
                  <a:tcPr marL="68582" marR="68582" marT="0" marB="0"/>
                </a:tc>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Affect pollination and growing season timing, including cranberry pollination and production</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Affect salmon runs and subsistence fishing</a:t>
                      </a:r>
                      <a:endParaRPr lang="en-US" sz="2900" dirty="0">
                        <a:latin typeface="Calibri"/>
                        <a:ea typeface="Times New Roman"/>
                        <a:cs typeface="Times New Roman"/>
                      </a:endParaRPr>
                    </a:p>
                  </a:txBody>
                  <a:tcPr marL="68582" marR="68582" marT="0" marB="0"/>
                </a:tc>
              </a:tr>
              <a:tr h="825000">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Extremes, variability</a:t>
                      </a:r>
                      <a:endParaRPr lang="en-US" sz="2900" dirty="0">
                        <a:latin typeface="Calibri"/>
                        <a:ea typeface="Times New Roman"/>
                        <a:cs typeface="Times New Roman"/>
                      </a:endParaRPr>
                    </a:p>
                  </a:txBody>
                  <a:tcPr marL="68582" marR="68582" marT="0" marB="0"/>
                </a:tc>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Increases risk of flooding, storm surges, droughts and wildfires</a:t>
                      </a:r>
                      <a:endParaRPr lang="en-US" sz="2900" dirty="0">
                        <a:latin typeface="Calibri"/>
                        <a:ea typeface="Times New Roman"/>
                        <a:cs typeface="Times New Roman"/>
                      </a:endParaRPr>
                    </a:p>
                  </a:txBody>
                  <a:tcPr marL="68582" marR="68582" marT="0" marB="0"/>
                </a:tc>
              </a:tr>
              <a:tr h="1336507">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Pests and disease</a:t>
                      </a:r>
                      <a:endParaRPr lang="en-US" sz="2900" dirty="0">
                        <a:latin typeface="Calibri"/>
                        <a:ea typeface="Times New Roman"/>
                        <a:cs typeface="Times New Roman"/>
                      </a:endParaRPr>
                    </a:p>
                  </a:txBody>
                  <a:tcPr marL="68582" marR="68582" marT="0" marB="0"/>
                </a:tc>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Affect cranberry, timber production and harvests</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Spread Swiss Needle Cast fungus</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Increase red tides, toxic algae</a:t>
                      </a:r>
                      <a:endParaRPr lang="en-US" sz="2900" dirty="0">
                        <a:latin typeface="Calibri"/>
                        <a:ea typeface="Times New Roman"/>
                        <a:cs typeface="Times New Roman"/>
                      </a:endParaRPr>
                    </a:p>
                  </a:txBody>
                  <a:tcPr marL="68582" marR="68582" marT="0" marB="0"/>
                </a:tc>
              </a:tr>
              <a:tr h="3101986">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Habitat changes, species shifting</a:t>
                      </a:r>
                      <a:endParaRPr lang="en-US" sz="2900" dirty="0">
                        <a:latin typeface="Calibri"/>
                        <a:ea typeface="Times New Roman"/>
                        <a:cs typeface="Times New Roman"/>
                      </a:endParaRPr>
                    </a:p>
                  </a:txBody>
                  <a:tcPr marL="68582" marR="68582" marT="0" marB="0"/>
                </a:tc>
                <a:tc>
                  <a:txBody>
                    <a:bodyPr/>
                    <a:lstStyle/>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Affect economic, cultural, and wildlife resources</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Increase invasive species: wildlife predators, Gorse</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Reduced ability to gather traditional and wild foods</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Affect traditional knowledge and cultural food traditions: eels, clams, oysters, cockles, mussels, crab, salmon</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Affect species mix, habitat characteristics</a:t>
                      </a:r>
                      <a:endParaRPr lang="en-US" sz="2900" dirty="0">
                        <a:latin typeface="Calibri"/>
                        <a:ea typeface="Times New Roman"/>
                        <a:cs typeface="Times New Roman"/>
                      </a:endParaRPr>
                    </a:p>
                    <a:p>
                      <a:pPr marL="0" marR="0" algn="l">
                        <a:lnSpc>
                          <a:spcPct val="100000"/>
                        </a:lnSpc>
                        <a:spcBef>
                          <a:spcPts val="0"/>
                        </a:spcBef>
                        <a:spcAft>
                          <a:spcPts val="0"/>
                        </a:spcAft>
                      </a:pPr>
                      <a:r>
                        <a:rPr lang="en-US" sz="2900" dirty="0">
                          <a:solidFill>
                            <a:srgbClr val="000000"/>
                          </a:solidFill>
                          <a:latin typeface="Calibri"/>
                          <a:ea typeface="Times New Roman"/>
                          <a:cs typeface="Times New Roman"/>
                        </a:rPr>
                        <a:t>Impact fish runs - Humboldt squid, SF Sea Lions, </a:t>
                      </a:r>
                      <a:r>
                        <a:rPr lang="en-US" sz="2900" dirty="0" smtClean="0">
                          <a:solidFill>
                            <a:srgbClr val="000000"/>
                          </a:solidFill>
                          <a:latin typeface="Calibri"/>
                          <a:ea typeface="Times New Roman"/>
                          <a:cs typeface="Times New Roman"/>
                        </a:rPr>
                        <a:t>Pelicans</a:t>
                      </a:r>
                      <a:endParaRPr lang="en-US" sz="2900" dirty="0">
                        <a:latin typeface="Calibri"/>
                        <a:ea typeface="Times New Roman"/>
                        <a:cs typeface="Times New Roman"/>
                      </a:endParaRPr>
                    </a:p>
                  </a:txBody>
                  <a:tcPr marL="68582" marR="68582" marT="0" marB="0"/>
                </a:tc>
              </a:tr>
            </a:tbl>
          </a:graphicData>
        </a:graphic>
      </p:graphicFrame>
      <p:pic>
        <p:nvPicPr>
          <p:cNvPr id="35" name="Picture 34" descr="TribalLands_CoosCo_ltr_10-15-2010_RH.jpg"/>
          <p:cNvPicPr>
            <a:picLocks noChangeAspect="1"/>
          </p:cNvPicPr>
          <p:nvPr/>
        </p:nvPicPr>
        <p:blipFill>
          <a:blip r:embed="rId11" cstate="print"/>
          <a:stretch>
            <a:fillRect/>
          </a:stretch>
        </p:blipFill>
        <p:spPr>
          <a:xfrm>
            <a:off x="13487403" y="5181600"/>
            <a:ext cx="3532910" cy="4572000"/>
          </a:xfrm>
          <a:prstGeom prst="rect">
            <a:avLst/>
          </a:prstGeom>
        </p:spPr>
      </p:pic>
      <p:sp>
        <p:nvSpPr>
          <p:cNvPr id="43" name="Rectangle 42"/>
          <p:cNvSpPr/>
          <p:nvPr/>
        </p:nvSpPr>
        <p:spPr bwMode="auto">
          <a:xfrm>
            <a:off x="1066807" y="838199"/>
            <a:ext cx="41833800" cy="3810001"/>
          </a:xfrm>
          <a:prstGeom prst="rect">
            <a:avLst/>
          </a:prstGeom>
          <a:solidFill>
            <a:schemeClr val="accent1"/>
          </a:solidFill>
          <a:ln w="19050" cap="flat" cmpd="sng" algn="ctr">
            <a:noFill/>
            <a:prstDash val="solid"/>
            <a:round/>
            <a:headEnd type="none" w="med" len="med"/>
            <a:tailEnd type="none" w="med" len="med"/>
          </a:ln>
          <a:effectLst/>
        </p:spPr>
        <p:txBody>
          <a:bodyPr vert="horz" wrap="none" lIns="91402" tIns="45701" rIns="91402" bIns="45701" numCol="1" rtlCol="0" anchor="ctr" anchorCtr="0" compatLnSpc="1">
            <a:prstTxWarp prst="textNoShape">
              <a:avLst/>
            </a:prstTxWarp>
          </a:bodyPr>
          <a:lstStyle/>
          <a:p>
            <a:pPr algn="l"/>
            <a:r>
              <a:rPr lang="en-US" sz="9600" b="1" dirty="0" smtClean="0">
                <a:solidFill>
                  <a:schemeClr val="bg1"/>
                </a:solidFill>
                <a:latin typeface="Calibri" pitchFamily="34" charset="0"/>
              </a:rPr>
              <a:t> Tribal Climate Change Project</a:t>
            </a:r>
          </a:p>
          <a:p>
            <a:pPr algn="l"/>
            <a:r>
              <a:rPr lang="en-US" sz="4200" b="1" i="1" dirty="0" smtClean="0">
                <a:solidFill>
                  <a:schemeClr val="bg1"/>
                </a:solidFill>
                <a:latin typeface="Calibri" pitchFamily="34" charset="0"/>
              </a:rPr>
              <a:t>    </a:t>
            </a:r>
            <a:r>
              <a:rPr lang="en-US" sz="4200" i="1" dirty="0" smtClean="0">
                <a:solidFill>
                  <a:schemeClr val="bg1"/>
                </a:solidFill>
                <a:latin typeface="Calibri" pitchFamily="34" charset="0"/>
              </a:rPr>
              <a:t>Issues and Opportunities for Native American tribes in planning for the physical </a:t>
            </a:r>
            <a:br>
              <a:rPr lang="en-US" sz="4200" i="1" dirty="0" smtClean="0">
                <a:solidFill>
                  <a:schemeClr val="bg1"/>
                </a:solidFill>
                <a:latin typeface="Calibri" pitchFamily="34" charset="0"/>
              </a:rPr>
            </a:br>
            <a:r>
              <a:rPr lang="en-US" sz="4200" i="1" dirty="0" smtClean="0">
                <a:solidFill>
                  <a:schemeClr val="bg1"/>
                </a:solidFill>
                <a:latin typeface="Calibri" pitchFamily="34" charset="0"/>
              </a:rPr>
              <a:t>    affects of climate change and reducing greenhouse gas emissions</a:t>
            </a:r>
          </a:p>
          <a:p>
            <a:pPr algn="l"/>
            <a:r>
              <a:rPr lang="en-US" sz="4200" b="1" i="1" dirty="0" smtClean="0">
                <a:solidFill>
                  <a:schemeClr val="bg1"/>
                </a:solidFill>
                <a:latin typeface="Calibri" pitchFamily="34" charset="0"/>
              </a:rPr>
              <a:t>    </a:t>
            </a:r>
            <a:r>
              <a:rPr lang="en-US" sz="4200" b="1" i="1" dirty="0" smtClean="0">
                <a:solidFill>
                  <a:schemeClr val="accent4">
                    <a:lumMod val="50000"/>
                  </a:schemeClr>
                </a:solidFill>
                <a:latin typeface="Calibri" pitchFamily="34" charset="0"/>
                <a:hlinkClick r:id="rId12"/>
              </a:rPr>
              <a:t>http://tribalclimate.uoregon.edu</a:t>
            </a:r>
            <a:r>
              <a:rPr lang="en-US" sz="9600" b="1" dirty="0" smtClean="0">
                <a:latin typeface="Calibri" pitchFamily="34" charset="0"/>
              </a:rPr>
              <a:t/>
            </a:r>
            <a:br>
              <a:rPr lang="en-US" sz="9600" b="1" dirty="0" smtClean="0">
                <a:latin typeface="Calibri" pitchFamily="34" charset="0"/>
              </a:rPr>
            </a:br>
            <a:endParaRPr lang="en-US" b="1" dirty="0" smtClean="0"/>
          </a:p>
        </p:txBody>
      </p:sp>
      <p:sp>
        <p:nvSpPr>
          <p:cNvPr id="45" name="Rectangle 44"/>
          <p:cNvSpPr/>
          <p:nvPr/>
        </p:nvSpPr>
        <p:spPr>
          <a:xfrm>
            <a:off x="21793200" y="914402"/>
            <a:ext cx="20878800" cy="3231616"/>
          </a:xfrm>
          <a:prstGeom prst="rect">
            <a:avLst/>
          </a:prstGeom>
        </p:spPr>
        <p:txBody>
          <a:bodyPr wrap="square" lIns="91402" tIns="45701" rIns="91402" bIns="45701">
            <a:spAutoFit/>
          </a:bodyPr>
          <a:lstStyle/>
          <a:p>
            <a:pPr marL="457013" indent="-457013" algn="l" defTabSz="2559586"/>
            <a:r>
              <a:rPr lang="en-US" sz="2900" i="1" dirty="0" smtClean="0">
                <a:solidFill>
                  <a:schemeClr val="bg2"/>
                </a:solidFill>
                <a:latin typeface="Calibri" pitchFamily="34" charset="0"/>
              </a:rPr>
              <a:t>	</a:t>
            </a:r>
            <a:r>
              <a:rPr lang="en-US" sz="3400" i="1" dirty="0" smtClean="0">
                <a:solidFill>
                  <a:schemeClr val="bg2"/>
                </a:solidFill>
                <a:latin typeface="Calibri" pitchFamily="34" charset="0"/>
              </a:rPr>
              <a:t>The University of Oregon Environmental Studies Program and the USDA Forest Service Pacific Northwest Research Station are engaged in a collaborative study focused on understanding tribal climate change initiatives around the United States. The study will result in knowledge transfer through the dissemination of presentations, resources and publications to assist tribes throughout the United States in addressing climate change. Through this study, we also hope to build awareness among non-tribal communities, organizations, and agencies about issues, challenges, and opportunities that tribes face in the context of climate </a:t>
            </a:r>
            <a:r>
              <a:rPr lang="en-US" sz="3400" i="1" dirty="0" smtClean="0">
                <a:solidFill>
                  <a:schemeClr val="bg2"/>
                </a:solidFill>
                <a:latin typeface="Calibri" pitchFamily="34" charset="0"/>
              </a:rPr>
              <a:t>change.</a:t>
            </a:r>
            <a:endParaRPr lang="en-US" sz="3400" b="1" i="1" dirty="0" smtClean="0">
              <a:solidFill>
                <a:schemeClr val="bg2"/>
              </a:solidFill>
              <a:latin typeface="Calibri" pitchFamily="34" charset="0"/>
            </a:endParaRPr>
          </a:p>
        </p:txBody>
      </p:sp>
      <p:sp>
        <p:nvSpPr>
          <p:cNvPr id="33" name="TextBox 32"/>
          <p:cNvSpPr txBox="1"/>
          <p:nvPr/>
        </p:nvSpPr>
        <p:spPr>
          <a:xfrm>
            <a:off x="22021800" y="5105400"/>
            <a:ext cx="8229600" cy="3893374"/>
          </a:xfrm>
          <a:prstGeom prst="rect">
            <a:avLst/>
          </a:prstGeom>
          <a:noFill/>
        </p:spPr>
        <p:txBody>
          <a:bodyPr wrap="square" rtlCol="0">
            <a:spAutoFit/>
          </a:bodyPr>
          <a:lstStyle/>
          <a:p>
            <a:pPr indent="-457013" algn="l" defTabSz="2559586"/>
            <a:r>
              <a:rPr lang="en-US" sz="4300" b="1" i="1" cap="small" dirty="0" smtClean="0">
                <a:solidFill>
                  <a:schemeClr val="bg1"/>
                </a:solidFill>
                <a:latin typeface="Calibri"/>
                <a:cs typeface="Arial" pitchFamily="34" charset="0"/>
              </a:rPr>
              <a:t>Swinomish Climate Change Initiative</a:t>
            </a:r>
            <a:endParaRPr lang="en-US" sz="4300" dirty="0" smtClean="0">
              <a:solidFill>
                <a:schemeClr val="bg1"/>
              </a:solidFill>
              <a:latin typeface="Calibri"/>
            </a:endParaRPr>
          </a:p>
          <a:p>
            <a:pPr indent="-457013" algn="l" defTabSz="2559586"/>
            <a:r>
              <a:rPr lang="en-US" sz="3400" dirty="0" smtClean="0">
                <a:solidFill>
                  <a:schemeClr val="bg1"/>
                </a:solidFill>
                <a:latin typeface="Calibri"/>
              </a:rPr>
              <a:t>In recognition of the potential impacts from climate change and the increase in climate-related natural disasters around the world, the Swinomish Tribe passed a Climate Change proclamation in 2007. </a:t>
            </a:r>
          </a:p>
          <a:p>
            <a:pPr marL="457013" indent="-457013" algn="r" defTabSz="2559586"/>
            <a:endParaRPr lang="en-US" sz="3400" dirty="0" smtClean="0">
              <a:solidFill>
                <a:schemeClr val="bg1"/>
              </a:solidFill>
              <a:latin typeface="Calibri"/>
            </a:endParaRPr>
          </a:p>
        </p:txBody>
      </p:sp>
      <p:sp>
        <p:nvSpPr>
          <p:cNvPr id="41" name="TextBox 40"/>
          <p:cNvSpPr txBox="1"/>
          <p:nvPr/>
        </p:nvSpPr>
        <p:spPr>
          <a:xfrm>
            <a:off x="17907000" y="8991600"/>
            <a:ext cx="8763000" cy="4278094"/>
          </a:xfrm>
          <a:prstGeom prst="rect">
            <a:avLst/>
          </a:prstGeom>
          <a:noFill/>
        </p:spPr>
        <p:txBody>
          <a:bodyPr wrap="square" rtlCol="0">
            <a:spAutoFit/>
          </a:bodyPr>
          <a:lstStyle/>
          <a:p>
            <a:pPr indent="-457013" algn="l" defTabSz="2559586"/>
            <a:r>
              <a:rPr lang="en-US" sz="3400" dirty="0" smtClean="0">
                <a:solidFill>
                  <a:schemeClr val="bg1"/>
                </a:solidFill>
                <a:latin typeface="Calibri" pitchFamily="34" charset="0"/>
              </a:rPr>
              <a:t>In their initial impact assessment, the Tribe found that approximately 15% of Swinomish tribal land is at risk of inundation from rising </a:t>
            </a:r>
          </a:p>
          <a:p>
            <a:pPr indent="-457013" algn="l" defTabSz="2559586"/>
            <a:r>
              <a:rPr lang="en-US" sz="3400" dirty="0" smtClean="0">
                <a:solidFill>
                  <a:schemeClr val="bg1"/>
                </a:solidFill>
                <a:latin typeface="Calibri" pitchFamily="34" charset="0"/>
              </a:rPr>
              <a:t>sea level. The assessment also indicated potential impacts to tribal agricultural land, shellfish beds, fishing docks, and private residential development.</a:t>
            </a:r>
            <a:r>
              <a:rPr lang="en-US" sz="3400" dirty="0" smtClean="0">
                <a:solidFill>
                  <a:schemeClr val="bg1"/>
                </a:solidFill>
              </a:rPr>
              <a:t> </a:t>
            </a:r>
          </a:p>
          <a:p>
            <a:endParaRPr lang="en-US" sz="3400" dirty="0">
              <a:solidFill>
                <a:schemeClr val="bg1"/>
              </a:solidFill>
            </a:endParaRPr>
          </a:p>
        </p:txBody>
      </p:sp>
      <p:sp>
        <p:nvSpPr>
          <p:cNvPr id="49" name="TextBox 48"/>
          <p:cNvSpPr txBox="1"/>
          <p:nvPr/>
        </p:nvSpPr>
        <p:spPr>
          <a:xfrm>
            <a:off x="30937200" y="6400800"/>
            <a:ext cx="8153400" cy="7417415"/>
          </a:xfrm>
          <a:prstGeom prst="rect">
            <a:avLst/>
          </a:prstGeom>
          <a:noFill/>
        </p:spPr>
        <p:txBody>
          <a:bodyPr wrap="square" rtlCol="0">
            <a:spAutoFit/>
          </a:bodyPr>
          <a:lstStyle/>
          <a:p>
            <a:pPr lvl="0" algn="l"/>
            <a:r>
              <a:rPr lang="en-US" sz="2800" dirty="0" smtClean="0">
                <a:solidFill>
                  <a:schemeClr val="bg1"/>
                </a:solidFill>
                <a:latin typeface="Calibri"/>
              </a:rPr>
              <a:t>In the mid 1990’s, the Nez Perce developed a strategy to market Carbon Sequestration Credits. The Nez Perce carbon portfolio eventually reached the present Status of 33 different projects in two different  portfolio’s covering approximately 3,375 acres of land.</a:t>
            </a:r>
          </a:p>
          <a:p>
            <a:pPr algn="l"/>
            <a:endParaRPr lang="en-US" sz="2800" dirty="0" smtClean="0">
              <a:solidFill>
                <a:schemeClr val="bg1"/>
              </a:solidFill>
              <a:latin typeface="Calibri"/>
            </a:endParaRPr>
          </a:p>
          <a:p>
            <a:pPr algn="l"/>
            <a:r>
              <a:rPr lang="en-US" sz="2800" dirty="0" smtClean="0">
                <a:solidFill>
                  <a:schemeClr val="bg1"/>
                </a:solidFill>
                <a:latin typeface="Calibri"/>
              </a:rPr>
              <a:t>The tribe planned to reinvest revenue from the sale of carbon to acquire previously forested lands and then replicate the process with additional afforestation projects (planting trees on land that was not previously forested). This effort would also contribute to the tribe’s goal of acquiring former tribal lands. Subsequent carbon offset projects have included wildfire rehabilitation (restoration of forests heavily damaged by wildfire) and forest development. </a:t>
            </a:r>
            <a:endParaRPr lang="en-US" sz="2800" dirty="0" smtClean="0"/>
          </a:p>
          <a:p>
            <a:pPr lvl="0" algn="l"/>
            <a:r>
              <a:rPr lang="en-US" sz="2800" dirty="0" smtClean="0">
                <a:solidFill>
                  <a:schemeClr val="bg1"/>
                </a:solidFill>
                <a:latin typeface="Calibri"/>
              </a:rPr>
              <a:t> </a:t>
            </a:r>
          </a:p>
          <a:p>
            <a:endParaRPr lang="en-US" sz="2800" dirty="0">
              <a:solidFill>
                <a:schemeClr val="bg1"/>
              </a:solidFill>
              <a:latin typeface="Calibri"/>
            </a:endParaRPr>
          </a:p>
        </p:txBody>
      </p:sp>
      <p:sp>
        <p:nvSpPr>
          <p:cNvPr id="54" name="Text Box 199"/>
          <p:cNvSpPr txBox="1">
            <a:spLocks noChangeArrowheads="1"/>
          </p:cNvSpPr>
          <p:nvPr/>
        </p:nvSpPr>
        <p:spPr bwMode="auto">
          <a:xfrm>
            <a:off x="30784800" y="18211800"/>
            <a:ext cx="11887200" cy="13898880"/>
          </a:xfrm>
          <a:prstGeom prst="rect">
            <a:avLst/>
          </a:prstGeom>
          <a:solidFill>
            <a:schemeClr val="accent1"/>
          </a:solidFill>
          <a:ln w="9525">
            <a:noFill/>
            <a:miter lim="800000"/>
            <a:headEnd/>
            <a:tailEnd/>
          </a:ln>
        </p:spPr>
        <p:txBody>
          <a:bodyPr wrap="square" lIns="255902" tIns="127954" rIns="255902" bIns="127954">
            <a:spAutoFit/>
          </a:bodyPr>
          <a:lstStyle/>
          <a:p>
            <a:pPr algn="l"/>
            <a:r>
              <a:rPr lang="en-US" sz="4300" b="1" i="1" cap="small" dirty="0" smtClean="0">
                <a:solidFill>
                  <a:schemeClr val="bg1"/>
                </a:solidFill>
                <a:latin typeface="Calibri" pitchFamily="34" charset="0"/>
                <a:cs typeface="Arial" pitchFamily="34" charset="0"/>
              </a:rPr>
              <a:t>Relocation Challenges </a:t>
            </a:r>
            <a:br>
              <a:rPr lang="en-US" sz="4300" b="1" i="1" cap="small" dirty="0" smtClean="0">
                <a:solidFill>
                  <a:schemeClr val="bg1"/>
                </a:solidFill>
                <a:latin typeface="Calibri" pitchFamily="34" charset="0"/>
                <a:cs typeface="Arial" pitchFamily="34" charset="0"/>
              </a:rPr>
            </a:br>
            <a:r>
              <a:rPr lang="en-US" sz="4300" b="1" i="1" cap="small" dirty="0" smtClean="0">
                <a:solidFill>
                  <a:schemeClr val="bg1"/>
                </a:solidFill>
                <a:latin typeface="Calibri" pitchFamily="34" charset="0"/>
                <a:cs typeface="Arial" pitchFamily="34" charset="0"/>
              </a:rPr>
              <a:t>for Alaska Native Villages</a:t>
            </a:r>
          </a:p>
          <a:p>
            <a:pPr algn="l"/>
            <a:endParaRPr lang="en-US" sz="43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2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4300" b="1" i="1" cap="small" dirty="0" smtClean="0">
              <a:solidFill>
                <a:schemeClr val="bg1"/>
              </a:solidFill>
              <a:latin typeface="Calibri" pitchFamily="34" charset="0"/>
              <a:cs typeface="Arial" pitchFamily="34" charset="0"/>
            </a:endParaRPr>
          </a:p>
          <a:p>
            <a:pPr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algn="l"/>
            <a:endParaRPr lang="en-US" sz="3400" dirty="0" smtClean="0">
              <a:solidFill>
                <a:schemeClr val="bg1"/>
              </a:solidFill>
              <a:latin typeface="Calibri" pitchFamily="34" charset="0"/>
            </a:endParaRPr>
          </a:p>
          <a:p>
            <a:pPr lvl="0" algn="r"/>
            <a:endParaRPr lang="en-US" sz="3400" b="1"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endParaRPr lang="en-US" sz="3400" dirty="0" smtClean="0">
              <a:solidFill>
                <a:schemeClr val="bg1"/>
              </a:solidFill>
              <a:latin typeface="Calibri" pitchFamily="34" charset="0"/>
            </a:endParaRPr>
          </a:p>
          <a:p>
            <a:pPr lvl="0" algn="l"/>
            <a:r>
              <a:rPr lang="en-US" sz="3400" dirty="0" smtClean="0">
                <a:solidFill>
                  <a:schemeClr val="bg1"/>
                </a:solidFill>
                <a:latin typeface="Calibri" pitchFamily="34" charset="0"/>
              </a:rPr>
              <a:t>	</a:t>
            </a:r>
          </a:p>
          <a:p>
            <a:pPr marL="457013" indent="-457013" defTabSz="2559586"/>
            <a:endParaRPr lang="en-US" sz="3400" b="1" dirty="0">
              <a:solidFill>
                <a:schemeClr val="bg1"/>
              </a:solidFill>
              <a:latin typeface="Calibri" pitchFamily="34" charset="0"/>
            </a:endParaRPr>
          </a:p>
        </p:txBody>
      </p:sp>
      <p:sp>
        <p:nvSpPr>
          <p:cNvPr id="55" name="TextBox 54"/>
          <p:cNvSpPr txBox="1"/>
          <p:nvPr/>
        </p:nvSpPr>
        <p:spPr>
          <a:xfrm>
            <a:off x="20497800" y="31546800"/>
            <a:ext cx="3511749" cy="461665"/>
          </a:xfrm>
          <a:prstGeom prst="rect">
            <a:avLst/>
          </a:prstGeom>
          <a:noFill/>
        </p:spPr>
        <p:txBody>
          <a:bodyPr wrap="none" rtlCol="0">
            <a:spAutoFit/>
          </a:bodyPr>
          <a:lstStyle/>
          <a:p>
            <a:r>
              <a:rPr lang="en-US" b="1" dirty="0" smtClean="0">
                <a:latin typeface="Calibri"/>
              </a:rPr>
              <a:t>Swinomish Tribal Archives</a:t>
            </a:r>
            <a:endParaRPr lang="en-US" b="1" dirty="0">
              <a:latin typeface="Calibri"/>
            </a:endParaRPr>
          </a:p>
        </p:txBody>
      </p:sp>
      <p:pic>
        <p:nvPicPr>
          <p:cNvPr id="1026" name="Picture 2" descr="C:\Documents and Settings\vable\My Documents\Downloads\KivalinaAK Aug09.jpg"/>
          <p:cNvPicPr>
            <a:picLocks noChangeAspect="1" noChangeArrowheads="1"/>
          </p:cNvPicPr>
          <p:nvPr/>
        </p:nvPicPr>
        <p:blipFill>
          <a:blip r:embed="rId13" cstate="print"/>
          <a:srcRect/>
          <a:stretch>
            <a:fillRect/>
          </a:stretch>
        </p:blipFill>
        <p:spPr bwMode="auto">
          <a:xfrm>
            <a:off x="31165800" y="26714625"/>
            <a:ext cx="5638800" cy="4984575"/>
          </a:xfrm>
          <a:prstGeom prst="rect">
            <a:avLst/>
          </a:prstGeom>
          <a:noFill/>
        </p:spPr>
      </p:pic>
      <p:sp>
        <p:nvSpPr>
          <p:cNvPr id="28" name="TextBox 27"/>
          <p:cNvSpPr txBox="1"/>
          <p:nvPr/>
        </p:nvSpPr>
        <p:spPr>
          <a:xfrm>
            <a:off x="31208303" y="31603890"/>
            <a:ext cx="5644217" cy="400110"/>
          </a:xfrm>
          <a:prstGeom prst="rect">
            <a:avLst/>
          </a:prstGeom>
          <a:noFill/>
        </p:spPr>
        <p:txBody>
          <a:bodyPr wrap="none" rtlCol="0">
            <a:spAutoFit/>
          </a:bodyPr>
          <a:lstStyle/>
          <a:p>
            <a:r>
              <a:rPr lang="en-US" sz="2000" b="1" i="1" dirty="0" smtClean="0">
                <a:latin typeface=""/>
              </a:rPr>
              <a:t>Mille Hawley, President Kivalina IRA Council</a:t>
            </a:r>
            <a:endParaRPr lang="en-US" sz="2000" b="1" i="1" dirty="0">
              <a:latin typeface=""/>
            </a:endParaRPr>
          </a:p>
        </p:txBody>
      </p:sp>
      <p:sp>
        <p:nvSpPr>
          <p:cNvPr id="51" name="TextBox 50"/>
          <p:cNvSpPr txBox="1"/>
          <p:nvPr/>
        </p:nvSpPr>
        <p:spPr>
          <a:xfrm>
            <a:off x="31013400" y="19735800"/>
            <a:ext cx="5791200" cy="5262980"/>
          </a:xfrm>
          <a:prstGeom prst="rect">
            <a:avLst/>
          </a:prstGeom>
          <a:noFill/>
        </p:spPr>
        <p:txBody>
          <a:bodyPr wrap="square" rtlCol="0">
            <a:spAutoFit/>
          </a:bodyPr>
          <a:lstStyle/>
          <a:p>
            <a:pPr lvl="0" algn="l"/>
            <a:r>
              <a:rPr lang="en-US" sz="2800" dirty="0" smtClean="0">
                <a:solidFill>
                  <a:schemeClr val="bg1"/>
                </a:solidFill>
                <a:latin typeface="Calibri"/>
              </a:rPr>
              <a:t>Many Alaska Native villages are being forced to consider relocation as a result of climate change. Warming temperature exacerbate problems of permafrost erosion, flooding, and melting ice barriers, and according to the Government Accountability Office, flooding and erosion affects 86% of Alaska Native villages to some extent.</a:t>
            </a:r>
          </a:p>
          <a:p>
            <a:pPr lvl="0" algn="l"/>
            <a:endParaRPr lang="en-US" sz="2800" dirty="0" smtClean="0">
              <a:solidFill>
                <a:schemeClr val="bg1"/>
              </a:solidFill>
              <a:latin typeface="Calibri"/>
            </a:endParaRPr>
          </a:p>
          <a:p>
            <a:pPr lvl="0" algn="l"/>
            <a:r>
              <a:rPr lang="en-US" sz="2800" dirty="0" smtClean="0">
                <a:solidFill>
                  <a:schemeClr val="bg1"/>
                </a:solidFill>
                <a:latin typeface="Calibri"/>
              </a:rPr>
              <a:t> </a:t>
            </a:r>
          </a:p>
          <a:p>
            <a:endParaRPr lang="en-US" sz="2800" dirty="0">
              <a:solidFill>
                <a:schemeClr val="bg1"/>
              </a:solidFill>
              <a:latin typeface="Calibri"/>
            </a:endParaRPr>
          </a:p>
        </p:txBody>
      </p:sp>
      <p:pic>
        <p:nvPicPr>
          <p:cNvPr id="1027" name="Picture 3"/>
          <p:cNvPicPr>
            <a:picLocks noChangeAspect="1" noChangeArrowheads="1"/>
          </p:cNvPicPr>
          <p:nvPr/>
        </p:nvPicPr>
        <p:blipFill>
          <a:blip r:embed="rId14" cstate="print"/>
          <a:srcRect/>
          <a:stretch>
            <a:fillRect/>
          </a:stretch>
        </p:blipFill>
        <p:spPr bwMode="auto">
          <a:xfrm>
            <a:off x="36957000" y="18288000"/>
            <a:ext cx="5638800" cy="4665559"/>
          </a:xfrm>
          <a:prstGeom prst="rect">
            <a:avLst/>
          </a:prstGeom>
          <a:noFill/>
          <a:ln w="9525">
            <a:noFill/>
            <a:miter lim="800000"/>
            <a:headEnd/>
            <a:tailEnd/>
          </a:ln>
        </p:spPr>
      </p:pic>
      <p:sp>
        <p:nvSpPr>
          <p:cNvPr id="52" name="TextBox 51"/>
          <p:cNvSpPr txBox="1"/>
          <p:nvPr/>
        </p:nvSpPr>
        <p:spPr>
          <a:xfrm>
            <a:off x="31013400" y="23540620"/>
            <a:ext cx="11582400" cy="6986528"/>
          </a:xfrm>
          <a:prstGeom prst="rect">
            <a:avLst/>
          </a:prstGeom>
          <a:noFill/>
        </p:spPr>
        <p:txBody>
          <a:bodyPr wrap="square" rtlCol="0">
            <a:spAutoFit/>
          </a:bodyPr>
          <a:lstStyle/>
          <a:p>
            <a:pPr lvl="0" algn="l"/>
            <a:r>
              <a:rPr lang="en-US" sz="2800" dirty="0" smtClean="0">
                <a:solidFill>
                  <a:schemeClr val="bg1"/>
                </a:solidFill>
                <a:latin typeface="Calibri" pitchFamily="34" charset="0"/>
              </a:rPr>
              <a:t>Only a few villages have begun the </a:t>
            </a:r>
            <a:br>
              <a:rPr lang="en-US" sz="2800" dirty="0" smtClean="0">
                <a:solidFill>
                  <a:schemeClr val="bg1"/>
                </a:solidFill>
                <a:latin typeface="Calibri" pitchFamily="34" charset="0"/>
              </a:rPr>
            </a:br>
            <a:r>
              <a:rPr lang="en-US" sz="2800" dirty="0" smtClean="0">
                <a:solidFill>
                  <a:schemeClr val="bg1"/>
                </a:solidFill>
                <a:latin typeface="Calibri" pitchFamily="34" charset="0"/>
              </a:rPr>
              <a:t>relocation process, which is complicated by culture, cost, and politics: </a:t>
            </a:r>
          </a:p>
          <a:p>
            <a:pPr marL="457200" lvl="0" algn="l">
              <a:buFont typeface="Arial"/>
              <a:buChar char="•"/>
            </a:pPr>
            <a:r>
              <a:rPr lang="en-US" sz="2800" i="1" dirty="0" smtClean="0">
                <a:solidFill>
                  <a:schemeClr val="bg1"/>
                </a:solidFill>
                <a:latin typeface="Calibri" pitchFamily="34" charset="0"/>
              </a:rPr>
              <a:t>  </a:t>
            </a:r>
            <a:r>
              <a:rPr lang="en-US" sz="2800" i="1" u="sng" dirty="0" smtClean="0">
                <a:solidFill>
                  <a:schemeClr val="bg1"/>
                </a:solidFill>
                <a:latin typeface="Calibri" pitchFamily="34" charset="0"/>
              </a:rPr>
              <a:t>Culture</a:t>
            </a:r>
            <a:r>
              <a:rPr lang="en-US" sz="2800" i="1" dirty="0" smtClean="0">
                <a:solidFill>
                  <a:schemeClr val="bg1"/>
                </a:solidFill>
                <a:latin typeface="Calibri" pitchFamily="34" charset="0"/>
              </a:rPr>
              <a:t>: Breaking from uniquely adapted traditions developed over</a:t>
            </a:r>
            <a:r>
              <a:rPr lang="en-US" sz="2800" i="1" dirty="0" smtClean="0">
                <a:solidFill>
                  <a:schemeClr val="bg1"/>
                </a:solidFill>
                <a:latin typeface="Calibri" pitchFamily="34" charset="0"/>
              </a:rPr>
              <a:t> </a:t>
            </a:r>
            <a:br>
              <a:rPr lang="en-US" sz="2800" i="1" dirty="0" smtClean="0">
                <a:solidFill>
                  <a:schemeClr val="bg1"/>
                </a:solidFill>
                <a:latin typeface="Calibri" pitchFamily="34" charset="0"/>
              </a:rPr>
            </a:br>
            <a:r>
              <a:rPr lang="en-US" sz="2800" i="1" dirty="0" smtClean="0">
                <a:solidFill>
                  <a:schemeClr val="bg1"/>
                </a:solidFill>
                <a:latin typeface="Calibri" pitchFamily="34" charset="0"/>
              </a:rPr>
              <a:t>   thousands </a:t>
            </a:r>
            <a:r>
              <a:rPr lang="en-US" sz="2800" i="1" dirty="0" smtClean="0">
                <a:solidFill>
                  <a:schemeClr val="bg1"/>
                </a:solidFill>
                <a:latin typeface="Calibri" pitchFamily="34" charset="0"/>
              </a:rPr>
              <a:t>of years to develop</a:t>
            </a:r>
          </a:p>
          <a:p>
            <a:pPr marL="457200" lvl="0" algn="l">
              <a:buFont typeface="Arial"/>
              <a:buChar char="•"/>
            </a:pPr>
            <a:r>
              <a:rPr lang="en-US" sz="2800" i="1" dirty="0" smtClean="0">
                <a:solidFill>
                  <a:schemeClr val="bg1"/>
                </a:solidFill>
                <a:latin typeface="Calibri" pitchFamily="34" charset="0"/>
              </a:rPr>
              <a:t>  </a:t>
            </a:r>
            <a:r>
              <a:rPr lang="en-US" sz="2800" i="1" u="sng" dirty="0" smtClean="0">
                <a:solidFill>
                  <a:schemeClr val="bg1"/>
                </a:solidFill>
                <a:latin typeface="Calibri" pitchFamily="34" charset="0"/>
              </a:rPr>
              <a:t>Cost</a:t>
            </a:r>
            <a:r>
              <a:rPr lang="en-US" sz="2800" i="1" dirty="0" smtClean="0">
                <a:solidFill>
                  <a:schemeClr val="bg1"/>
                </a:solidFill>
                <a:latin typeface="Calibri" pitchFamily="34" charset="0"/>
              </a:rPr>
              <a:t>: Hundreds of millions to relocate several hundred people</a:t>
            </a:r>
          </a:p>
          <a:p>
            <a:pPr marL="457200" lvl="0" algn="l">
              <a:buFont typeface="Arial"/>
              <a:buChar char="•"/>
            </a:pPr>
            <a:r>
              <a:rPr lang="en-US" sz="2800" i="1" dirty="0" smtClean="0">
                <a:solidFill>
                  <a:schemeClr val="bg1"/>
                </a:solidFill>
                <a:latin typeface="Calibri" pitchFamily="34" charset="0"/>
              </a:rPr>
              <a:t>  </a:t>
            </a:r>
            <a:r>
              <a:rPr lang="en-US" sz="2800" i="1" u="sng" dirty="0" smtClean="0">
                <a:solidFill>
                  <a:schemeClr val="bg1"/>
                </a:solidFill>
                <a:latin typeface="Calibri" pitchFamily="34" charset="0"/>
              </a:rPr>
              <a:t>Politics</a:t>
            </a:r>
            <a:r>
              <a:rPr lang="en-US" sz="2800" i="1" dirty="0" smtClean="0">
                <a:solidFill>
                  <a:schemeClr val="bg1"/>
                </a:solidFill>
                <a:latin typeface="Calibri" pitchFamily="34" charset="0"/>
              </a:rPr>
              <a:t>:  Alaska’s unique structure of organized boroughs means that</a:t>
            </a:r>
            <a:r>
              <a:rPr lang="en-US" sz="2800" i="1" dirty="0" smtClean="0">
                <a:solidFill>
                  <a:schemeClr val="bg1"/>
                </a:solidFill>
                <a:latin typeface="Calibri" pitchFamily="34" charset="0"/>
              </a:rPr>
              <a:t> </a:t>
            </a:r>
            <a:br>
              <a:rPr lang="en-US" sz="2800" i="1" dirty="0" smtClean="0">
                <a:solidFill>
                  <a:schemeClr val="bg1"/>
                </a:solidFill>
                <a:latin typeface="Calibri" pitchFamily="34" charset="0"/>
              </a:rPr>
            </a:br>
            <a:r>
              <a:rPr lang="en-US" sz="2800" i="1" dirty="0" smtClean="0">
                <a:solidFill>
                  <a:schemeClr val="bg1"/>
                </a:solidFill>
                <a:latin typeface="Calibri" pitchFamily="34" charset="0"/>
              </a:rPr>
              <a:t>   many </a:t>
            </a:r>
            <a:r>
              <a:rPr lang="en-US" sz="2800" i="1" dirty="0" smtClean="0">
                <a:solidFill>
                  <a:schemeClr val="bg1"/>
                </a:solidFill>
                <a:latin typeface="Calibri" pitchFamily="34" charset="0"/>
              </a:rPr>
              <a:t>Native village do not qualify for government funding. </a:t>
            </a:r>
            <a:endParaRPr lang="en-US" sz="2800" i="1" dirty="0" smtClean="0">
              <a:solidFill>
                <a:schemeClr val="bg1"/>
              </a:solidFill>
              <a:latin typeface="Calibri"/>
            </a:endParaRPr>
          </a:p>
          <a:p>
            <a:pPr lvl="0" algn="l"/>
            <a:endParaRPr lang="en-US" sz="2800" dirty="0" smtClean="0">
              <a:solidFill>
                <a:schemeClr val="bg1"/>
              </a:solidFill>
              <a:latin typeface="Calibri"/>
            </a:endParaRPr>
          </a:p>
          <a:p>
            <a:pPr lvl="0" algn="l"/>
            <a:r>
              <a:rPr lang="en-US" sz="2800" dirty="0" smtClean="0">
                <a:solidFill>
                  <a:schemeClr val="bg1"/>
                </a:solidFill>
                <a:latin typeface="Calibri"/>
              </a:rPr>
              <a:t> </a:t>
            </a:r>
          </a:p>
          <a:p>
            <a:endParaRPr lang="en-US" sz="2800" dirty="0" smtClean="0">
              <a:solidFill>
                <a:schemeClr val="bg1"/>
              </a:solidFill>
              <a:latin typeface="Calibri"/>
            </a:endParaRPr>
          </a:p>
          <a:p>
            <a:pPr lvl="0" algn="l">
              <a:buFont typeface="Arial" pitchFamily="34" charset="0"/>
              <a:buChar char="•"/>
            </a:pPr>
            <a:endParaRPr lang="en-US" sz="2800" dirty="0" smtClean="0">
              <a:solidFill>
                <a:schemeClr val="bg1"/>
              </a:solidFill>
              <a:latin typeface="Calibri" pitchFamily="34" charset="0"/>
            </a:endParaRPr>
          </a:p>
          <a:p>
            <a:pPr lvl="0" algn="l">
              <a:buFont typeface="Arial" pitchFamily="34" charset="0"/>
              <a:buChar char="•"/>
            </a:pPr>
            <a:endParaRPr lang="en-US" sz="2800" dirty="0" smtClean="0"/>
          </a:p>
          <a:p>
            <a:pPr lvl="0" algn="l">
              <a:buFont typeface="Arial" pitchFamily="34" charset="0"/>
              <a:buChar char="•"/>
            </a:pPr>
            <a:endParaRPr lang="en-US" sz="2800" dirty="0" smtClean="0">
              <a:solidFill>
                <a:schemeClr val="bg1"/>
              </a:solidFill>
              <a:latin typeface="Calibri"/>
            </a:endParaRPr>
          </a:p>
          <a:p>
            <a:pPr lvl="0" algn="l"/>
            <a:endParaRPr lang="en-US" sz="2800" dirty="0" smtClean="0">
              <a:solidFill>
                <a:schemeClr val="bg1"/>
              </a:solidFill>
              <a:latin typeface="Calibri"/>
            </a:endParaRPr>
          </a:p>
          <a:p>
            <a:pPr lvl="0" algn="l"/>
            <a:r>
              <a:rPr lang="en-US" sz="2800" dirty="0" smtClean="0">
                <a:solidFill>
                  <a:schemeClr val="bg1"/>
                </a:solidFill>
                <a:latin typeface="Calibri"/>
              </a:rPr>
              <a:t> </a:t>
            </a:r>
          </a:p>
          <a:p>
            <a:endParaRPr lang="en-US" sz="2800" dirty="0">
              <a:solidFill>
                <a:schemeClr val="bg1"/>
              </a:solidFill>
              <a:latin typeface="Calibri"/>
            </a:endParaRPr>
          </a:p>
        </p:txBody>
      </p:sp>
      <p:sp>
        <p:nvSpPr>
          <p:cNvPr id="53" name="TextBox 52"/>
          <p:cNvSpPr txBox="1"/>
          <p:nvPr/>
        </p:nvSpPr>
        <p:spPr>
          <a:xfrm>
            <a:off x="37033200" y="23012401"/>
            <a:ext cx="5562600" cy="707886"/>
          </a:xfrm>
          <a:prstGeom prst="rect">
            <a:avLst/>
          </a:prstGeom>
          <a:noFill/>
        </p:spPr>
        <p:txBody>
          <a:bodyPr wrap="square" rtlCol="0">
            <a:spAutoFit/>
          </a:bodyPr>
          <a:lstStyle/>
          <a:p>
            <a:pPr algn="l"/>
            <a:r>
              <a:rPr lang="en-US" sz="2000" b="1" dirty="0" smtClean="0">
                <a:latin typeface=""/>
              </a:rPr>
              <a:t>Imminently Threatened Alaska Native Villages: 2004 GAO Report</a:t>
            </a:r>
            <a:endParaRPr lang="en-US" sz="2000" b="1" dirty="0">
              <a:latin typeface=""/>
            </a:endParaRPr>
          </a:p>
        </p:txBody>
      </p:sp>
      <p:sp>
        <p:nvSpPr>
          <p:cNvPr id="56" name="TextBox 55"/>
          <p:cNvSpPr txBox="1"/>
          <p:nvPr/>
        </p:nvSpPr>
        <p:spPr>
          <a:xfrm>
            <a:off x="39640458" y="18364200"/>
            <a:ext cx="184666" cy="461665"/>
          </a:xfrm>
          <a:prstGeom prst="rect">
            <a:avLst/>
          </a:prstGeom>
          <a:noFill/>
        </p:spPr>
        <p:txBody>
          <a:bodyPr wrap="none" rtlCol="0">
            <a:spAutoFit/>
          </a:bodyPr>
          <a:lstStyle/>
          <a:p>
            <a:endParaRPr lang="en-US" i="1" dirty="0"/>
          </a:p>
        </p:txBody>
      </p:sp>
      <p:sp>
        <p:nvSpPr>
          <p:cNvPr id="57" name="TextBox 56"/>
          <p:cNvSpPr txBox="1"/>
          <p:nvPr/>
        </p:nvSpPr>
        <p:spPr>
          <a:xfrm>
            <a:off x="30784800" y="26670000"/>
            <a:ext cx="5943600" cy="1815882"/>
          </a:xfrm>
          <a:prstGeom prst="rect">
            <a:avLst/>
          </a:prstGeom>
          <a:noFill/>
        </p:spPr>
        <p:txBody>
          <a:bodyPr wrap="square" rtlCol="0">
            <a:spAutoFit/>
          </a:bodyPr>
          <a:lstStyle/>
          <a:p>
            <a:pPr lvl="0" algn="l"/>
            <a:endParaRPr lang="en-US" sz="2800" dirty="0" smtClean="0">
              <a:solidFill>
                <a:schemeClr val="bg1"/>
              </a:solidFill>
              <a:latin typeface="Calibri"/>
            </a:endParaRPr>
          </a:p>
          <a:p>
            <a:pPr lvl="0" algn="l"/>
            <a:endParaRPr lang="en-US" sz="2800" dirty="0" smtClean="0">
              <a:solidFill>
                <a:schemeClr val="bg1"/>
              </a:solidFill>
              <a:latin typeface="Calibri"/>
            </a:endParaRPr>
          </a:p>
          <a:p>
            <a:pPr lvl="0" algn="l"/>
            <a:r>
              <a:rPr lang="en-US" sz="2800" dirty="0" smtClean="0">
                <a:solidFill>
                  <a:schemeClr val="bg1"/>
                </a:solidFill>
                <a:latin typeface="Calibri"/>
              </a:rPr>
              <a:t> </a:t>
            </a:r>
          </a:p>
          <a:p>
            <a:endParaRPr lang="en-US" sz="2800" dirty="0">
              <a:solidFill>
                <a:schemeClr val="bg1"/>
              </a:solidFill>
              <a:latin typeface="Calibri"/>
            </a:endParaRPr>
          </a:p>
        </p:txBody>
      </p:sp>
      <p:sp>
        <p:nvSpPr>
          <p:cNvPr id="58" name="TextBox 57"/>
          <p:cNvSpPr txBox="1"/>
          <p:nvPr/>
        </p:nvSpPr>
        <p:spPr>
          <a:xfrm>
            <a:off x="30784800" y="26441400"/>
            <a:ext cx="5943600" cy="523220"/>
          </a:xfrm>
          <a:prstGeom prst="rect">
            <a:avLst/>
          </a:prstGeom>
          <a:noFill/>
        </p:spPr>
        <p:txBody>
          <a:bodyPr wrap="square" rtlCol="0">
            <a:spAutoFit/>
          </a:bodyPr>
          <a:lstStyle/>
          <a:p>
            <a:endParaRPr lang="en-US" sz="2800" dirty="0">
              <a:solidFill>
                <a:schemeClr val="bg1"/>
              </a:solidFill>
              <a:latin typeface="Calibri"/>
            </a:endParaRPr>
          </a:p>
        </p:txBody>
      </p:sp>
      <p:sp>
        <p:nvSpPr>
          <p:cNvPr id="59" name="TextBox 58"/>
          <p:cNvSpPr txBox="1"/>
          <p:nvPr/>
        </p:nvSpPr>
        <p:spPr>
          <a:xfrm>
            <a:off x="37033200" y="26670000"/>
            <a:ext cx="5562600" cy="3970318"/>
          </a:xfrm>
          <a:prstGeom prst="rect">
            <a:avLst/>
          </a:prstGeom>
          <a:noFill/>
        </p:spPr>
        <p:txBody>
          <a:bodyPr wrap="square" rtlCol="0">
            <a:spAutoFit/>
          </a:bodyPr>
          <a:lstStyle/>
          <a:p>
            <a:pPr algn="l"/>
            <a:r>
              <a:rPr lang="en-US" sz="2800" dirty="0" smtClean="0">
                <a:solidFill>
                  <a:schemeClr val="bg1"/>
                </a:solidFill>
                <a:latin typeface="Calibri"/>
              </a:rPr>
              <a:t>While the </a:t>
            </a:r>
            <a:r>
              <a:rPr lang="en-US" sz="2800" dirty="0" err="1" smtClean="0">
                <a:solidFill>
                  <a:schemeClr val="bg1"/>
                </a:solidFill>
                <a:latin typeface="Calibri"/>
              </a:rPr>
              <a:t>Kivalina</a:t>
            </a:r>
            <a:r>
              <a:rPr lang="en-US" sz="2800" dirty="0" smtClean="0">
                <a:solidFill>
                  <a:schemeClr val="bg1"/>
                </a:solidFill>
                <a:latin typeface="Calibri"/>
              </a:rPr>
              <a:t> </a:t>
            </a:r>
            <a:r>
              <a:rPr lang="en-US" sz="2800" dirty="0" smtClean="0">
                <a:solidFill>
                  <a:schemeClr val="bg1"/>
                </a:solidFill>
                <a:latin typeface="Calibri"/>
              </a:rPr>
              <a:t>community has been engaged in relocation efforts</a:t>
            </a:r>
            <a:r>
              <a:rPr lang="en-US" sz="2800" dirty="0" smtClean="0">
                <a:solidFill>
                  <a:schemeClr val="bg1"/>
                </a:solidFill>
                <a:latin typeface="Calibri"/>
              </a:rPr>
              <a:t> over the past 20 years, the high cost of relocation – estimated to be </a:t>
            </a:r>
            <a:r>
              <a:rPr lang="en-US" sz="2800" dirty="0" smtClean="0">
                <a:solidFill>
                  <a:schemeClr val="bg1"/>
                </a:solidFill>
                <a:latin typeface="Calibri"/>
              </a:rPr>
              <a:t>$95-$120 million to relocate the community’s 400 </a:t>
            </a:r>
            <a:r>
              <a:rPr lang="en-US" sz="2800" dirty="0" smtClean="0">
                <a:solidFill>
                  <a:schemeClr val="bg1"/>
                </a:solidFill>
                <a:latin typeface="Calibri"/>
              </a:rPr>
              <a:t>residents – </a:t>
            </a:r>
            <a:r>
              <a:rPr lang="en-US" sz="2800" dirty="0" smtClean="0">
                <a:solidFill>
                  <a:schemeClr val="bg1"/>
                </a:solidFill>
                <a:latin typeface="Calibri"/>
              </a:rPr>
              <a:t>precludes its viability. </a:t>
            </a:r>
            <a:r>
              <a:rPr lang="en-US" sz="2800" dirty="0" smtClean="0">
                <a:solidFill>
                  <a:schemeClr val="bg1"/>
                </a:solidFill>
                <a:latin typeface="Calibri"/>
              </a:rPr>
              <a:t>As </a:t>
            </a:r>
            <a:r>
              <a:rPr lang="en-US" sz="2800" dirty="0" smtClean="0">
                <a:solidFill>
                  <a:schemeClr val="bg1"/>
                </a:solidFill>
                <a:latin typeface="Calibri"/>
              </a:rPr>
              <a:t>a result, the </a:t>
            </a:r>
            <a:r>
              <a:rPr lang="en-US" sz="2800" dirty="0" err="1" smtClean="0">
                <a:solidFill>
                  <a:schemeClr val="bg1"/>
                </a:solidFill>
                <a:latin typeface="Calibri"/>
              </a:rPr>
              <a:t>Kivalina</a:t>
            </a:r>
            <a:r>
              <a:rPr lang="en-US" sz="2800" dirty="0" smtClean="0">
                <a:solidFill>
                  <a:schemeClr val="bg1"/>
                </a:solidFill>
                <a:latin typeface="Calibri"/>
              </a:rPr>
              <a:t> has shifted its focus from relocation to evacuation.</a:t>
            </a:r>
            <a:endParaRPr lang="en-US" sz="2800" dirty="0">
              <a:latin typeface="Calibri"/>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Paper.thmx</Template>
  <TotalTime>9456</TotalTime>
  <Words>1215</Words>
  <Application>Microsoft Macintosh PowerPoint</Application>
  <PresentationFormat>Custom</PresentationFormat>
  <Paragraphs>365</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Paper</vt:lpstr>
      <vt:lpstr>Slide 1</vt:lpstr>
    </vt:vector>
  </TitlesOfParts>
  <Company>LSA User</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Title of the Poster</dc:title>
  <dc:creator>LSA User</dc:creator>
  <cp:keywords>ARCH E size poster template</cp:keywords>
  <dc:description>36" x 48"</dc:description>
  <cp:lastModifiedBy>Kathy Lynn</cp:lastModifiedBy>
  <cp:revision>378</cp:revision>
  <cp:lastPrinted>2010-12-02T07:48:35Z</cp:lastPrinted>
  <dcterms:created xsi:type="dcterms:W3CDTF">2011-04-19T18:05:17Z</dcterms:created>
  <dcterms:modified xsi:type="dcterms:W3CDTF">2011-04-19T18:12:48Z</dcterms:modified>
</cp:coreProperties>
</file>