
<file path=[Content_Types].xml><?xml version="1.0" encoding="utf-8"?>
<Types xmlns="http://schemas.openxmlformats.org/package/2006/content-types">
  <Default Extension="xml" ContentType="application/xml"/>
  <Default Extension="bin" ContentType="application/vnd.openxmlformats-officedocument.presentationml.printerSettings"/>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29"/>
  </p:notesMasterIdLst>
  <p:sldIdLst>
    <p:sldId id="256" r:id="rId2"/>
    <p:sldId id="257"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81" r:id="rId23"/>
    <p:sldId id="279" r:id="rId24"/>
    <p:sldId id="282" r:id="rId25"/>
    <p:sldId id="285" r:id="rId26"/>
    <p:sldId id="258" r:id="rId27"/>
    <p:sldId id="284" r:id="rId2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6382" autoAdjust="0"/>
  </p:normalViewPr>
  <p:slideViewPr>
    <p:cSldViewPr snapToGrid="0" snapToObjects="1">
      <p:cViewPr varScale="1">
        <p:scale>
          <a:sx n="67" d="100"/>
          <a:sy n="67" d="100"/>
        </p:scale>
        <p:origin x="-2296" y="-10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notesMaster" Target="notesMasters/notesMaster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printerSettings" Target="printerSettings/printerSettings1.bin"/><Relationship Id="rId31" Type="http://schemas.openxmlformats.org/officeDocument/2006/relationships/presProps" Target="presProps.xml"/><Relationship Id="rId32" Type="http://schemas.openxmlformats.org/officeDocument/2006/relationships/viewProps" Target="viewProps.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theme" Target="theme/theme1.xml"/><Relationship Id="rId34"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0CC9CA0-2F3F-FB4E-9D01-AC0C5AB5FA0D}" type="datetimeFigureOut">
              <a:rPr lang="en-US" smtClean="0"/>
              <a:t>4/5/14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E04F467-3025-304C-B828-10DA9B4E6946}" type="slidenum">
              <a:rPr lang="en-US" smtClean="0"/>
              <a:t>‹#›</a:t>
            </a:fld>
            <a:endParaRPr lang="en-US"/>
          </a:p>
        </p:txBody>
      </p:sp>
    </p:spTree>
    <p:extLst>
      <p:ext uri="{BB962C8B-B14F-4D97-AF65-F5344CB8AC3E}">
        <p14:creationId xmlns:p14="http://schemas.microsoft.com/office/powerpoint/2010/main" val="1209851332"/>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04F467-3025-304C-B828-10DA9B4E6946}" type="slidenum">
              <a:rPr lang="en-US" smtClean="0"/>
              <a:t>1</a:t>
            </a:fld>
            <a:endParaRPr lang="en-US"/>
          </a:p>
        </p:txBody>
      </p:sp>
    </p:spTree>
    <p:extLst>
      <p:ext uri="{BB962C8B-B14F-4D97-AF65-F5344CB8AC3E}">
        <p14:creationId xmlns:p14="http://schemas.microsoft.com/office/powerpoint/2010/main" val="2858992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04F467-3025-304C-B828-10DA9B4E6946}" type="slidenum">
              <a:rPr lang="en-US" smtClean="0"/>
              <a:t>2</a:t>
            </a:fld>
            <a:endParaRPr lang="en-US"/>
          </a:p>
        </p:txBody>
      </p:sp>
    </p:spTree>
    <p:extLst>
      <p:ext uri="{BB962C8B-B14F-4D97-AF65-F5344CB8AC3E}">
        <p14:creationId xmlns:p14="http://schemas.microsoft.com/office/powerpoint/2010/main" val="723705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Sheila Bird’s photo is her editing Wikipedia! Ha ha! </a:t>
            </a:r>
          </a:p>
          <a:p>
            <a:endParaRPr lang="en-US" dirty="0" smtClean="0"/>
          </a:p>
          <a:p>
            <a:endParaRPr lang="en-US" dirty="0"/>
          </a:p>
        </p:txBody>
      </p:sp>
      <p:sp>
        <p:nvSpPr>
          <p:cNvPr id="4" name="Slide Number Placeholder 3"/>
          <p:cNvSpPr>
            <a:spLocks noGrp="1"/>
          </p:cNvSpPr>
          <p:nvPr>
            <p:ph type="sldNum" sz="quarter" idx="10"/>
          </p:nvPr>
        </p:nvSpPr>
        <p:spPr/>
        <p:txBody>
          <a:bodyPr/>
          <a:lstStyle/>
          <a:p>
            <a:fld id="{AE04F467-3025-304C-B828-10DA9B4E6946}" type="slidenum">
              <a:rPr lang="en-US" smtClean="0"/>
              <a:t>4</a:t>
            </a:fld>
            <a:endParaRPr lang="en-US"/>
          </a:p>
        </p:txBody>
      </p:sp>
    </p:spTree>
    <p:extLst>
      <p:ext uri="{BB962C8B-B14F-4D97-AF65-F5344CB8AC3E}">
        <p14:creationId xmlns:p14="http://schemas.microsoft.com/office/powerpoint/2010/main" val="6588844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That means, your subject has to be addressed,</a:t>
            </a:r>
            <a:r>
              <a:rPr lang="en-US" baseline="0" dirty="0" smtClean="0"/>
              <a:t> in detail, in verifiable published sources, such as major news organizations or scholarly publications. </a:t>
            </a:r>
            <a:r>
              <a:rPr lang="en-US" b="1" baseline="0" dirty="0" smtClean="0"/>
              <a:t>Significant</a:t>
            </a:r>
            <a:r>
              <a:rPr lang="en-US" baseline="0" dirty="0" smtClean="0"/>
              <a:t> means that your subject should be a major part of the coverage. For example, they are interviewed in the </a:t>
            </a:r>
            <a:r>
              <a:rPr lang="en-US" i="1" baseline="0" dirty="0" smtClean="0"/>
              <a:t>New York Times</a:t>
            </a:r>
            <a:r>
              <a:rPr lang="en-US" i="0" baseline="0" dirty="0" smtClean="0"/>
              <a:t> or are being interviewed frequently in academic publications and major news media because of their expertise on a subject. Or perhaps they have been the subject of a book, for example. I’ll talk about </a:t>
            </a:r>
            <a:r>
              <a:rPr lang="en-US" b="1" i="0" baseline="0" dirty="0" smtClean="0"/>
              <a:t>reliable sources </a:t>
            </a:r>
            <a:r>
              <a:rPr lang="en-US" i="0" baseline="0" dirty="0" smtClean="0"/>
              <a:t>in a few minutes. </a:t>
            </a:r>
            <a:r>
              <a:rPr lang="en-US" b="1" i="0" baseline="0" dirty="0" smtClean="0"/>
              <a:t>Independent</a:t>
            </a:r>
            <a:r>
              <a:rPr lang="en-US" b="0" i="0" baseline="0" dirty="0" smtClean="0"/>
              <a:t> means that your sources cannot be created by or affiliated with the subject – such as press releases, university bio’s, the subjects own website, etc. These can be used sparingly, but cannot be used to establish notability. </a:t>
            </a:r>
          </a:p>
          <a:p>
            <a:pPr marL="0" marR="0" indent="0" algn="l" defTabSz="457200" rtl="0" eaLnBrk="1" fontAlgn="auto" latinLnBrk="0" hangingPunct="1">
              <a:lnSpc>
                <a:spcPct val="100000"/>
              </a:lnSpc>
              <a:spcBef>
                <a:spcPts val="0"/>
              </a:spcBef>
              <a:spcAft>
                <a:spcPts val="0"/>
              </a:spcAft>
              <a:buClrTx/>
              <a:buSzTx/>
              <a:buFontTx/>
              <a:buNone/>
              <a:tabLst/>
              <a:defRPr/>
            </a:pPr>
            <a:endParaRPr lang="en-US" b="0" i="0" baseline="0"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b="0" i="0" baseline="0" dirty="0" smtClean="0"/>
              <a:t>Now, just because your article meets the criteria, doesn’t mean it’s eligible for it’s own article. It might be eligible to be blended or mentioned about in another article. An article about a company might include a brief biography about the CEO of the company, instead the CEO of that company having their own article. This may be because there isn’t enough information to be collected about them, and their own Wikipedia article would be very small and lack opportunities for expansion. So we just put a section in their company article about them. </a:t>
            </a:r>
          </a:p>
          <a:p>
            <a:pPr marL="0" marR="0" indent="0" algn="l" defTabSz="457200" rtl="0" eaLnBrk="1" fontAlgn="auto" latinLnBrk="0" hangingPunct="1">
              <a:lnSpc>
                <a:spcPct val="100000"/>
              </a:lnSpc>
              <a:spcBef>
                <a:spcPts val="0"/>
              </a:spcBef>
              <a:spcAft>
                <a:spcPts val="0"/>
              </a:spcAft>
              <a:buClrTx/>
              <a:buSzTx/>
              <a:buFontTx/>
              <a:buNone/>
              <a:tabLst/>
              <a:defRPr/>
            </a:pPr>
            <a:endParaRPr lang="en-US" b="0" i="0" baseline="0"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b="0" i="0" baseline="0" dirty="0" smtClean="0"/>
              <a:t>Artist Alma Thomas has her own article about herself – there are many reliable secondary sources about her, but this tiny plastic Sinclair oil dinosaur from 1964 does not warrant it’s own article, as there has been little to no coverage about these tiny 1964 plastic toys. But, it might merit a mention of it in the Sinclair Oil Corporation article. </a:t>
            </a:r>
            <a:endParaRPr lang="en-US" dirty="0"/>
          </a:p>
        </p:txBody>
      </p:sp>
      <p:sp>
        <p:nvSpPr>
          <p:cNvPr id="4" name="Slide Number Placeholder 3"/>
          <p:cNvSpPr>
            <a:spLocks noGrp="1"/>
          </p:cNvSpPr>
          <p:nvPr>
            <p:ph type="sldNum" sz="quarter" idx="10"/>
          </p:nvPr>
        </p:nvSpPr>
        <p:spPr/>
        <p:txBody>
          <a:bodyPr/>
          <a:lstStyle/>
          <a:p>
            <a:fld id="{AE04F467-3025-304C-B828-10DA9B4E6946}" type="slidenum">
              <a:rPr lang="en-US" smtClean="0"/>
              <a:t>8</a:t>
            </a:fld>
            <a:endParaRPr lang="en-US"/>
          </a:p>
        </p:txBody>
      </p:sp>
    </p:spTree>
    <p:extLst>
      <p:ext uri="{BB962C8B-B14F-4D97-AF65-F5344CB8AC3E}">
        <p14:creationId xmlns:p14="http://schemas.microsoft.com/office/powerpoint/2010/main" val="2483457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No original</a:t>
            </a:r>
            <a:r>
              <a:rPr lang="en-US" baseline="0" dirty="0" smtClean="0"/>
              <a:t> research is allowed. For example, you can’t edit the article about cheesecake using what you remember about your mother making cheesecake, or using a recipe card. However, you can use an article about cheesecake that you read in a cooking magazine to expand the cheesecake article. Another example: you hear a rumor that a colleague of yours at another university got fired. Don’t go edit the article about them and write “she got fired in January 2013,” without having a reliable source to back it up. Rumors, word of mouth, and “fun facts” don’t work on Wikipedia, and will be removed with little question. </a:t>
            </a:r>
          </a:p>
          <a:p>
            <a:pPr marL="0" marR="0" indent="0" algn="l" defTabSz="457200" rtl="0" eaLnBrk="1" fontAlgn="auto" latinLnBrk="0" hangingPunct="1">
              <a:lnSpc>
                <a:spcPct val="100000"/>
              </a:lnSpc>
              <a:spcBef>
                <a:spcPts val="0"/>
              </a:spcBef>
              <a:spcAft>
                <a:spcPts val="0"/>
              </a:spcAft>
              <a:buClrTx/>
              <a:buSzTx/>
              <a:buFontTx/>
              <a:buNone/>
              <a:tabLst/>
              <a:defRPr/>
            </a:pPr>
            <a:endParaRPr lang="en-US" baseline="0"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baseline="0" dirty="0" smtClean="0"/>
              <a:t>One fact: if you’re using oral histories you can use them sparingly and use basic factual information to fill in something you’re missing about a subject, but don’t base your whole article around a subjects oral history. </a:t>
            </a:r>
          </a:p>
          <a:p>
            <a:pPr marL="0" marR="0" indent="0" algn="l" defTabSz="457200" rtl="0" eaLnBrk="1" fontAlgn="auto" latinLnBrk="0" hangingPunct="1">
              <a:lnSpc>
                <a:spcPct val="100000"/>
              </a:lnSpc>
              <a:spcBef>
                <a:spcPts val="0"/>
              </a:spcBef>
              <a:spcAft>
                <a:spcPts val="0"/>
              </a:spcAft>
              <a:buClrTx/>
              <a:buSzTx/>
              <a:buFontTx/>
              <a:buNone/>
              <a:tabLst/>
              <a:defRPr/>
            </a:pPr>
            <a:endParaRPr lang="en-US" baseline="0" dirty="0" smtClean="0"/>
          </a:p>
          <a:p>
            <a:pPr marL="0" marR="0" indent="0" algn="l" defTabSz="457200" rtl="0" eaLnBrk="1" fontAlgn="auto" latinLnBrk="0" hangingPunct="1">
              <a:lnSpc>
                <a:spcPct val="100000"/>
              </a:lnSpc>
              <a:spcBef>
                <a:spcPts val="0"/>
              </a:spcBef>
              <a:spcAft>
                <a:spcPts val="0"/>
              </a:spcAft>
              <a:buClrTx/>
              <a:buSzTx/>
              <a:buFontTx/>
              <a:buNone/>
              <a:tabLst/>
              <a:defRPr/>
            </a:pPr>
            <a:endParaRPr lang="en-US" baseline="0" dirty="0" smtClean="0"/>
          </a:p>
        </p:txBody>
      </p:sp>
      <p:sp>
        <p:nvSpPr>
          <p:cNvPr id="4" name="Slide Number Placeholder 3"/>
          <p:cNvSpPr>
            <a:spLocks noGrp="1"/>
          </p:cNvSpPr>
          <p:nvPr>
            <p:ph type="sldNum" sz="quarter" idx="10"/>
          </p:nvPr>
        </p:nvSpPr>
        <p:spPr/>
        <p:txBody>
          <a:bodyPr/>
          <a:lstStyle/>
          <a:p>
            <a:fld id="{AE04F467-3025-304C-B828-10DA9B4E6946}" type="slidenum">
              <a:rPr lang="en-US" smtClean="0"/>
              <a:t>9</a:t>
            </a:fld>
            <a:endParaRPr lang="en-US"/>
          </a:p>
        </p:txBody>
      </p:sp>
    </p:spTree>
    <p:extLst>
      <p:ext uri="{BB962C8B-B14F-4D97-AF65-F5344CB8AC3E}">
        <p14:creationId xmlns:p14="http://schemas.microsoft.com/office/powerpoint/2010/main" val="2483457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AE04F467-3025-304C-B828-10DA9B4E6946}" type="slidenum">
              <a:rPr lang="en-US" smtClean="0"/>
              <a:t>10</a:t>
            </a:fld>
            <a:endParaRPr lang="en-US"/>
          </a:p>
        </p:txBody>
      </p:sp>
    </p:spTree>
    <p:extLst>
      <p:ext uri="{BB962C8B-B14F-4D97-AF65-F5344CB8AC3E}">
        <p14:creationId xmlns:p14="http://schemas.microsoft.com/office/powerpoint/2010/main" val="2483457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04F467-3025-304C-B828-10DA9B4E6946}" type="slidenum">
              <a:rPr lang="en-US" smtClean="0"/>
              <a:t>11</a:t>
            </a:fld>
            <a:endParaRPr lang="en-US"/>
          </a:p>
        </p:txBody>
      </p:sp>
    </p:spTree>
    <p:extLst>
      <p:ext uri="{BB962C8B-B14F-4D97-AF65-F5344CB8AC3E}">
        <p14:creationId xmlns:p14="http://schemas.microsoft.com/office/powerpoint/2010/main" val="35744754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04F467-3025-304C-B828-10DA9B4E6946}" type="slidenum">
              <a:rPr lang="en-US" smtClean="0"/>
              <a:t>17</a:t>
            </a:fld>
            <a:endParaRPr lang="en-US"/>
          </a:p>
        </p:txBody>
      </p:sp>
    </p:spTree>
    <p:extLst>
      <p:ext uri="{BB962C8B-B14F-4D97-AF65-F5344CB8AC3E}">
        <p14:creationId xmlns:p14="http://schemas.microsoft.com/office/powerpoint/2010/main" val="21474390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US" baseline="0" dirty="0" smtClean="0"/>
          </a:p>
        </p:txBody>
      </p:sp>
      <p:sp>
        <p:nvSpPr>
          <p:cNvPr id="4" name="Slide Number Placeholder 3"/>
          <p:cNvSpPr>
            <a:spLocks noGrp="1"/>
          </p:cNvSpPr>
          <p:nvPr>
            <p:ph type="sldNum" sz="quarter" idx="10"/>
          </p:nvPr>
        </p:nvSpPr>
        <p:spPr/>
        <p:txBody>
          <a:bodyPr/>
          <a:lstStyle/>
          <a:p>
            <a:fld id="{AE04F467-3025-304C-B828-10DA9B4E6946}" type="slidenum">
              <a:rPr lang="en-US" smtClean="0"/>
              <a:t>18</a:t>
            </a:fld>
            <a:endParaRPr lang="en-US"/>
          </a:p>
        </p:txBody>
      </p:sp>
    </p:spTree>
    <p:extLst>
      <p:ext uri="{BB962C8B-B14F-4D97-AF65-F5344CB8AC3E}">
        <p14:creationId xmlns:p14="http://schemas.microsoft.com/office/powerpoint/2010/main" val="2483457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04F467-3025-304C-B828-10DA9B4E6946}" type="slidenum">
              <a:rPr lang="en-US" smtClean="0"/>
              <a:t>21</a:t>
            </a:fld>
            <a:endParaRPr lang="en-US"/>
          </a:p>
        </p:txBody>
      </p:sp>
    </p:spTree>
    <p:extLst>
      <p:ext uri="{BB962C8B-B14F-4D97-AF65-F5344CB8AC3E}">
        <p14:creationId xmlns:p14="http://schemas.microsoft.com/office/powerpoint/2010/main" val="41960845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7EADF8F-0F91-A54F-A441-FE0FD94A8579}" type="datetimeFigureOut">
              <a:rPr lang="en-US" smtClean="0"/>
              <a:t>4/5/14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25CDA3-EB90-EA45-BDEE-99BE39096998}" type="slidenum">
              <a:rPr lang="en-US" smtClean="0"/>
              <a:t>‹#›</a:t>
            </a:fld>
            <a:endParaRPr lang="en-US"/>
          </a:p>
        </p:txBody>
      </p:sp>
    </p:spTree>
    <p:extLst>
      <p:ext uri="{BB962C8B-B14F-4D97-AF65-F5344CB8AC3E}">
        <p14:creationId xmlns:p14="http://schemas.microsoft.com/office/powerpoint/2010/main" val="27020199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7EADF8F-0F91-A54F-A441-FE0FD94A8579}" type="datetimeFigureOut">
              <a:rPr lang="en-US" smtClean="0"/>
              <a:t>4/5/14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25CDA3-EB90-EA45-BDEE-99BE39096998}" type="slidenum">
              <a:rPr lang="en-US" smtClean="0"/>
              <a:t>‹#›</a:t>
            </a:fld>
            <a:endParaRPr lang="en-US"/>
          </a:p>
        </p:txBody>
      </p:sp>
    </p:spTree>
    <p:extLst>
      <p:ext uri="{BB962C8B-B14F-4D97-AF65-F5344CB8AC3E}">
        <p14:creationId xmlns:p14="http://schemas.microsoft.com/office/powerpoint/2010/main" val="22759333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7EADF8F-0F91-A54F-A441-FE0FD94A8579}" type="datetimeFigureOut">
              <a:rPr lang="en-US" smtClean="0"/>
              <a:t>4/5/14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25CDA3-EB90-EA45-BDEE-99BE39096998}" type="slidenum">
              <a:rPr lang="en-US" smtClean="0"/>
              <a:t>‹#›</a:t>
            </a:fld>
            <a:endParaRPr lang="en-US"/>
          </a:p>
        </p:txBody>
      </p:sp>
    </p:spTree>
    <p:extLst>
      <p:ext uri="{BB962C8B-B14F-4D97-AF65-F5344CB8AC3E}">
        <p14:creationId xmlns:p14="http://schemas.microsoft.com/office/powerpoint/2010/main" val="17989526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7EADF8F-0F91-A54F-A441-FE0FD94A8579}" type="datetimeFigureOut">
              <a:rPr lang="en-US" smtClean="0"/>
              <a:t>4/5/14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25CDA3-EB90-EA45-BDEE-99BE39096998}" type="slidenum">
              <a:rPr lang="en-US" smtClean="0"/>
              <a:t>‹#›</a:t>
            </a:fld>
            <a:endParaRPr lang="en-US"/>
          </a:p>
        </p:txBody>
      </p:sp>
    </p:spTree>
    <p:extLst>
      <p:ext uri="{BB962C8B-B14F-4D97-AF65-F5344CB8AC3E}">
        <p14:creationId xmlns:p14="http://schemas.microsoft.com/office/powerpoint/2010/main" val="10343016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7EADF8F-0F91-A54F-A441-FE0FD94A8579}" type="datetimeFigureOut">
              <a:rPr lang="en-US" smtClean="0"/>
              <a:t>4/5/14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825CDA3-EB90-EA45-BDEE-99BE39096998}" type="slidenum">
              <a:rPr lang="en-US" smtClean="0"/>
              <a:t>‹#›</a:t>
            </a:fld>
            <a:endParaRPr lang="en-US"/>
          </a:p>
        </p:txBody>
      </p:sp>
    </p:spTree>
    <p:extLst>
      <p:ext uri="{BB962C8B-B14F-4D97-AF65-F5344CB8AC3E}">
        <p14:creationId xmlns:p14="http://schemas.microsoft.com/office/powerpoint/2010/main" val="14179409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7EADF8F-0F91-A54F-A441-FE0FD94A8579}" type="datetimeFigureOut">
              <a:rPr lang="en-US" smtClean="0"/>
              <a:t>4/5/14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825CDA3-EB90-EA45-BDEE-99BE39096998}" type="slidenum">
              <a:rPr lang="en-US" smtClean="0"/>
              <a:t>‹#›</a:t>
            </a:fld>
            <a:endParaRPr lang="en-US"/>
          </a:p>
        </p:txBody>
      </p:sp>
    </p:spTree>
    <p:extLst>
      <p:ext uri="{BB962C8B-B14F-4D97-AF65-F5344CB8AC3E}">
        <p14:creationId xmlns:p14="http://schemas.microsoft.com/office/powerpoint/2010/main" val="6560677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7EADF8F-0F91-A54F-A441-FE0FD94A8579}" type="datetimeFigureOut">
              <a:rPr lang="en-US" smtClean="0"/>
              <a:t>4/5/14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825CDA3-EB90-EA45-BDEE-99BE39096998}" type="slidenum">
              <a:rPr lang="en-US" smtClean="0"/>
              <a:t>‹#›</a:t>
            </a:fld>
            <a:endParaRPr lang="en-US"/>
          </a:p>
        </p:txBody>
      </p:sp>
    </p:spTree>
    <p:extLst>
      <p:ext uri="{BB962C8B-B14F-4D97-AF65-F5344CB8AC3E}">
        <p14:creationId xmlns:p14="http://schemas.microsoft.com/office/powerpoint/2010/main" val="12491287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7EADF8F-0F91-A54F-A441-FE0FD94A8579}" type="datetimeFigureOut">
              <a:rPr lang="en-US" smtClean="0"/>
              <a:t>4/5/14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25CDA3-EB90-EA45-BDEE-99BE39096998}" type="slidenum">
              <a:rPr lang="en-US" smtClean="0"/>
              <a:t>‹#›</a:t>
            </a:fld>
            <a:endParaRPr lang="en-US"/>
          </a:p>
        </p:txBody>
      </p:sp>
    </p:spTree>
    <p:extLst>
      <p:ext uri="{BB962C8B-B14F-4D97-AF65-F5344CB8AC3E}">
        <p14:creationId xmlns:p14="http://schemas.microsoft.com/office/powerpoint/2010/main" val="27301161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7EADF8F-0F91-A54F-A441-FE0FD94A8579}" type="datetimeFigureOut">
              <a:rPr lang="en-US" smtClean="0"/>
              <a:t>4/5/14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25CDA3-EB90-EA45-BDEE-99BE39096998}" type="slidenum">
              <a:rPr lang="en-US" smtClean="0"/>
              <a:t>‹#›</a:t>
            </a:fld>
            <a:endParaRPr lang="en-US"/>
          </a:p>
        </p:txBody>
      </p:sp>
    </p:spTree>
    <p:extLst>
      <p:ext uri="{BB962C8B-B14F-4D97-AF65-F5344CB8AC3E}">
        <p14:creationId xmlns:p14="http://schemas.microsoft.com/office/powerpoint/2010/main" val="5065745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7EADF8F-0F91-A54F-A441-FE0FD94A8579}" type="datetimeFigureOut">
              <a:rPr lang="en-US" smtClean="0"/>
              <a:t>4/5/14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25CDA3-EB90-EA45-BDEE-99BE39096998}" type="slidenum">
              <a:rPr lang="en-US" smtClean="0"/>
              <a:t>‹#›</a:t>
            </a:fld>
            <a:endParaRPr lang="en-US"/>
          </a:p>
        </p:txBody>
      </p:sp>
    </p:spTree>
    <p:extLst>
      <p:ext uri="{BB962C8B-B14F-4D97-AF65-F5344CB8AC3E}">
        <p14:creationId xmlns:p14="http://schemas.microsoft.com/office/powerpoint/2010/main" val="29494982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7EADF8F-0F91-A54F-A441-FE0FD94A8579}" type="datetimeFigureOut">
              <a:rPr lang="en-US" smtClean="0"/>
              <a:t>4/5/14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25CDA3-EB90-EA45-BDEE-99BE39096998}" type="slidenum">
              <a:rPr lang="en-US" smtClean="0"/>
              <a:t>‹#›</a:t>
            </a:fld>
            <a:endParaRPr lang="en-US"/>
          </a:p>
        </p:txBody>
      </p:sp>
    </p:spTree>
    <p:extLst>
      <p:ext uri="{BB962C8B-B14F-4D97-AF65-F5344CB8AC3E}">
        <p14:creationId xmlns:p14="http://schemas.microsoft.com/office/powerpoint/2010/main" val="1427941222"/>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7EADF8F-0F91-A54F-A441-FE0FD94A8579}" type="datetimeFigureOut">
              <a:rPr lang="en-US" smtClean="0"/>
              <a:t>4/5/14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825CDA3-EB90-EA45-BDEE-99BE39096998}" type="slidenum">
              <a:rPr lang="en-US" smtClean="0"/>
              <a:t>‹#›</a:t>
            </a:fld>
            <a:endParaRPr lang="en-US"/>
          </a:p>
        </p:txBody>
      </p:sp>
    </p:spTree>
    <p:extLst>
      <p:ext uri="{BB962C8B-B14F-4D97-AF65-F5344CB8AC3E}">
        <p14:creationId xmlns:p14="http://schemas.microsoft.com/office/powerpoint/2010/main" val="2557711237"/>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sarah@sarahstierch.com" TargetMode="External"/><Relationship Id="rId4" Type="http://schemas.openxmlformats.org/officeDocument/2006/relationships/image" Target="../media/image1.jpg"/><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2.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jpg"/></Relationships>
</file>

<file path=ppt/slides/_rels/slide4.xml.rels><?xml version="1.0" encoding="UTF-8" standalone="yes"?>
<Relationships xmlns="http://schemas.openxmlformats.org/package/2006/relationships"><Relationship Id="rId3" Type="http://schemas.openxmlformats.org/officeDocument/2006/relationships/hyperlink" Target="https://en.wikipedia.org/wiki/Sheila_Bird" TargetMode="External"/><Relationship Id="rId4" Type="http://schemas.openxmlformats.org/officeDocument/2006/relationships/image" Target="../media/image4.png"/><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jpg"/></Relationships>
</file>

<file path=ppt/slides/_rels/slide8.xml.rels><?xml version="1.0" encoding="UTF-8" standalone="yes"?>
<Relationships xmlns="http://schemas.openxmlformats.org/package/2006/relationships"><Relationship Id="rId3" Type="http://schemas.openxmlformats.org/officeDocument/2006/relationships/image" Target="../media/image7.jpg"/><Relationship Id="rId4" Type="http://schemas.openxmlformats.org/officeDocument/2006/relationships/image" Target="../media/image8.jpg"/><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9.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0.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4.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6.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7.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8.jpg"/></Relationships>
</file>

<file path=ppt/slides/_rels/slide21.xml.rels><?xml version="1.0" encoding="UTF-8" standalone="yes"?>
<Relationships xmlns="http://schemas.openxmlformats.org/package/2006/relationships"><Relationship Id="rId3" Type="http://schemas.openxmlformats.org/officeDocument/2006/relationships/hyperlink" Target="https://en.wikipedia.org/wiki/Wikipedia:WikiProject_Feminism" TargetMode="External"/><Relationship Id="rId4" Type="http://schemas.openxmlformats.org/officeDocument/2006/relationships/hyperlink" Target="https://en.wikipedia.org/wiki/Wikipedia:WikiProject_Women's_History" TargetMode="External"/><Relationship Id="rId5" Type="http://schemas.openxmlformats.org/officeDocument/2006/relationships/hyperlink" Target="https://en.wikipedia.org/wiki/Wikiproject_california" TargetMode="External"/><Relationship Id="rId6" Type="http://schemas.openxmlformats.org/officeDocument/2006/relationships/hyperlink" Target="https://lists.wikimedia.org/mailman/listinfo/gendergap" TargetMode="External"/><Relationship Id="rId7" Type="http://schemas.openxmlformats.org/officeDocument/2006/relationships/hyperlink" Target="https://www.facebook.com/WikiWomensCollaborative" TargetMode="External"/><Relationship Id="rId8" Type="http://schemas.openxmlformats.org/officeDocument/2006/relationships/hyperlink" Target="https://twitter.com/WikiWomen" TargetMode="External"/><Relationship Id="rId9" Type="http://schemas.openxmlformats.org/officeDocument/2006/relationships/image" Target="../media/image19.png"/><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0.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1.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2.jpg"/></Relationships>
</file>

<file path=ppt/slides/_rels/slide26.xml.rels><?xml version="1.0" encoding="UTF-8" standalone="yes"?>
<Relationships xmlns="http://schemas.openxmlformats.org/package/2006/relationships"><Relationship Id="rId11" Type="http://schemas.openxmlformats.org/officeDocument/2006/relationships/hyperlink" Target="https://commons.wikimedia.org/wiki/File:Miley_Cyrus_performing_in_Vancouver_2014_5.jpg" TargetMode="External"/><Relationship Id="rId12" Type="http://schemas.openxmlformats.org/officeDocument/2006/relationships/hyperlink" Target="https://commons.wikimedia.org/wiki/File:WWC_logo_gray.png" TargetMode="External"/><Relationship Id="rId13" Type="http://schemas.openxmlformats.org/officeDocument/2006/relationships/hyperlink" Target="https://commons.wikimedia.org/wiki/File:Coney_Island_Mermaid_Parade_2010_028.jpg" TargetMode="External"/><Relationship Id="rId14" Type="http://schemas.openxmlformats.org/officeDocument/2006/relationships/hyperlink" Target="https://commons.wikimedia.org/wiki/File:WikiWomen_editing_party.JPG" TargetMode="External"/><Relationship Id="rId15" Type="http://schemas.openxmlformats.org/officeDocument/2006/relationships/hyperlink" Target="https://commons.wikimedia.org/wiki/File:Unclothed_woman_behind_question_mark_sign.jpg" TargetMode="External"/><Relationship Id="rId1" Type="http://schemas.openxmlformats.org/officeDocument/2006/relationships/slideLayout" Target="../slideLayouts/slideLayout2.xml"/><Relationship Id="rId2" Type="http://schemas.openxmlformats.org/officeDocument/2006/relationships/hyperlink" Target="https://commons.wikimedia.org/wiki/File:Wikipedia-logo.png" TargetMode="External"/><Relationship Id="rId3" Type="http://schemas.openxmlformats.org/officeDocument/2006/relationships/hyperlink" Target="https://commons.wikimedia.org/wiki/File:We_Can_Edit.jpg" TargetMode="External"/><Relationship Id="rId4" Type="http://schemas.openxmlformats.org/officeDocument/2006/relationships/hyperlink" Target="https://commons.wikimedia.org/wiki/File:Prof_Sheila_Bird_(cropped).jpg" TargetMode="External"/><Relationship Id="rId5" Type="http://schemas.openxmlformats.org/officeDocument/2006/relationships/hyperlink" Target="https://commons.wikimedia.org/wiki/File:2013_Royal_Society_Women_in_Science_editathon_33.jpg" TargetMode="External"/><Relationship Id="rId6" Type="http://schemas.openxmlformats.org/officeDocument/2006/relationships/hyperlink" Target="https://commons.wikimedia.org/wiki/File:Europeana_Fashion_edit-a-thon_at_the_MoMu_Fashion_Museum_in_Antwerp_10.jpg" TargetMode="External"/><Relationship Id="rId7" Type="http://schemas.openxmlformats.org/officeDocument/2006/relationships/hyperlink" Target="https://commons.wikimedia.org/wiki/File:2013_Policy_Address_02.jpg" TargetMode="External"/><Relationship Id="rId8" Type="http://schemas.openxmlformats.org/officeDocument/2006/relationships/hyperlink" Target="https://commons.wikimedia.org/wiki/File:The_Childrens_Museum_of_Indianapolis_-_Sinclair_Dinoland_plastic_Brontosaurus.jpg" TargetMode="External"/><Relationship Id="rId9" Type="http://schemas.openxmlformats.org/officeDocument/2006/relationships/hyperlink" Target="https://commons.wikimedia.org/wiki/File:Catherine_Millet_par_Marc_Bervill%C3%A9.jpg" TargetMode="External"/><Relationship Id="rId10" Type="http://schemas.openxmlformats.org/officeDocument/2006/relationships/hyperlink" Target="https://commons.wikimedia.org/wiki/File:WikiWomen4.jpg" TargetMode="Externa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hyperlink" Target="mailto:sarah@sarahstierch.com" TargetMode="External"/><Relationship Id="rId3"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76097" y="501348"/>
            <a:ext cx="5642103" cy="1470025"/>
          </a:xfrm>
        </p:spPr>
        <p:txBody>
          <a:bodyPr>
            <a:normAutofit fontScale="90000"/>
          </a:bodyPr>
          <a:lstStyle/>
          <a:p>
            <a:pPr algn="l"/>
            <a:r>
              <a:rPr lang="en-US" sz="5300" b="1" dirty="0" smtClean="0"/>
              <a:t>Wikipedia: the basics </a:t>
            </a:r>
            <a:r>
              <a:rPr lang="en-US" dirty="0" smtClean="0"/>
              <a:t/>
            </a:r>
            <a:br>
              <a:rPr lang="en-US" dirty="0" smtClean="0"/>
            </a:br>
            <a:r>
              <a:rPr lang="en-US" sz="3100" dirty="0" smtClean="0"/>
              <a:t>What you need to know to contribute to the world’s largest encyclopedia that anyone can edit.</a:t>
            </a:r>
            <a:endParaRPr lang="en-US" sz="3100" dirty="0"/>
          </a:p>
        </p:txBody>
      </p:sp>
      <p:sp>
        <p:nvSpPr>
          <p:cNvPr id="3" name="Subtitle 2"/>
          <p:cNvSpPr>
            <a:spLocks noGrp="1"/>
          </p:cNvSpPr>
          <p:nvPr>
            <p:ph type="subTitle" idx="1"/>
          </p:nvPr>
        </p:nvSpPr>
        <p:spPr>
          <a:xfrm>
            <a:off x="276097" y="4755482"/>
            <a:ext cx="6400800" cy="1752600"/>
          </a:xfrm>
        </p:spPr>
        <p:txBody>
          <a:bodyPr>
            <a:normAutofit lnSpcReduction="10000"/>
          </a:bodyPr>
          <a:lstStyle/>
          <a:p>
            <a:pPr algn="l"/>
            <a:r>
              <a:rPr lang="en-US" sz="2400" dirty="0" smtClean="0"/>
              <a:t>Sarah Stierch</a:t>
            </a:r>
          </a:p>
          <a:p>
            <a:pPr algn="l"/>
            <a:r>
              <a:rPr lang="en-US" sz="2400" dirty="0" smtClean="0"/>
              <a:t>@</a:t>
            </a:r>
            <a:r>
              <a:rPr lang="en-US" sz="2400" dirty="0" err="1" smtClean="0"/>
              <a:t>sarah_stierch</a:t>
            </a:r>
            <a:endParaRPr lang="en-US" sz="2400" dirty="0" smtClean="0"/>
          </a:p>
          <a:p>
            <a:pPr algn="l"/>
            <a:r>
              <a:rPr lang="en-US" sz="2400" dirty="0" smtClean="0">
                <a:hlinkClick r:id="rId3"/>
              </a:rPr>
              <a:t>sarah@sarahstierch.com</a:t>
            </a:r>
            <a:endParaRPr lang="en-US" sz="2400" dirty="0" smtClean="0"/>
          </a:p>
          <a:p>
            <a:pPr algn="l"/>
            <a:r>
              <a:rPr lang="en-US" sz="2400" dirty="0" smtClean="0"/>
              <a:t>CC BY SA 3.0</a:t>
            </a:r>
            <a:endParaRPr lang="en-US" sz="2400" dirty="0"/>
          </a:p>
        </p:txBody>
      </p:sp>
      <p:pic>
        <p:nvPicPr>
          <p:cNvPr id="6" name="Picture 5" descr="993px-10_sharing_book_cover_background.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00146" y="2375872"/>
            <a:ext cx="4279487" cy="3309815"/>
          </a:xfrm>
          <a:prstGeom prst="rect">
            <a:avLst/>
          </a:prstGeom>
          <a:ln>
            <a:noFill/>
          </a:ln>
          <a:effectLst>
            <a:softEdge rad="112500"/>
          </a:effectLst>
        </p:spPr>
      </p:pic>
    </p:spTree>
    <p:extLst>
      <p:ext uri="{BB962C8B-B14F-4D97-AF65-F5344CB8AC3E}">
        <p14:creationId xmlns:p14="http://schemas.microsoft.com/office/powerpoint/2010/main" val="3314146342"/>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463px-We_Can_Edit.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59798" y="1417638"/>
            <a:ext cx="3796284" cy="4911391"/>
          </a:xfrm>
          <a:prstGeom prst="rect">
            <a:avLst/>
          </a:prstGeom>
        </p:spPr>
      </p:pic>
      <p:sp>
        <p:nvSpPr>
          <p:cNvPr id="3" name="Title 2"/>
          <p:cNvSpPr>
            <a:spLocks noGrp="1"/>
          </p:cNvSpPr>
          <p:nvPr>
            <p:ph type="title"/>
          </p:nvPr>
        </p:nvSpPr>
        <p:spPr>
          <a:xfrm>
            <a:off x="457200" y="179848"/>
            <a:ext cx="8229600" cy="1143000"/>
          </a:xfrm>
        </p:spPr>
        <p:txBody>
          <a:bodyPr/>
          <a:lstStyle/>
          <a:p>
            <a:r>
              <a:rPr lang="en-US" dirty="0" err="1" smtClean="0"/>
              <a:t>WikiWomen</a:t>
            </a:r>
            <a:r>
              <a:rPr lang="en-US" dirty="0" smtClean="0"/>
              <a:t> Welcome!</a:t>
            </a:r>
            <a:endParaRPr lang="en-US" dirty="0"/>
          </a:p>
        </p:txBody>
      </p:sp>
    </p:spTree>
    <p:extLst>
      <p:ext uri="{BB962C8B-B14F-4D97-AF65-F5344CB8AC3E}">
        <p14:creationId xmlns:p14="http://schemas.microsoft.com/office/powerpoint/2010/main" val="3364918834"/>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First things first: you can edit</a:t>
            </a:r>
            <a:endParaRPr lang="en-US" dirty="0"/>
          </a:p>
        </p:txBody>
      </p:sp>
      <p:sp>
        <p:nvSpPr>
          <p:cNvPr id="3" name="Content Placeholder 2"/>
          <p:cNvSpPr>
            <a:spLocks noGrp="1"/>
          </p:cNvSpPr>
          <p:nvPr>
            <p:ph idx="1"/>
          </p:nvPr>
        </p:nvSpPr>
        <p:spPr>
          <a:xfrm>
            <a:off x="2030955" y="4907767"/>
            <a:ext cx="5119967" cy="1297740"/>
          </a:xfrm>
        </p:spPr>
        <p:txBody>
          <a:bodyPr>
            <a:normAutofit fontScale="85000" lnSpcReduction="20000"/>
          </a:bodyPr>
          <a:lstStyle/>
          <a:p>
            <a:pPr marL="0" indent="0" algn="ctr">
              <a:buNone/>
            </a:pPr>
            <a:endParaRPr lang="en-US" dirty="0" smtClean="0"/>
          </a:p>
          <a:p>
            <a:pPr marL="0" indent="0" algn="ctr">
              <a:buNone/>
            </a:pPr>
            <a:endParaRPr lang="en-US" dirty="0"/>
          </a:p>
          <a:p>
            <a:pPr marL="0" indent="0" algn="ctr">
              <a:buNone/>
            </a:pPr>
            <a:r>
              <a:rPr lang="en-US" dirty="0"/>
              <a:t>You just have to </a:t>
            </a:r>
            <a:r>
              <a:rPr lang="en-US" b="1" dirty="0"/>
              <a:t>BE BOLD. </a:t>
            </a:r>
            <a:endParaRPr lang="en-US" dirty="0"/>
          </a:p>
        </p:txBody>
      </p:sp>
      <p:pic>
        <p:nvPicPr>
          <p:cNvPr id="4" name="Picture 3" descr="443px-Prof_Sheila_Bird_(cropped).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54541" y="1600200"/>
            <a:ext cx="2836771" cy="3835724"/>
          </a:xfrm>
          <a:prstGeom prst="rect">
            <a:avLst/>
          </a:prstGeom>
        </p:spPr>
      </p:pic>
    </p:spTree>
    <p:extLst>
      <p:ext uri="{BB962C8B-B14F-4D97-AF65-F5344CB8AC3E}">
        <p14:creationId xmlns:p14="http://schemas.microsoft.com/office/powerpoint/2010/main" val="4063604462"/>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Screen Shot 2014-03-07 at 10.50.55 AM.png">
            <a:hlinkClick r:id="rId3"/>
          </p:cNvPr>
          <p:cNvPicPr>
            <a:picLocks noGrp="1" noChangeAspect="1"/>
          </p:cNvPicPr>
          <p:nvPr>
            <p:ph idx="1"/>
          </p:nvPr>
        </p:nvPicPr>
        <p:blipFill>
          <a:blip r:embed="rId4">
            <a:extLst>
              <a:ext uri="{28A0092B-C50C-407E-A947-70E740481C1C}">
                <a14:useLocalDpi xmlns:a14="http://schemas.microsoft.com/office/drawing/2010/main" val="0"/>
              </a:ext>
            </a:extLst>
          </a:blip>
          <a:srcRect l="849" r="849"/>
          <a:stretch>
            <a:fillRect/>
          </a:stretch>
        </p:blipFill>
        <p:spPr>
          <a:xfrm>
            <a:off x="457200" y="1158417"/>
            <a:ext cx="8229600" cy="4525963"/>
          </a:xfrm>
        </p:spPr>
      </p:pic>
    </p:spTree>
    <p:extLst>
      <p:ext uri="{BB962C8B-B14F-4D97-AF65-F5344CB8AC3E}">
        <p14:creationId xmlns:p14="http://schemas.microsoft.com/office/powerpoint/2010/main" val="3103145852"/>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To make an account or not to make an account, that is the question</a:t>
            </a:r>
            <a:endParaRPr lang="en-US" dirty="0"/>
          </a:p>
        </p:txBody>
      </p:sp>
      <p:sp>
        <p:nvSpPr>
          <p:cNvPr id="3" name="Content Placeholder 2"/>
          <p:cNvSpPr>
            <a:spLocks noGrp="1"/>
          </p:cNvSpPr>
          <p:nvPr>
            <p:ph idx="1"/>
          </p:nvPr>
        </p:nvSpPr>
        <p:spPr>
          <a:xfrm>
            <a:off x="457200" y="1793484"/>
            <a:ext cx="5589333" cy="4525963"/>
          </a:xfrm>
        </p:spPr>
        <p:txBody>
          <a:bodyPr>
            <a:normAutofit fontScale="85000" lnSpcReduction="20000"/>
          </a:bodyPr>
          <a:lstStyle/>
          <a:p>
            <a:r>
              <a:rPr lang="en-US" dirty="0" smtClean="0"/>
              <a:t>Track your contribution history</a:t>
            </a:r>
          </a:p>
          <a:p>
            <a:r>
              <a:rPr lang="en-US" dirty="0" smtClean="0"/>
              <a:t>Your IP can be tracked without an account by anyone</a:t>
            </a:r>
          </a:p>
          <a:p>
            <a:r>
              <a:rPr lang="en-US" dirty="0"/>
              <a:t>You can use the same account on any Wikimedia project</a:t>
            </a:r>
          </a:p>
          <a:p>
            <a:pPr marL="0" indent="0">
              <a:buNone/>
            </a:pPr>
            <a:r>
              <a:rPr lang="en-US" dirty="0"/>
              <a:t/>
            </a:r>
            <a:br>
              <a:rPr lang="en-US" dirty="0"/>
            </a:br>
            <a:r>
              <a:rPr lang="en-US" u="sng" dirty="0" smtClean="0"/>
              <a:t>Tips</a:t>
            </a:r>
            <a:r>
              <a:rPr lang="en-US" dirty="0" smtClean="0"/>
              <a:t>: </a:t>
            </a:r>
          </a:p>
          <a:p>
            <a:r>
              <a:rPr lang="en-US" dirty="0" smtClean="0"/>
              <a:t>You don’t have to use your real name</a:t>
            </a:r>
          </a:p>
          <a:p>
            <a:r>
              <a:rPr lang="en-US" dirty="0" smtClean="0"/>
              <a:t>Don’t use a name associated with your organization or company</a:t>
            </a:r>
            <a:endParaRPr lang="en-US" dirty="0"/>
          </a:p>
        </p:txBody>
      </p:sp>
      <p:pic>
        <p:nvPicPr>
          <p:cNvPr id="4" name="Picture 3" descr="Europeana_Fashion_edit-a-thon_at_the_MoMu_Fashion_Museum_in_Antwerp_10.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97745" y="2643788"/>
            <a:ext cx="3137370" cy="2091580"/>
          </a:xfrm>
          <a:prstGeom prst="rect">
            <a:avLst/>
          </a:prstGeom>
        </p:spPr>
      </p:pic>
    </p:spTree>
    <p:extLst>
      <p:ext uri="{BB962C8B-B14F-4D97-AF65-F5344CB8AC3E}">
        <p14:creationId xmlns:p14="http://schemas.microsoft.com/office/powerpoint/2010/main" val="2244691321"/>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607629"/>
            <a:ext cx="8229600" cy="3577163"/>
          </a:xfrm>
        </p:spPr>
        <p:txBody>
          <a:bodyPr>
            <a:normAutofit/>
          </a:bodyPr>
          <a:lstStyle/>
          <a:p>
            <a:r>
              <a:rPr lang="en-US" dirty="0" smtClean="0"/>
              <a:t>What do </a:t>
            </a:r>
            <a:r>
              <a:rPr lang="en-US" dirty="0" err="1" smtClean="0"/>
              <a:t>Wikipedians</a:t>
            </a:r>
            <a:r>
              <a:rPr lang="en-US" dirty="0" smtClean="0"/>
              <a:t> love more than editing Wikipedia?</a:t>
            </a:r>
            <a:endParaRPr lang="en-US" dirty="0"/>
          </a:p>
        </p:txBody>
      </p:sp>
    </p:spTree>
    <p:extLst>
      <p:ext uri="{BB962C8B-B14F-4D97-AF65-F5344CB8AC3E}">
        <p14:creationId xmlns:p14="http://schemas.microsoft.com/office/powerpoint/2010/main" val="1483871186"/>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Making policies on how to edit Wikipedia</a:t>
            </a:r>
            <a:endParaRPr lang="en-US" sz="3600" dirty="0"/>
          </a:p>
        </p:txBody>
      </p:sp>
      <p:pic>
        <p:nvPicPr>
          <p:cNvPr id="4" name="Content Placeholder 3" descr="800px-2013_Policy_Address_02.jpg"/>
          <p:cNvPicPr>
            <a:picLocks noGrp="1" noChangeAspect="1"/>
          </p:cNvPicPr>
          <p:nvPr>
            <p:ph idx="1"/>
          </p:nvPr>
        </p:nvPicPr>
        <p:blipFill>
          <a:blip r:embed="rId2">
            <a:extLst>
              <a:ext uri="{28A0092B-C50C-407E-A947-70E740481C1C}">
                <a14:useLocalDpi xmlns:a14="http://schemas.microsoft.com/office/drawing/2010/main" val="0"/>
              </a:ext>
            </a:extLst>
          </a:blip>
          <a:srcRect t="6265" b="6265"/>
          <a:stretch>
            <a:fillRect/>
          </a:stretch>
        </p:blipFill>
        <p:spPr/>
      </p:pic>
    </p:spTree>
    <p:extLst>
      <p:ext uri="{BB962C8B-B14F-4D97-AF65-F5344CB8AC3E}">
        <p14:creationId xmlns:p14="http://schemas.microsoft.com/office/powerpoint/2010/main" val="1836511254"/>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2515" y="274638"/>
            <a:ext cx="8229600" cy="1143000"/>
          </a:xfrm>
        </p:spPr>
        <p:txBody>
          <a:bodyPr/>
          <a:lstStyle/>
          <a:p>
            <a:r>
              <a:rPr lang="en-US" dirty="0" smtClean="0"/>
              <a:t>Notability</a:t>
            </a:r>
            <a:endParaRPr lang="en-US" dirty="0"/>
          </a:p>
        </p:txBody>
      </p:sp>
      <p:sp>
        <p:nvSpPr>
          <p:cNvPr id="3" name="Content Placeholder 2"/>
          <p:cNvSpPr>
            <a:spLocks noGrp="1"/>
          </p:cNvSpPr>
          <p:nvPr>
            <p:ph idx="1"/>
          </p:nvPr>
        </p:nvSpPr>
        <p:spPr>
          <a:xfrm>
            <a:off x="222515" y="1600200"/>
            <a:ext cx="8229600" cy="4525963"/>
          </a:xfrm>
        </p:spPr>
        <p:txBody>
          <a:bodyPr/>
          <a:lstStyle/>
          <a:p>
            <a:pPr marL="400050" lvl="1" indent="0" algn="ctr">
              <a:buNone/>
            </a:pPr>
            <a:r>
              <a:rPr lang="en-US" dirty="0" smtClean="0">
                <a:solidFill>
                  <a:schemeClr val="tx1">
                    <a:lumMod val="85000"/>
                  </a:schemeClr>
                </a:solidFill>
              </a:rPr>
              <a:t>Subject must receive </a:t>
            </a:r>
            <a:r>
              <a:rPr lang="en-US" b="1" dirty="0" smtClean="0"/>
              <a:t>significant</a:t>
            </a:r>
            <a:r>
              <a:rPr lang="en-US" b="1" dirty="0" smtClean="0">
                <a:solidFill>
                  <a:schemeClr val="tx1">
                    <a:lumMod val="85000"/>
                  </a:schemeClr>
                </a:solidFill>
              </a:rPr>
              <a:t> </a:t>
            </a:r>
            <a:r>
              <a:rPr lang="en-US" dirty="0" smtClean="0">
                <a:solidFill>
                  <a:schemeClr val="tx1">
                    <a:lumMod val="85000"/>
                  </a:schemeClr>
                </a:solidFill>
              </a:rPr>
              <a:t>coverage in </a:t>
            </a:r>
            <a:r>
              <a:rPr lang="en-US" b="1" dirty="0" smtClean="0">
                <a:solidFill>
                  <a:srgbClr val="FFFFFF"/>
                </a:solidFill>
              </a:rPr>
              <a:t>reliable</a:t>
            </a:r>
            <a:r>
              <a:rPr lang="en-US" b="1" dirty="0" smtClean="0">
                <a:solidFill>
                  <a:schemeClr val="tx1">
                    <a:lumMod val="85000"/>
                  </a:schemeClr>
                </a:solidFill>
              </a:rPr>
              <a:t> </a:t>
            </a:r>
            <a:r>
              <a:rPr lang="en-US" b="1" dirty="0" smtClean="0">
                <a:solidFill>
                  <a:srgbClr val="FFFFFF"/>
                </a:solidFill>
              </a:rPr>
              <a:t>sources</a:t>
            </a:r>
            <a:r>
              <a:rPr lang="en-US" dirty="0" smtClean="0">
                <a:solidFill>
                  <a:srgbClr val="FFFFFF"/>
                </a:solidFill>
              </a:rPr>
              <a:t> </a:t>
            </a:r>
            <a:r>
              <a:rPr lang="en-US" dirty="0" smtClean="0">
                <a:solidFill>
                  <a:schemeClr val="tx1">
                    <a:lumMod val="85000"/>
                  </a:schemeClr>
                </a:solidFill>
              </a:rPr>
              <a:t>that are </a:t>
            </a:r>
            <a:r>
              <a:rPr lang="en-US" b="1" dirty="0" smtClean="0">
                <a:solidFill>
                  <a:srgbClr val="FFFFFF"/>
                </a:solidFill>
              </a:rPr>
              <a:t>independent</a:t>
            </a:r>
            <a:r>
              <a:rPr lang="en-US" dirty="0" smtClean="0">
                <a:solidFill>
                  <a:srgbClr val="FFFFFF"/>
                </a:solidFill>
              </a:rPr>
              <a:t> </a:t>
            </a:r>
            <a:r>
              <a:rPr lang="en-US" dirty="0" smtClean="0">
                <a:solidFill>
                  <a:schemeClr val="tx1">
                    <a:lumMod val="85000"/>
                  </a:schemeClr>
                </a:solidFill>
              </a:rPr>
              <a:t>of the subject, and is presumed to meet criteria for its own stand-alone article or list.</a:t>
            </a:r>
            <a:endParaRPr lang="en-US" dirty="0">
              <a:solidFill>
                <a:schemeClr val="tx1">
                  <a:lumMod val="85000"/>
                </a:schemeClr>
              </a:solidFill>
            </a:endParaRPr>
          </a:p>
        </p:txBody>
      </p:sp>
      <p:pic>
        <p:nvPicPr>
          <p:cNvPr id="4" name="Picture 3" descr="Alma_Thomas.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23763" y="3685341"/>
            <a:ext cx="1755987" cy="2440822"/>
          </a:xfrm>
          <a:prstGeom prst="rect">
            <a:avLst/>
          </a:prstGeom>
        </p:spPr>
      </p:pic>
      <p:pic>
        <p:nvPicPr>
          <p:cNvPr id="5" name="Picture 4" descr="The_Childrens_Museum_of_Indianapolis_-_Sinclair_Dinoland_plastic_Brontosaurus.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13242" y="4056977"/>
            <a:ext cx="2462304" cy="1660773"/>
          </a:xfrm>
          <a:prstGeom prst="rect">
            <a:avLst/>
          </a:prstGeom>
        </p:spPr>
      </p:pic>
    </p:spTree>
    <p:extLst>
      <p:ext uri="{BB962C8B-B14F-4D97-AF65-F5344CB8AC3E}">
        <p14:creationId xmlns:p14="http://schemas.microsoft.com/office/powerpoint/2010/main" val="3259427722"/>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2515" y="274638"/>
            <a:ext cx="8229600" cy="1143000"/>
          </a:xfrm>
        </p:spPr>
        <p:txBody>
          <a:bodyPr/>
          <a:lstStyle/>
          <a:p>
            <a:r>
              <a:rPr lang="en-US" dirty="0" smtClean="0"/>
              <a:t>No original research</a:t>
            </a:r>
            <a:endParaRPr lang="en-US" dirty="0"/>
          </a:p>
        </p:txBody>
      </p:sp>
      <p:sp>
        <p:nvSpPr>
          <p:cNvPr id="3" name="Content Placeholder 2"/>
          <p:cNvSpPr>
            <a:spLocks noGrp="1"/>
          </p:cNvSpPr>
          <p:nvPr>
            <p:ph idx="1"/>
          </p:nvPr>
        </p:nvSpPr>
        <p:spPr>
          <a:xfrm>
            <a:off x="222515" y="1600200"/>
            <a:ext cx="8229600" cy="4525963"/>
          </a:xfrm>
        </p:spPr>
        <p:txBody>
          <a:bodyPr/>
          <a:lstStyle/>
          <a:p>
            <a:pPr marL="400050" lvl="1" indent="0" algn="ctr">
              <a:buNone/>
            </a:pPr>
            <a:r>
              <a:rPr lang="en-US" dirty="0" smtClean="0">
                <a:solidFill>
                  <a:schemeClr val="tx1">
                    <a:lumMod val="85000"/>
                  </a:schemeClr>
                </a:solidFill>
              </a:rPr>
              <a:t>Wikipedia does not accept:</a:t>
            </a:r>
          </a:p>
          <a:p>
            <a:pPr marL="400050" lvl="1" indent="0" algn="ctr">
              <a:buNone/>
            </a:pPr>
            <a:r>
              <a:rPr lang="en-US" b="1" dirty="0" smtClean="0">
                <a:solidFill>
                  <a:srgbClr val="FFFFFF"/>
                </a:solidFill>
              </a:rPr>
              <a:t>facts</a:t>
            </a:r>
            <a:r>
              <a:rPr lang="en-US" dirty="0" smtClean="0">
                <a:solidFill>
                  <a:schemeClr val="tx1">
                    <a:lumMod val="85000"/>
                  </a:schemeClr>
                </a:solidFill>
              </a:rPr>
              <a:t>, </a:t>
            </a:r>
            <a:r>
              <a:rPr lang="en-US" b="1" dirty="0" smtClean="0">
                <a:solidFill>
                  <a:srgbClr val="FFFFFF"/>
                </a:solidFill>
              </a:rPr>
              <a:t>allegations, gossip</a:t>
            </a:r>
            <a:r>
              <a:rPr lang="en-US" dirty="0" smtClean="0">
                <a:solidFill>
                  <a:schemeClr val="tx1">
                    <a:lumMod val="85000"/>
                  </a:schemeClr>
                </a:solidFill>
              </a:rPr>
              <a:t>, </a:t>
            </a:r>
            <a:r>
              <a:rPr lang="en-US" b="1" dirty="0" smtClean="0">
                <a:solidFill>
                  <a:srgbClr val="FFFFFF"/>
                </a:solidFill>
              </a:rPr>
              <a:t>ideas</a:t>
            </a:r>
            <a:r>
              <a:rPr lang="en-US" dirty="0" smtClean="0">
                <a:solidFill>
                  <a:schemeClr val="tx1">
                    <a:lumMod val="85000"/>
                  </a:schemeClr>
                </a:solidFill>
              </a:rPr>
              <a:t>, and </a:t>
            </a:r>
            <a:r>
              <a:rPr lang="en-US" b="1" dirty="0" smtClean="0">
                <a:solidFill>
                  <a:srgbClr val="FFFFFF"/>
                </a:solidFill>
              </a:rPr>
              <a:t>stories</a:t>
            </a:r>
            <a:r>
              <a:rPr lang="en-US" dirty="0" smtClean="0">
                <a:solidFill>
                  <a:srgbClr val="FFFFFF"/>
                </a:solidFill>
              </a:rPr>
              <a:t> </a:t>
            </a:r>
            <a:r>
              <a:rPr lang="en-US" dirty="0" smtClean="0">
                <a:solidFill>
                  <a:schemeClr val="tx1">
                    <a:lumMod val="85000"/>
                  </a:schemeClr>
                </a:solidFill>
              </a:rPr>
              <a:t>for which no reliable source exists. </a:t>
            </a:r>
            <a:endParaRPr lang="en-US" dirty="0">
              <a:solidFill>
                <a:schemeClr val="tx1">
                  <a:lumMod val="85000"/>
                </a:schemeClr>
              </a:solidFill>
            </a:endParaRPr>
          </a:p>
        </p:txBody>
      </p:sp>
      <p:pic>
        <p:nvPicPr>
          <p:cNvPr id="6" name="Picture 5" descr="800px-One_cheese_cake.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72825" y="3467555"/>
            <a:ext cx="3544811" cy="2658608"/>
          </a:xfrm>
          <a:prstGeom prst="rect">
            <a:avLst/>
          </a:prstGeom>
        </p:spPr>
      </p:pic>
    </p:spTree>
    <p:extLst>
      <p:ext uri="{BB962C8B-B14F-4D97-AF65-F5344CB8AC3E}">
        <p14:creationId xmlns:p14="http://schemas.microsoft.com/office/powerpoint/2010/main" val="1956784853"/>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2254" y="58615"/>
            <a:ext cx="8229600" cy="1143000"/>
          </a:xfrm>
        </p:spPr>
        <p:txBody>
          <a:bodyPr/>
          <a:lstStyle/>
          <a:p>
            <a:r>
              <a:rPr lang="en-US" dirty="0" smtClean="0"/>
              <a:t>Sources</a:t>
            </a:r>
            <a:endParaRPr lang="en-US" dirty="0"/>
          </a:p>
        </p:txBody>
      </p:sp>
      <p:sp>
        <p:nvSpPr>
          <p:cNvPr id="3" name="Content Placeholder 2"/>
          <p:cNvSpPr>
            <a:spLocks noGrp="1"/>
          </p:cNvSpPr>
          <p:nvPr>
            <p:ph idx="1"/>
          </p:nvPr>
        </p:nvSpPr>
        <p:spPr>
          <a:xfrm>
            <a:off x="-148715" y="1436083"/>
            <a:ext cx="4779331" cy="4525963"/>
          </a:xfrm>
        </p:spPr>
        <p:txBody>
          <a:bodyPr>
            <a:normAutofit fontScale="92500" lnSpcReduction="20000"/>
          </a:bodyPr>
          <a:lstStyle/>
          <a:p>
            <a:pPr marL="400050" lvl="1" indent="0">
              <a:buNone/>
            </a:pPr>
            <a:r>
              <a:rPr lang="en-US" dirty="0" smtClean="0">
                <a:solidFill>
                  <a:schemeClr val="tx1">
                    <a:lumMod val="85000"/>
                  </a:schemeClr>
                </a:solidFill>
              </a:rPr>
              <a:t>Anything that could be </a:t>
            </a:r>
            <a:r>
              <a:rPr lang="en-US" b="1" dirty="0" smtClean="0">
                <a:solidFill>
                  <a:srgbClr val="FFFFFF"/>
                </a:solidFill>
              </a:rPr>
              <a:t>challenged</a:t>
            </a:r>
            <a:r>
              <a:rPr lang="en-US" dirty="0" smtClean="0">
                <a:solidFill>
                  <a:srgbClr val="FFFFFF"/>
                </a:solidFill>
              </a:rPr>
              <a:t> </a:t>
            </a:r>
            <a:r>
              <a:rPr lang="en-US" dirty="0" smtClean="0">
                <a:solidFill>
                  <a:schemeClr val="tx1">
                    <a:lumMod val="85000"/>
                  </a:schemeClr>
                </a:solidFill>
              </a:rPr>
              <a:t>must be backed up by a reliable source.</a:t>
            </a:r>
          </a:p>
          <a:p>
            <a:pPr marL="400050" lvl="1" indent="0">
              <a:buNone/>
            </a:pPr>
            <a:endParaRPr lang="en-US" dirty="0">
              <a:solidFill>
                <a:schemeClr val="tx1">
                  <a:lumMod val="85000"/>
                </a:schemeClr>
              </a:solidFill>
            </a:endParaRPr>
          </a:p>
          <a:p>
            <a:pPr marL="400050" lvl="1" indent="0">
              <a:buNone/>
            </a:pPr>
            <a:r>
              <a:rPr lang="en-US" dirty="0" smtClean="0">
                <a:solidFill>
                  <a:schemeClr val="tx1">
                    <a:lumMod val="85000"/>
                  </a:schemeClr>
                </a:solidFill>
              </a:rPr>
              <a:t>A reliable source is content from a trusted news source or publisher. </a:t>
            </a:r>
            <a:br>
              <a:rPr lang="en-US" dirty="0" smtClean="0">
                <a:solidFill>
                  <a:schemeClr val="tx1">
                    <a:lumMod val="85000"/>
                  </a:schemeClr>
                </a:solidFill>
              </a:rPr>
            </a:br>
            <a:endParaRPr lang="en-US" dirty="0" smtClean="0">
              <a:solidFill>
                <a:schemeClr val="tx1">
                  <a:lumMod val="85000"/>
                </a:schemeClr>
              </a:solidFill>
            </a:endParaRPr>
          </a:p>
          <a:p>
            <a:pPr marL="400050" lvl="1" indent="0">
              <a:buNone/>
            </a:pPr>
            <a:r>
              <a:rPr lang="en-US" dirty="0" smtClean="0">
                <a:solidFill>
                  <a:schemeClr val="tx1">
                    <a:lumMod val="85000"/>
                  </a:schemeClr>
                </a:solidFill>
              </a:rPr>
              <a:t>Wikipedia prefers </a:t>
            </a:r>
            <a:r>
              <a:rPr lang="en-US" b="1" dirty="0" smtClean="0">
                <a:solidFill>
                  <a:schemeClr val="tx1">
                    <a:lumMod val="85000"/>
                  </a:schemeClr>
                </a:solidFill>
              </a:rPr>
              <a:t>secondary</a:t>
            </a:r>
            <a:r>
              <a:rPr lang="en-US" dirty="0" smtClean="0">
                <a:solidFill>
                  <a:schemeClr val="tx1">
                    <a:lumMod val="85000"/>
                  </a:schemeClr>
                </a:solidFill>
              </a:rPr>
              <a:t> sources. Primary e.g</a:t>
            </a:r>
            <a:r>
              <a:rPr lang="en-US" dirty="0" smtClean="0">
                <a:solidFill>
                  <a:schemeClr val="tx1">
                    <a:lumMod val="85000"/>
                  </a:schemeClr>
                </a:solidFill>
              </a:rPr>
              <a:t>. (</a:t>
            </a:r>
            <a:r>
              <a:rPr lang="en-US" dirty="0" smtClean="0">
                <a:solidFill>
                  <a:schemeClr val="tx1">
                    <a:lumMod val="85000"/>
                  </a:schemeClr>
                </a:solidFill>
              </a:rPr>
              <a:t>oral history, subjects website) are OK if used sparingly.</a:t>
            </a:r>
            <a:endParaRPr lang="en-US" dirty="0">
              <a:solidFill>
                <a:schemeClr val="tx1">
                  <a:lumMod val="85000"/>
                </a:schemeClr>
              </a:solidFill>
            </a:endParaRPr>
          </a:p>
        </p:txBody>
      </p:sp>
      <p:pic>
        <p:nvPicPr>
          <p:cNvPr id="4" name="Picture 3" descr="Catherine_Millet_par_Marc_Bervillé.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04798" y="0"/>
            <a:ext cx="4339202" cy="6858000"/>
          </a:xfrm>
          <a:prstGeom prst="rect">
            <a:avLst/>
          </a:prstGeom>
        </p:spPr>
      </p:pic>
    </p:spTree>
    <p:extLst>
      <p:ext uri="{BB962C8B-B14F-4D97-AF65-F5344CB8AC3E}">
        <p14:creationId xmlns:p14="http://schemas.microsoft.com/office/powerpoint/2010/main" val="120852192"/>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811218" y="274638"/>
            <a:ext cx="8229600" cy="1143000"/>
          </a:xfrm>
        </p:spPr>
        <p:txBody>
          <a:bodyPr/>
          <a:lstStyle/>
          <a:p>
            <a:r>
              <a:rPr lang="en-US" dirty="0" smtClean="0"/>
              <a:t>What NOT to use</a:t>
            </a:r>
            <a:endParaRPr lang="en-US" dirty="0"/>
          </a:p>
        </p:txBody>
      </p:sp>
      <p:sp>
        <p:nvSpPr>
          <p:cNvPr id="5" name="Content Placeholder 4"/>
          <p:cNvSpPr>
            <a:spLocks noGrp="1"/>
          </p:cNvSpPr>
          <p:nvPr>
            <p:ph sz="half" idx="1"/>
          </p:nvPr>
        </p:nvSpPr>
        <p:spPr/>
        <p:txBody>
          <a:bodyPr>
            <a:normAutofit lnSpcReduction="10000"/>
          </a:bodyPr>
          <a:lstStyle/>
          <a:p>
            <a:r>
              <a:rPr lang="en-US" dirty="0" smtClean="0"/>
              <a:t>Self published sources</a:t>
            </a:r>
          </a:p>
          <a:p>
            <a:pPr lvl="1"/>
            <a:r>
              <a:rPr lang="en-US" dirty="0" smtClean="0"/>
              <a:t>e.g. Blogs, patents, newsletters, official websites, message boards, mailing lists</a:t>
            </a:r>
          </a:p>
          <a:p>
            <a:pPr lvl="1"/>
            <a:r>
              <a:rPr lang="en-US" dirty="0" smtClean="0"/>
              <a:t>Facebook, Twitter, </a:t>
            </a:r>
            <a:r>
              <a:rPr lang="en-US" dirty="0" err="1" smtClean="0"/>
              <a:t>Myspace</a:t>
            </a:r>
            <a:r>
              <a:rPr lang="en-US" dirty="0"/>
              <a:t> </a:t>
            </a:r>
            <a:r>
              <a:rPr lang="en-US" dirty="0" smtClean="0"/>
              <a:t>(do people still use that?), </a:t>
            </a:r>
            <a:r>
              <a:rPr lang="en-US" dirty="0" err="1" smtClean="0"/>
              <a:t>Tumblr</a:t>
            </a:r>
            <a:r>
              <a:rPr lang="en-US" dirty="0" smtClean="0"/>
              <a:t>, etc.</a:t>
            </a:r>
          </a:p>
          <a:p>
            <a:pPr lvl="1"/>
            <a:r>
              <a:rPr lang="en-US" dirty="0" smtClean="0"/>
              <a:t>Self-created materials</a:t>
            </a:r>
          </a:p>
          <a:p>
            <a:pPr lvl="2"/>
            <a:r>
              <a:rPr lang="en-US" dirty="0" smtClean="0"/>
              <a:t>Press release</a:t>
            </a:r>
          </a:p>
          <a:p>
            <a:pPr lvl="2"/>
            <a:r>
              <a:rPr lang="en-US" dirty="0" smtClean="0"/>
              <a:t>Academic biography</a:t>
            </a:r>
          </a:p>
          <a:p>
            <a:pPr lvl="1"/>
            <a:endParaRPr lang="en-US" dirty="0"/>
          </a:p>
        </p:txBody>
      </p:sp>
      <p:sp>
        <p:nvSpPr>
          <p:cNvPr id="6" name="Content Placeholder 5"/>
          <p:cNvSpPr>
            <a:spLocks noGrp="1"/>
          </p:cNvSpPr>
          <p:nvPr>
            <p:ph sz="half" idx="2"/>
          </p:nvPr>
        </p:nvSpPr>
        <p:spPr/>
        <p:txBody>
          <a:bodyPr>
            <a:normAutofit lnSpcReduction="10000"/>
          </a:bodyPr>
          <a:lstStyle/>
          <a:p>
            <a:r>
              <a:rPr lang="en-US" dirty="0" smtClean="0"/>
              <a:t>Trusted news sources</a:t>
            </a:r>
          </a:p>
          <a:p>
            <a:pPr lvl="1"/>
            <a:r>
              <a:rPr lang="en-US" dirty="0" smtClean="0"/>
              <a:t>New York Times</a:t>
            </a:r>
          </a:p>
          <a:p>
            <a:pPr lvl="1"/>
            <a:r>
              <a:rPr lang="en-US" dirty="0" smtClean="0"/>
              <a:t>Washington Post</a:t>
            </a:r>
          </a:p>
          <a:p>
            <a:pPr lvl="1"/>
            <a:r>
              <a:rPr lang="en-US" dirty="0" smtClean="0"/>
              <a:t>Register-Guard</a:t>
            </a:r>
          </a:p>
          <a:p>
            <a:r>
              <a:rPr lang="en-US" dirty="0" smtClean="0"/>
              <a:t>Academy, peer-reviewed, scholarly publications</a:t>
            </a:r>
          </a:p>
          <a:p>
            <a:r>
              <a:rPr lang="en-US" dirty="0" smtClean="0"/>
              <a:t>Blogs from trusted sources – NYT, Smithsonian, etc.</a:t>
            </a:r>
          </a:p>
        </p:txBody>
      </p:sp>
      <p:cxnSp>
        <p:nvCxnSpPr>
          <p:cNvPr id="8" name="Straight Connector 7"/>
          <p:cNvCxnSpPr/>
          <p:nvPr/>
        </p:nvCxnSpPr>
        <p:spPr>
          <a:xfrm>
            <a:off x="4513386" y="0"/>
            <a:ext cx="0" cy="6858000"/>
          </a:xfrm>
          <a:prstGeom prst="line">
            <a:avLst/>
          </a:prstGeom>
          <a:ln>
            <a:solidFill>
              <a:schemeClr val="accent3">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9" name="Title 3"/>
          <p:cNvSpPr txBox="1">
            <a:spLocks/>
          </p:cNvSpPr>
          <p:nvPr/>
        </p:nvSpPr>
        <p:spPr>
          <a:xfrm>
            <a:off x="2713891" y="274638"/>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dirty="0" smtClean="0"/>
              <a:t>What TO use</a:t>
            </a:r>
            <a:endParaRPr lang="en-US" dirty="0"/>
          </a:p>
        </p:txBody>
      </p:sp>
    </p:spTree>
    <p:extLst>
      <p:ext uri="{BB962C8B-B14F-4D97-AF65-F5344CB8AC3E}">
        <p14:creationId xmlns:p14="http://schemas.microsoft.com/office/powerpoint/2010/main" val="1403637172"/>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RELIABLE OR NOT?</a:t>
            </a:r>
            <a:endParaRPr lang="en-US" dirty="0"/>
          </a:p>
        </p:txBody>
      </p:sp>
      <p:pic>
        <p:nvPicPr>
          <p:cNvPr id="6" name="Content Placeholder 5" descr="Screen Shot 2014-03-07 at 12.46.21 PM.png"/>
          <p:cNvPicPr>
            <a:picLocks noGrp="1" noChangeAspect="1"/>
          </p:cNvPicPr>
          <p:nvPr>
            <p:ph idx="1"/>
          </p:nvPr>
        </p:nvPicPr>
        <p:blipFill>
          <a:blip r:embed="rId2">
            <a:extLst>
              <a:ext uri="{28A0092B-C50C-407E-A947-70E740481C1C}">
                <a14:useLocalDpi xmlns:a14="http://schemas.microsoft.com/office/drawing/2010/main" val="0"/>
              </a:ext>
            </a:extLst>
          </a:blip>
          <a:srcRect t="6003" b="6003"/>
          <a:stretch>
            <a:fillRect/>
          </a:stretch>
        </p:blipFill>
        <p:spPr/>
      </p:pic>
      <p:sp>
        <p:nvSpPr>
          <p:cNvPr id="7" name="Rectangle 6"/>
          <p:cNvSpPr/>
          <p:nvPr/>
        </p:nvSpPr>
        <p:spPr>
          <a:xfrm rot="20235645">
            <a:off x="1897514" y="3048586"/>
            <a:ext cx="5261281" cy="1107996"/>
          </a:xfrm>
          <a:prstGeom prst="rect">
            <a:avLst/>
          </a:prstGeom>
          <a:noFill/>
        </p:spPr>
        <p:txBody>
          <a:bodyPr wrap="square" lIns="91440" tIns="45720" rIns="91440" bIns="45720">
            <a:spAutoFit/>
          </a:bodyPr>
          <a:lstStyle/>
          <a:p>
            <a:pPr algn="ctr"/>
            <a:r>
              <a:rPr lang="en-US" sz="6600" b="1" cap="none" spc="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NOT RELIABLE</a:t>
            </a:r>
            <a:endParaRPr lang="en-US" sz="6600" b="1" cap="none" spc="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Tree>
    <p:extLst>
      <p:ext uri="{BB962C8B-B14F-4D97-AF65-F5344CB8AC3E}">
        <p14:creationId xmlns:p14="http://schemas.microsoft.com/office/powerpoint/2010/main" val="1467298770"/>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RELIABLE OR NOT?</a:t>
            </a:r>
            <a:endParaRPr lang="en-US" dirty="0"/>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51230" y="1600200"/>
            <a:ext cx="7241540" cy="4525963"/>
          </a:xfrm>
        </p:spPr>
      </p:pic>
      <p:sp>
        <p:nvSpPr>
          <p:cNvPr id="7" name="Rectangle 6"/>
          <p:cNvSpPr/>
          <p:nvPr/>
        </p:nvSpPr>
        <p:spPr>
          <a:xfrm rot="20235645">
            <a:off x="1897514" y="3048586"/>
            <a:ext cx="5261281" cy="1107996"/>
          </a:xfrm>
          <a:prstGeom prst="rect">
            <a:avLst/>
          </a:prstGeom>
          <a:noFill/>
        </p:spPr>
        <p:txBody>
          <a:bodyPr wrap="square" lIns="91440" tIns="45720" rIns="91440" bIns="45720">
            <a:spAutoFit/>
          </a:bodyPr>
          <a:lstStyle/>
          <a:p>
            <a:pPr algn="ctr"/>
            <a:r>
              <a:rPr lang="en-US" sz="6600" b="1" cap="none" spc="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RELIABLE</a:t>
            </a:r>
            <a:endParaRPr lang="en-US" sz="6600" b="1" cap="none" spc="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Tree>
    <p:extLst>
      <p:ext uri="{BB962C8B-B14F-4D97-AF65-F5344CB8AC3E}">
        <p14:creationId xmlns:p14="http://schemas.microsoft.com/office/powerpoint/2010/main" val="2341619673"/>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RELIABLE OR NOT?</a:t>
            </a:r>
            <a:endParaRPr lang="en-US" dirty="0"/>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005085" y="1600200"/>
            <a:ext cx="3133830" cy="4525963"/>
          </a:xfrm>
        </p:spPr>
      </p:pic>
      <p:sp>
        <p:nvSpPr>
          <p:cNvPr id="7" name="Rectangle 6"/>
          <p:cNvSpPr/>
          <p:nvPr/>
        </p:nvSpPr>
        <p:spPr>
          <a:xfrm rot="20235645">
            <a:off x="1897514" y="3048586"/>
            <a:ext cx="5261281" cy="1107996"/>
          </a:xfrm>
          <a:prstGeom prst="rect">
            <a:avLst/>
          </a:prstGeom>
          <a:noFill/>
        </p:spPr>
        <p:txBody>
          <a:bodyPr wrap="square" lIns="91440" tIns="45720" rIns="91440" bIns="45720">
            <a:spAutoFit/>
          </a:bodyPr>
          <a:lstStyle/>
          <a:p>
            <a:pPr algn="ctr"/>
            <a:r>
              <a:rPr lang="en-US" sz="6600" b="1" cap="none" spc="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RELIABLE</a:t>
            </a:r>
            <a:endParaRPr lang="en-US" sz="6600" b="1" cap="none" spc="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Tree>
    <p:extLst>
      <p:ext uri="{BB962C8B-B14F-4D97-AF65-F5344CB8AC3E}">
        <p14:creationId xmlns:p14="http://schemas.microsoft.com/office/powerpoint/2010/main" val="4236856195"/>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RELIABLE OR NOT?</a:t>
            </a:r>
            <a:endParaRPr lang="en-US" dirty="0"/>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51230" y="1600200"/>
            <a:ext cx="7241540" cy="4525963"/>
          </a:xfrm>
        </p:spPr>
      </p:pic>
      <p:sp>
        <p:nvSpPr>
          <p:cNvPr id="7" name="Rectangle 6"/>
          <p:cNvSpPr/>
          <p:nvPr/>
        </p:nvSpPr>
        <p:spPr>
          <a:xfrm rot="20235645">
            <a:off x="1897514" y="3048586"/>
            <a:ext cx="5261281" cy="1107996"/>
          </a:xfrm>
          <a:prstGeom prst="rect">
            <a:avLst/>
          </a:prstGeom>
          <a:noFill/>
        </p:spPr>
        <p:txBody>
          <a:bodyPr wrap="square" lIns="91440" tIns="45720" rIns="91440" bIns="45720">
            <a:spAutoFit/>
          </a:bodyPr>
          <a:lstStyle/>
          <a:p>
            <a:pPr algn="ctr"/>
            <a:r>
              <a:rPr lang="en-US" sz="6600" b="1" cap="none" spc="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NOT RELIABLE</a:t>
            </a:r>
            <a:endParaRPr lang="en-US" sz="6600" b="1" cap="none" spc="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Tree>
    <p:extLst>
      <p:ext uri="{BB962C8B-B14F-4D97-AF65-F5344CB8AC3E}">
        <p14:creationId xmlns:p14="http://schemas.microsoft.com/office/powerpoint/2010/main" val="1891176632"/>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RELIABLE OR NOT?</a:t>
            </a:r>
            <a:endParaRPr lang="en-US" dirty="0"/>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51230" y="1600200"/>
            <a:ext cx="7241540" cy="4525962"/>
          </a:xfrm>
        </p:spPr>
      </p:pic>
      <p:sp>
        <p:nvSpPr>
          <p:cNvPr id="7" name="Rectangle 6"/>
          <p:cNvSpPr/>
          <p:nvPr/>
        </p:nvSpPr>
        <p:spPr>
          <a:xfrm rot="20235645">
            <a:off x="1897514" y="3048586"/>
            <a:ext cx="5261281" cy="1107996"/>
          </a:xfrm>
          <a:prstGeom prst="rect">
            <a:avLst/>
          </a:prstGeom>
          <a:noFill/>
        </p:spPr>
        <p:txBody>
          <a:bodyPr wrap="square" lIns="91440" tIns="45720" rIns="91440" bIns="45720">
            <a:spAutoFit/>
          </a:bodyPr>
          <a:lstStyle/>
          <a:p>
            <a:pPr algn="ctr"/>
            <a:r>
              <a:rPr lang="en-US" sz="6600" b="1" cap="none" spc="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NOT RELIABLE</a:t>
            </a:r>
            <a:endParaRPr lang="en-US" sz="6600" b="1" cap="none" spc="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Tree>
    <p:extLst>
      <p:ext uri="{BB962C8B-B14F-4D97-AF65-F5344CB8AC3E}">
        <p14:creationId xmlns:p14="http://schemas.microsoft.com/office/powerpoint/2010/main" val="2761509767"/>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RELIABLE OR NOT?</a:t>
            </a:r>
            <a:endParaRPr lang="en-US" dirty="0"/>
          </a:p>
        </p:txBody>
      </p:sp>
      <p:pic>
        <p:nvPicPr>
          <p:cNvPr id="6" name="Content Placeholder 5"/>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617800" y="1600200"/>
            <a:ext cx="3908400" cy="4525962"/>
          </a:xfrm>
        </p:spPr>
      </p:pic>
      <p:sp>
        <p:nvSpPr>
          <p:cNvPr id="7" name="Rectangle 6"/>
          <p:cNvSpPr/>
          <p:nvPr/>
        </p:nvSpPr>
        <p:spPr>
          <a:xfrm rot="20235645">
            <a:off x="1897514" y="3048586"/>
            <a:ext cx="5261281" cy="1107996"/>
          </a:xfrm>
          <a:prstGeom prst="rect">
            <a:avLst/>
          </a:prstGeom>
          <a:noFill/>
        </p:spPr>
        <p:txBody>
          <a:bodyPr wrap="square" lIns="91440" tIns="45720" rIns="91440" bIns="45720">
            <a:spAutoFit/>
          </a:bodyPr>
          <a:lstStyle/>
          <a:p>
            <a:pPr algn="ctr"/>
            <a:r>
              <a:rPr lang="en-US" sz="6600" b="1" cap="none" spc="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NOT RELIABLE</a:t>
            </a:r>
            <a:endParaRPr lang="en-US" sz="6600" b="1" cap="none" spc="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Tree>
    <p:extLst>
      <p:ext uri="{BB962C8B-B14F-4D97-AF65-F5344CB8AC3E}">
        <p14:creationId xmlns:p14="http://schemas.microsoft.com/office/powerpoint/2010/main" val="1967294629"/>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2515" y="274638"/>
            <a:ext cx="8229600" cy="1143000"/>
          </a:xfrm>
        </p:spPr>
        <p:txBody>
          <a:bodyPr/>
          <a:lstStyle/>
          <a:p>
            <a:r>
              <a:rPr lang="en-US" dirty="0" smtClean="0"/>
              <a:t>Conflict of interest</a:t>
            </a:r>
            <a:endParaRPr lang="en-US" dirty="0"/>
          </a:p>
        </p:txBody>
      </p:sp>
      <p:sp>
        <p:nvSpPr>
          <p:cNvPr id="3" name="Content Placeholder 2"/>
          <p:cNvSpPr>
            <a:spLocks noGrp="1"/>
          </p:cNvSpPr>
          <p:nvPr>
            <p:ph idx="1"/>
          </p:nvPr>
        </p:nvSpPr>
        <p:spPr>
          <a:xfrm>
            <a:off x="222515" y="1600200"/>
            <a:ext cx="8229600" cy="4525963"/>
          </a:xfrm>
        </p:spPr>
        <p:txBody>
          <a:bodyPr>
            <a:normAutofit fontScale="92500" lnSpcReduction="10000"/>
          </a:bodyPr>
          <a:lstStyle/>
          <a:p>
            <a:pPr marL="400050" lvl="1" indent="0" algn="ctr">
              <a:buNone/>
            </a:pPr>
            <a:r>
              <a:rPr lang="en-US" dirty="0" smtClean="0">
                <a:solidFill>
                  <a:schemeClr val="tx1">
                    <a:lumMod val="85000"/>
                  </a:schemeClr>
                </a:solidFill>
              </a:rPr>
              <a:t>Where advancing outside interests is more important to an editor than advancing the aims of Wikipedia, that editor stands in a conflict of interest.</a:t>
            </a:r>
          </a:p>
          <a:p>
            <a:pPr marL="400050" lvl="1" indent="0" algn="ctr">
              <a:buNone/>
            </a:pPr>
            <a:endParaRPr lang="en-US" dirty="0">
              <a:solidFill>
                <a:schemeClr val="tx1">
                  <a:lumMod val="85000"/>
                </a:schemeClr>
              </a:solidFill>
            </a:endParaRPr>
          </a:p>
          <a:p>
            <a:pPr marL="400050" lvl="1" indent="0">
              <a:buNone/>
            </a:pPr>
            <a:r>
              <a:rPr lang="en-US" dirty="0" smtClean="0">
                <a:solidFill>
                  <a:schemeClr val="tx1">
                    <a:lumMod val="85000"/>
                  </a:schemeClr>
                </a:solidFill>
              </a:rPr>
              <a:t>Examples:</a:t>
            </a:r>
          </a:p>
          <a:p>
            <a:pPr marL="857250" lvl="1" indent="-457200"/>
            <a:r>
              <a:rPr lang="en-US" dirty="0" smtClean="0">
                <a:solidFill>
                  <a:schemeClr val="tx1">
                    <a:lumMod val="85000"/>
                  </a:schemeClr>
                </a:solidFill>
              </a:rPr>
              <a:t>Writing or editing your institutions Wikipedia article, and doing it in a promotional way. </a:t>
            </a:r>
          </a:p>
          <a:p>
            <a:pPr marL="857250" lvl="1" indent="-457200"/>
            <a:r>
              <a:rPr lang="en-US" dirty="0" smtClean="0">
                <a:solidFill>
                  <a:schemeClr val="tx1">
                    <a:lumMod val="85000"/>
                  </a:schemeClr>
                </a:solidFill>
              </a:rPr>
              <a:t>Adding external links to your website on Wikipedia pages (aka spam)</a:t>
            </a:r>
          </a:p>
          <a:p>
            <a:pPr marL="857250" lvl="1" indent="-457200"/>
            <a:r>
              <a:rPr lang="en-US" dirty="0" smtClean="0">
                <a:solidFill>
                  <a:schemeClr val="tx1">
                    <a:lumMod val="85000"/>
                  </a:schemeClr>
                </a:solidFill>
              </a:rPr>
              <a:t>Creating an account called </a:t>
            </a:r>
            <a:r>
              <a:rPr lang="en-US" dirty="0" smtClean="0">
                <a:solidFill>
                  <a:schemeClr val="tx1">
                    <a:lumMod val="85000"/>
                  </a:schemeClr>
                </a:solidFill>
              </a:rPr>
              <a:t>“</a:t>
            </a:r>
            <a:r>
              <a:rPr lang="en-US" dirty="0" err="1" smtClean="0">
                <a:solidFill>
                  <a:schemeClr val="tx1">
                    <a:lumMod val="85000"/>
                  </a:schemeClr>
                </a:solidFill>
              </a:rPr>
              <a:t>UniversityofCA</a:t>
            </a:r>
            <a:r>
              <a:rPr lang="en-US" dirty="0" smtClean="0">
                <a:solidFill>
                  <a:schemeClr val="tx1">
                    <a:lumMod val="85000"/>
                  </a:schemeClr>
                </a:solidFill>
              </a:rPr>
              <a:t>” </a:t>
            </a:r>
            <a:r>
              <a:rPr lang="en-US" dirty="0" smtClean="0">
                <a:solidFill>
                  <a:schemeClr val="tx1">
                    <a:lumMod val="85000"/>
                  </a:schemeClr>
                </a:solidFill>
              </a:rPr>
              <a:t>to serve as an institutional group account to make edits. </a:t>
            </a:r>
          </a:p>
          <a:p>
            <a:pPr marL="857250" lvl="1" indent="-457200"/>
            <a:endParaRPr lang="en-US" dirty="0">
              <a:solidFill>
                <a:schemeClr val="tx1">
                  <a:lumMod val="85000"/>
                </a:schemeClr>
              </a:solidFill>
            </a:endParaRPr>
          </a:p>
        </p:txBody>
      </p:sp>
    </p:spTree>
    <p:extLst>
      <p:ext uri="{BB962C8B-B14F-4D97-AF65-F5344CB8AC3E}">
        <p14:creationId xmlns:p14="http://schemas.microsoft.com/office/powerpoint/2010/main" val="2340408416"/>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9253"/>
            <a:ext cx="8229600" cy="1143000"/>
          </a:xfrm>
        </p:spPr>
        <p:txBody>
          <a:bodyPr/>
          <a:lstStyle/>
          <a:p>
            <a:r>
              <a:rPr lang="en-US" dirty="0" smtClean="0"/>
              <a:t>Conflict of Interest</a:t>
            </a:r>
            <a:endParaRPr lang="en-US" dirty="0"/>
          </a:p>
        </p:txBody>
      </p:sp>
      <p:sp>
        <p:nvSpPr>
          <p:cNvPr id="3" name="Content Placeholder 2"/>
          <p:cNvSpPr>
            <a:spLocks noGrp="1"/>
          </p:cNvSpPr>
          <p:nvPr>
            <p:ph idx="1"/>
          </p:nvPr>
        </p:nvSpPr>
        <p:spPr>
          <a:xfrm>
            <a:off x="457200" y="3358666"/>
            <a:ext cx="8510954" cy="3089029"/>
          </a:xfrm>
        </p:spPr>
        <p:txBody>
          <a:bodyPr>
            <a:noAutofit/>
          </a:bodyPr>
          <a:lstStyle/>
          <a:p>
            <a:r>
              <a:rPr lang="en-US" sz="2400" b="1" dirty="0" smtClean="0"/>
              <a:t>DO</a:t>
            </a:r>
            <a:r>
              <a:rPr lang="en-US" sz="2400" dirty="0" smtClean="0"/>
              <a:t> create a user account for you and you only. </a:t>
            </a:r>
          </a:p>
          <a:p>
            <a:r>
              <a:rPr lang="en-US" sz="2400" b="1" dirty="0" smtClean="0"/>
              <a:t>DO</a:t>
            </a:r>
            <a:r>
              <a:rPr lang="en-US" sz="2400" dirty="0" smtClean="0"/>
              <a:t> create a </a:t>
            </a:r>
            <a:r>
              <a:rPr lang="en-US" sz="2400" dirty="0" err="1" smtClean="0"/>
              <a:t>userpage</a:t>
            </a:r>
            <a:r>
              <a:rPr lang="en-US" sz="2400" dirty="0" smtClean="0"/>
              <a:t> that describes your position, institution, and area of expertise/editing interest</a:t>
            </a:r>
          </a:p>
          <a:p>
            <a:r>
              <a:rPr lang="en-US" sz="2400" b="1" dirty="0" smtClean="0"/>
              <a:t>DO</a:t>
            </a:r>
            <a:r>
              <a:rPr lang="en-US" sz="2400" dirty="0" smtClean="0"/>
              <a:t> edit as yourself, not as your institution/department/company</a:t>
            </a:r>
          </a:p>
          <a:p>
            <a:r>
              <a:rPr lang="en-US" sz="2400" b="1" dirty="0" smtClean="0"/>
              <a:t>DO</a:t>
            </a:r>
            <a:r>
              <a:rPr lang="en-US" sz="2400" dirty="0" smtClean="0"/>
              <a:t> improve articles and content related to your passion &amp; interests, you know the right sources &amp; tools to improve Wikipedia!</a:t>
            </a:r>
            <a:endParaRPr lang="en-US" sz="2400" dirty="0"/>
          </a:p>
        </p:txBody>
      </p:sp>
      <p:pic>
        <p:nvPicPr>
          <p:cNvPr id="4" name="Picture 3" descr="WikiWomen4.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12462" y="1025768"/>
            <a:ext cx="5080000" cy="2032000"/>
          </a:xfrm>
          <a:prstGeom prst="rect">
            <a:avLst/>
          </a:prstGeom>
        </p:spPr>
      </p:pic>
    </p:spTree>
    <p:extLst>
      <p:ext uri="{BB962C8B-B14F-4D97-AF65-F5344CB8AC3E}">
        <p14:creationId xmlns:p14="http://schemas.microsoft.com/office/powerpoint/2010/main" val="3705719007"/>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Sarah’s Editing Tip #1: Be boring</a:t>
            </a:r>
            <a:endParaRPr lang="en-US" dirty="0"/>
          </a:p>
        </p:txBody>
      </p:sp>
      <p:sp>
        <p:nvSpPr>
          <p:cNvPr id="3" name="Content Placeholder 2"/>
          <p:cNvSpPr>
            <a:spLocks noGrp="1"/>
          </p:cNvSpPr>
          <p:nvPr>
            <p:ph idx="1"/>
          </p:nvPr>
        </p:nvSpPr>
        <p:spPr>
          <a:xfrm>
            <a:off x="457200" y="4571999"/>
            <a:ext cx="8229600" cy="2042625"/>
          </a:xfrm>
        </p:spPr>
        <p:txBody>
          <a:bodyPr/>
          <a:lstStyle/>
          <a:p>
            <a:pPr marL="0" indent="0" algn="ctr">
              <a:buNone/>
            </a:pPr>
            <a:r>
              <a:rPr lang="en-US" dirty="0" smtClean="0"/>
              <a:t>If your subject is interesting enough, your boring Wikipedia article will speak for itself. Don’t get flowery – this is an encyclopedia, after all. </a:t>
            </a:r>
            <a:endParaRPr lang="en-US" dirty="0"/>
          </a:p>
        </p:txBody>
      </p:sp>
      <p:pic>
        <p:nvPicPr>
          <p:cNvPr id="4" name="Picture 3" descr="Miley_Cyrus_performing_in_Vancouver_2014_5.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55462" y="1568842"/>
            <a:ext cx="2707176" cy="2707176"/>
          </a:xfrm>
          <a:prstGeom prst="rect">
            <a:avLst/>
          </a:prstGeom>
        </p:spPr>
      </p:pic>
    </p:spTree>
    <p:extLst>
      <p:ext uri="{BB962C8B-B14F-4D97-AF65-F5344CB8AC3E}">
        <p14:creationId xmlns:p14="http://schemas.microsoft.com/office/powerpoint/2010/main" val="1036234633"/>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7338"/>
            <a:ext cx="8229600" cy="1143000"/>
          </a:xfrm>
        </p:spPr>
        <p:txBody>
          <a:bodyPr>
            <a:normAutofit/>
          </a:bodyPr>
          <a:lstStyle/>
          <a:p>
            <a:r>
              <a:rPr lang="en-US" dirty="0" smtClean="0"/>
              <a:t>Sarah’s Editing Tip #2: Find friends</a:t>
            </a:r>
            <a:endParaRPr lang="en-US" dirty="0"/>
          </a:p>
        </p:txBody>
      </p:sp>
      <p:sp>
        <p:nvSpPr>
          <p:cNvPr id="3" name="Content Placeholder 2"/>
          <p:cNvSpPr>
            <a:spLocks noGrp="1"/>
          </p:cNvSpPr>
          <p:nvPr>
            <p:ph idx="1"/>
          </p:nvPr>
        </p:nvSpPr>
        <p:spPr>
          <a:xfrm>
            <a:off x="457200" y="1600200"/>
            <a:ext cx="4799625" cy="4525963"/>
          </a:xfrm>
        </p:spPr>
        <p:txBody>
          <a:bodyPr>
            <a:normAutofit fontScale="70000" lnSpcReduction="20000"/>
          </a:bodyPr>
          <a:lstStyle/>
          <a:p>
            <a:pPr marL="0" indent="0" algn="ctr">
              <a:buNone/>
            </a:pPr>
            <a:r>
              <a:rPr lang="en-US" dirty="0" smtClean="0"/>
              <a:t>Find community on Wikipedia through </a:t>
            </a:r>
            <a:r>
              <a:rPr lang="en-US" dirty="0" err="1" smtClean="0"/>
              <a:t>WikiProjects</a:t>
            </a:r>
            <a:r>
              <a:rPr lang="en-US" dirty="0" smtClean="0"/>
              <a:t> and mailing lists. </a:t>
            </a:r>
          </a:p>
          <a:p>
            <a:r>
              <a:rPr lang="en-US" dirty="0" err="1" smtClean="0"/>
              <a:t>WikiProject</a:t>
            </a:r>
            <a:r>
              <a:rPr lang="en-US" dirty="0" smtClean="0"/>
              <a:t> </a:t>
            </a:r>
            <a:r>
              <a:rPr lang="en-US" dirty="0" smtClean="0">
                <a:hlinkClick r:id="rId3"/>
              </a:rPr>
              <a:t>Feminism</a:t>
            </a:r>
            <a:r>
              <a:rPr lang="en-US" dirty="0" smtClean="0"/>
              <a:t>, </a:t>
            </a:r>
            <a:r>
              <a:rPr lang="en-US" dirty="0" smtClean="0">
                <a:hlinkClick r:id="rId4"/>
              </a:rPr>
              <a:t>Women’s history</a:t>
            </a:r>
            <a:r>
              <a:rPr lang="en-US" dirty="0" smtClean="0"/>
              <a:t>, </a:t>
            </a:r>
            <a:r>
              <a:rPr lang="en-US" dirty="0" smtClean="0">
                <a:hlinkClick r:id="rId5"/>
              </a:rPr>
              <a:t>California</a:t>
            </a:r>
            <a:endParaRPr lang="en-US" dirty="0"/>
          </a:p>
          <a:p>
            <a:r>
              <a:rPr lang="en-US" dirty="0" smtClean="0"/>
              <a:t>Gender Gap </a:t>
            </a:r>
            <a:r>
              <a:rPr lang="en-US" dirty="0"/>
              <a:t>Mailing List: </a:t>
            </a:r>
            <a:r>
              <a:rPr lang="en-US" dirty="0">
                <a:hlinkClick r:id="rId6"/>
              </a:rPr>
              <a:t>https://lists.wikimedia.org/mailman/listinfo/</a:t>
            </a:r>
            <a:r>
              <a:rPr lang="en-US" dirty="0" smtClean="0">
                <a:hlinkClick r:id="rId6"/>
              </a:rPr>
              <a:t>gendergap</a:t>
            </a:r>
            <a:endParaRPr lang="en-US" dirty="0" smtClean="0"/>
          </a:p>
          <a:p>
            <a:r>
              <a:rPr lang="en-US" dirty="0" err="1" smtClean="0"/>
              <a:t>WikiWomen’s</a:t>
            </a:r>
            <a:r>
              <a:rPr lang="en-US" dirty="0" smtClean="0"/>
              <a:t> Collaborative</a:t>
            </a:r>
          </a:p>
          <a:p>
            <a:pPr lvl="1"/>
            <a:r>
              <a:rPr lang="en-US" dirty="0"/>
              <a:t>Facebook </a:t>
            </a:r>
            <a:r>
              <a:rPr lang="en-US" dirty="0">
                <a:hlinkClick r:id="rId7"/>
              </a:rPr>
              <a:t>https://www.facebook.com/</a:t>
            </a:r>
            <a:r>
              <a:rPr lang="en-US" dirty="0" smtClean="0">
                <a:hlinkClick r:id="rId7"/>
              </a:rPr>
              <a:t>WikiWomensCollaborative</a:t>
            </a:r>
            <a:r>
              <a:rPr lang="en-US" dirty="0" smtClean="0"/>
              <a:t> </a:t>
            </a:r>
          </a:p>
          <a:p>
            <a:pPr lvl="1"/>
            <a:r>
              <a:rPr lang="en-US" dirty="0"/>
              <a:t>Twitter  </a:t>
            </a:r>
            <a:r>
              <a:rPr lang="en-US" dirty="0">
                <a:hlinkClick r:id="rId8"/>
              </a:rPr>
              <a:t>https://twitter.com/</a:t>
            </a:r>
            <a:r>
              <a:rPr lang="en-US" dirty="0" smtClean="0">
                <a:hlinkClick r:id="rId8"/>
              </a:rPr>
              <a:t>WikiWomen</a:t>
            </a:r>
            <a:r>
              <a:rPr lang="en-US" dirty="0" smtClean="0"/>
              <a:t> </a:t>
            </a:r>
          </a:p>
        </p:txBody>
      </p:sp>
      <p:pic>
        <p:nvPicPr>
          <p:cNvPr id="5" name="Picture 4" descr="vz9y99kntkm6ydq5sgp0.png"/>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256825" y="1856155"/>
            <a:ext cx="3429976" cy="3429976"/>
          </a:xfrm>
          <a:prstGeom prst="rect">
            <a:avLst/>
          </a:prstGeom>
        </p:spPr>
      </p:pic>
    </p:spTree>
    <p:extLst>
      <p:ext uri="{BB962C8B-B14F-4D97-AF65-F5344CB8AC3E}">
        <p14:creationId xmlns:p14="http://schemas.microsoft.com/office/powerpoint/2010/main" val="106834138"/>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0572"/>
            <a:ext cx="8229600" cy="1143000"/>
          </a:xfrm>
        </p:spPr>
        <p:txBody>
          <a:bodyPr>
            <a:normAutofit fontScale="90000"/>
          </a:bodyPr>
          <a:lstStyle/>
          <a:p>
            <a:r>
              <a:rPr lang="en-US" dirty="0" smtClean="0"/>
              <a:t>Sarah’s Editing Tip #3: WIKIPARTY!!!</a:t>
            </a:r>
            <a:endParaRPr lang="en-US" dirty="0"/>
          </a:p>
        </p:txBody>
      </p:sp>
      <p:sp>
        <p:nvSpPr>
          <p:cNvPr id="3" name="Content Placeholder 2"/>
          <p:cNvSpPr>
            <a:spLocks noGrp="1"/>
          </p:cNvSpPr>
          <p:nvPr>
            <p:ph idx="1"/>
          </p:nvPr>
        </p:nvSpPr>
        <p:spPr>
          <a:xfrm>
            <a:off x="457200" y="4374666"/>
            <a:ext cx="8002954" cy="2307492"/>
          </a:xfrm>
        </p:spPr>
        <p:txBody>
          <a:bodyPr>
            <a:normAutofit/>
          </a:bodyPr>
          <a:lstStyle/>
          <a:p>
            <a:pPr marL="0" indent="0" algn="ctr">
              <a:buNone/>
            </a:pPr>
            <a:r>
              <a:rPr lang="en-US" dirty="0" smtClean="0"/>
              <a:t>21</a:t>
            </a:r>
            <a:r>
              <a:rPr lang="en-US" baseline="30000" dirty="0" smtClean="0"/>
              <a:t>st</a:t>
            </a:r>
            <a:r>
              <a:rPr lang="en-US" dirty="0" smtClean="0"/>
              <a:t> century sewing bee</a:t>
            </a:r>
          </a:p>
          <a:p>
            <a:pPr marL="0" indent="0" algn="ctr">
              <a:buNone/>
            </a:pPr>
            <a:r>
              <a:rPr lang="en-US" dirty="0" smtClean="0"/>
              <a:t>Have your own edit-a-thons and parties to edit Wikipedia. Wikipedia is always more fun to edit with wine.</a:t>
            </a:r>
          </a:p>
        </p:txBody>
      </p:sp>
      <p:pic>
        <p:nvPicPr>
          <p:cNvPr id="4" name="Picture 3" descr="800px-WikiWomen_editing_party.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377456"/>
            <a:ext cx="9144000" cy="2627923"/>
          </a:xfrm>
          <a:prstGeom prst="rect">
            <a:avLst/>
          </a:prstGeom>
        </p:spPr>
      </p:pic>
    </p:spTree>
    <p:extLst>
      <p:ext uri="{BB962C8B-B14F-4D97-AF65-F5344CB8AC3E}">
        <p14:creationId xmlns:p14="http://schemas.microsoft.com/office/powerpoint/2010/main" val="3074522400"/>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Sarah’s Editing Tip #4: Be nice</a:t>
            </a:r>
            <a:endParaRPr lang="en-US" dirty="0"/>
          </a:p>
        </p:txBody>
      </p:sp>
      <p:sp>
        <p:nvSpPr>
          <p:cNvPr id="3" name="Content Placeholder 2"/>
          <p:cNvSpPr>
            <a:spLocks noGrp="1"/>
          </p:cNvSpPr>
          <p:nvPr>
            <p:ph idx="1"/>
          </p:nvPr>
        </p:nvSpPr>
        <p:spPr>
          <a:xfrm>
            <a:off x="633042" y="2772508"/>
            <a:ext cx="4857262" cy="1779954"/>
          </a:xfrm>
        </p:spPr>
        <p:txBody>
          <a:bodyPr/>
          <a:lstStyle/>
          <a:p>
            <a:pPr marL="0" indent="0">
              <a:buNone/>
            </a:pPr>
            <a:r>
              <a:rPr lang="en-US" dirty="0" smtClean="0"/>
              <a:t>Troll and annoying bossy </a:t>
            </a:r>
            <a:r>
              <a:rPr lang="en-US" dirty="0" err="1" smtClean="0"/>
              <a:t>Wikipedian</a:t>
            </a:r>
            <a:r>
              <a:rPr lang="en-US" dirty="0" smtClean="0"/>
              <a:t> repellant: kill them with kindness.</a:t>
            </a:r>
            <a:endParaRPr lang="en-US" dirty="0"/>
          </a:p>
        </p:txBody>
      </p:sp>
      <p:pic>
        <p:nvPicPr>
          <p:cNvPr id="4" name="Picture 3" descr="323px-Coney_Island_Mermaid_Parade_2010_028.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07189" y="1417638"/>
            <a:ext cx="2623405" cy="4865077"/>
          </a:xfrm>
          <a:prstGeom prst="rect">
            <a:avLst/>
          </a:prstGeom>
        </p:spPr>
      </p:pic>
    </p:spTree>
    <p:extLst>
      <p:ext uri="{BB962C8B-B14F-4D97-AF65-F5344CB8AC3E}">
        <p14:creationId xmlns:p14="http://schemas.microsoft.com/office/powerpoint/2010/main" val="1436563693"/>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Edit-a-thon to-do list</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Make a Wikipedia account.</a:t>
            </a:r>
          </a:p>
          <a:p>
            <a:r>
              <a:rPr lang="en-US" dirty="0" smtClean="0"/>
              <a:t>Discover a topic you want to write about, whether a new article or subject already on Wikipedia. </a:t>
            </a:r>
          </a:p>
          <a:p>
            <a:r>
              <a:rPr lang="en-US" dirty="0" smtClean="0"/>
              <a:t>Start editing! </a:t>
            </a:r>
          </a:p>
          <a:p>
            <a:r>
              <a:rPr lang="en-US" dirty="0" smtClean="0"/>
              <a:t>Ask questions, raise hands, be patient</a:t>
            </a:r>
          </a:p>
          <a:p>
            <a:r>
              <a:rPr lang="en-US" dirty="0" smtClean="0"/>
              <a:t>There are no dumb questions</a:t>
            </a:r>
          </a:p>
          <a:p>
            <a:r>
              <a:rPr lang="en-US" dirty="0" smtClean="0"/>
              <a:t>YOU CAN EDIT!</a:t>
            </a:r>
          </a:p>
          <a:p>
            <a:r>
              <a:rPr lang="en-US" dirty="0" smtClean="0"/>
              <a:t>#</a:t>
            </a:r>
            <a:r>
              <a:rPr lang="en-US" dirty="0" err="1" smtClean="0"/>
              <a:t>wikiwomen</a:t>
            </a:r>
            <a:endParaRPr lang="en-US" dirty="0"/>
          </a:p>
        </p:txBody>
      </p:sp>
    </p:spTree>
    <p:extLst>
      <p:ext uri="{BB962C8B-B14F-4D97-AF65-F5344CB8AC3E}">
        <p14:creationId xmlns:p14="http://schemas.microsoft.com/office/powerpoint/2010/main" val="577265473"/>
      </p:ext>
    </p:extLst>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425px-Unclothed_woman_behind_question_mark_sign.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33600" y="0"/>
            <a:ext cx="4857750" cy="6858000"/>
          </a:xfrm>
          <a:prstGeom prst="rect">
            <a:avLst/>
          </a:prstGeom>
        </p:spPr>
      </p:pic>
    </p:spTree>
    <p:extLst>
      <p:ext uri="{BB962C8B-B14F-4D97-AF65-F5344CB8AC3E}">
        <p14:creationId xmlns:p14="http://schemas.microsoft.com/office/powerpoint/2010/main" val="2322445866"/>
      </p:ext>
    </p:extLst>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3600" dirty="0" smtClean="0"/>
              <a:t>Image credits</a:t>
            </a:r>
            <a:endParaRPr lang="en-US" sz="3600" dirty="0"/>
          </a:p>
        </p:txBody>
      </p:sp>
      <p:sp>
        <p:nvSpPr>
          <p:cNvPr id="3" name="Content Placeholder 2"/>
          <p:cNvSpPr>
            <a:spLocks noGrp="1"/>
          </p:cNvSpPr>
          <p:nvPr>
            <p:ph idx="1"/>
          </p:nvPr>
        </p:nvSpPr>
        <p:spPr>
          <a:xfrm>
            <a:off x="457200" y="1353746"/>
            <a:ext cx="8229600" cy="5172100"/>
          </a:xfrm>
        </p:spPr>
        <p:txBody>
          <a:bodyPr>
            <a:normAutofit fontScale="85000" lnSpcReduction="20000"/>
          </a:bodyPr>
          <a:lstStyle/>
          <a:p>
            <a:pPr marL="0" indent="0">
              <a:buNone/>
            </a:pPr>
            <a:r>
              <a:rPr lang="en-US" sz="1800" dirty="0" smtClean="0"/>
              <a:t>Thank you to everyone who has freely licensed images and materials for the world to use without charge or fear of copyright infringement.</a:t>
            </a:r>
          </a:p>
          <a:p>
            <a:r>
              <a:rPr lang="en-US" sz="1800" dirty="0" smtClean="0">
                <a:hlinkClick r:id="rId2"/>
              </a:rPr>
              <a:t>Wikipedia logo</a:t>
            </a:r>
            <a:r>
              <a:rPr lang="en-US" sz="1800" dirty="0" smtClean="0"/>
              <a:t>, trademark Wikimedia Foundation, CC BY SA 3.0</a:t>
            </a:r>
          </a:p>
          <a:p>
            <a:r>
              <a:rPr lang="en-US" sz="1800" dirty="0" smtClean="0"/>
              <a:t>“</a:t>
            </a:r>
            <a:r>
              <a:rPr lang="en-US" sz="1800" dirty="0" smtClean="0">
                <a:hlinkClick r:id="rId3"/>
              </a:rPr>
              <a:t>We Can Edit!</a:t>
            </a:r>
            <a:r>
              <a:rPr lang="en-US" sz="1800" dirty="0" smtClean="0"/>
              <a:t>” by Tom Morris, public domain reuse of J. Howard Miller’s “We Can Do It!” poster</a:t>
            </a:r>
          </a:p>
          <a:p>
            <a:r>
              <a:rPr lang="en-US" sz="1800" dirty="0" smtClean="0">
                <a:hlinkClick r:id="rId4"/>
              </a:rPr>
              <a:t>Professor Sheila Bird</a:t>
            </a:r>
            <a:r>
              <a:rPr lang="en-US" sz="1800" dirty="0" smtClean="0"/>
              <a:t>, cropped by Katie Chan, from an </a:t>
            </a:r>
            <a:r>
              <a:rPr lang="en-US" sz="1800" dirty="0" smtClean="0">
                <a:hlinkClick r:id="rId5"/>
              </a:rPr>
              <a:t>original </a:t>
            </a:r>
            <a:r>
              <a:rPr lang="en-US" sz="1800" dirty="0" smtClean="0"/>
              <a:t>image by Katie Chan, CC BY SA 3.0</a:t>
            </a:r>
          </a:p>
          <a:p>
            <a:r>
              <a:rPr lang="en-US" sz="1800" dirty="0" smtClean="0">
                <a:hlinkClick r:id="rId6"/>
              </a:rPr>
              <a:t>Europeana fashion edit-a-thon</a:t>
            </a:r>
            <a:r>
              <a:rPr lang="en-US" sz="1800" dirty="0" smtClean="0"/>
              <a:t>, by </a:t>
            </a:r>
            <a:r>
              <a:rPr lang="en-US" sz="1800" dirty="0" err="1" smtClean="0"/>
              <a:t>Ter</a:t>
            </a:r>
            <a:r>
              <a:rPr lang="en-US" sz="1800" dirty="0" smtClean="0"/>
              <a:t>-burg, CC BY 3.0</a:t>
            </a:r>
          </a:p>
          <a:p>
            <a:r>
              <a:rPr lang="en-US" sz="1800" dirty="0" smtClean="0">
                <a:hlinkClick r:id="rId7"/>
              </a:rPr>
              <a:t>2013 Policy Address</a:t>
            </a:r>
            <a:r>
              <a:rPr lang="en-US" sz="1800" dirty="0" smtClean="0"/>
              <a:t>, Voice of America, public domain</a:t>
            </a:r>
          </a:p>
          <a:p>
            <a:r>
              <a:rPr lang="en-US" sz="1800" dirty="0" smtClean="0"/>
              <a:t>Alma Thomas in her studio, 1968, by Ida Jervis. Used under fair use rationale. </a:t>
            </a:r>
          </a:p>
          <a:p>
            <a:r>
              <a:rPr lang="en-US" sz="1800" dirty="0" smtClean="0">
                <a:hlinkClick r:id="rId8"/>
              </a:rPr>
              <a:t>Sinclair Dinosaur plastic Brontosaurus</a:t>
            </a:r>
            <a:r>
              <a:rPr lang="en-US" sz="1800" dirty="0" smtClean="0"/>
              <a:t>, 1964, The Children's Museum of Indianapolis, CC BY SA 3.0</a:t>
            </a:r>
          </a:p>
          <a:p>
            <a:r>
              <a:rPr lang="en-US" sz="1800" dirty="0">
                <a:hlinkClick r:id="rId9"/>
              </a:rPr>
              <a:t>Catherine Millet par Marc </a:t>
            </a:r>
            <a:r>
              <a:rPr lang="en-US" sz="1800" dirty="0" smtClean="0">
                <a:hlinkClick r:id="rId9"/>
              </a:rPr>
              <a:t>Bervillé</a:t>
            </a:r>
            <a:r>
              <a:rPr lang="en-US" sz="1800" dirty="0" smtClean="0"/>
              <a:t>, CC BY SA 3.0</a:t>
            </a:r>
          </a:p>
          <a:p>
            <a:r>
              <a:rPr lang="en-US" sz="1800" dirty="0" smtClean="0"/>
              <a:t>Screenshot from University of Oregon, copyright University of Oregon, used under fair use rationale. </a:t>
            </a:r>
          </a:p>
          <a:p>
            <a:r>
              <a:rPr lang="en-US" sz="1800" dirty="0" smtClean="0"/>
              <a:t>Screenshot from Ms., copyright Ms., used under fair use rationale</a:t>
            </a:r>
          </a:p>
          <a:p>
            <a:r>
              <a:rPr lang="en-US" sz="1800" dirty="0" smtClean="0"/>
              <a:t>Screenshot of Hillary Clinton’s Twitter page, used under fair use rationale</a:t>
            </a:r>
          </a:p>
          <a:p>
            <a:r>
              <a:rPr lang="en-US" sz="1800" i="1" dirty="0" smtClean="0"/>
              <a:t>National Enquirer</a:t>
            </a:r>
            <a:r>
              <a:rPr lang="en-US" sz="1800" dirty="0" smtClean="0"/>
              <a:t> cover used under fair use rationale</a:t>
            </a:r>
          </a:p>
          <a:p>
            <a:r>
              <a:rPr lang="en-US" sz="1800" dirty="0" smtClean="0">
                <a:hlinkClick r:id="rId10"/>
              </a:rPr>
              <a:t>WikiWomen4</a:t>
            </a:r>
            <a:r>
              <a:rPr lang="en-US" sz="1800" dirty="0" smtClean="0"/>
              <a:t>, Maia Weinstock, CC BY SA 3.0</a:t>
            </a:r>
          </a:p>
          <a:p>
            <a:r>
              <a:rPr lang="en-US" sz="1800" dirty="0" smtClean="0"/>
              <a:t>Wikipedia screenshots, CC BY SA 3.0</a:t>
            </a:r>
          </a:p>
          <a:p>
            <a:r>
              <a:rPr lang="en-US" sz="1800" dirty="0" smtClean="0">
                <a:hlinkClick r:id="rId11"/>
              </a:rPr>
              <a:t>Miley Cyrus</a:t>
            </a:r>
            <a:r>
              <a:rPr lang="en-US" sz="1800" dirty="0" smtClean="0"/>
              <a:t>, 2014, Rob Sinclair, CC BY SA 2.0</a:t>
            </a:r>
          </a:p>
          <a:p>
            <a:r>
              <a:rPr lang="en-US" sz="1800" dirty="0" smtClean="0">
                <a:hlinkClick r:id="rId12"/>
              </a:rPr>
              <a:t>WikiWomen’s Logo</a:t>
            </a:r>
            <a:r>
              <a:rPr lang="en-US" sz="1800" dirty="0" smtClean="0"/>
              <a:t>, Heather Walls, CC BY SA 3.0</a:t>
            </a:r>
          </a:p>
          <a:p>
            <a:r>
              <a:rPr lang="en-US" sz="1800" dirty="0" smtClean="0">
                <a:hlinkClick r:id="rId13"/>
              </a:rPr>
              <a:t>Mermaid parade goer</a:t>
            </a:r>
            <a:r>
              <a:rPr lang="en-US" sz="1800" dirty="0" smtClean="0"/>
              <a:t>, Joe </a:t>
            </a:r>
            <a:r>
              <a:rPr lang="en-US" sz="1800" dirty="0" err="1" smtClean="0"/>
              <a:t>Mazzola</a:t>
            </a:r>
            <a:r>
              <a:rPr lang="en-US" sz="1800" dirty="0" smtClean="0"/>
              <a:t>, CC BY SA 2.0</a:t>
            </a:r>
          </a:p>
          <a:p>
            <a:r>
              <a:rPr lang="en-US" sz="1800" dirty="0" smtClean="0">
                <a:hlinkClick r:id="rId14"/>
              </a:rPr>
              <a:t>WikiWomen editing party</a:t>
            </a:r>
            <a:r>
              <a:rPr lang="en-US" sz="1800" dirty="0" smtClean="0"/>
              <a:t>, </a:t>
            </a:r>
            <a:r>
              <a:rPr lang="en-US" sz="1800" dirty="0" err="1" smtClean="0"/>
              <a:t>Seeeko</a:t>
            </a:r>
            <a:r>
              <a:rPr lang="en-US" sz="1800" dirty="0" smtClean="0"/>
              <a:t>, CC BY SA 3.0</a:t>
            </a:r>
          </a:p>
          <a:p>
            <a:r>
              <a:rPr lang="en-US" sz="1800" dirty="0" smtClean="0">
                <a:hlinkClick r:id="rId15"/>
              </a:rPr>
              <a:t>Unclothed woman in Washington</a:t>
            </a:r>
            <a:r>
              <a:rPr lang="en-US" sz="1800" dirty="0" smtClean="0"/>
              <a:t>, D.C. with a ? Sign, 1922, public domain</a:t>
            </a:r>
          </a:p>
          <a:p>
            <a:endParaRPr lang="en-US" sz="1800" dirty="0" smtClean="0"/>
          </a:p>
          <a:p>
            <a:endParaRPr lang="en-US" sz="1800" dirty="0" smtClean="0"/>
          </a:p>
          <a:p>
            <a:endParaRPr lang="en-US" sz="1800" dirty="0" smtClean="0"/>
          </a:p>
          <a:p>
            <a:endParaRPr lang="en-US" sz="1800" dirty="0" smtClean="0"/>
          </a:p>
          <a:p>
            <a:endParaRPr lang="en-US" sz="1800" dirty="0" smtClean="0"/>
          </a:p>
          <a:p>
            <a:pPr marL="0" indent="0">
              <a:buNone/>
            </a:pPr>
            <a:endParaRPr lang="en-US" sz="1800" dirty="0" smtClean="0"/>
          </a:p>
          <a:p>
            <a:endParaRPr lang="en-US" sz="1800" dirty="0"/>
          </a:p>
        </p:txBody>
      </p:sp>
    </p:spTree>
    <p:extLst>
      <p:ext uri="{BB962C8B-B14F-4D97-AF65-F5344CB8AC3E}">
        <p14:creationId xmlns:p14="http://schemas.microsoft.com/office/powerpoint/2010/main" val="3822391027"/>
      </p:ext>
    </p:extLst>
  </p:cSld>
  <p:clrMapOvr>
    <a:masterClrMapping/>
  </p:clrMapOvr>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76097" y="501348"/>
            <a:ext cx="5642103" cy="1470025"/>
          </a:xfrm>
        </p:spPr>
        <p:txBody>
          <a:bodyPr>
            <a:normAutofit fontScale="90000"/>
          </a:bodyPr>
          <a:lstStyle/>
          <a:p>
            <a:pPr algn="l"/>
            <a:r>
              <a:rPr lang="en-US" sz="5300" b="1" dirty="0" smtClean="0"/>
              <a:t>Wikipedia: the basics </a:t>
            </a:r>
            <a:r>
              <a:rPr lang="en-US" dirty="0" smtClean="0"/>
              <a:t/>
            </a:r>
            <a:br>
              <a:rPr lang="en-US" dirty="0" smtClean="0"/>
            </a:br>
            <a:r>
              <a:rPr lang="en-US" sz="3100" dirty="0" smtClean="0"/>
              <a:t>What you need to know to contribute to the world’s largest encyclopedia that anyone can edit.</a:t>
            </a:r>
            <a:endParaRPr lang="en-US" sz="3100" dirty="0"/>
          </a:p>
        </p:txBody>
      </p:sp>
      <p:sp>
        <p:nvSpPr>
          <p:cNvPr id="3" name="Subtitle 2"/>
          <p:cNvSpPr>
            <a:spLocks noGrp="1"/>
          </p:cNvSpPr>
          <p:nvPr>
            <p:ph type="subTitle" idx="1"/>
          </p:nvPr>
        </p:nvSpPr>
        <p:spPr>
          <a:xfrm>
            <a:off x="276097" y="4755482"/>
            <a:ext cx="6400800" cy="1752600"/>
          </a:xfrm>
        </p:spPr>
        <p:txBody>
          <a:bodyPr>
            <a:normAutofit lnSpcReduction="10000"/>
          </a:bodyPr>
          <a:lstStyle/>
          <a:p>
            <a:pPr algn="l"/>
            <a:r>
              <a:rPr lang="en-US" sz="2400" dirty="0" smtClean="0"/>
              <a:t>Sarah Stierch</a:t>
            </a:r>
          </a:p>
          <a:p>
            <a:pPr algn="l"/>
            <a:r>
              <a:rPr lang="en-US" sz="2400" dirty="0" smtClean="0"/>
              <a:t>@</a:t>
            </a:r>
            <a:r>
              <a:rPr lang="en-US" sz="2400" dirty="0" err="1" smtClean="0"/>
              <a:t>sarah_stierch</a:t>
            </a:r>
            <a:endParaRPr lang="en-US" sz="2400" dirty="0" smtClean="0"/>
          </a:p>
          <a:p>
            <a:pPr algn="l"/>
            <a:r>
              <a:rPr lang="en-US" sz="2400" dirty="0" smtClean="0">
                <a:hlinkClick r:id="rId2"/>
              </a:rPr>
              <a:t>sarah@sarahstierch.com</a:t>
            </a:r>
            <a:endParaRPr lang="en-US" sz="2400" dirty="0" smtClean="0"/>
          </a:p>
          <a:p>
            <a:pPr algn="l"/>
            <a:r>
              <a:rPr lang="en-US" sz="2400" dirty="0" smtClean="0"/>
              <a:t>CC BY SA 3.0</a:t>
            </a:r>
            <a:endParaRPr lang="en-US" sz="2400" dirty="0"/>
          </a:p>
        </p:txBody>
      </p:sp>
      <p:pic>
        <p:nvPicPr>
          <p:cNvPr id="6" name="Picture 5" descr="993px-10_sharing_book_cover_background.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00146" y="2375872"/>
            <a:ext cx="4279487" cy="3309815"/>
          </a:xfrm>
          <a:prstGeom prst="rect">
            <a:avLst/>
          </a:prstGeom>
          <a:ln>
            <a:noFill/>
          </a:ln>
          <a:effectLst>
            <a:softEdge rad="112500"/>
          </a:effectLst>
        </p:spPr>
      </p:pic>
    </p:spTree>
    <p:extLst>
      <p:ext uri="{BB962C8B-B14F-4D97-AF65-F5344CB8AC3E}">
        <p14:creationId xmlns:p14="http://schemas.microsoft.com/office/powerpoint/2010/main" val="1595374935"/>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Black">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Black .thmx</Template>
  <TotalTime>1522</TotalTime>
  <Words>1432</Words>
  <Application>Microsoft Macintosh PowerPoint</Application>
  <PresentationFormat>On-screen Show (4:3)</PresentationFormat>
  <Paragraphs>139</Paragraphs>
  <Slides>27</Slides>
  <Notes>10</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Black</vt:lpstr>
      <vt:lpstr>Wikipedia: the basics  What you need to know to contribute to the world’s largest encyclopedia that anyone can edit.</vt:lpstr>
      <vt:lpstr>WikiWomen Welcome!</vt:lpstr>
      <vt:lpstr>First things first: you can edit</vt:lpstr>
      <vt:lpstr>PowerPoint Presentation</vt:lpstr>
      <vt:lpstr>To make an account or not to make an account, that is the question</vt:lpstr>
      <vt:lpstr>What do Wikipedians love more than editing Wikipedia?</vt:lpstr>
      <vt:lpstr>Making policies on how to edit Wikipedia</vt:lpstr>
      <vt:lpstr>Notability</vt:lpstr>
      <vt:lpstr>No original research</vt:lpstr>
      <vt:lpstr>Sources</vt:lpstr>
      <vt:lpstr>What NOT to use</vt:lpstr>
      <vt:lpstr>RELIABLE OR NOT?</vt:lpstr>
      <vt:lpstr>RELIABLE OR NOT?</vt:lpstr>
      <vt:lpstr>RELIABLE OR NOT?</vt:lpstr>
      <vt:lpstr>RELIABLE OR NOT?</vt:lpstr>
      <vt:lpstr>RELIABLE OR NOT?</vt:lpstr>
      <vt:lpstr>RELIABLE OR NOT?</vt:lpstr>
      <vt:lpstr>Conflict of interest</vt:lpstr>
      <vt:lpstr>Conflict of Interest</vt:lpstr>
      <vt:lpstr>Sarah’s Editing Tip #1: Be boring</vt:lpstr>
      <vt:lpstr>Sarah’s Editing Tip #2: Find friends</vt:lpstr>
      <vt:lpstr>Sarah’s Editing Tip #3: WIKIPARTY!!!</vt:lpstr>
      <vt:lpstr>Sarah’s Editing Tip #4: Be nice</vt:lpstr>
      <vt:lpstr>Edit-a-thon to-do list</vt:lpstr>
      <vt:lpstr>PowerPoint Presentation</vt:lpstr>
      <vt:lpstr>Image credits</vt:lpstr>
      <vt:lpstr>Wikipedia: the basics  What you need to know to contribute to the world’s largest encyclopedia that anyone can edit.</vt:lpstr>
    </vt:vector>
  </TitlesOfParts>
  <Company>Sarah Stierch Consulting</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Wikipedia: the basics  What you need to know to contribute to the world’s largest encyclopedia that anyone can edit.</dc:title>
  <dc:creator>Sarah Stierch</dc:creator>
  <cp:lastModifiedBy>Sarah Stierch</cp:lastModifiedBy>
  <cp:revision>34</cp:revision>
  <dcterms:created xsi:type="dcterms:W3CDTF">2014-03-07T18:11:54Z</dcterms:created>
  <dcterms:modified xsi:type="dcterms:W3CDTF">2014-04-05T19:44:55Z</dcterms:modified>
</cp:coreProperties>
</file>