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6"/>
  </p:notesMasterIdLst>
  <p:handoutMasterIdLst>
    <p:handoutMasterId r:id="rId67"/>
  </p:handoutMasterIdLst>
  <p:sldIdLst>
    <p:sldId id="259" r:id="rId2"/>
    <p:sldId id="301" r:id="rId3"/>
    <p:sldId id="295" r:id="rId4"/>
    <p:sldId id="305" r:id="rId5"/>
    <p:sldId id="308" r:id="rId6"/>
    <p:sldId id="309" r:id="rId7"/>
    <p:sldId id="315" r:id="rId8"/>
    <p:sldId id="314" r:id="rId9"/>
    <p:sldId id="296" r:id="rId10"/>
    <p:sldId id="319" r:id="rId11"/>
    <p:sldId id="402" r:id="rId12"/>
    <p:sldId id="396" r:id="rId13"/>
    <p:sldId id="401" r:id="rId14"/>
    <p:sldId id="399" r:id="rId15"/>
    <p:sldId id="400" r:id="rId16"/>
    <p:sldId id="397" r:id="rId17"/>
    <p:sldId id="398" r:id="rId18"/>
    <p:sldId id="376" r:id="rId19"/>
    <p:sldId id="270" r:id="rId20"/>
    <p:sldId id="343" r:id="rId21"/>
    <p:sldId id="262" r:id="rId22"/>
    <p:sldId id="297" r:id="rId23"/>
    <p:sldId id="390" r:id="rId24"/>
    <p:sldId id="368" r:id="rId25"/>
    <p:sldId id="359" r:id="rId26"/>
    <p:sldId id="324" r:id="rId27"/>
    <p:sldId id="266" r:id="rId28"/>
    <p:sldId id="272" r:id="rId29"/>
    <p:sldId id="281" r:id="rId30"/>
    <p:sldId id="335" r:id="rId31"/>
    <p:sldId id="367" r:id="rId32"/>
    <p:sldId id="392" r:id="rId33"/>
    <p:sldId id="349" r:id="rId34"/>
    <p:sldId id="391" r:id="rId35"/>
    <p:sldId id="331" r:id="rId36"/>
    <p:sldId id="379" r:id="rId37"/>
    <p:sldId id="346" r:id="rId38"/>
    <p:sldId id="263" r:id="rId39"/>
    <p:sldId id="267" r:id="rId40"/>
    <p:sldId id="370" r:id="rId41"/>
    <p:sldId id="387" r:id="rId42"/>
    <p:sldId id="293" r:id="rId43"/>
    <p:sldId id="373" r:id="rId44"/>
    <p:sldId id="389" r:id="rId45"/>
    <p:sldId id="357" r:id="rId46"/>
    <p:sldId id="260" r:id="rId47"/>
    <p:sldId id="361" r:id="rId48"/>
    <p:sldId id="337" r:id="rId49"/>
    <p:sldId id="388" r:id="rId50"/>
    <p:sldId id="332" r:id="rId51"/>
    <p:sldId id="268" r:id="rId52"/>
    <p:sldId id="371" r:id="rId53"/>
    <p:sldId id="299" r:id="rId54"/>
    <p:sldId id="326" r:id="rId55"/>
    <p:sldId id="375" r:id="rId56"/>
    <p:sldId id="283" r:id="rId57"/>
    <p:sldId id="287" r:id="rId58"/>
    <p:sldId id="394" r:id="rId59"/>
    <p:sldId id="384" r:id="rId60"/>
    <p:sldId id="284" r:id="rId61"/>
    <p:sldId id="385" r:id="rId62"/>
    <p:sldId id="393" r:id="rId63"/>
    <p:sldId id="386" r:id="rId64"/>
    <p:sldId id="382" r:id="rId65"/>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0" autoAdjust="0"/>
    <p:restoredTop sz="86410"/>
  </p:normalViewPr>
  <p:slideViewPr>
    <p:cSldViewPr snapToGrid="0">
      <p:cViewPr varScale="1">
        <p:scale>
          <a:sx n="68" d="100"/>
          <a:sy n="68" d="100"/>
        </p:scale>
        <p:origin x="96" y="714"/>
      </p:cViewPr>
      <p:guideLst/>
    </p:cSldViewPr>
  </p:slideViewPr>
  <p:outlineViewPr>
    <p:cViewPr>
      <p:scale>
        <a:sx n="33" d="100"/>
        <a:sy n="33" d="100"/>
      </p:scale>
      <p:origin x="0" y="-5046"/>
    </p:cViewPr>
  </p:outlineViewPr>
  <p:notesTextViewPr>
    <p:cViewPr>
      <p:scale>
        <a:sx n="3" d="2"/>
        <a:sy n="3" d="2"/>
      </p:scale>
      <p:origin x="0" y="0"/>
    </p:cViewPr>
  </p:notesTextViewPr>
  <p:sorterViewPr>
    <p:cViewPr varScale="1">
      <p:scale>
        <a:sx n="100" d="100"/>
        <a:sy n="100" d="100"/>
      </p:scale>
      <p:origin x="0" y="-18822"/>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harts/_rels/chart1.xml.rels><?xml version="1.0" encoding="UTF-8" standalone="yes"?>
<Relationships xmlns="http://schemas.openxmlformats.org/package/2006/relationships"><Relationship Id="rId3" Type="http://schemas.openxmlformats.org/officeDocument/2006/relationships/oleObject" Target="file:///C:\Users\hixson\Documents\Library_SAC\space_survey.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Student Needs Related to Building</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Pt>
            <c:idx val="1"/>
            <c:invertIfNegative val="0"/>
            <c:bubble3D val="0"/>
            <c:spPr>
              <a:solidFill>
                <a:srgbClr val="C00000"/>
              </a:solidFill>
              <a:ln>
                <a:noFill/>
              </a:ln>
              <a:effectLst/>
            </c:spPr>
          </c:dPt>
          <c:dPt>
            <c:idx val="3"/>
            <c:invertIfNegative val="0"/>
            <c:bubble3D val="0"/>
            <c:spPr>
              <a:solidFill>
                <a:srgbClr val="C00000"/>
              </a:solidFill>
              <a:ln>
                <a:noFill/>
              </a:ln>
              <a:effectLst/>
            </c:spPr>
          </c:dPt>
          <c:dPt>
            <c:idx val="5"/>
            <c:invertIfNegative val="0"/>
            <c:bubble3D val="0"/>
            <c:spPr>
              <a:solidFill>
                <a:srgbClr val="C00000"/>
              </a:solidFill>
              <a:ln>
                <a:noFill/>
              </a:ln>
              <a:effectLst/>
            </c:spPr>
          </c:dPt>
          <c:dPt>
            <c:idx val="7"/>
            <c:invertIfNegative val="0"/>
            <c:bubble3D val="0"/>
            <c:spPr>
              <a:solidFill>
                <a:srgbClr val="C00000"/>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Sheet3!$A$583:$I$583</c:f>
              <c:strCache>
                <c:ptCount val="9"/>
                <c:pt idx="0">
                  <c:v>More Study Rooms</c:v>
                </c:pt>
                <c:pt idx="1">
                  <c:v>More Access to Power</c:v>
                </c:pt>
                <c:pt idx="2">
                  <c:v>Collaborative Space</c:v>
                </c:pt>
                <c:pt idx="3">
                  <c:v>Bigger Study Rooms</c:v>
                </c:pt>
                <c:pt idx="4">
                  <c:v>More Quiet Study</c:v>
                </c:pt>
                <c:pt idx="5">
                  <c:v>Better Wifi</c:v>
                </c:pt>
                <c:pt idx="6">
                  <c:v>More tables</c:v>
                </c:pt>
                <c:pt idx="7">
                  <c:v>Replace Carpet</c:v>
                </c:pt>
                <c:pt idx="8">
                  <c:v>Better Lighting</c:v>
                </c:pt>
              </c:strCache>
            </c:strRef>
          </c:cat>
          <c:val>
            <c:numRef>
              <c:f>Sheet3!$A$584:$I$584</c:f>
              <c:numCache>
                <c:formatCode>0%</c:formatCode>
                <c:ptCount val="9"/>
                <c:pt idx="0">
                  <c:v>0.56317689530685922</c:v>
                </c:pt>
                <c:pt idx="1">
                  <c:v>0.53790613718411551</c:v>
                </c:pt>
                <c:pt idx="2">
                  <c:v>0.42238267148014441</c:v>
                </c:pt>
                <c:pt idx="3">
                  <c:v>0.4007220216606498</c:v>
                </c:pt>
                <c:pt idx="4">
                  <c:v>0.31227436823104693</c:v>
                </c:pt>
                <c:pt idx="5">
                  <c:v>0.28880866425992779</c:v>
                </c:pt>
                <c:pt idx="6">
                  <c:v>0.25270758122743681</c:v>
                </c:pt>
                <c:pt idx="7">
                  <c:v>0.22743682310469315</c:v>
                </c:pt>
                <c:pt idx="8">
                  <c:v>7.7617328519855602E-2</c:v>
                </c:pt>
              </c:numCache>
            </c:numRef>
          </c:val>
        </c:ser>
        <c:dLbls>
          <c:showLegendKey val="0"/>
          <c:showVal val="0"/>
          <c:showCatName val="0"/>
          <c:showSerName val="0"/>
          <c:showPercent val="0"/>
          <c:showBubbleSize val="0"/>
        </c:dLbls>
        <c:gapWidth val="219"/>
        <c:overlap val="-27"/>
        <c:axId val="120669408"/>
        <c:axId val="120669968"/>
      </c:barChart>
      <c:catAx>
        <c:axId val="120669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0669968"/>
        <c:crosses val="autoZero"/>
        <c:auto val="1"/>
        <c:lblAlgn val="ctr"/>
        <c:lblOffset val="100"/>
        <c:noMultiLvlLbl val="0"/>
      </c:catAx>
      <c:valAx>
        <c:axId val="120669968"/>
        <c:scaling>
          <c:orientation val="minMax"/>
        </c:scaling>
        <c:delete val="0"/>
        <c:axPos val="l"/>
        <c:majorGridlines>
          <c:spPr>
            <a:ln w="3175" cap="flat" cmpd="sng" algn="ctr">
              <a:solidFill>
                <a:schemeClr val="tx1"/>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0669408"/>
        <c:crosses val="autoZero"/>
        <c:crossBetween val="between"/>
      </c:valAx>
      <c:spPr>
        <a:noFill/>
        <a:ln>
          <a:solidFill>
            <a:schemeClr val="tx1"/>
          </a:solidFill>
        </a:ln>
        <a:effectLst/>
      </c:spPr>
    </c:plotArea>
    <c:plotVisOnly val="1"/>
    <c:dispBlanksAs val="gap"/>
    <c:showDLblsOverMax val="0"/>
  </c:chart>
  <c:spPr>
    <a:noFill/>
    <a:ln w="57150">
      <a:solidFill>
        <a:schemeClr val="tx1"/>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3198E5B4-A461-4E8D-A187-EEC508B322A1}" type="datetimeFigureOut">
              <a:rPr lang="en-US" smtClean="0"/>
              <a:t>1/4/2017</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C2A6EE67-9383-4102-837D-778B26B862D9}" type="slidenum">
              <a:rPr lang="en-US" smtClean="0"/>
              <a:t>‹#›</a:t>
            </a:fld>
            <a:endParaRPr lang="en-US"/>
          </a:p>
        </p:txBody>
      </p:sp>
    </p:spTree>
    <p:extLst>
      <p:ext uri="{BB962C8B-B14F-4D97-AF65-F5344CB8AC3E}">
        <p14:creationId xmlns:p14="http://schemas.microsoft.com/office/powerpoint/2010/main" val="8330310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7E04052D-B18C-4618-88F1-A466138EFF8F}" type="datetimeFigureOut">
              <a:rPr lang="en-US" smtClean="0"/>
              <a:t>1/4/2017</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D48312CA-A418-4C46-BAAA-6BD20F95D984}" type="slidenum">
              <a:rPr lang="en-US" smtClean="0"/>
              <a:t>‹#›</a:t>
            </a:fld>
            <a:endParaRPr lang="en-US"/>
          </a:p>
        </p:txBody>
      </p:sp>
    </p:spTree>
    <p:extLst>
      <p:ext uri="{BB962C8B-B14F-4D97-AF65-F5344CB8AC3E}">
        <p14:creationId xmlns:p14="http://schemas.microsoft.com/office/powerpoint/2010/main" val="1328841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TextEdit="1"/>
          </p:cNvSpPr>
          <p:nvPr>
            <p:ph type="sldImg"/>
          </p:nvPr>
        </p:nvSpPr>
        <p:spPr bwMode="auto">
          <a:xfrm>
            <a:off x="406400" y="696913"/>
            <a:ext cx="6197600" cy="3486150"/>
          </a:xfrm>
          <a:noFill/>
          <a:ln>
            <a:solidFill>
              <a:srgbClr val="000000"/>
            </a:solidFill>
            <a:miter lim="800000"/>
            <a:headEnd/>
            <a:tailEnd/>
          </a:ln>
        </p:spPr>
      </p:sp>
      <p:sp>
        <p:nvSpPr>
          <p:cNvPr id="3686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extLst>
      <p:ext uri="{BB962C8B-B14F-4D97-AF65-F5344CB8AC3E}">
        <p14:creationId xmlns:p14="http://schemas.microsoft.com/office/powerpoint/2010/main" val="4611292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are doing a lot. A newly-established</a:t>
            </a:r>
            <a:r>
              <a:rPr lang="en-US" baseline="0" dirty="0" smtClean="0"/>
              <a:t> Space Allocation Committee has been carrying out research, making site visits, conducting student and faculty focus groups, and working with vendors. Some of the changes they have recommended are reconstituting an underutilized office space and turning it into a grad student lounge that should be opening in a few weeks. We are opening up more floor space as we can by moving shelving to create more open study space. We are relocating some staff offices so that we can turn their offices into group study rooms. We’re getting some new furnishings and we are – for the first time – going to give the facility a minor facelift and use FAU colors and branding.</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11</a:t>
            </a:fld>
            <a:endParaRPr lang="en-US" dirty="0"/>
          </a:p>
        </p:txBody>
      </p:sp>
    </p:spTree>
    <p:extLst>
      <p:ext uri="{BB962C8B-B14F-4D97-AF65-F5344CB8AC3E}">
        <p14:creationId xmlns:p14="http://schemas.microsoft.com/office/powerpoint/2010/main" val="5791909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16</a:t>
            </a:fld>
            <a:endParaRPr lang="en-US"/>
          </a:p>
        </p:txBody>
      </p:sp>
    </p:spTree>
    <p:extLst>
      <p:ext uri="{BB962C8B-B14F-4D97-AF65-F5344CB8AC3E}">
        <p14:creationId xmlns:p14="http://schemas.microsoft.com/office/powerpoint/2010/main" val="11652924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a:p>
        </p:txBody>
      </p:sp>
    </p:spTree>
    <p:extLst>
      <p:ext uri="{BB962C8B-B14F-4D97-AF65-F5344CB8AC3E}">
        <p14:creationId xmlns:p14="http://schemas.microsoft.com/office/powerpoint/2010/main" val="1243806946"/>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a:p>
        </p:txBody>
      </p:sp>
    </p:spTree>
    <p:extLst>
      <p:ext uri="{BB962C8B-B14F-4D97-AF65-F5344CB8AC3E}">
        <p14:creationId xmlns:p14="http://schemas.microsoft.com/office/powerpoint/2010/main" val="2114512150"/>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a:p>
        </p:txBody>
      </p:sp>
    </p:spTree>
    <p:extLst>
      <p:ext uri="{BB962C8B-B14F-4D97-AF65-F5344CB8AC3E}">
        <p14:creationId xmlns:p14="http://schemas.microsoft.com/office/powerpoint/2010/main" val="2013186730"/>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a:p>
        </p:txBody>
      </p:sp>
    </p:spTree>
    <p:extLst>
      <p:ext uri="{BB962C8B-B14F-4D97-AF65-F5344CB8AC3E}">
        <p14:creationId xmlns:p14="http://schemas.microsoft.com/office/powerpoint/2010/main" val="2597504425"/>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a:p>
        </p:txBody>
      </p:sp>
    </p:spTree>
    <p:extLst>
      <p:ext uri="{BB962C8B-B14F-4D97-AF65-F5344CB8AC3E}">
        <p14:creationId xmlns:p14="http://schemas.microsoft.com/office/powerpoint/2010/main" val="548757816"/>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a:p>
        </p:txBody>
      </p:sp>
    </p:spTree>
    <p:extLst>
      <p:ext uri="{BB962C8B-B14F-4D97-AF65-F5344CB8AC3E}">
        <p14:creationId xmlns:p14="http://schemas.microsoft.com/office/powerpoint/2010/main" val="2356012232"/>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Black Artist Name Medum">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2540000" y="2819407"/>
            <a:ext cx="6502400" cy="1676400"/>
          </a:xfrm>
        </p:spPr>
        <p:txBody>
          <a:bodyPr/>
          <a:lstStyle>
            <a:lvl1pPr>
              <a:buNone/>
              <a:defRPr sz="1667">
                <a:solidFill>
                  <a:schemeClr val="accent1"/>
                </a:soli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99405412"/>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a:p>
        </p:txBody>
      </p:sp>
    </p:spTree>
    <p:extLst>
      <p:ext uri="{BB962C8B-B14F-4D97-AF65-F5344CB8AC3E}">
        <p14:creationId xmlns:p14="http://schemas.microsoft.com/office/powerpoint/2010/main" val="1635995941"/>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A471529-4DFE-4CC2-B392-70D08945909E}" type="datetimeFigureOut">
              <a:rPr lang="en-US" smtClean="0"/>
              <a:t>1/4/2017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28EC25-4E8D-4A03-ADD2-DFA926E01D3F}" type="slidenum">
              <a:rPr lang="en-US" smtClean="0"/>
              <a:t>‹#›</a:t>
            </a:fld>
            <a:endParaRPr lang="en-US"/>
          </a:p>
        </p:txBody>
      </p:sp>
    </p:spTree>
    <p:extLst>
      <p:ext uri="{BB962C8B-B14F-4D97-AF65-F5344CB8AC3E}">
        <p14:creationId xmlns:p14="http://schemas.microsoft.com/office/powerpoint/2010/main" val="498047728"/>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64086" y="365125"/>
            <a:ext cx="5489714"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864086" y="1825625"/>
            <a:ext cx="5489713"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471529-4DFE-4CC2-B392-70D08945909E}" type="datetimeFigureOut">
              <a:rPr lang="en-US" smtClean="0"/>
              <a:t>1/4/2017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28EC25-4E8D-4A03-ADD2-DFA926E01D3F}" type="slidenum">
              <a:rPr lang="en-US" smtClean="0"/>
              <a:t>‹#›</a:t>
            </a:fld>
            <a:endParaRPr lang="en-US"/>
          </a:p>
        </p:txBody>
      </p:sp>
      <p:grpSp>
        <p:nvGrpSpPr>
          <p:cNvPr id="7" name="Group 6"/>
          <p:cNvGrpSpPr/>
          <p:nvPr userDrawn="1"/>
        </p:nvGrpSpPr>
        <p:grpSpPr>
          <a:xfrm>
            <a:off x="0" y="5608320"/>
            <a:ext cx="12192000" cy="1261873"/>
            <a:chOff x="0" y="5608320"/>
            <a:chExt cx="12192000" cy="1261873"/>
          </a:xfrm>
        </p:grpSpPr>
        <p:sp>
          <p:nvSpPr>
            <p:cNvPr id="8" name="Rectangle 7"/>
            <p:cNvSpPr/>
            <p:nvPr/>
          </p:nvSpPr>
          <p:spPr>
            <a:xfrm>
              <a:off x="0" y="5608320"/>
              <a:ext cx="12192000" cy="1261873"/>
            </a:xfrm>
            <a:prstGeom prst="rect">
              <a:avLst/>
            </a:prstGeom>
            <a:solidFill>
              <a:srgbClr val="002D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416468" y="5900928"/>
              <a:ext cx="1210127" cy="622744"/>
            </a:xfrm>
            <a:prstGeom prst="rect">
              <a:avLst/>
            </a:prstGeom>
          </p:spPr>
        </p:pic>
      </p:grpSp>
    </p:spTree>
    <p:extLst>
      <p:ext uri="{BB962C8B-B14F-4D97-AF65-F5344CB8AC3E}">
        <p14:creationId xmlns:p14="http://schemas.microsoft.com/office/powerpoint/2010/main" val="4055064963"/>
      </p:ext>
    </p:extLst>
  </p:cSld>
  <p:clrMap bg1="dk1" tx1="lt1" bg2="dk2" tx2="lt2" accent1="accent1" accent2="accent2" accent3="accent3" accent4="accent4" accent5="accent5" accent6="accent6" hlink="hlink" folHlink="folHlink"/>
  <p:sldLayoutIdLst>
    <p:sldLayoutId id="2147483662" r:id="rId1"/>
    <p:sldLayoutId id="2147483666" r:id="rId2"/>
    <p:sldLayoutId id="2147483669" r:id="rId3"/>
    <p:sldLayoutId id="2147483670" r:id="rId4"/>
    <p:sldLayoutId id="2147483671" r:id="rId5"/>
    <p:sldLayoutId id="2147483661" r:id="rId6"/>
    <p:sldLayoutId id="2147483672" r:id="rId7"/>
    <p:sldLayoutId id="2147483673" r:id="rId8"/>
    <p:sldLayoutId id="2147483674" r:id="rId9"/>
  </p:sldLayoutIdLst>
  <p:transition spd="slow">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9.xml"/><Relationship Id="rId5" Type="http://schemas.openxmlformats.org/officeDocument/2006/relationships/image" Target="../media/image14.jpeg"/><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50.jpeg"/><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g"/><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58.jpeg"/><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9.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9835" y="-45070"/>
            <a:ext cx="8497956" cy="5919096"/>
          </a:xfrm>
          <a:prstGeom prst="rect">
            <a:avLst/>
          </a:prstGeom>
        </p:spPr>
      </p:pic>
      <p:sp>
        <p:nvSpPr>
          <p:cNvPr id="7" name="TextBox 6"/>
          <p:cNvSpPr txBox="1"/>
          <p:nvPr/>
        </p:nvSpPr>
        <p:spPr>
          <a:xfrm>
            <a:off x="0" y="1692644"/>
            <a:ext cx="12192000" cy="700186"/>
          </a:xfrm>
          <a:prstGeom prst="rect">
            <a:avLst/>
          </a:prstGeom>
          <a:noFill/>
        </p:spPr>
        <p:txBody>
          <a:bodyPr wrap="square" lIns="83814" tIns="41907" rIns="83814" bIns="41907" rtlCol="0">
            <a:spAutoFit/>
          </a:bodyPr>
          <a:lstStyle/>
          <a:p>
            <a:pPr algn="ctr"/>
            <a:r>
              <a:rPr lang="en-US" sz="4000" dirty="0">
                <a:cs typeface="Arial" pitchFamily="34" charset="0"/>
              </a:rPr>
              <a:t>Florida Atlantic University Libraries</a:t>
            </a:r>
          </a:p>
        </p:txBody>
      </p:sp>
      <p:sp>
        <p:nvSpPr>
          <p:cNvPr id="8" name="TextBox 7"/>
          <p:cNvSpPr txBox="1"/>
          <p:nvPr/>
        </p:nvSpPr>
        <p:spPr>
          <a:xfrm>
            <a:off x="0" y="2738799"/>
            <a:ext cx="12192000" cy="2793066"/>
          </a:xfrm>
          <a:prstGeom prst="rect">
            <a:avLst/>
          </a:prstGeom>
          <a:noFill/>
        </p:spPr>
        <p:txBody>
          <a:bodyPr wrap="square" lIns="83814" tIns="41907" rIns="83814" bIns="41907" rtlCol="0">
            <a:spAutoFit/>
          </a:bodyPr>
          <a:lstStyle/>
          <a:p>
            <a:pPr algn="ctr"/>
            <a:r>
              <a:rPr lang="en-US" sz="6000" i="1" dirty="0" err="1" smtClean="0">
                <a:cs typeface="Arial" pitchFamily="34" charset="0"/>
              </a:rPr>
              <a:t>Wimberly</a:t>
            </a:r>
            <a:r>
              <a:rPr lang="en-US" sz="6000" i="1" dirty="0" smtClean="0">
                <a:cs typeface="Arial" pitchFamily="34" charset="0"/>
              </a:rPr>
              <a:t> Library:</a:t>
            </a:r>
          </a:p>
          <a:p>
            <a:pPr algn="ctr"/>
            <a:r>
              <a:rPr lang="en-US" sz="6000" i="1" dirty="0" smtClean="0">
                <a:cs typeface="Arial" pitchFamily="34" charset="0"/>
              </a:rPr>
              <a:t>Reinventing the Library Experience</a:t>
            </a:r>
          </a:p>
          <a:p>
            <a:pPr algn="ctr"/>
            <a:r>
              <a:rPr lang="en-US" sz="2800" i="1" dirty="0" smtClean="0">
                <a:cs typeface="Arial" pitchFamily="34" charset="0"/>
              </a:rPr>
              <a:t>By Dean of University Libraries, Carol </a:t>
            </a:r>
            <a:r>
              <a:rPr lang="en-US" sz="2800" i="1" dirty="0" smtClean="0">
                <a:cs typeface="Arial" pitchFamily="34" charset="0"/>
              </a:rPr>
              <a:t>Hixson</a:t>
            </a:r>
          </a:p>
          <a:p>
            <a:pPr algn="ctr"/>
            <a:r>
              <a:rPr lang="en-US" sz="2800" i="1" dirty="0" smtClean="0">
                <a:cs typeface="Arial" pitchFamily="34" charset="0"/>
              </a:rPr>
              <a:t>January 4, 2017</a:t>
            </a:r>
            <a:endParaRPr lang="en-US" sz="2800" i="1" dirty="0" smtClean="0">
              <a:cs typeface="Arial" pitchFamily="34" charset="0"/>
            </a:endParaRPr>
          </a:p>
        </p:txBody>
      </p:sp>
    </p:spTree>
    <p:extLst>
      <p:ext uri="{BB962C8B-B14F-4D97-AF65-F5344CB8AC3E}">
        <p14:creationId xmlns:p14="http://schemas.microsoft.com/office/powerpoint/2010/main" val="2946282171"/>
      </p:ext>
    </p:ext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0097" y="215236"/>
            <a:ext cx="6524223" cy="1325563"/>
          </a:xfrm>
        </p:spPr>
        <p:txBody>
          <a:bodyPr/>
          <a:lstStyle/>
          <a:p>
            <a:r>
              <a:rPr lang="en-US" dirty="0" smtClean="0"/>
              <a:t>Future Vision for </a:t>
            </a:r>
            <a:r>
              <a:rPr lang="en-US" dirty="0" err="1" smtClean="0"/>
              <a:t>Wimberly</a:t>
            </a:r>
            <a:endParaRPr lang="en-US" dirty="0"/>
          </a:p>
        </p:txBody>
      </p:sp>
      <p:sp>
        <p:nvSpPr>
          <p:cNvPr id="3" name="TextBox 2"/>
          <p:cNvSpPr txBox="1"/>
          <p:nvPr/>
        </p:nvSpPr>
        <p:spPr>
          <a:xfrm>
            <a:off x="1247384" y="1540799"/>
            <a:ext cx="9627507" cy="3600986"/>
          </a:xfrm>
          <a:prstGeom prst="rect">
            <a:avLst/>
          </a:prstGeom>
          <a:noFill/>
        </p:spPr>
        <p:txBody>
          <a:bodyPr wrap="none" rtlCol="0">
            <a:spAutoFit/>
          </a:bodyPr>
          <a:lstStyle/>
          <a:p>
            <a:pPr marL="342900" indent="-342900">
              <a:buFont typeface="Wingdings" panose="05000000000000000000" pitchFamily="2" charset="2"/>
              <a:buChar char="Ø"/>
            </a:pPr>
            <a:r>
              <a:rPr lang="en-US" sz="3200" dirty="0" smtClean="0"/>
              <a:t>Stabilize and reverse deterioration of facility</a:t>
            </a:r>
          </a:p>
          <a:p>
            <a:pPr marL="342900" indent="-342900">
              <a:buFont typeface="Wingdings" panose="05000000000000000000" pitchFamily="2" charset="2"/>
              <a:buChar char="Ø"/>
            </a:pPr>
            <a:r>
              <a:rPr lang="en-US" sz="3200" dirty="0" smtClean="0"/>
              <a:t>Accommodate needs of today’s students</a:t>
            </a:r>
          </a:p>
          <a:p>
            <a:pPr marL="342900" indent="-342900">
              <a:buFont typeface="Wingdings" panose="05000000000000000000" pitchFamily="2" charset="2"/>
              <a:buChar char="Ø"/>
            </a:pPr>
            <a:r>
              <a:rPr lang="en-US" sz="3200" dirty="0" smtClean="0"/>
              <a:t>Service-centered rather than collection-centered </a:t>
            </a:r>
          </a:p>
          <a:p>
            <a:pPr marL="342900" indent="-342900">
              <a:buFont typeface="Wingdings" panose="05000000000000000000" pitchFamily="2" charset="2"/>
              <a:buChar char="Ø"/>
            </a:pPr>
            <a:r>
              <a:rPr lang="en-US" sz="3200" dirty="0" smtClean="0"/>
              <a:t>Flexible and multi-purpose design and furnishings </a:t>
            </a:r>
          </a:p>
          <a:p>
            <a:pPr marL="342900" indent="-342900">
              <a:buFont typeface="Wingdings" panose="05000000000000000000" pitchFamily="2" charset="2"/>
              <a:buChar char="Ø"/>
            </a:pPr>
            <a:r>
              <a:rPr lang="en-US" sz="3200" dirty="0" smtClean="0"/>
              <a:t>Technology-infused spaces to ensure competitive edge</a:t>
            </a:r>
          </a:p>
          <a:p>
            <a:pPr marL="342900" indent="-342900">
              <a:buFont typeface="Wingdings" panose="05000000000000000000" pitchFamily="2" charset="2"/>
              <a:buChar char="Ø"/>
            </a:pPr>
            <a:r>
              <a:rPr lang="en-US" sz="3200" dirty="0" smtClean="0"/>
              <a:t>Point of pride and clearly identifiable as an FAU facility</a:t>
            </a:r>
          </a:p>
          <a:p>
            <a:endParaRPr lang="en-US" dirty="0" smtClean="0"/>
          </a:p>
          <a:p>
            <a:endParaRPr lang="en-US" dirty="0"/>
          </a:p>
        </p:txBody>
      </p:sp>
    </p:spTree>
    <p:extLst>
      <p:ext uri="{BB962C8B-B14F-4D97-AF65-F5344CB8AC3E}">
        <p14:creationId xmlns:p14="http://schemas.microsoft.com/office/powerpoint/2010/main" val="85989802"/>
      </p:ext>
    </p:extLst>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0097" y="215236"/>
            <a:ext cx="9788214" cy="1325563"/>
          </a:xfrm>
        </p:spPr>
        <p:txBody>
          <a:bodyPr/>
          <a:lstStyle/>
          <a:p>
            <a:r>
              <a:rPr lang="en-US" dirty="0" smtClean="0"/>
              <a:t>Work Underway in the Wimberly Library</a:t>
            </a:r>
            <a:endParaRPr lang="en-US" dirty="0"/>
          </a:p>
        </p:txBody>
      </p:sp>
      <p:sp>
        <p:nvSpPr>
          <p:cNvPr id="3" name="TextBox 2"/>
          <p:cNvSpPr txBox="1"/>
          <p:nvPr/>
        </p:nvSpPr>
        <p:spPr>
          <a:xfrm>
            <a:off x="361244" y="1642399"/>
            <a:ext cx="58320658" cy="4708981"/>
          </a:xfrm>
          <a:prstGeom prst="rect">
            <a:avLst/>
          </a:prstGeom>
          <a:noFill/>
        </p:spPr>
        <p:txBody>
          <a:bodyPr wrap="square" rtlCol="0">
            <a:spAutoFit/>
          </a:bodyPr>
          <a:lstStyle/>
          <a:p>
            <a:r>
              <a:rPr lang="en-US" sz="2400" dirty="0"/>
              <a:t>In the short term</a:t>
            </a:r>
            <a:r>
              <a:rPr lang="en-US" sz="2400" dirty="0" smtClean="0"/>
              <a:t>, we are making several incremental changes:</a:t>
            </a:r>
            <a:endParaRPr lang="en-US" sz="2400" dirty="0"/>
          </a:p>
          <a:p>
            <a:pPr marL="342900" indent="-342900">
              <a:buFont typeface="Wingdings" panose="05000000000000000000" pitchFamily="2" charset="2"/>
              <a:buChar char="Ø"/>
            </a:pPr>
            <a:r>
              <a:rPr lang="en-US" sz="2400" dirty="0" smtClean="0"/>
              <a:t>With the help of the </a:t>
            </a:r>
            <a:r>
              <a:rPr lang="en-US" sz="2400" dirty="0"/>
              <a:t>University Club, we </a:t>
            </a:r>
            <a:r>
              <a:rPr lang="en-US" sz="2400" dirty="0" smtClean="0"/>
              <a:t>created a </a:t>
            </a:r>
            <a:r>
              <a:rPr lang="en-US" sz="2400" dirty="0"/>
              <a:t>study lounge </a:t>
            </a:r>
            <a:r>
              <a:rPr lang="en-US" sz="2400" dirty="0" smtClean="0"/>
              <a:t>for </a:t>
            </a:r>
            <a:r>
              <a:rPr lang="en-US" sz="2400" dirty="0"/>
              <a:t>Graduate Students. </a:t>
            </a:r>
            <a:endParaRPr lang="en-US" sz="2400" dirty="0" smtClean="0"/>
          </a:p>
          <a:p>
            <a:pPr marL="342900" indent="-342900">
              <a:buFont typeface="Wingdings" panose="05000000000000000000" pitchFamily="2" charset="2"/>
              <a:buChar char="Ø"/>
            </a:pPr>
            <a:r>
              <a:rPr lang="en-US" sz="2400" dirty="0" smtClean="0"/>
              <a:t>We are reviewing </a:t>
            </a:r>
            <a:r>
              <a:rPr lang="en-US" sz="2400" dirty="0"/>
              <a:t>our physical collections </a:t>
            </a:r>
            <a:r>
              <a:rPr lang="en-US" sz="2400" dirty="0" smtClean="0"/>
              <a:t>and expanding our electronic collections so </a:t>
            </a:r>
          </a:p>
          <a:p>
            <a:r>
              <a:rPr lang="en-US" sz="2400" dirty="0" smtClean="0"/>
              <a:t>      that we can reduce  shelving and open </a:t>
            </a:r>
            <a:r>
              <a:rPr lang="en-US" sz="2400" dirty="0"/>
              <a:t>up more study space for students. </a:t>
            </a:r>
          </a:p>
          <a:p>
            <a:pPr marL="342900" indent="-342900">
              <a:buFont typeface="Wingdings" panose="05000000000000000000" pitchFamily="2" charset="2"/>
              <a:buChar char="Ø"/>
            </a:pPr>
            <a:r>
              <a:rPr lang="en-US" sz="2400" dirty="0" smtClean="0"/>
              <a:t>We have relocated some staff so </a:t>
            </a:r>
            <a:r>
              <a:rPr lang="en-US" sz="2400" dirty="0"/>
              <a:t>that their former offices can be turned into group </a:t>
            </a:r>
            <a:endParaRPr lang="en-US" sz="2400" dirty="0" smtClean="0"/>
          </a:p>
          <a:p>
            <a:r>
              <a:rPr lang="en-US" sz="2400" dirty="0"/>
              <a:t> </a:t>
            </a:r>
            <a:r>
              <a:rPr lang="en-US" sz="2400" dirty="0" smtClean="0"/>
              <a:t>     study </a:t>
            </a:r>
            <a:r>
              <a:rPr lang="en-US" sz="2400" dirty="0"/>
              <a:t>rooms. </a:t>
            </a:r>
          </a:p>
          <a:p>
            <a:pPr marL="342900" indent="-342900">
              <a:buFont typeface="Wingdings" panose="05000000000000000000" pitchFamily="2" charset="2"/>
              <a:buChar char="Ø"/>
            </a:pPr>
            <a:r>
              <a:rPr lang="en-US" sz="2400" dirty="0" smtClean="0"/>
              <a:t>Using end-of-year </a:t>
            </a:r>
            <a:r>
              <a:rPr lang="en-US" sz="2400" dirty="0" smtClean="0"/>
              <a:t>money in FY2015/2016, </a:t>
            </a:r>
            <a:r>
              <a:rPr lang="en-US" sz="2400" dirty="0"/>
              <a:t>we </a:t>
            </a:r>
            <a:r>
              <a:rPr lang="en-US" sz="2400" dirty="0" smtClean="0"/>
              <a:t>purchased new </a:t>
            </a:r>
            <a:r>
              <a:rPr lang="en-US" sz="2400" dirty="0"/>
              <a:t>furnishings for one of </a:t>
            </a:r>
            <a:endParaRPr lang="en-US" sz="2400" dirty="0" smtClean="0"/>
          </a:p>
          <a:p>
            <a:r>
              <a:rPr lang="en-US" sz="2400" dirty="0"/>
              <a:t> </a:t>
            </a:r>
            <a:r>
              <a:rPr lang="en-US" sz="2400" dirty="0" smtClean="0"/>
              <a:t>     </a:t>
            </a:r>
            <a:r>
              <a:rPr lang="en-US" sz="2400" dirty="0" smtClean="0"/>
              <a:t>the </a:t>
            </a:r>
            <a:r>
              <a:rPr lang="en-US" sz="2400" dirty="0"/>
              <a:t>first-floor </a:t>
            </a:r>
            <a:r>
              <a:rPr lang="en-US" sz="2400" dirty="0" smtClean="0"/>
              <a:t>computer </a:t>
            </a:r>
            <a:r>
              <a:rPr lang="en-US" sz="2400" dirty="0" smtClean="0"/>
              <a:t>labs </a:t>
            </a:r>
            <a:r>
              <a:rPr lang="en-US" sz="2400" dirty="0"/>
              <a:t>and for the open collaborative space just inside the atrium</a:t>
            </a:r>
            <a:r>
              <a:rPr lang="en-US" sz="2400" dirty="0" smtClean="0"/>
              <a:t>.</a:t>
            </a:r>
          </a:p>
          <a:p>
            <a:pPr marL="342900" indent="-342900">
              <a:buFont typeface="Wingdings" panose="05000000000000000000" pitchFamily="2" charset="2"/>
              <a:buChar char="Ø"/>
            </a:pPr>
            <a:r>
              <a:rPr lang="en-US" sz="2400" dirty="0" smtClean="0"/>
              <a:t>Using end-of-year </a:t>
            </a:r>
            <a:r>
              <a:rPr lang="en-US" sz="2400" dirty="0"/>
              <a:t>money</a:t>
            </a:r>
            <a:r>
              <a:rPr lang="en-US" sz="2400" dirty="0" smtClean="0"/>
              <a:t>, </a:t>
            </a:r>
            <a:r>
              <a:rPr lang="en-US" sz="2400" dirty="0"/>
              <a:t>we </a:t>
            </a:r>
            <a:r>
              <a:rPr lang="en-US" sz="2400" dirty="0" smtClean="0"/>
              <a:t>completed a minor facelift </a:t>
            </a:r>
            <a:r>
              <a:rPr lang="en-US" sz="2400" dirty="0"/>
              <a:t>of the first and second </a:t>
            </a:r>
            <a:endParaRPr lang="en-US" sz="2400" dirty="0" smtClean="0"/>
          </a:p>
          <a:p>
            <a:r>
              <a:rPr lang="en-US" sz="2400" dirty="0" smtClean="0"/>
              <a:t>      floors </a:t>
            </a:r>
            <a:r>
              <a:rPr lang="en-US" sz="2400" dirty="0"/>
              <a:t>by repainting </a:t>
            </a:r>
            <a:r>
              <a:rPr lang="en-US" sz="2400" dirty="0" smtClean="0"/>
              <a:t>and resurfacing, </a:t>
            </a:r>
            <a:r>
              <a:rPr lang="en-US" sz="2400" dirty="0" smtClean="0"/>
              <a:t>using </a:t>
            </a:r>
            <a:r>
              <a:rPr lang="en-US" sz="2400" dirty="0"/>
              <a:t>FAU colors and </a:t>
            </a:r>
            <a:r>
              <a:rPr lang="en-US" sz="2400" dirty="0" smtClean="0"/>
              <a:t>branding.</a:t>
            </a:r>
          </a:p>
          <a:p>
            <a:pPr marL="342900" indent="-342900">
              <a:buFont typeface="Wingdings" panose="05000000000000000000" pitchFamily="2" charset="2"/>
              <a:buChar char="Ø"/>
            </a:pPr>
            <a:r>
              <a:rPr lang="en-US" sz="2400" dirty="0" smtClean="0"/>
              <a:t>We are currently working to renovate the 5</a:t>
            </a:r>
            <a:r>
              <a:rPr lang="en-US" sz="2400" baseline="30000" dirty="0" smtClean="0"/>
              <a:t>th</a:t>
            </a:r>
            <a:r>
              <a:rPr lang="en-US" sz="2400" dirty="0" smtClean="0"/>
              <a:t> floor and convert it to multi-purpose space	</a:t>
            </a:r>
          </a:p>
          <a:p>
            <a:endParaRPr lang="en-US" dirty="0" smtClean="0"/>
          </a:p>
          <a:p>
            <a:endParaRPr lang="en-US" dirty="0"/>
          </a:p>
        </p:txBody>
      </p:sp>
    </p:spTree>
    <p:extLst>
      <p:ext uri="{BB962C8B-B14F-4D97-AF65-F5344CB8AC3E}">
        <p14:creationId xmlns:p14="http://schemas.microsoft.com/office/powerpoint/2010/main" val="965642823"/>
      </p:ext>
    </p:extLst>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3723" y="365126"/>
            <a:ext cx="10580077" cy="943170"/>
          </a:xfrm>
        </p:spPr>
        <p:txBody>
          <a:bodyPr/>
          <a:lstStyle/>
          <a:p>
            <a:r>
              <a:rPr lang="en-US" dirty="0" smtClean="0"/>
              <a:t>5</a:t>
            </a:r>
            <a:r>
              <a:rPr lang="en-US" baseline="30000" dirty="0" smtClean="0"/>
              <a:t>th</a:t>
            </a:r>
            <a:r>
              <a:rPr lang="en-US" dirty="0" smtClean="0"/>
              <a:t> Floor Renovation</a:t>
            </a:r>
            <a:endParaRPr lang="en-US" dirty="0"/>
          </a:p>
        </p:txBody>
      </p:sp>
      <p:sp>
        <p:nvSpPr>
          <p:cNvPr id="3" name="Content Placeholder 2"/>
          <p:cNvSpPr>
            <a:spLocks noGrp="1"/>
          </p:cNvSpPr>
          <p:nvPr>
            <p:ph idx="1"/>
          </p:nvPr>
        </p:nvSpPr>
        <p:spPr>
          <a:xfrm>
            <a:off x="1196622" y="1308296"/>
            <a:ext cx="10157177" cy="4868667"/>
          </a:xfrm>
        </p:spPr>
        <p:txBody>
          <a:bodyPr/>
          <a:lstStyle/>
          <a:p>
            <a:pPr>
              <a:buFont typeface="Wingdings" panose="05000000000000000000" pitchFamily="2" charset="2"/>
              <a:buChar char="Ø"/>
            </a:pPr>
            <a:r>
              <a:rPr lang="en-US" sz="3200" dirty="0" smtClean="0"/>
              <a:t>Multi-purpose, open all the time</a:t>
            </a:r>
          </a:p>
          <a:p>
            <a:pPr>
              <a:buFont typeface="Wingdings" panose="05000000000000000000" pitchFamily="2" charset="2"/>
              <a:buChar char="Ø"/>
            </a:pPr>
            <a:r>
              <a:rPr lang="en-US" sz="3200" dirty="0" smtClean="0"/>
              <a:t>Paint and brand with FAU colors (done)</a:t>
            </a:r>
          </a:p>
          <a:p>
            <a:pPr>
              <a:buFont typeface="Wingdings" panose="05000000000000000000" pitchFamily="2" charset="2"/>
              <a:buChar char="Ø"/>
            </a:pPr>
            <a:r>
              <a:rPr lang="en-US" sz="3200" dirty="0" smtClean="0"/>
              <a:t>Reduce size of collection storage space (underway)</a:t>
            </a:r>
          </a:p>
          <a:p>
            <a:pPr>
              <a:buFont typeface="Wingdings" panose="05000000000000000000" pitchFamily="2" charset="2"/>
              <a:buChar char="Ø"/>
            </a:pPr>
            <a:r>
              <a:rPr lang="en-US" sz="3200" dirty="0" smtClean="0"/>
              <a:t>Get new furnishings (in process)</a:t>
            </a:r>
          </a:p>
          <a:p>
            <a:pPr>
              <a:buFont typeface="Wingdings" panose="05000000000000000000" pitchFamily="2" charset="2"/>
              <a:buChar char="Ø"/>
            </a:pPr>
            <a:r>
              <a:rPr lang="en-US" sz="3200" dirty="0" smtClean="0"/>
              <a:t>Redesign the board room for videoconferencing </a:t>
            </a:r>
            <a:r>
              <a:rPr lang="en-US" sz="3200" dirty="0" smtClean="0"/>
              <a:t>(</a:t>
            </a:r>
            <a:r>
              <a:rPr lang="en-US" sz="3200" dirty="0" smtClean="0"/>
              <a:t>bid received</a:t>
            </a:r>
            <a:r>
              <a:rPr lang="en-US" sz="3200" dirty="0" smtClean="0"/>
              <a:t>)</a:t>
            </a:r>
            <a:endParaRPr lang="en-US" sz="3200" dirty="0" smtClean="0"/>
          </a:p>
          <a:p>
            <a:pPr>
              <a:buFont typeface="Wingdings" panose="05000000000000000000" pitchFamily="2" charset="2"/>
              <a:buChar char="Ø"/>
            </a:pPr>
            <a:r>
              <a:rPr lang="en-US" sz="3200" dirty="0" smtClean="0"/>
              <a:t>Redesign exhibit spaces to showcase collections </a:t>
            </a:r>
            <a:r>
              <a:rPr lang="en-US" sz="3200" dirty="0" smtClean="0"/>
              <a:t>better (being planned)</a:t>
            </a:r>
            <a:endParaRPr lang="en-US" sz="3200" dirty="0" smtClean="0"/>
          </a:p>
          <a:p>
            <a:pPr>
              <a:buFont typeface="Wingdings" panose="05000000000000000000" pitchFamily="2" charset="2"/>
              <a:buChar char="Ø"/>
            </a:pPr>
            <a:r>
              <a:rPr lang="en-US" sz="3200" dirty="0" smtClean="0"/>
              <a:t>Strengthen community engagement on 5</a:t>
            </a:r>
            <a:r>
              <a:rPr lang="en-US" sz="3200" baseline="30000" dirty="0" smtClean="0"/>
              <a:t>th</a:t>
            </a:r>
            <a:r>
              <a:rPr lang="en-US" sz="3200" dirty="0" smtClean="0"/>
              <a:t> floor</a:t>
            </a:r>
            <a:endParaRPr lang="en-US" dirty="0" smtClean="0"/>
          </a:p>
          <a:p>
            <a:endParaRPr lang="en-US" dirty="0"/>
          </a:p>
        </p:txBody>
      </p:sp>
    </p:spTree>
    <p:extLst>
      <p:ext uri="{BB962C8B-B14F-4D97-AF65-F5344CB8AC3E}">
        <p14:creationId xmlns:p14="http://schemas.microsoft.com/office/powerpoint/2010/main" val="223562235"/>
      </p:ext>
    </p:extLst>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8622" y="365125"/>
            <a:ext cx="10665178" cy="1325563"/>
          </a:xfrm>
        </p:spPr>
        <p:txBody>
          <a:bodyPr/>
          <a:lstStyle/>
          <a:p>
            <a:r>
              <a:rPr lang="en-US" dirty="0" smtClean="0"/>
              <a:t>Digital Scholarship Center</a:t>
            </a:r>
            <a:endParaRPr lang="en-US" dirty="0"/>
          </a:p>
        </p:txBody>
      </p:sp>
      <p:sp>
        <p:nvSpPr>
          <p:cNvPr id="3" name="Content Placeholder 2"/>
          <p:cNvSpPr>
            <a:spLocks noGrp="1"/>
          </p:cNvSpPr>
          <p:nvPr>
            <p:ph idx="1"/>
          </p:nvPr>
        </p:nvSpPr>
        <p:spPr>
          <a:xfrm>
            <a:off x="767644" y="1825625"/>
            <a:ext cx="10586155" cy="4351338"/>
          </a:xfrm>
        </p:spPr>
        <p:txBody>
          <a:bodyPr/>
          <a:lstStyle/>
          <a:p>
            <a:pPr>
              <a:buFont typeface="Wingdings" panose="05000000000000000000" pitchFamily="2" charset="2"/>
              <a:buChar char="Ø"/>
            </a:pPr>
            <a:r>
              <a:rPr lang="en-US" dirty="0" smtClean="0"/>
              <a:t>Remove collections from first floor of </a:t>
            </a:r>
            <a:r>
              <a:rPr lang="en-US" dirty="0" err="1" smtClean="0"/>
              <a:t>Wimberly</a:t>
            </a:r>
            <a:endParaRPr lang="en-US" dirty="0" smtClean="0"/>
          </a:p>
          <a:p>
            <a:pPr>
              <a:buFont typeface="Wingdings" panose="05000000000000000000" pitchFamily="2" charset="2"/>
              <a:buChar char="Ø"/>
            </a:pPr>
            <a:r>
              <a:rPr lang="en-US" dirty="0" smtClean="0"/>
              <a:t>Implement more collaborative spaces</a:t>
            </a:r>
          </a:p>
          <a:p>
            <a:pPr>
              <a:buFont typeface="Wingdings" panose="05000000000000000000" pitchFamily="2" charset="2"/>
              <a:buChar char="Ø"/>
            </a:pPr>
            <a:r>
              <a:rPr lang="en-US" dirty="0" smtClean="0"/>
              <a:t>High-end technology for individual and group use</a:t>
            </a:r>
          </a:p>
          <a:p>
            <a:pPr lvl="1">
              <a:buFont typeface="Wingdings" panose="05000000000000000000" pitchFamily="2" charset="2"/>
              <a:buChar char="Ø"/>
            </a:pPr>
            <a:r>
              <a:rPr lang="en-US" dirty="0" smtClean="0"/>
              <a:t>3-D printers</a:t>
            </a:r>
          </a:p>
          <a:p>
            <a:pPr lvl="1">
              <a:buFont typeface="Wingdings" panose="05000000000000000000" pitchFamily="2" charset="2"/>
              <a:buChar char="Ø"/>
            </a:pPr>
            <a:r>
              <a:rPr lang="en-US" dirty="0" smtClean="0"/>
              <a:t>Imaging equipment</a:t>
            </a:r>
          </a:p>
          <a:p>
            <a:pPr lvl="1">
              <a:buFont typeface="Wingdings" panose="05000000000000000000" pitchFamily="2" charset="2"/>
              <a:buChar char="Ø"/>
            </a:pPr>
            <a:r>
              <a:rPr lang="en-US" dirty="0" smtClean="0"/>
              <a:t>Wide array of printers, scanners, laptops, </a:t>
            </a:r>
          </a:p>
          <a:p>
            <a:pPr lvl="1">
              <a:buFont typeface="Wingdings" panose="05000000000000000000" pitchFamily="2" charset="2"/>
              <a:buChar char="Ø"/>
            </a:pPr>
            <a:r>
              <a:rPr lang="en-US" dirty="0" smtClean="0"/>
              <a:t>Video and audio studios</a:t>
            </a:r>
          </a:p>
          <a:p>
            <a:pPr lvl="1">
              <a:buFont typeface="Wingdings" panose="05000000000000000000" pitchFamily="2" charset="2"/>
              <a:buChar char="Ø"/>
            </a:pPr>
            <a:r>
              <a:rPr lang="en-US" dirty="0" smtClean="0"/>
              <a:t>State-of-the-art classrooms</a:t>
            </a:r>
          </a:p>
          <a:p>
            <a:pPr lvl="1">
              <a:buFont typeface="Wingdings" panose="05000000000000000000" pitchFamily="2" charset="2"/>
              <a:buChar char="Ø"/>
            </a:pPr>
            <a:r>
              <a:rPr lang="en-US" dirty="0" smtClean="0"/>
              <a:t>Technology-enriched collaboration rooms</a:t>
            </a:r>
          </a:p>
          <a:p>
            <a:pPr lvl="1">
              <a:buFont typeface="Wingdings" panose="05000000000000000000" pitchFamily="2" charset="2"/>
              <a:buChar char="Ø"/>
            </a:pPr>
            <a:r>
              <a:rPr lang="en-US" dirty="0" smtClean="0"/>
              <a:t>Electronic white boards</a:t>
            </a:r>
          </a:p>
          <a:p>
            <a:pPr>
              <a:buFont typeface="Wingdings" panose="05000000000000000000" pitchFamily="2" charset="2"/>
              <a:buChar char="Ø"/>
            </a:pPr>
            <a:endParaRPr lang="en-US" dirty="0"/>
          </a:p>
        </p:txBody>
      </p:sp>
    </p:spTree>
    <p:extLst>
      <p:ext uri="{BB962C8B-B14F-4D97-AF65-F5344CB8AC3E}">
        <p14:creationId xmlns:p14="http://schemas.microsoft.com/office/powerpoint/2010/main" val="1942556653"/>
      </p:ext>
    </p:extLst>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t>Wimberly</a:t>
            </a:r>
            <a:r>
              <a:rPr lang="en-US" dirty="0"/>
              <a:t> Library Being Transformed</a:t>
            </a:r>
            <a:endParaRPr lang="en-US" b="1" dirty="0"/>
          </a:p>
        </p:txBody>
      </p:sp>
      <p:sp>
        <p:nvSpPr>
          <p:cNvPr id="3" name="Text Placeholder 2"/>
          <p:cNvSpPr>
            <a:spLocks noGrp="1"/>
          </p:cNvSpPr>
          <p:nvPr>
            <p:ph type="body" idx="1"/>
          </p:nvPr>
        </p:nvSpPr>
        <p:spPr>
          <a:xfrm>
            <a:off x="839788" y="1659647"/>
            <a:ext cx="5157787" cy="823912"/>
          </a:xfrm>
        </p:spPr>
        <p:txBody>
          <a:bodyPr/>
          <a:lstStyle/>
          <a:p>
            <a:r>
              <a:rPr lang="en-US" dirty="0" smtClean="0"/>
              <a:t>Before</a:t>
            </a:r>
            <a:endParaRPr lang="en-US" dirty="0"/>
          </a:p>
        </p:txBody>
      </p:sp>
      <p:sp>
        <p:nvSpPr>
          <p:cNvPr id="5" name="Text Placeholder 4"/>
          <p:cNvSpPr>
            <a:spLocks noGrp="1"/>
          </p:cNvSpPr>
          <p:nvPr>
            <p:ph type="body" sz="quarter" idx="3"/>
          </p:nvPr>
        </p:nvSpPr>
        <p:spPr>
          <a:xfrm>
            <a:off x="6172200" y="1659647"/>
            <a:ext cx="5183188" cy="823912"/>
          </a:xfrm>
        </p:spPr>
        <p:txBody>
          <a:bodyPr/>
          <a:lstStyle/>
          <a:p>
            <a:r>
              <a:rPr lang="en-US" dirty="0" smtClean="0"/>
              <a:t>  After</a:t>
            </a:r>
            <a:endParaRPr lang="en-US" dirty="0"/>
          </a:p>
        </p:txBody>
      </p:sp>
      <p:pic>
        <p:nvPicPr>
          <p:cNvPr id="9" name="Content Placeholder 8"/>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963739" y="2612873"/>
            <a:ext cx="4541422" cy="3130223"/>
          </a:xfrm>
        </p:spPr>
      </p:pic>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t="14747"/>
          <a:stretch/>
        </p:blipFill>
        <p:spPr>
          <a:xfrm>
            <a:off x="6389510" y="2612873"/>
            <a:ext cx="4865993" cy="3111625"/>
          </a:xfrm>
          <a:prstGeom prst="rect">
            <a:avLst/>
          </a:prstGeom>
        </p:spPr>
      </p:pic>
    </p:spTree>
    <p:extLst>
      <p:ext uri="{BB962C8B-B14F-4D97-AF65-F5344CB8AC3E}">
        <p14:creationId xmlns:p14="http://schemas.microsoft.com/office/powerpoint/2010/main" val="1303837494"/>
      </p:ext>
    </p:extLst>
  </p:cSld>
  <p:clrMapOvr>
    <a:masterClrMapping/>
  </p:clrMapOvr>
  <p:transition spd="slow" advTm="13000">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t>Wimberly</a:t>
            </a:r>
            <a:r>
              <a:rPr lang="en-US" dirty="0"/>
              <a:t> Library Being Transformed</a:t>
            </a:r>
            <a:endParaRPr lang="en-US" b="1" dirty="0"/>
          </a:p>
        </p:txBody>
      </p:sp>
      <p:sp>
        <p:nvSpPr>
          <p:cNvPr id="3" name="Text Placeholder 2"/>
          <p:cNvSpPr>
            <a:spLocks noGrp="1"/>
          </p:cNvSpPr>
          <p:nvPr>
            <p:ph type="body" idx="1"/>
          </p:nvPr>
        </p:nvSpPr>
        <p:spPr/>
        <p:txBody>
          <a:bodyPr/>
          <a:lstStyle/>
          <a:p>
            <a:r>
              <a:rPr lang="en-US" dirty="0" smtClean="0"/>
              <a:t>Before</a:t>
            </a:r>
            <a:endParaRPr lang="en-US" dirty="0"/>
          </a:p>
        </p:txBody>
      </p:sp>
      <p:sp>
        <p:nvSpPr>
          <p:cNvPr id="5" name="Text Placeholder 4"/>
          <p:cNvSpPr>
            <a:spLocks noGrp="1"/>
          </p:cNvSpPr>
          <p:nvPr>
            <p:ph type="body" sz="quarter" idx="3"/>
          </p:nvPr>
        </p:nvSpPr>
        <p:spPr/>
        <p:txBody>
          <a:bodyPr/>
          <a:lstStyle/>
          <a:p>
            <a:r>
              <a:rPr lang="en-US" dirty="0" smtClean="0"/>
              <a:t>   After</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920708" y="2592058"/>
            <a:ext cx="4780181" cy="3207798"/>
          </a:xfrm>
        </p:spPr>
      </p:pic>
      <p:pic>
        <p:nvPicPr>
          <p:cNvPr id="8" name="Content Placeholder 7" descr="C:\Users\hixson\Pictures\2016-08-21\007.JPG"/>
          <p:cNvPicPr>
            <a:picLocks noGrp="1"/>
          </p:cNvPicPr>
          <p:nvPr>
            <p:ph sz="quarter" idx="4"/>
          </p:nvPr>
        </p:nvPicPr>
        <p:blipFill>
          <a:blip r:embed="rId3" cstate="print">
            <a:extLst>
              <a:ext uri="{28A0092B-C50C-407E-A947-70E740481C1C}">
                <a14:useLocalDpi xmlns:a14="http://schemas.microsoft.com/office/drawing/2010/main" val="0"/>
              </a:ext>
            </a:extLst>
          </a:blip>
          <a:srcRect/>
          <a:stretch>
            <a:fillRect/>
          </a:stretch>
        </p:blipFill>
        <p:spPr bwMode="auto">
          <a:xfrm>
            <a:off x="6434666" y="2592058"/>
            <a:ext cx="4785519" cy="3207798"/>
          </a:xfrm>
          <a:prstGeom prst="rect">
            <a:avLst/>
          </a:prstGeom>
          <a:noFill/>
          <a:ln>
            <a:noFill/>
          </a:ln>
        </p:spPr>
      </p:pic>
    </p:spTree>
    <p:extLst>
      <p:ext uri="{BB962C8B-B14F-4D97-AF65-F5344CB8AC3E}">
        <p14:creationId xmlns:p14="http://schemas.microsoft.com/office/powerpoint/2010/main" val="3179655975"/>
      </p:ext>
    </p:extLst>
  </p:cSld>
  <p:clrMapOvr>
    <a:masterClrMapping/>
  </p:clrMapOvr>
  <p:transition spd="slow" advTm="13000">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79376" y="1991656"/>
            <a:ext cx="5484516" cy="3656344"/>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05600" y="1989123"/>
            <a:ext cx="5486400" cy="3658877"/>
          </a:xfrm>
          <a:prstGeom prst="rect">
            <a:avLst/>
          </a:prstGeom>
        </p:spPr>
      </p:pic>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53463" y="1991656"/>
            <a:ext cx="5482604" cy="3656344"/>
          </a:xfrm>
          <a:prstGeom prst="rect">
            <a:avLst/>
          </a:prstGeom>
        </p:spPr>
      </p:pic>
      <p:sp>
        <p:nvSpPr>
          <p:cNvPr id="8" name="Title 1"/>
          <p:cNvSpPr>
            <a:spLocks noGrp="1"/>
          </p:cNvSpPr>
          <p:nvPr>
            <p:ph type="title"/>
          </p:nvPr>
        </p:nvSpPr>
        <p:spPr>
          <a:xfrm>
            <a:off x="415951" y="1383929"/>
            <a:ext cx="3681916" cy="613518"/>
          </a:xfrm>
        </p:spPr>
        <p:txBody>
          <a:bodyPr>
            <a:normAutofit/>
          </a:bodyPr>
          <a:lstStyle/>
          <a:p>
            <a:r>
              <a:rPr lang="en-US" sz="1800" dirty="0" smtClean="0">
                <a:latin typeface="+mn-lt"/>
              </a:rPr>
              <a:t>New Graduate Student Lounge</a:t>
            </a:r>
            <a:endParaRPr lang="en-US" sz="1800" b="1" dirty="0">
              <a:latin typeface="+mn-lt"/>
            </a:endParaRPr>
          </a:p>
        </p:txBody>
      </p:sp>
      <p:sp>
        <p:nvSpPr>
          <p:cNvPr id="9" name="Title 1"/>
          <p:cNvSpPr txBox="1">
            <a:spLocks/>
          </p:cNvSpPr>
          <p:nvPr/>
        </p:nvSpPr>
        <p:spPr>
          <a:xfrm>
            <a:off x="839788"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err="1" smtClean="0"/>
              <a:t>Wimberly</a:t>
            </a:r>
            <a:r>
              <a:rPr lang="en-US" dirty="0" smtClean="0"/>
              <a:t> Library Being Transformed</a:t>
            </a:r>
            <a:endParaRPr lang="en-US" b="1" dirty="0"/>
          </a:p>
        </p:txBody>
      </p:sp>
    </p:spTree>
    <p:extLst>
      <p:ext uri="{BB962C8B-B14F-4D97-AF65-F5344CB8AC3E}">
        <p14:creationId xmlns:p14="http://schemas.microsoft.com/office/powerpoint/2010/main" val="3192516560"/>
      </p:ext>
    </p:extLst>
  </p:cSld>
  <p:clrMapOvr>
    <a:masterClrMapping/>
  </p:clrMapOvr>
  <p:transition spd="slow" advTm="13000">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925688" y="-90311"/>
            <a:ext cx="10429699" cy="178099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err="1" smtClean="0"/>
              <a:t>Wimberly</a:t>
            </a:r>
            <a:r>
              <a:rPr lang="en-US" dirty="0" smtClean="0"/>
              <a:t> Library Being Transformed</a:t>
            </a:r>
            <a:endParaRPr lang="en-US" b="1" dirty="0"/>
          </a:p>
        </p:txBody>
      </p:sp>
      <p:pic>
        <p:nvPicPr>
          <p:cNvPr id="8" name="Picture 7"/>
          <p:cNvPicPr/>
          <p:nvPr/>
        </p:nvPicPr>
        <p:blipFill>
          <a:blip r:embed="rId2">
            <a:extLst>
              <a:ext uri="{28A0092B-C50C-407E-A947-70E740481C1C}">
                <a14:useLocalDpi xmlns:a14="http://schemas.microsoft.com/office/drawing/2010/main" val="0"/>
              </a:ext>
            </a:extLst>
          </a:blip>
          <a:stretch>
            <a:fillRect/>
          </a:stretch>
        </p:blipFill>
        <p:spPr>
          <a:xfrm>
            <a:off x="511737" y="1862666"/>
            <a:ext cx="5381063" cy="3770489"/>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04008" y="1862668"/>
            <a:ext cx="5277632" cy="3770487"/>
          </a:xfrm>
          <a:prstGeom prst="rect">
            <a:avLst/>
          </a:prstGeom>
        </p:spPr>
      </p:pic>
      <p:sp>
        <p:nvSpPr>
          <p:cNvPr id="10" name="TextBox 9"/>
          <p:cNvSpPr txBox="1"/>
          <p:nvPr/>
        </p:nvSpPr>
        <p:spPr>
          <a:xfrm>
            <a:off x="451551" y="1332089"/>
            <a:ext cx="6807200" cy="369332"/>
          </a:xfrm>
          <a:prstGeom prst="rect">
            <a:avLst/>
          </a:prstGeom>
          <a:noFill/>
        </p:spPr>
        <p:txBody>
          <a:bodyPr wrap="square" rtlCol="0">
            <a:spAutoFit/>
          </a:bodyPr>
          <a:lstStyle/>
          <a:p>
            <a:r>
              <a:rPr lang="en-US" dirty="0"/>
              <a:t>Students Enjoying the FAU Experience in the </a:t>
            </a:r>
            <a:r>
              <a:rPr lang="en-US" dirty="0" err="1"/>
              <a:t>Wimberly</a:t>
            </a:r>
            <a:r>
              <a:rPr lang="en-US" dirty="0"/>
              <a:t> Library</a:t>
            </a:r>
          </a:p>
        </p:txBody>
      </p:sp>
    </p:spTree>
    <p:extLst>
      <p:ext uri="{BB962C8B-B14F-4D97-AF65-F5344CB8AC3E}">
        <p14:creationId xmlns:p14="http://schemas.microsoft.com/office/powerpoint/2010/main" val="530567907"/>
      </p:ext>
    </p:extLst>
  </p:cSld>
  <p:clrMapOvr>
    <a:masterClrMapping/>
  </p:clrMapOvr>
  <mc:AlternateContent xmlns:mc="http://schemas.openxmlformats.org/markup-compatibility/2006" xmlns:p14="http://schemas.microsoft.com/office/powerpoint/2010/main">
    <mc:Choice Requires="p14">
      <p:transition spd="med" p14:dur="700" advTm="13000">
        <p:fade/>
      </p:transition>
    </mc:Choice>
    <mc:Fallback xmlns="">
      <p:transition spd="med" advTm="1300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304" y="743713"/>
            <a:ext cx="11814048" cy="3133344"/>
          </a:xfrm>
        </p:spPr>
        <p:txBody>
          <a:bodyPr>
            <a:normAutofit fontScale="90000"/>
          </a:bodyPr>
          <a:lstStyle/>
          <a:p>
            <a:pPr algn="ctr"/>
            <a:r>
              <a:rPr lang="en-US" sz="6600" b="1" dirty="0" smtClean="0">
                <a:effectLst>
                  <a:glow rad="139700">
                    <a:schemeClr val="accent4">
                      <a:satMod val="175000"/>
                      <a:alpha val="40000"/>
                    </a:schemeClr>
                  </a:glow>
                  <a:outerShdw blurRad="38100" dist="38100" dir="2700000" algn="tl">
                    <a:srgbClr val="000000">
                      <a:alpha val="43137"/>
                    </a:srgbClr>
                  </a:outerShdw>
                </a:effectLst>
              </a:rPr>
              <a:t>“</a:t>
            </a:r>
            <a:r>
              <a:rPr lang="en-US" sz="6600" dirty="0">
                <a:effectLst>
                  <a:glow rad="139700">
                    <a:schemeClr val="accent4">
                      <a:satMod val="175000"/>
                      <a:alpha val="40000"/>
                    </a:schemeClr>
                  </a:glow>
                </a:effectLst>
              </a:rPr>
              <a:t>We need colorful, comfortable, technology-rich spaces where students can study – alone or together – and create their own </a:t>
            </a:r>
            <a:r>
              <a:rPr lang="en-US" sz="6600" dirty="0" smtClean="0">
                <a:effectLst>
                  <a:glow rad="139700">
                    <a:schemeClr val="accent4">
                      <a:satMod val="175000"/>
                      <a:alpha val="40000"/>
                    </a:schemeClr>
                  </a:glow>
                </a:effectLst>
              </a:rPr>
              <a:t>work</a:t>
            </a:r>
            <a:r>
              <a:rPr lang="en-US" sz="6600" b="1" dirty="0" smtClean="0">
                <a:effectLst>
                  <a:glow rad="139700">
                    <a:schemeClr val="accent4">
                      <a:satMod val="175000"/>
                      <a:alpha val="40000"/>
                    </a:schemeClr>
                  </a:glow>
                  <a:outerShdw blurRad="38100" dist="38100" dir="2700000" algn="tl">
                    <a:srgbClr val="000000">
                      <a:alpha val="43137"/>
                    </a:srgbClr>
                  </a:outerShdw>
                </a:effectLst>
              </a:rPr>
              <a:t>.”</a:t>
            </a:r>
            <a:endParaRPr lang="en-US" sz="6600" b="1" dirty="0">
              <a:effectLst>
                <a:glow rad="139700">
                  <a:schemeClr val="accent4">
                    <a:satMod val="175000"/>
                    <a:alpha val="40000"/>
                  </a:schemeClr>
                </a:glow>
                <a:outerShdw blurRad="38100" dist="38100" dir="2700000" algn="tl">
                  <a:srgbClr val="000000">
                    <a:alpha val="43137"/>
                  </a:srgbClr>
                </a:outerShdw>
              </a:effectLst>
            </a:endParaRPr>
          </a:p>
        </p:txBody>
      </p:sp>
      <p:sp>
        <p:nvSpPr>
          <p:cNvPr id="3" name="Title 1"/>
          <p:cNvSpPr txBox="1">
            <a:spLocks/>
          </p:cNvSpPr>
          <p:nvPr/>
        </p:nvSpPr>
        <p:spPr>
          <a:xfrm>
            <a:off x="8546592" y="3877056"/>
            <a:ext cx="3176812" cy="155567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3700" dirty="0" smtClean="0"/>
              <a:t>Carol Hixson</a:t>
            </a:r>
            <a:r>
              <a:rPr lang="en-US" sz="4500" dirty="0" smtClean="0"/>
              <a:t/>
            </a:r>
            <a:br>
              <a:rPr lang="en-US" sz="4500" dirty="0" smtClean="0"/>
            </a:br>
            <a:r>
              <a:rPr lang="en-US" sz="1600" dirty="0" smtClean="0"/>
              <a:t>Dean of University Libraries</a:t>
            </a:r>
            <a:endParaRPr lang="en-US" sz="1600" dirty="0"/>
          </a:p>
        </p:txBody>
      </p:sp>
    </p:spTree>
    <p:extLst>
      <p:ext uri="{BB962C8B-B14F-4D97-AF65-F5344CB8AC3E}">
        <p14:creationId xmlns:p14="http://schemas.microsoft.com/office/powerpoint/2010/main" val="1649038779"/>
      </p:ext>
    </p:extLst>
  </p:cSld>
  <p:clrMapOvr>
    <a:masterClrMapping/>
  </p:clrMapOvr>
  <mc:AlternateContent xmlns:mc="http://schemas.openxmlformats.org/markup-compatibility/2006" xmlns:p14="http://schemas.microsoft.com/office/powerpoint/2010/main">
    <mc:Choice Requires="p14">
      <p:transition spd="med" p14:dur="700" advTm="15000">
        <p:fade/>
      </p:transition>
    </mc:Choice>
    <mc:Fallback xmlns="">
      <p:transition spd="med" advTm="1500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8246" y="1084453"/>
            <a:ext cx="10217162" cy="2792603"/>
          </a:xfrm>
        </p:spPr>
        <p:txBody>
          <a:bodyPr>
            <a:normAutofit/>
          </a:bodyPr>
          <a:lstStyle/>
          <a:p>
            <a:pPr algn="ctr"/>
            <a:r>
              <a:rPr lang="en-US" sz="6600" b="1" dirty="0" smtClean="0">
                <a:effectLst>
                  <a:glow rad="139700">
                    <a:srgbClr val="00B0F0">
                      <a:alpha val="40000"/>
                    </a:srgbClr>
                  </a:glow>
                  <a:outerShdw blurRad="38100" dist="38100" dir="2700000" algn="tl">
                    <a:srgbClr val="000000">
                      <a:alpha val="43137"/>
                    </a:srgbClr>
                  </a:outerShdw>
                </a:effectLst>
              </a:rPr>
              <a:t>“We </a:t>
            </a:r>
            <a:r>
              <a:rPr lang="en-US" sz="6600" b="1" dirty="0">
                <a:effectLst>
                  <a:glow rad="139700">
                    <a:srgbClr val="00B0F0">
                      <a:alpha val="40000"/>
                    </a:srgbClr>
                  </a:glow>
                  <a:outerShdw blurRad="38100" dist="38100" dir="2700000" algn="tl">
                    <a:srgbClr val="000000">
                      <a:alpha val="43137"/>
                    </a:srgbClr>
                  </a:outerShdw>
                </a:effectLst>
              </a:rPr>
              <a:t>need flexible, vibrant, student-centered spaces</a:t>
            </a:r>
            <a:r>
              <a:rPr lang="en-US" sz="6600" b="1" dirty="0" smtClean="0">
                <a:effectLst>
                  <a:glow rad="139700">
                    <a:srgbClr val="00B0F0">
                      <a:alpha val="40000"/>
                    </a:srgbClr>
                  </a:glow>
                  <a:outerShdw blurRad="38100" dist="38100" dir="2700000" algn="tl">
                    <a:srgbClr val="000000">
                      <a:alpha val="43137"/>
                    </a:srgbClr>
                  </a:outerShdw>
                </a:effectLst>
              </a:rPr>
              <a:t>.”</a:t>
            </a:r>
            <a:endParaRPr lang="en-US" sz="6600" b="1" dirty="0">
              <a:effectLst>
                <a:glow rad="139700">
                  <a:srgbClr val="00B0F0">
                    <a:alpha val="40000"/>
                  </a:srgbClr>
                </a:glow>
                <a:outerShdw blurRad="38100" dist="38100" dir="2700000" algn="tl">
                  <a:srgbClr val="000000">
                    <a:alpha val="43137"/>
                  </a:srgbClr>
                </a:outerShdw>
              </a:effectLst>
            </a:endParaRPr>
          </a:p>
        </p:txBody>
      </p:sp>
      <p:sp>
        <p:nvSpPr>
          <p:cNvPr id="3" name="Title 1"/>
          <p:cNvSpPr txBox="1">
            <a:spLocks/>
          </p:cNvSpPr>
          <p:nvPr/>
        </p:nvSpPr>
        <p:spPr>
          <a:xfrm>
            <a:off x="8546592" y="3877056"/>
            <a:ext cx="3176812" cy="155567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3700" dirty="0" smtClean="0"/>
              <a:t>Carol Hixson</a:t>
            </a:r>
            <a:r>
              <a:rPr lang="en-US" sz="4500" dirty="0" smtClean="0"/>
              <a:t/>
            </a:r>
            <a:br>
              <a:rPr lang="en-US" sz="4500" dirty="0" smtClean="0"/>
            </a:br>
            <a:r>
              <a:rPr lang="en-US" sz="1600" dirty="0" smtClean="0"/>
              <a:t>Dean of University Libraries</a:t>
            </a:r>
            <a:endParaRPr lang="en-US" sz="1600" dirty="0"/>
          </a:p>
        </p:txBody>
      </p:sp>
    </p:spTree>
    <p:extLst>
      <p:ext uri="{BB962C8B-B14F-4D97-AF65-F5344CB8AC3E}">
        <p14:creationId xmlns:p14="http://schemas.microsoft.com/office/powerpoint/2010/main" val="3822977062"/>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709530" y="601884"/>
            <a:ext cx="7911548" cy="4579716"/>
          </a:xfrm>
        </p:spPr>
        <p:txBody>
          <a:bodyPr>
            <a:normAutofit/>
          </a:bodyPr>
          <a:lstStyle/>
          <a:p>
            <a:pPr algn="ctr"/>
            <a:endParaRPr lang="en-US" sz="2800" b="1" dirty="0" smtClean="0">
              <a:solidFill>
                <a:schemeClr val="tx1"/>
              </a:solidFill>
            </a:endParaRPr>
          </a:p>
          <a:p>
            <a:pPr algn="ctr"/>
            <a:r>
              <a:rPr lang="en-US" sz="2800" b="1" dirty="0" err="1" smtClean="0">
                <a:solidFill>
                  <a:schemeClr val="tx1"/>
                </a:solidFill>
              </a:rPr>
              <a:t>Wimberly</a:t>
            </a:r>
            <a:r>
              <a:rPr lang="en-US" sz="2800" b="1" dirty="0" smtClean="0">
                <a:solidFill>
                  <a:schemeClr val="tx1"/>
                </a:solidFill>
              </a:rPr>
              <a:t> Library Facility</a:t>
            </a:r>
          </a:p>
          <a:p>
            <a:pPr marL="342900" indent="-342900">
              <a:buFont typeface="Arial" panose="020B0604020202020204" pitchFamily="34" charset="0"/>
              <a:buChar char="•"/>
            </a:pPr>
            <a:endParaRPr lang="en-US" sz="2400" b="1" i="1" dirty="0" smtClean="0">
              <a:solidFill>
                <a:schemeClr val="tx1"/>
              </a:solidFill>
            </a:endParaRPr>
          </a:p>
          <a:p>
            <a:pPr marL="342900" indent="-342900">
              <a:buFont typeface="Wingdings" panose="05000000000000000000" pitchFamily="2" charset="2"/>
              <a:buChar char="Ø"/>
            </a:pPr>
            <a:r>
              <a:rPr lang="en-US" sz="2400" b="1" i="1" dirty="0" smtClean="0">
                <a:solidFill>
                  <a:schemeClr val="tx1"/>
                </a:solidFill>
              </a:rPr>
              <a:t>Very heavily used facility</a:t>
            </a:r>
          </a:p>
          <a:p>
            <a:pPr marL="342900" indent="-342900">
              <a:buFont typeface="Wingdings" panose="05000000000000000000" pitchFamily="2" charset="2"/>
              <a:buChar char="Ø"/>
            </a:pPr>
            <a:r>
              <a:rPr lang="en-US" sz="2400" b="1" i="1" dirty="0" smtClean="0">
                <a:solidFill>
                  <a:schemeClr val="tx1"/>
                </a:solidFill>
              </a:rPr>
              <a:t>Typically, 120,000 to 130,000 visits per month</a:t>
            </a:r>
          </a:p>
          <a:p>
            <a:pPr marL="342900" indent="-342900">
              <a:buFont typeface="Wingdings" panose="05000000000000000000" pitchFamily="2" charset="2"/>
              <a:buChar char="Ø"/>
            </a:pPr>
            <a:r>
              <a:rPr lang="en-US" sz="2400" b="1" i="1" dirty="0" smtClean="0">
                <a:solidFill>
                  <a:schemeClr val="tx1"/>
                </a:solidFill>
              </a:rPr>
              <a:t>So far, all-time record high was September 2014:  </a:t>
            </a:r>
            <a:r>
              <a:rPr lang="en-US" sz="2400" b="1" i="1" dirty="0">
                <a:solidFill>
                  <a:schemeClr val="tx1"/>
                </a:solidFill>
              </a:rPr>
              <a:t>137, 911 </a:t>
            </a:r>
            <a:endParaRPr lang="en-US" sz="2400" b="1" i="1" dirty="0" smtClean="0">
              <a:solidFill>
                <a:schemeClr val="tx1"/>
              </a:solidFill>
            </a:endParaRPr>
          </a:p>
          <a:p>
            <a:pPr marL="342900" indent="-342900">
              <a:buFont typeface="Wingdings" panose="05000000000000000000" pitchFamily="2" charset="2"/>
              <a:buChar char="Ø"/>
            </a:pPr>
            <a:r>
              <a:rPr lang="en-US" sz="2400" b="1" i="1" dirty="0" smtClean="0">
                <a:solidFill>
                  <a:schemeClr val="tx1"/>
                </a:solidFill>
              </a:rPr>
              <a:t>September </a:t>
            </a:r>
            <a:r>
              <a:rPr lang="en-US" sz="2400" b="1" i="1" dirty="0">
                <a:solidFill>
                  <a:schemeClr val="tx1"/>
                </a:solidFill>
              </a:rPr>
              <a:t>and February are typically the busiest </a:t>
            </a:r>
            <a:r>
              <a:rPr lang="en-US" sz="2400" b="1" i="1" dirty="0" smtClean="0">
                <a:solidFill>
                  <a:schemeClr val="tx1"/>
                </a:solidFill>
              </a:rPr>
              <a:t>months</a:t>
            </a:r>
          </a:p>
          <a:p>
            <a:pPr marL="342900" indent="-342900">
              <a:buFont typeface="Wingdings" panose="05000000000000000000" pitchFamily="2" charset="2"/>
              <a:buChar char="Ø"/>
            </a:pPr>
            <a:r>
              <a:rPr lang="en-US" sz="2400" b="1" i="1" dirty="0">
                <a:solidFill>
                  <a:schemeClr val="tx1"/>
                </a:solidFill>
              </a:rPr>
              <a:t>Students frequently sit on the floor because of lack of available seating</a:t>
            </a:r>
          </a:p>
          <a:p>
            <a:pPr marL="342900" indent="-342900">
              <a:buFont typeface="Arial" panose="020B0604020202020204" pitchFamily="34" charset="0"/>
              <a:buChar char="•"/>
            </a:pPr>
            <a:endParaRPr lang="en-US" sz="2000" b="1" i="1" dirty="0">
              <a:solidFill>
                <a:schemeClr val="tx1"/>
              </a:solidFill>
            </a:endParaRPr>
          </a:p>
          <a:p>
            <a:pPr marL="342900" indent="-342900">
              <a:buFont typeface="Arial" panose="020B0604020202020204" pitchFamily="34" charset="0"/>
              <a:buChar char="•"/>
            </a:pPr>
            <a:endParaRPr lang="en-US" sz="2000" b="1" dirty="0" smtClean="0">
              <a:solidFill>
                <a:schemeClr val="tx1"/>
              </a:solidFill>
            </a:endParaRPr>
          </a:p>
          <a:p>
            <a:pPr marL="0" indent="0"/>
            <a:endParaRPr lang="en-US" sz="2000" b="1" dirty="0" smtClean="0">
              <a:solidFill>
                <a:schemeClr val="tx1"/>
              </a:solidFill>
            </a:endParaRPr>
          </a:p>
        </p:txBody>
      </p:sp>
      <p:sp>
        <p:nvSpPr>
          <p:cNvPr id="4" name="Rectangle 1"/>
          <p:cNvSpPr>
            <a:spLocks noChangeArrowheads="1"/>
          </p:cNvSpPr>
          <p:nvPr/>
        </p:nvSpPr>
        <p:spPr bwMode="auto">
          <a:xfrm>
            <a:off x="6705600" y="344011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893353269"/>
      </p:ext>
    </p:extLst>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365125"/>
            <a:ext cx="3598985" cy="830629"/>
          </a:xfrm>
        </p:spPr>
        <p:txBody>
          <a:bodyPr/>
          <a:lstStyle/>
          <a:p>
            <a:r>
              <a:rPr lang="en-US" dirty="0" smtClean="0"/>
              <a:t>UNF Library</a:t>
            </a:r>
            <a:endParaRPr lang="en-US" dirty="0"/>
          </a:p>
        </p:txBody>
      </p:sp>
      <p:pic>
        <p:nvPicPr>
          <p:cNvPr id="4" name="Content Placeholder 3"/>
          <p:cNvPicPr>
            <a:picLocks noGrp="1" noChangeAspect="1"/>
          </p:cNvPicPr>
          <p:nvPr>
            <p:ph idx="1"/>
          </p:nvPr>
        </p:nvPicPr>
        <p:blipFill>
          <a:blip r:embed="rId2"/>
          <a:stretch>
            <a:fillRect/>
          </a:stretch>
        </p:blipFill>
        <p:spPr>
          <a:xfrm>
            <a:off x="2580547" y="1336431"/>
            <a:ext cx="6439276" cy="4032738"/>
          </a:xfrm>
          <a:prstGeom prst="rect">
            <a:avLst/>
          </a:prstGeom>
        </p:spPr>
      </p:pic>
    </p:spTree>
    <p:extLst>
      <p:ext uri="{BB962C8B-B14F-4D97-AF65-F5344CB8AC3E}">
        <p14:creationId xmlns:p14="http://schemas.microsoft.com/office/powerpoint/2010/main" val="2348065688"/>
      </p:ext>
    </p:extLst>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04652" y="1836116"/>
            <a:ext cx="4137990" cy="1791667"/>
          </a:xfrm>
        </p:spPr>
        <p:txBody>
          <a:bodyPr>
            <a:normAutofit fontScale="90000"/>
          </a:bodyPr>
          <a:lstStyle/>
          <a:p>
            <a:pPr algn="ctr"/>
            <a:r>
              <a:rPr lang="en-US" dirty="0" smtClean="0"/>
              <a:t>North Carolina State University Library</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8809" y="279641"/>
            <a:ext cx="7146391" cy="4764261"/>
          </a:xfrm>
        </p:spPr>
      </p:pic>
    </p:spTree>
    <p:extLst>
      <p:ext uri="{BB962C8B-B14F-4D97-AF65-F5344CB8AC3E}">
        <p14:creationId xmlns:p14="http://schemas.microsoft.com/office/powerpoint/2010/main" val="3009861445"/>
      </p:ext>
    </p:extLst>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1091" r="4133"/>
          <a:stretch/>
        </p:blipFill>
        <p:spPr>
          <a:xfrm>
            <a:off x="149088" y="198783"/>
            <a:ext cx="8875100" cy="5256607"/>
          </a:xfrm>
        </p:spPr>
      </p:pic>
      <p:sp>
        <p:nvSpPr>
          <p:cNvPr id="2" name="Title 1"/>
          <p:cNvSpPr>
            <a:spLocks noGrp="1"/>
          </p:cNvSpPr>
          <p:nvPr>
            <p:ph type="title"/>
          </p:nvPr>
        </p:nvSpPr>
        <p:spPr>
          <a:xfrm>
            <a:off x="9203634" y="3183468"/>
            <a:ext cx="2852531" cy="1524000"/>
          </a:xfrm>
        </p:spPr>
        <p:txBody>
          <a:bodyPr/>
          <a:lstStyle/>
          <a:p>
            <a:r>
              <a:rPr lang="en-US" dirty="0" smtClean="0"/>
              <a:t>UCF Library</a:t>
            </a:r>
            <a:endParaRPr lang="en-US" dirty="0"/>
          </a:p>
        </p:txBody>
      </p:sp>
    </p:spTree>
    <p:extLst>
      <p:ext uri="{BB962C8B-B14F-4D97-AF65-F5344CB8AC3E}">
        <p14:creationId xmlns:p14="http://schemas.microsoft.com/office/powerpoint/2010/main" val="32728867"/>
      </p:ext>
    </p:extLst>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3467" y="365124"/>
            <a:ext cx="4131733" cy="2400654"/>
          </a:xfrm>
        </p:spPr>
        <p:txBody>
          <a:bodyPr/>
          <a:lstStyle/>
          <a:p>
            <a:r>
              <a:rPr lang="en-US" dirty="0" smtClean="0"/>
              <a:t>North Carolina State University Library</a:t>
            </a: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513689" y="237066"/>
            <a:ext cx="4131733" cy="5251274"/>
          </a:xfrm>
          <a:prstGeom prst="rect">
            <a:avLst/>
          </a:prstGeom>
        </p:spPr>
      </p:pic>
    </p:spTree>
    <p:extLst>
      <p:ext uri="{BB962C8B-B14F-4D97-AF65-F5344CB8AC3E}">
        <p14:creationId xmlns:p14="http://schemas.microsoft.com/office/powerpoint/2010/main" val="22387259"/>
      </p:ext>
    </p:extLst>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62800" y="735378"/>
            <a:ext cx="4191000" cy="955310"/>
          </a:xfrm>
        </p:spPr>
        <p:txBody>
          <a:bodyPr>
            <a:normAutofit fontScale="90000"/>
          </a:bodyPr>
          <a:lstStyle/>
          <a:p>
            <a:r>
              <a:rPr lang="en-US" dirty="0" smtClean="0"/>
              <a:t>USF St. Petersburg Library</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9771" y="735378"/>
            <a:ext cx="6468087" cy="4351338"/>
          </a:xfrm>
        </p:spPr>
      </p:pic>
    </p:spTree>
    <p:extLst>
      <p:ext uri="{BB962C8B-B14F-4D97-AF65-F5344CB8AC3E}">
        <p14:creationId xmlns:p14="http://schemas.microsoft.com/office/powerpoint/2010/main" val="1958019018"/>
      </p:ext>
    </p:extLst>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36524" y="1406769"/>
            <a:ext cx="3417276" cy="283919"/>
          </a:xfrm>
        </p:spPr>
        <p:txBody>
          <a:bodyPr>
            <a:normAutofit fontScale="90000"/>
          </a:bodyPr>
          <a:lstStyle/>
          <a:p>
            <a:r>
              <a:rPr lang="en-US" dirty="0" smtClean="0"/>
              <a:t>USF Tampa Library</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37506" y="750279"/>
            <a:ext cx="6079109" cy="4647038"/>
          </a:xfrm>
        </p:spPr>
      </p:pic>
    </p:spTree>
    <p:extLst>
      <p:ext uri="{BB962C8B-B14F-4D97-AF65-F5344CB8AC3E}">
        <p14:creationId xmlns:p14="http://schemas.microsoft.com/office/powerpoint/2010/main" val="2297558777"/>
      </p:ext>
    </p:extLst>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8268" y="283063"/>
            <a:ext cx="8235462" cy="983029"/>
          </a:xfrm>
        </p:spPr>
        <p:txBody>
          <a:bodyPr/>
          <a:lstStyle/>
          <a:p>
            <a:r>
              <a:rPr lang="en-US" dirty="0"/>
              <a:t>UNF Library</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112304" y="1266092"/>
            <a:ext cx="6320495" cy="4056184"/>
          </a:xfrm>
        </p:spPr>
      </p:pic>
    </p:spTree>
    <p:extLst>
      <p:ext uri="{BB962C8B-B14F-4D97-AF65-F5344CB8AC3E}">
        <p14:creationId xmlns:p14="http://schemas.microsoft.com/office/powerpoint/2010/main" val="2867791722"/>
      </p:ext>
    </p:extLst>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5342" y="553758"/>
            <a:ext cx="8313162" cy="4674224"/>
          </a:xfrm>
        </p:spPr>
      </p:pic>
      <p:sp>
        <p:nvSpPr>
          <p:cNvPr id="2" name="Title 1"/>
          <p:cNvSpPr>
            <a:spLocks noGrp="1"/>
          </p:cNvSpPr>
          <p:nvPr>
            <p:ph type="title"/>
          </p:nvPr>
        </p:nvSpPr>
        <p:spPr>
          <a:xfrm>
            <a:off x="8408504" y="2890870"/>
            <a:ext cx="3631095" cy="2187645"/>
          </a:xfrm>
        </p:spPr>
        <p:txBody>
          <a:bodyPr>
            <a:normAutofit fontScale="90000"/>
          </a:bodyPr>
          <a:lstStyle/>
          <a:p>
            <a:pPr algn="ctr"/>
            <a:r>
              <a:rPr lang="en-US" dirty="0" smtClean="0"/>
              <a:t>Southern</a:t>
            </a:r>
            <a:br>
              <a:rPr lang="en-US" dirty="0" smtClean="0"/>
            </a:br>
            <a:r>
              <a:rPr lang="en-US" dirty="0" smtClean="0"/>
              <a:t>New Hampshire University Library</a:t>
            </a:r>
            <a:endParaRPr lang="en-US" dirty="0"/>
          </a:p>
        </p:txBody>
      </p:sp>
    </p:spTree>
    <p:extLst>
      <p:ext uri="{BB962C8B-B14F-4D97-AF65-F5344CB8AC3E}">
        <p14:creationId xmlns:p14="http://schemas.microsoft.com/office/powerpoint/2010/main" val="3504939284"/>
      </p:ext>
    </p:extLst>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2768" y="829057"/>
            <a:ext cx="9180576" cy="3133344"/>
          </a:xfrm>
        </p:spPr>
        <p:txBody>
          <a:bodyPr>
            <a:normAutofit/>
          </a:bodyPr>
          <a:lstStyle/>
          <a:p>
            <a:pPr algn="ctr"/>
            <a:r>
              <a:rPr lang="en-US" sz="6600" b="1" dirty="0" smtClean="0">
                <a:effectLst>
                  <a:glow rad="139700">
                    <a:srgbClr val="00B0F0">
                      <a:alpha val="40000"/>
                    </a:srgbClr>
                  </a:glow>
                  <a:outerShdw blurRad="38100" dist="38100" dir="2700000" algn="tl">
                    <a:srgbClr val="000000">
                      <a:alpha val="43137"/>
                    </a:srgbClr>
                  </a:outerShdw>
                </a:effectLst>
              </a:rPr>
              <a:t>“</a:t>
            </a:r>
            <a:r>
              <a:rPr lang="en-US" sz="6000" dirty="0">
                <a:effectLst>
                  <a:glow rad="139700">
                    <a:srgbClr val="00B0F0">
                      <a:alpha val="40000"/>
                    </a:srgbClr>
                  </a:glow>
                </a:effectLst>
              </a:rPr>
              <a:t>The library should support and inspire student scholarship and creativity</a:t>
            </a:r>
            <a:r>
              <a:rPr lang="en-US" sz="6000" dirty="0" smtClean="0">
                <a:effectLst>
                  <a:glow rad="139700">
                    <a:srgbClr val="00B0F0">
                      <a:alpha val="40000"/>
                    </a:srgbClr>
                  </a:glow>
                </a:effectLst>
              </a:rPr>
              <a:t>.”</a:t>
            </a:r>
            <a:endParaRPr lang="en-US" sz="6600" b="1" dirty="0">
              <a:effectLst>
                <a:glow rad="139700">
                  <a:srgbClr val="00B0F0">
                    <a:alpha val="40000"/>
                  </a:srgbClr>
                </a:glow>
              </a:effectLst>
            </a:endParaRPr>
          </a:p>
        </p:txBody>
      </p:sp>
      <p:sp>
        <p:nvSpPr>
          <p:cNvPr id="3" name="Title 1"/>
          <p:cNvSpPr txBox="1">
            <a:spLocks/>
          </p:cNvSpPr>
          <p:nvPr/>
        </p:nvSpPr>
        <p:spPr>
          <a:xfrm>
            <a:off x="8546592" y="3877056"/>
            <a:ext cx="3176812" cy="155567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3700" dirty="0" smtClean="0"/>
              <a:t>Carol Hixson</a:t>
            </a:r>
            <a:r>
              <a:rPr lang="en-US" sz="4500" dirty="0" smtClean="0"/>
              <a:t/>
            </a:r>
            <a:br>
              <a:rPr lang="en-US" sz="4500" dirty="0" smtClean="0"/>
            </a:br>
            <a:r>
              <a:rPr lang="en-US" sz="1600" dirty="0" smtClean="0"/>
              <a:t>Dean of University Libraries</a:t>
            </a:r>
            <a:endParaRPr lang="en-US" sz="1600" dirty="0"/>
          </a:p>
        </p:txBody>
      </p:sp>
    </p:spTree>
    <p:extLst>
      <p:ext uri="{BB962C8B-B14F-4D97-AF65-F5344CB8AC3E}">
        <p14:creationId xmlns:p14="http://schemas.microsoft.com/office/powerpoint/2010/main" val="1949773449"/>
      </p:ext>
    </p:extLst>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6044" y="3885182"/>
            <a:ext cx="3514758" cy="1673792"/>
          </a:xfrm>
        </p:spPr>
        <p:txBody>
          <a:bodyPr>
            <a:normAutofit fontScale="90000"/>
          </a:bodyPr>
          <a:lstStyle/>
          <a:p>
            <a:pPr algn="ctr"/>
            <a:r>
              <a:rPr lang="en-US" dirty="0" smtClean="0"/>
              <a:t>North Carolina State University Library</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57515" y="141969"/>
            <a:ext cx="8006314" cy="5329918"/>
          </a:xfrm>
        </p:spPr>
      </p:pic>
    </p:spTree>
    <p:extLst>
      <p:ext uri="{BB962C8B-B14F-4D97-AF65-F5344CB8AC3E}">
        <p14:creationId xmlns:p14="http://schemas.microsoft.com/office/powerpoint/2010/main" val="743353211"/>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Wimberly</a:t>
            </a:r>
            <a:r>
              <a:rPr lang="en-US" dirty="0" smtClean="0"/>
              <a:t> Library Today</a:t>
            </a:r>
            <a:endParaRPr lang="en-US" dirty="0"/>
          </a:p>
        </p:txBody>
      </p:sp>
      <p:sp>
        <p:nvSpPr>
          <p:cNvPr id="3" name="Text Placeholder 2"/>
          <p:cNvSpPr>
            <a:spLocks noGrp="1"/>
          </p:cNvSpPr>
          <p:nvPr>
            <p:ph type="body" idx="1"/>
          </p:nvPr>
        </p:nvSpPr>
        <p:spPr/>
        <p:txBody>
          <a:bodyPr/>
          <a:lstStyle/>
          <a:p>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839788" y="1690689"/>
            <a:ext cx="5157787" cy="3860106"/>
          </a:xfrm>
          <a:ln w="57150">
            <a:solidFill>
              <a:schemeClr val="tx1"/>
            </a:solidFill>
          </a:ln>
        </p:spPr>
      </p:pic>
      <p:sp>
        <p:nvSpPr>
          <p:cNvPr id="5" name="Text Placeholder 4"/>
          <p:cNvSpPr>
            <a:spLocks noGrp="1"/>
          </p:cNvSpPr>
          <p:nvPr>
            <p:ph type="body" sz="quarter" idx="3"/>
          </p:nvPr>
        </p:nvSpPr>
        <p:spPr/>
        <p:txBody>
          <a:bodyPr/>
          <a:lstStyle/>
          <a:p>
            <a:endParaRPr lang="en-US" dirty="0" smtClean="0"/>
          </a:p>
          <a:p>
            <a:endParaRPr lang="en-US" dirty="0"/>
          </a:p>
        </p:txBody>
      </p:sp>
      <p:pic>
        <p:nvPicPr>
          <p:cNvPr id="10" name="Content Placeholder 9"/>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6307402" y="1690689"/>
            <a:ext cx="4912784" cy="3860106"/>
          </a:xfrm>
          <a:ln w="57150">
            <a:solidFill>
              <a:schemeClr val="tx1"/>
            </a:solidFill>
          </a:ln>
        </p:spPr>
      </p:pic>
    </p:spTree>
    <p:extLst>
      <p:ext uri="{BB962C8B-B14F-4D97-AF65-F5344CB8AC3E}">
        <p14:creationId xmlns:p14="http://schemas.microsoft.com/office/powerpoint/2010/main" val="1886730831"/>
      </p:ext>
    </p:extLst>
  </p:cSld>
  <p:clrMapOvr>
    <a:masterClrMapping/>
  </p:clrMapOvr>
  <p:transition spd="slow">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09538" y="879230"/>
            <a:ext cx="2954215" cy="811457"/>
          </a:xfrm>
        </p:spPr>
        <p:txBody>
          <a:bodyPr/>
          <a:lstStyle/>
          <a:p>
            <a:r>
              <a:rPr lang="en-US" dirty="0"/>
              <a:t>UNF Library</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7754" y="633045"/>
            <a:ext cx="8518391" cy="4607169"/>
          </a:xfrm>
        </p:spPr>
      </p:pic>
    </p:spTree>
    <p:extLst>
      <p:ext uri="{BB962C8B-B14F-4D97-AF65-F5344CB8AC3E}">
        <p14:creationId xmlns:p14="http://schemas.microsoft.com/office/powerpoint/2010/main" val="4125657435"/>
      </p:ext>
    </p:extLst>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43447" y="656492"/>
            <a:ext cx="4185138" cy="1034196"/>
          </a:xfrm>
        </p:spPr>
        <p:txBody>
          <a:bodyPr>
            <a:normAutofit fontScale="90000"/>
          </a:bodyPr>
          <a:lstStyle/>
          <a:p>
            <a:r>
              <a:rPr lang="en-US" dirty="0" smtClean="0"/>
              <a:t>USF St. Petersburg Library</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79231" y="275459"/>
            <a:ext cx="6482861" cy="4601341"/>
          </a:xfrm>
        </p:spPr>
      </p:pic>
    </p:spTree>
    <p:extLst>
      <p:ext uri="{BB962C8B-B14F-4D97-AF65-F5344CB8AC3E}">
        <p14:creationId xmlns:p14="http://schemas.microsoft.com/office/powerpoint/2010/main" val="3476460405"/>
      </p:ext>
    </p:extLst>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5422" y="365125"/>
            <a:ext cx="4323646" cy="1260475"/>
          </a:xfrm>
        </p:spPr>
        <p:txBody>
          <a:bodyPr>
            <a:normAutofit fontScale="90000"/>
          </a:bodyPr>
          <a:lstStyle/>
          <a:p>
            <a:r>
              <a:rPr lang="en-US" dirty="0" smtClean="0"/>
              <a:t>UF Marston </a:t>
            </a:r>
            <a:br>
              <a:rPr lang="en-US" dirty="0" smtClean="0"/>
            </a:br>
            <a:r>
              <a:rPr lang="en-US" dirty="0" smtClean="0"/>
              <a:t>Science Library</a:t>
            </a: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5136445" y="575733"/>
            <a:ext cx="6400800" cy="4492977"/>
          </a:xfrm>
          <a:prstGeom prst="rect">
            <a:avLst/>
          </a:prstGeom>
        </p:spPr>
      </p:pic>
    </p:spTree>
    <p:extLst>
      <p:ext uri="{BB962C8B-B14F-4D97-AF65-F5344CB8AC3E}">
        <p14:creationId xmlns:p14="http://schemas.microsoft.com/office/powerpoint/2010/main" val="1542220857"/>
      </p:ext>
    </p:extLst>
  </p:cSld>
  <p:clrMapOvr>
    <a:masterClrMapping/>
  </p:clrMapOvr>
  <p:transition spd="slow">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32430" y="961291"/>
            <a:ext cx="4067907" cy="2227385"/>
          </a:xfrm>
        </p:spPr>
        <p:txBody>
          <a:bodyPr>
            <a:normAutofit fontScale="90000"/>
          </a:bodyPr>
          <a:lstStyle/>
          <a:p>
            <a:r>
              <a:rPr lang="en-US" dirty="0" smtClean="0"/>
              <a:t>University of Massachusetts Dartmouth Carney Library</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6154" y="692881"/>
            <a:ext cx="6710155" cy="4523888"/>
          </a:xfrm>
        </p:spPr>
      </p:pic>
    </p:spTree>
    <p:extLst>
      <p:ext uri="{BB962C8B-B14F-4D97-AF65-F5344CB8AC3E}">
        <p14:creationId xmlns:p14="http://schemas.microsoft.com/office/powerpoint/2010/main" val="269396494"/>
      </p:ext>
    </p:extLst>
  </p:cSld>
  <p:clrMapOvr>
    <a:masterClrMapping/>
  </p:clrMapOvr>
  <p:transition spd="slow">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3511" y="654756"/>
            <a:ext cx="5339645" cy="1524000"/>
          </a:xfrm>
        </p:spPr>
        <p:txBody>
          <a:bodyPr>
            <a:normAutofit/>
          </a:bodyPr>
          <a:lstStyle/>
          <a:p>
            <a:r>
              <a:rPr lang="en-US" dirty="0" smtClean="0"/>
              <a:t>North Carolina State University Library</a:t>
            </a: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5633157" y="654756"/>
            <a:ext cx="6073422" cy="4312355"/>
          </a:xfrm>
          <a:prstGeom prst="rect">
            <a:avLst/>
          </a:prstGeom>
        </p:spPr>
      </p:pic>
    </p:spTree>
    <p:extLst>
      <p:ext uri="{BB962C8B-B14F-4D97-AF65-F5344CB8AC3E}">
        <p14:creationId xmlns:p14="http://schemas.microsoft.com/office/powerpoint/2010/main" val="593303148"/>
      </p:ext>
    </p:extLst>
  </p:cSld>
  <p:clrMapOvr>
    <a:masterClrMapping/>
  </p:clrMapOvr>
  <p:transition spd="slow">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77908" y="365125"/>
            <a:ext cx="3845168" cy="2084998"/>
          </a:xfrm>
        </p:spPr>
        <p:txBody>
          <a:bodyPr/>
          <a:lstStyle/>
          <a:p>
            <a:r>
              <a:rPr lang="en-US" dirty="0" smtClean="0"/>
              <a:t>UNF Library</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1324" y="475579"/>
            <a:ext cx="6933278" cy="4659130"/>
          </a:xfrm>
        </p:spPr>
      </p:pic>
    </p:spTree>
    <p:extLst>
      <p:ext uri="{BB962C8B-B14F-4D97-AF65-F5344CB8AC3E}">
        <p14:creationId xmlns:p14="http://schemas.microsoft.com/office/powerpoint/2010/main" val="3525106756"/>
      </p:ext>
    </p:extLst>
  </p:cSld>
  <p:clrMapOvr>
    <a:masterClrMapping/>
  </p:clrMapOvr>
  <p:transition spd="slow">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3728" y="743712"/>
            <a:ext cx="9180576" cy="3133344"/>
          </a:xfrm>
        </p:spPr>
        <p:txBody>
          <a:bodyPr>
            <a:normAutofit fontScale="90000"/>
          </a:bodyPr>
          <a:lstStyle/>
          <a:p>
            <a:pPr algn="ctr"/>
            <a:r>
              <a:rPr lang="en-US" sz="6600" b="1" dirty="0" smtClean="0">
                <a:effectLst>
                  <a:glow rad="228600">
                    <a:schemeClr val="accent4">
                      <a:satMod val="175000"/>
                      <a:alpha val="40000"/>
                    </a:schemeClr>
                  </a:glow>
                  <a:outerShdw blurRad="38100" dist="38100" dir="2700000" algn="tl">
                    <a:srgbClr val="000000">
                      <a:alpha val="43137"/>
                    </a:srgbClr>
                  </a:outerShdw>
                </a:effectLst>
              </a:rPr>
              <a:t>“</a:t>
            </a:r>
            <a:r>
              <a:rPr lang="en-US" sz="6000" dirty="0">
                <a:effectLst>
                  <a:glow rad="228600">
                    <a:schemeClr val="accent4">
                      <a:satMod val="175000"/>
                      <a:alpha val="40000"/>
                    </a:schemeClr>
                  </a:glow>
                </a:effectLst>
              </a:rPr>
              <a:t>We need new kinds of physical and virtual spaces for students to collaborate effectively and share their creative </a:t>
            </a:r>
            <a:r>
              <a:rPr lang="en-US" sz="6000" dirty="0" smtClean="0">
                <a:effectLst>
                  <a:glow rad="228600">
                    <a:schemeClr val="accent4">
                      <a:satMod val="175000"/>
                      <a:alpha val="40000"/>
                    </a:schemeClr>
                  </a:glow>
                </a:effectLst>
              </a:rPr>
              <a:t>energy.”</a:t>
            </a:r>
            <a:endParaRPr lang="en-US" sz="6600" b="1" dirty="0">
              <a:effectLst>
                <a:glow rad="228600">
                  <a:schemeClr val="accent4">
                    <a:satMod val="175000"/>
                    <a:alpha val="40000"/>
                  </a:schemeClr>
                </a:glow>
              </a:effectLst>
            </a:endParaRPr>
          </a:p>
        </p:txBody>
      </p:sp>
      <p:sp>
        <p:nvSpPr>
          <p:cNvPr id="3" name="Title 1"/>
          <p:cNvSpPr txBox="1">
            <a:spLocks/>
          </p:cNvSpPr>
          <p:nvPr/>
        </p:nvSpPr>
        <p:spPr>
          <a:xfrm>
            <a:off x="8546592" y="3877056"/>
            <a:ext cx="3176812" cy="155567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3700" dirty="0" smtClean="0"/>
              <a:t>Carol Hixson</a:t>
            </a:r>
            <a:r>
              <a:rPr lang="en-US" sz="4500" dirty="0" smtClean="0"/>
              <a:t/>
            </a:r>
            <a:br>
              <a:rPr lang="en-US" sz="4500" dirty="0" smtClean="0"/>
            </a:br>
            <a:r>
              <a:rPr lang="en-US" sz="1600" dirty="0" smtClean="0"/>
              <a:t>Dean of University Libraries</a:t>
            </a:r>
            <a:endParaRPr lang="en-US" sz="1600" dirty="0"/>
          </a:p>
        </p:txBody>
      </p:sp>
    </p:spTree>
    <p:extLst>
      <p:ext uri="{BB962C8B-B14F-4D97-AF65-F5344CB8AC3E}">
        <p14:creationId xmlns:p14="http://schemas.microsoft.com/office/powerpoint/2010/main" val="3596574919"/>
      </p:ext>
    </p:extLst>
  </p:cSld>
  <p:clrMapOvr>
    <a:masterClrMapping/>
  </p:clrMapOvr>
  <mc:AlternateContent xmlns:mc="http://schemas.openxmlformats.org/markup-compatibility/2006" xmlns:p14="http://schemas.microsoft.com/office/powerpoint/2010/main">
    <mc:Choice Requires="p14">
      <p:transition spd="med" p14:dur="700" advTm="15000">
        <p:fade/>
      </p:transition>
    </mc:Choice>
    <mc:Fallback xmlns="">
      <p:transition spd="med" advTm="15000">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31568" y="365125"/>
            <a:ext cx="2022231" cy="1604352"/>
          </a:xfrm>
        </p:spPr>
        <p:txBody>
          <a:bodyPr/>
          <a:lstStyle/>
          <a:p>
            <a:r>
              <a:rPr lang="en-US" dirty="0" smtClean="0"/>
              <a:t>UNF Library</a:t>
            </a:r>
            <a:endParaRPr lang="en-US" dirty="0"/>
          </a:p>
        </p:txBody>
      </p:sp>
      <p:pic>
        <p:nvPicPr>
          <p:cNvPr id="4" name="Content Placeholder 3"/>
          <p:cNvPicPr>
            <a:picLocks noGrp="1" noChangeAspect="1"/>
          </p:cNvPicPr>
          <p:nvPr>
            <p:ph idx="1"/>
          </p:nvPr>
        </p:nvPicPr>
        <p:blipFill>
          <a:blip r:embed="rId2"/>
          <a:stretch>
            <a:fillRect/>
          </a:stretch>
        </p:blipFill>
        <p:spPr>
          <a:xfrm>
            <a:off x="996462" y="646995"/>
            <a:ext cx="7115908" cy="4789471"/>
          </a:xfrm>
          <a:prstGeom prst="rect">
            <a:avLst/>
          </a:prstGeom>
        </p:spPr>
      </p:pic>
    </p:spTree>
    <p:extLst>
      <p:ext uri="{BB962C8B-B14F-4D97-AF65-F5344CB8AC3E}">
        <p14:creationId xmlns:p14="http://schemas.microsoft.com/office/powerpoint/2010/main" val="4249348008"/>
      </p:ext>
    </p:extLst>
  </p:cSld>
  <p:clrMapOvr>
    <a:masterClrMapping/>
  </p:clrMapOvr>
  <p:transition spd="slow">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738" y="1860686"/>
            <a:ext cx="3776871" cy="1692275"/>
          </a:xfrm>
        </p:spPr>
        <p:txBody>
          <a:bodyPr>
            <a:normAutofit fontScale="90000"/>
          </a:bodyPr>
          <a:lstStyle/>
          <a:p>
            <a:pPr algn="ctr"/>
            <a:r>
              <a:rPr lang="en-US" dirty="0" smtClean="0"/>
              <a:t>North Carolina State University Library</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04029" y="76337"/>
            <a:ext cx="7014633" cy="5260975"/>
          </a:xfrm>
        </p:spPr>
      </p:pic>
    </p:spTree>
    <p:extLst>
      <p:ext uri="{BB962C8B-B14F-4D97-AF65-F5344CB8AC3E}">
        <p14:creationId xmlns:p14="http://schemas.microsoft.com/office/powerpoint/2010/main" val="1052425600"/>
      </p:ext>
    </p:extLst>
  </p:cSld>
  <p:clrMapOvr>
    <a:masterClrMapping/>
  </p:clrMapOvr>
  <p:transition spd="slow">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417" y="1537943"/>
            <a:ext cx="3727174" cy="2547040"/>
          </a:xfrm>
        </p:spPr>
        <p:txBody>
          <a:bodyPr>
            <a:normAutofit/>
          </a:bodyPr>
          <a:lstStyle/>
          <a:p>
            <a:pPr algn="ctr"/>
            <a:r>
              <a:rPr lang="en-US" dirty="0" smtClean="0"/>
              <a:t>University of Massachusetts Dartmouth Carney Library</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63887" y="234240"/>
            <a:ext cx="7727893" cy="5154445"/>
          </a:xfrm>
        </p:spPr>
      </p:pic>
    </p:spTree>
    <p:extLst>
      <p:ext uri="{BB962C8B-B14F-4D97-AF65-F5344CB8AC3E}">
        <p14:creationId xmlns:p14="http://schemas.microsoft.com/office/powerpoint/2010/main" val="704619922"/>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0158" y="365125"/>
            <a:ext cx="9905320" cy="549275"/>
          </a:xfrm>
        </p:spPr>
        <p:txBody>
          <a:bodyPr>
            <a:normAutofit fontScale="90000"/>
          </a:bodyPr>
          <a:lstStyle/>
          <a:p>
            <a:r>
              <a:rPr lang="en-US" dirty="0" smtClean="0"/>
              <a:t>Seating and Study Capacity in </a:t>
            </a:r>
            <a:r>
              <a:rPr lang="en-US" dirty="0" err="1" smtClean="0"/>
              <a:t>Wimberly</a:t>
            </a:r>
            <a:r>
              <a:rPr lang="en-US" dirty="0" smtClean="0"/>
              <a:t> Library</a:t>
            </a:r>
            <a:endParaRPr lang="en-US" dirty="0"/>
          </a:p>
        </p:txBody>
      </p:sp>
      <p:sp>
        <p:nvSpPr>
          <p:cNvPr id="3" name="Rectangle 2"/>
          <p:cNvSpPr/>
          <p:nvPr/>
        </p:nvSpPr>
        <p:spPr>
          <a:xfrm>
            <a:off x="458300" y="1004553"/>
            <a:ext cx="10521306" cy="4739759"/>
          </a:xfrm>
          <a:prstGeom prst="rect">
            <a:avLst/>
          </a:prstGeom>
        </p:spPr>
        <p:txBody>
          <a:bodyPr wrap="square">
            <a:spAutoFit/>
          </a:bodyPr>
          <a:lstStyle/>
          <a:p>
            <a:pPr marL="285750" indent="-285750">
              <a:buFont typeface="Wingdings" panose="05000000000000000000" pitchFamily="2" charset="2"/>
              <a:buChar char="Ø"/>
            </a:pPr>
            <a:r>
              <a:rPr lang="en-US" sz="2800" b="1" i="1" dirty="0" smtClean="0"/>
              <a:t>The </a:t>
            </a:r>
            <a:r>
              <a:rPr lang="en-US" sz="2800" b="1" i="1" dirty="0"/>
              <a:t>seating capacity is 1300 seats, including study rooms (increased seating by about 18% in past year)</a:t>
            </a:r>
          </a:p>
          <a:p>
            <a:pPr marL="285750" indent="-285750">
              <a:buFont typeface="Wingdings" panose="05000000000000000000" pitchFamily="2" charset="2"/>
              <a:buChar char="Ø"/>
            </a:pPr>
            <a:r>
              <a:rPr lang="en-US" sz="2800" b="1" i="1" dirty="0" smtClean="0">
                <a:ea typeface="Calibri" panose="020F0502020204030204" pitchFamily="34" charset="0"/>
                <a:cs typeface="Times New Roman" panose="02020603050405020304" pitchFamily="18" charset="0"/>
              </a:rPr>
              <a:t>28 </a:t>
            </a:r>
            <a:r>
              <a:rPr lang="en-US" sz="2800" b="1" i="1" dirty="0">
                <a:ea typeface="Calibri" panose="020F0502020204030204" pitchFamily="34" charset="0"/>
                <a:cs typeface="Times New Roman" panose="02020603050405020304" pitchFamily="18" charset="0"/>
              </a:rPr>
              <a:t>group study </a:t>
            </a:r>
            <a:r>
              <a:rPr lang="en-US" sz="2800" b="1" i="1" dirty="0" smtClean="0">
                <a:ea typeface="Calibri" panose="020F0502020204030204" pitchFamily="34" charset="0"/>
                <a:cs typeface="Times New Roman" panose="02020603050405020304" pitchFamily="18" charset="0"/>
              </a:rPr>
              <a:t>rooms:</a:t>
            </a:r>
            <a:r>
              <a:rPr lang="en-US" sz="2800" b="1" i="1" dirty="0">
                <a:ea typeface="Calibri" panose="020F0502020204030204" pitchFamily="34" charset="0"/>
                <a:cs typeface="Times New Roman" panose="02020603050405020304" pitchFamily="18" charset="0"/>
              </a:rPr>
              <a:t>  8</a:t>
            </a:r>
            <a:r>
              <a:rPr lang="en-US" sz="2800" b="1" i="1" dirty="0" smtClean="0">
                <a:ea typeface="Calibri" panose="020F0502020204030204" pitchFamily="34" charset="0"/>
                <a:cs typeface="Times New Roman" panose="02020603050405020304" pitchFamily="18" charset="0"/>
              </a:rPr>
              <a:t> </a:t>
            </a:r>
            <a:r>
              <a:rPr lang="en-US" sz="2800" b="1" i="1" dirty="0">
                <a:ea typeface="Calibri" panose="020F0502020204030204" pitchFamily="34" charset="0"/>
                <a:cs typeface="Times New Roman" panose="02020603050405020304" pitchFamily="18" charset="0"/>
              </a:rPr>
              <a:t>large study rooms for 3 or more </a:t>
            </a:r>
            <a:r>
              <a:rPr lang="en-US" sz="2800" b="1" i="1" dirty="0" smtClean="0">
                <a:ea typeface="Calibri" panose="020F0502020204030204" pitchFamily="34" charset="0"/>
                <a:cs typeface="Times New Roman" panose="02020603050405020304" pitchFamily="18" charset="0"/>
              </a:rPr>
              <a:t>people and 20 smaller rooms for 2 </a:t>
            </a:r>
            <a:r>
              <a:rPr lang="en-US" sz="2800" b="1" i="1" dirty="0">
                <a:ea typeface="Calibri" panose="020F0502020204030204" pitchFamily="34" charset="0"/>
                <a:cs typeface="Times New Roman" panose="02020603050405020304" pitchFamily="18" charset="0"/>
              </a:rPr>
              <a:t>or more </a:t>
            </a:r>
            <a:r>
              <a:rPr lang="en-US" sz="2800" b="1" i="1" dirty="0" smtClean="0">
                <a:ea typeface="Calibri" panose="020F0502020204030204" pitchFamily="34" charset="0"/>
                <a:cs typeface="Times New Roman" panose="02020603050405020304" pitchFamily="18" charset="0"/>
              </a:rPr>
              <a:t>people</a:t>
            </a:r>
            <a:r>
              <a:rPr lang="en-US" sz="2800" b="1" i="1" dirty="0">
                <a:ea typeface="Calibri" panose="020F0502020204030204" pitchFamily="34" charset="0"/>
                <a:cs typeface="Times New Roman" panose="02020603050405020304" pitchFamily="18" charset="0"/>
              </a:rPr>
              <a:t> </a:t>
            </a:r>
            <a:r>
              <a:rPr lang="en-US" sz="2800" b="1" i="1" dirty="0" smtClean="0">
                <a:ea typeface="Calibri" panose="020F0502020204030204" pitchFamily="34" charset="0"/>
                <a:cs typeface="Times New Roman" panose="02020603050405020304" pitchFamily="18" charset="0"/>
              </a:rPr>
              <a:t>(increased capacity by 11% in past year)</a:t>
            </a:r>
            <a:endParaRPr lang="en-US" sz="2800" b="1" i="1" dirty="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Ø"/>
            </a:pPr>
            <a:r>
              <a:rPr lang="en-US" sz="2800" b="1" i="1" dirty="0">
                <a:ea typeface="Calibri" panose="020F0502020204030204" pitchFamily="34" charset="0"/>
                <a:cs typeface="Times New Roman" panose="02020603050405020304" pitchFamily="18" charset="0"/>
              </a:rPr>
              <a:t>H</a:t>
            </a:r>
            <a:r>
              <a:rPr lang="en-US" sz="2800" b="1" i="1" dirty="0" smtClean="0">
                <a:ea typeface="Calibri" panose="020F0502020204030204" pitchFamily="34" charset="0"/>
                <a:cs typeface="Times New Roman" panose="02020603050405020304" pitchFamily="18" charset="0"/>
              </a:rPr>
              <a:t>igh </a:t>
            </a:r>
            <a:r>
              <a:rPr lang="en-US" sz="2800" b="1" i="1" dirty="0">
                <a:ea typeface="Calibri" panose="020F0502020204030204" pitchFamily="34" charset="0"/>
                <a:cs typeface="Times New Roman" panose="02020603050405020304" pitchFamily="18" charset="0"/>
              </a:rPr>
              <a:t>demand daily, </a:t>
            </a:r>
            <a:r>
              <a:rPr lang="en-US" sz="2800" b="1" i="1" dirty="0" smtClean="0">
                <a:ea typeface="Calibri" panose="020F0502020204030204" pitchFamily="34" charset="0"/>
                <a:cs typeface="Times New Roman" panose="02020603050405020304" pitchFamily="18" charset="0"/>
              </a:rPr>
              <a:t>with extremely </a:t>
            </a:r>
            <a:r>
              <a:rPr lang="en-US" sz="2800" b="1" i="1" dirty="0">
                <a:ea typeface="Calibri" panose="020F0502020204030204" pitchFamily="34" charset="0"/>
                <a:cs typeface="Times New Roman" panose="02020603050405020304" pitchFamily="18" charset="0"/>
              </a:rPr>
              <a:t>high </a:t>
            </a:r>
            <a:r>
              <a:rPr lang="en-US" sz="2800" b="1" i="1" dirty="0" smtClean="0">
                <a:ea typeface="Calibri" panose="020F0502020204030204" pitchFamily="34" charset="0"/>
                <a:cs typeface="Times New Roman" panose="02020603050405020304" pitchFamily="18" charset="0"/>
              </a:rPr>
              <a:t>demand before </a:t>
            </a:r>
            <a:r>
              <a:rPr lang="en-US" sz="2800" b="1" i="1" dirty="0">
                <a:ea typeface="Calibri" panose="020F0502020204030204" pitchFamily="34" charset="0"/>
                <a:cs typeface="Times New Roman" panose="02020603050405020304" pitchFamily="18" charset="0"/>
              </a:rPr>
              <a:t>and during midterms </a:t>
            </a:r>
            <a:r>
              <a:rPr lang="en-US" sz="2800" b="1" i="1" dirty="0" smtClean="0">
                <a:ea typeface="Calibri" panose="020F0502020204030204" pitchFamily="34" charset="0"/>
                <a:cs typeface="Times New Roman" panose="02020603050405020304" pitchFamily="18" charset="0"/>
              </a:rPr>
              <a:t> and </a:t>
            </a:r>
            <a:r>
              <a:rPr lang="en-US" sz="2800" b="1" i="1" dirty="0">
                <a:ea typeface="Calibri" panose="020F0502020204030204" pitchFamily="34" charset="0"/>
                <a:cs typeface="Times New Roman" panose="02020603050405020304" pitchFamily="18" charset="0"/>
              </a:rPr>
              <a:t>final </a:t>
            </a:r>
            <a:r>
              <a:rPr lang="en-US" sz="2800" b="1" i="1" dirty="0" smtClean="0">
                <a:ea typeface="Calibri" panose="020F0502020204030204" pitchFamily="34" charset="0"/>
                <a:cs typeface="Times New Roman" panose="02020603050405020304" pitchFamily="18" charset="0"/>
              </a:rPr>
              <a:t>exams</a:t>
            </a:r>
          </a:p>
          <a:p>
            <a:pPr marL="285750" indent="-285750">
              <a:buFont typeface="Wingdings" panose="05000000000000000000" pitchFamily="2" charset="2"/>
              <a:buChar char="Ø"/>
            </a:pPr>
            <a:r>
              <a:rPr lang="en-US" sz="2800" b="1" i="1" dirty="0" smtClean="0">
                <a:ea typeface="Calibri" panose="020F0502020204030204" pitchFamily="34" charset="0"/>
                <a:cs typeface="Times New Roman" panose="02020603050405020304" pitchFamily="18" charset="0"/>
              </a:rPr>
              <a:t>Peak </a:t>
            </a:r>
            <a:r>
              <a:rPr lang="en-US" sz="2800" b="1" i="1" dirty="0">
                <a:ea typeface="Calibri" panose="020F0502020204030204" pitchFamily="34" charset="0"/>
                <a:cs typeface="Times New Roman" panose="02020603050405020304" pitchFamily="18" charset="0"/>
              </a:rPr>
              <a:t>demand </a:t>
            </a:r>
            <a:r>
              <a:rPr lang="en-US" sz="2800" b="1" i="1" dirty="0" smtClean="0">
                <a:ea typeface="Calibri" panose="020F0502020204030204" pitchFamily="34" charset="0"/>
                <a:cs typeface="Times New Roman" panose="02020603050405020304" pitchFamily="18" charset="0"/>
              </a:rPr>
              <a:t>days/times are M-F, 10:00 a.m. </a:t>
            </a:r>
            <a:r>
              <a:rPr lang="en-US" sz="2800" b="1" i="1" dirty="0">
                <a:ea typeface="Calibri" panose="020F0502020204030204" pitchFamily="34" charset="0"/>
                <a:cs typeface="Times New Roman" panose="02020603050405020304" pitchFamily="18" charset="0"/>
              </a:rPr>
              <a:t>– 3:00 </a:t>
            </a:r>
            <a:r>
              <a:rPr lang="en-US" sz="2800" b="1" i="1" dirty="0" smtClean="0">
                <a:ea typeface="Calibri" panose="020F0502020204030204" pitchFamily="34" charset="0"/>
                <a:cs typeface="Times New Roman" panose="02020603050405020304" pitchFamily="18" charset="0"/>
              </a:rPr>
              <a:t>p.m. Pagers notify people on a waiting list when rooms become available</a:t>
            </a:r>
          </a:p>
          <a:p>
            <a:pPr marL="285750" indent="-285750">
              <a:buFont typeface="Wingdings" panose="05000000000000000000" pitchFamily="2" charset="2"/>
              <a:buChar char="Ø"/>
            </a:pPr>
            <a:endParaRPr lang="en-US" sz="1600" i="1" dirty="0">
              <a:latin typeface="Calibri" panose="020F0502020204030204" pitchFamily="34" charset="0"/>
              <a:ea typeface="Calibri" panose="020F0502020204030204" pitchFamily="34" charset="0"/>
              <a:cs typeface="Times New Roman" panose="02020603050405020304" pitchFamily="18" charset="0"/>
            </a:endParaRPr>
          </a:p>
          <a:p>
            <a:endParaRPr lang="en-US" sz="1600" dirty="0">
              <a:latin typeface="Calibri" panose="020F0502020204030204" pitchFamily="34" charset="0"/>
              <a:ea typeface="Calibri" panose="020F0502020204030204" pitchFamily="34" charset="0"/>
              <a:cs typeface="Times New Roman" panose="02020603050405020304" pitchFamily="18" charset="0"/>
            </a:endParaRPr>
          </a:p>
          <a:p>
            <a:r>
              <a:rPr lang="en-US" dirty="0">
                <a:latin typeface="Calibri" panose="020F0502020204030204" pitchFamily="34" charset="0"/>
                <a:ea typeface="Calibri" panose="020F0502020204030204" pitchFamily="34"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62200047"/>
      </p:ext>
    </p:extLst>
  </p:cSld>
  <p:clrMapOvr>
    <a:masterClrMapping/>
  </p:clrMapOvr>
  <p:transition spd="slow">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37231" y="1652954"/>
            <a:ext cx="4138247" cy="1254370"/>
          </a:xfrm>
        </p:spPr>
        <p:txBody>
          <a:bodyPr>
            <a:normAutofit fontScale="90000"/>
          </a:bodyPr>
          <a:lstStyle/>
          <a:p>
            <a:r>
              <a:rPr lang="en-US" dirty="0" smtClean="0"/>
              <a:t>USF St. Petersburg Library</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450217"/>
            <a:ext cx="7080434" cy="4321075"/>
          </a:xfrm>
        </p:spPr>
      </p:pic>
    </p:spTree>
    <p:extLst>
      <p:ext uri="{BB962C8B-B14F-4D97-AF65-F5344CB8AC3E}">
        <p14:creationId xmlns:p14="http://schemas.microsoft.com/office/powerpoint/2010/main" val="1284948709"/>
      </p:ext>
    </p:extLst>
  </p:cSld>
  <p:clrMapOvr>
    <a:masterClrMapping/>
  </p:clrMapOvr>
  <p:transition spd="slow">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26488" y="1591733"/>
            <a:ext cx="4027311" cy="1840089"/>
          </a:xfrm>
        </p:spPr>
        <p:txBody>
          <a:bodyPr/>
          <a:lstStyle/>
          <a:p>
            <a:r>
              <a:rPr lang="en-US" dirty="0" smtClean="0"/>
              <a:t>UCF Library</a:t>
            </a:r>
            <a:endParaRPr lang="en-US" dirty="0"/>
          </a:p>
        </p:txBody>
      </p:sp>
      <p:pic>
        <p:nvPicPr>
          <p:cNvPr id="6"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32178" y="778933"/>
            <a:ext cx="6220178" cy="4413957"/>
          </a:xfrm>
          <a:prstGeom prst="rect">
            <a:avLst/>
          </a:prstGeom>
        </p:spPr>
      </p:pic>
    </p:spTree>
    <p:extLst>
      <p:ext uri="{BB962C8B-B14F-4D97-AF65-F5344CB8AC3E}">
        <p14:creationId xmlns:p14="http://schemas.microsoft.com/office/powerpoint/2010/main" val="2484119694"/>
      </p:ext>
    </p:extLst>
  </p:cSld>
  <p:clrMapOvr>
    <a:masterClrMapping/>
  </p:clrMapOvr>
  <p:transition spd="slow">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943" y="645884"/>
            <a:ext cx="11273461" cy="3702885"/>
          </a:xfrm>
        </p:spPr>
        <p:txBody>
          <a:bodyPr>
            <a:normAutofit fontScale="90000"/>
          </a:bodyPr>
          <a:lstStyle/>
          <a:p>
            <a:pPr algn="ctr"/>
            <a:r>
              <a:rPr lang="en-US" sz="6600" dirty="0">
                <a:effectLst>
                  <a:glow rad="139700">
                    <a:schemeClr val="accent3">
                      <a:satMod val="175000"/>
                      <a:alpha val="40000"/>
                    </a:schemeClr>
                  </a:glow>
                </a:effectLst>
              </a:rPr>
              <a:t>“Today’s libraries must have a variety of spaces and services meeting the needs of users expecting innovation while relying on trusted foundations.”</a:t>
            </a:r>
          </a:p>
        </p:txBody>
      </p:sp>
      <p:sp>
        <p:nvSpPr>
          <p:cNvPr id="3" name="Title 1"/>
          <p:cNvSpPr txBox="1">
            <a:spLocks/>
          </p:cNvSpPr>
          <p:nvPr/>
        </p:nvSpPr>
        <p:spPr>
          <a:xfrm>
            <a:off x="8546592" y="4203629"/>
            <a:ext cx="3176812" cy="155567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3700" dirty="0" smtClean="0"/>
              <a:t>Carol Hixson</a:t>
            </a:r>
            <a:r>
              <a:rPr lang="en-US" sz="4500" dirty="0" smtClean="0"/>
              <a:t/>
            </a:r>
            <a:br>
              <a:rPr lang="en-US" sz="4500" dirty="0" smtClean="0"/>
            </a:br>
            <a:r>
              <a:rPr lang="en-US" sz="1600" dirty="0" smtClean="0"/>
              <a:t>Dean of University Libraries</a:t>
            </a:r>
            <a:endParaRPr lang="en-US" sz="1600" dirty="0"/>
          </a:p>
        </p:txBody>
      </p:sp>
    </p:spTree>
    <p:extLst>
      <p:ext uri="{BB962C8B-B14F-4D97-AF65-F5344CB8AC3E}">
        <p14:creationId xmlns:p14="http://schemas.microsoft.com/office/powerpoint/2010/main" val="1060689749"/>
      </p:ext>
    </p:extLst>
  </p:cSld>
  <p:clrMapOvr>
    <a:masterClrMapping/>
  </p:clrMapOvr>
  <p:transition spd="slow">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98677" y="890954"/>
            <a:ext cx="4355123" cy="799734"/>
          </a:xfrm>
        </p:spPr>
        <p:txBody>
          <a:bodyPr>
            <a:normAutofit fontScale="90000"/>
          </a:bodyPr>
          <a:lstStyle/>
          <a:p>
            <a:r>
              <a:rPr lang="en-US" dirty="0" smtClean="0"/>
              <a:t>USF St. Petersburg Library</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41938" y="468923"/>
            <a:ext cx="4818185" cy="4642339"/>
          </a:xfrm>
        </p:spPr>
      </p:pic>
    </p:spTree>
    <p:extLst>
      <p:ext uri="{BB962C8B-B14F-4D97-AF65-F5344CB8AC3E}">
        <p14:creationId xmlns:p14="http://schemas.microsoft.com/office/powerpoint/2010/main" val="2248637483"/>
      </p:ext>
    </p:extLst>
  </p:cSld>
  <p:clrMapOvr>
    <a:masterClrMapping/>
  </p:clrMapOvr>
  <p:transition spd="slow">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7244" y="756356"/>
            <a:ext cx="4896556" cy="934332"/>
          </a:xfrm>
        </p:spPr>
        <p:txBody>
          <a:bodyPr>
            <a:normAutofit fontScale="90000"/>
          </a:bodyPr>
          <a:lstStyle/>
          <a:p>
            <a:r>
              <a:rPr lang="en-US" dirty="0" smtClean="0"/>
              <a:t>North Carolina State University Library</a:t>
            </a: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869244" y="632178"/>
            <a:ext cx="5238045" cy="4526845"/>
          </a:xfrm>
          <a:prstGeom prst="rect">
            <a:avLst/>
          </a:prstGeom>
        </p:spPr>
      </p:pic>
    </p:spTree>
    <p:extLst>
      <p:ext uri="{BB962C8B-B14F-4D97-AF65-F5344CB8AC3E}">
        <p14:creationId xmlns:p14="http://schemas.microsoft.com/office/powerpoint/2010/main" val="2831433283"/>
      </p:ext>
    </p:extLst>
  </p:cSld>
  <p:clrMapOvr>
    <a:masterClrMapping/>
  </p:clrMapOvr>
  <p:transition spd="slow">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292" y="365125"/>
            <a:ext cx="3458308" cy="3386260"/>
          </a:xfrm>
        </p:spPr>
        <p:txBody>
          <a:bodyPr>
            <a:normAutofit/>
          </a:bodyPr>
          <a:lstStyle/>
          <a:p>
            <a:r>
              <a:rPr lang="en-US" dirty="0" smtClean="0"/>
              <a:t>Southern New Hampshire University Library</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20585" y="97713"/>
            <a:ext cx="7269446" cy="5083887"/>
          </a:xfrm>
        </p:spPr>
      </p:pic>
    </p:spTree>
    <p:extLst>
      <p:ext uri="{BB962C8B-B14F-4D97-AF65-F5344CB8AC3E}">
        <p14:creationId xmlns:p14="http://schemas.microsoft.com/office/powerpoint/2010/main" val="535047262"/>
      </p:ext>
    </p:extLst>
  </p:cSld>
  <p:clrMapOvr>
    <a:masterClrMapping/>
  </p:clrMapOvr>
  <p:transition spd="slow">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03634" y="4549499"/>
            <a:ext cx="2852531" cy="1325563"/>
          </a:xfrm>
        </p:spPr>
        <p:txBody>
          <a:bodyPr/>
          <a:lstStyle/>
          <a:p>
            <a:r>
              <a:rPr lang="en-US" dirty="0" smtClean="0"/>
              <a:t>UCF Library</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8937938" cy="5434886"/>
          </a:xfrm>
        </p:spPr>
      </p:pic>
    </p:spTree>
    <p:extLst>
      <p:ext uri="{BB962C8B-B14F-4D97-AF65-F5344CB8AC3E}">
        <p14:creationId xmlns:p14="http://schemas.microsoft.com/office/powerpoint/2010/main" val="175565162"/>
      </p:ext>
    </p:extLst>
  </p:cSld>
  <p:clrMapOvr>
    <a:masterClrMapping/>
  </p:clrMapOvr>
  <p:transition spd="slow">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0646" y="365126"/>
            <a:ext cx="3598984" cy="1885706"/>
          </a:xfrm>
        </p:spPr>
        <p:txBody>
          <a:bodyPr/>
          <a:lstStyle/>
          <a:p>
            <a:r>
              <a:rPr lang="en-US" dirty="0" smtClean="0"/>
              <a:t>UF Marston Science Library</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38554" y="635551"/>
            <a:ext cx="6837352" cy="4640736"/>
          </a:xfrm>
        </p:spPr>
      </p:pic>
    </p:spTree>
    <p:extLst>
      <p:ext uri="{BB962C8B-B14F-4D97-AF65-F5344CB8AC3E}">
        <p14:creationId xmlns:p14="http://schemas.microsoft.com/office/powerpoint/2010/main" val="1725308845"/>
      </p:ext>
    </p:extLst>
  </p:cSld>
  <p:clrMapOvr>
    <a:masterClrMapping/>
  </p:clrMapOvr>
  <p:transition spd="slow">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05446" y="1711569"/>
            <a:ext cx="3352800" cy="1137139"/>
          </a:xfrm>
        </p:spPr>
        <p:txBody>
          <a:bodyPr/>
          <a:lstStyle/>
          <a:p>
            <a:r>
              <a:rPr lang="en-US" dirty="0"/>
              <a:t>UNF Library</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1931" y="820615"/>
            <a:ext cx="7519761" cy="4589999"/>
          </a:xfrm>
        </p:spPr>
      </p:pic>
    </p:spTree>
    <p:extLst>
      <p:ext uri="{BB962C8B-B14F-4D97-AF65-F5344CB8AC3E}">
        <p14:creationId xmlns:p14="http://schemas.microsoft.com/office/powerpoint/2010/main" val="1709516227"/>
      </p:ext>
    </p:extLst>
  </p:cSld>
  <p:clrMapOvr>
    <a:masterClrMapping/>
  </p:clrMapOvr>
  <p:transition spd="slow">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1298222"/>
            <a:ext cx="4628445" cy="1467556"/>
          </a:xfrm>
        </p:spPr>
        <p:txBody>
          <a:bodyPr>
            <a:normAutofit fontScale="90000"/>
          </a:bodyPr>
          <a:lstStyle/>
          <a:p>
            <a:r>
              <a:rPr lang="en-US" dirty="0" smtClean="0"/>
              <a:t>North Carolina State University Library</a:t>
            </a: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5667022" y="496711"/>
            <a:ext cx="5791200" cy="4707467"/>
          </a:xfrm>
          <a:prstGeom prst="rect">
            <a:avLst/>
          </a:prstGeom>
        </p:spPr>
      </p:pic>
    </p:spTree>
    <p:extLst>
      <p:ext uri="{BB962C8B-B14F-4D97-AF65-F5344CB8AC3E}">
        <p14:creationId xmlns:p14="http://schemas.microsoft.com/office/powerpoint/2010/main" val="3662556992"/>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481" y="365125"/>
            <a:ext cx="10659319" cy="1325563"/>
          </a:xfrm>
        </p:spPr>
        <p:txBody>
          <a:bodyPr>
            <a:noAutofit/>
          </a:bodyPr>
          <a:lstStyle/>
          <a:p>
            <a:pPr algn="ctr"/>
            <a:r>
              <a:rPr lang="en-US" sz="3600" b="1" dirty="0" smtClean="0"/>
              <a:t>Main Building Constructed in 1964</a:t>
            </a:r>
            <a:r>
              <a:rPr lang="en-US" sz="3600" dirty="0" smtClean="0"/>
              <a:t/>
            </a:r>
            <a:br>
              <a:rPr lang="en-US" sz="3600" dirty="0" smtClean="0"/>
            </a:br>
            <a:r>
              <a:rPr lang="en-US" sz="2800" dirty="0" smtClean="0"/>
              <a:t>Building Age and Backlog of Deferred Maintenance Is Taking  a Toll</a:t>
            </a:r>
            <a:endParaRPr lang="en-US" sz="2800" dirty="0"/>
          </a:p>
        </p:txBody>
      </p:sp>
      <p:sp>
        <p:nvSpPr>
          <p:cNvPr id="3" name="Rectangle 2"/>
          <p:cNvSpPr/>
          <p:nvPr/>
        </p:nvSpPr>
        <p:spPr>
          <a:xfrm>
            <a:off x="1536587" y="1924454"/>
            <a:ext cx="8680360" cy="3785652"/>
          </a:xfrm>
          <a:prstGeom prst="rect">
            <a:avLst/>
          </a:prstGeom>
        </p:spPr>
        <p:txBody>
          <a:bodyPr wrap="square">
            <a:spAutoFit/>
          </a:bodyPr>
          <a:lstStyle/>
          <a:p>
            <a:pPr marL="342900" indent="-342900">
              <a:buFont typeface="Wingdings" panose="05000000000000000000" pitchFamily="2" charset="2"/>
              <a:buChar char="Ø"/>
            </a:pPr>
            <a:r>
              <a:rPr lang="en-US" sz="2400" b="1" i="1" dirty="0"/>
              <a:t>A 2013 study determined that it would cost $1,710,000 to update the HVAC system in the </a:t>
            </a:r>
            <a:r>
              <a:rPr lang="en-US" sz="2400" b="1" i="1" dirty="0" err="1"/>
              <a:t>Wimberly</a:t>
            </a:r>
            <a:r>
              <a:rPr lang="en-US" sz="2400" b="1" i="1" dirty="0"/>
              <a:t> </a:t>
            </a:r>
            <a:r>
              <a:rPr lang="en-US" sz="2400" b="1" i="1" dirty="0" smtClean="0"/>
              <a:t>Library</a:t>
            </a:r>
            <a:endParaRPr lang="en-US" sz="2400" b="1" i="1" dirty="0"/>
          </a:p>
          <a:p>
            <a:pPr marL="342900" indent="-342900">
              <a:buFont typeface="Wingdings" panose="05000000000000000000" pitchFamily="2" charset="2"/>
              <a:buChar char="Ø"/>
            </a:pPr>
            <a:r>
              <a:rPr lang="en-US" sz="2400" b="1" i="1" dirty="0" smtClean="0"/>
              <a:t>A 2016 study of the electrical system determined repairs would  cost $335,000</a:t>
            </a:r>
          </a:p>
          <a:p>
            <a:pPr marL="342900" indent="-342900">
              <a:buFont typeface="Wingdings" panose="05000000000000000000" pitchFamily="2" charset="2"/>
              <a:buChar char="Ø"/>
            </a:pPr>
            <a:r>
              <a:rPr lang="en-US" sz="2400" b="1" i="1" dirty="0" smtClean="0"/>
              <a:t>A 2016 study of the building envelope found substantial issues with all windows, exterior walls, and the roof – more detailed study needed</a:t>
            </a:r>
          </a:p>
          <a:p>
            <a:pPr marL="342900" indent="-342900">
              <a:buFont typeface="Wingdings" panose="05000000000000000000" pitchFamily="2" charset="2"/>
              <a:buChar char="Ø"/>
            </a:pPr>
            <a:r>
              <a:rPr lang="en-US" sz="2400" b="1" i="1" dirty="0" smtClean="0"/>
              <a:t>Recent flood in the Jaffe Center floor has yet to be repaired</a:t>
            </a:r>
          </a:p>
          <a:p>
            <a:pPr marL="342900" indent="-342900">
              <a:buFont typeface="Wingdings" panose="05000000000000000000" pitchFamily="2" charset="2"/>
              <a:buChar char="Ø"/>
            </a:pPr>
            <a:r>
              <a:rPr lang="en-US" sz="2400" b="1" i="1" dirty="0" smtClean="0"/>
              <a:t>428 maintenance requests placed in FY 15-16;  another 215 requests placed since July 1, 2016</a:t>
            </a:r>
          </a:p>
        </p:txBody>
      </p:sp>
    </p:spTree>
    <p:extLst>
      <p:ext uri="{BB962C8B-B14F-4D97-AF65-F5344CB8AC3E}">
        <p14:creationId xmlns:p14="http://schemas.microsoft.com/office/powerpoint/2010/main" val="1706342655"/>
      </p:ext>
    </p:extLst>
  </p:cSld>
  <p:clrMapOvr>
    <a:masterClrMapping/>
  </p:clrMapOvr>
  <p:transition spd="slow">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6831" y="365125"/>
            <a:ext cx="1758461" cy="2049829"/>
          </a:xfrm>
        </p:spPr>
        <p:txBody>
          <a:bodyPr/>
          <a:lstStyle/>
          <a:p>
            <a:r>
              <a:rPr lang="en-US" dirty="0" smtClean="0"/>
              <a:t>UNF Library</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63534" y="508000"/>
            <a:ext cx="7537512" cy="4673599"/>
          </a:xfrm>
        </p:spPr>
      </p:pic>
    </p:spTree>
    <p:extLst>
      <p:ext uri="{BB962C8B-B14F-4D97-AF65-F5344CB8AC3E}">
        <p14:creationId xmlns:p14="http://schemas.microsoft.com/office/powerpoint/2010/main" val="3338487691"/>
      </p:ext>
    </p:extLst>
  </p:cSld>
  <p:clrMapOvr>
    <a:masterClrMapping/>
  </p:clrMapOvr>
  <p:transition spd="slow">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43324"/>
            <a:ext cx="7521728" cy="5336277"/>
          </a:xfrm>
        </p:spPr>
      </p:pic>
      <p:sp>
        <p:nvSpPr>
          <p:cNvPr id="5" name="Title 1"/>
          <p:cNvSpPr txBox="1">
            <a:spLocks/>
          </p:cNvSpPr>
          <p:nvPr/>
        </p:nvSpPr>
        <p:spPr>
          <a:xfrm>
            <a:off x="7981119" y="2990368"/>
            <a:ext cx="3727174" cy="254704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t>University of Massachusetts Dartmouth Carney Library</a:t>
            </a:r>
            <a:endParaRPr lang="en-US" dirty="0"/>
          </a:p>
        </p:txBody>
      </p:sp>
    </p:spTree>
    <p:extLst>
      <p:ext uri="{BB962C8B-B14F-4D97-AF65-F5344CB8AC3E}">
        <p14:creationId xmlns:p14="http://schemas.microsoft.com/office/powerpoint/2010/main" val="89674653"/>
      </p:ext>
    </p:extLst>
  </p:cSld>
  <p:clrMapOvr>
    <a:masterClrMapping/>
  </p:clrMapOvr>
  <p:transition spd="slow">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66184" y="365125"/>
            <a:ext cx="3487615" cy="1325563"/>
          </a:xfrm>
        </p:spPr>
        <p:txBody>
          <a:bodyPr>
            <a:normAutofit fontScale="90000"/>
          </a:bodyPr>
          <a:lstStyle/>
          <a:p>
            <a:r>
              <a:rPr lang="en-US" dirty="0" smtClean="0"/>
              <a:t>USF St. Petersburg Library</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277815" y="668215"/>
            <a:ext cx="6213231" cy="4575723"/>
          </a:xfrm>
        </p:spPr>
      </p:pic>
    </p:spTree>
    <p:extLst>
      <p:ext uri="{BB962C8B-B14F-4D97-AF65-F5344CB8AC3E}">
        <p14:creationId xmlns:p14="http://schemas.microsoft.com/office/powerpoint/2010/main" val="1633509572"/>
      </p:ext>
    </p:extLst>
  </p:cSld>
  <p:clrMapOvr>
    <a:masterClrMapping/>
  </p:clrMapOvr>
  <p:transition spd="slow">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808" y="4509742"/>
            <a:ext cx="5489714" cy="1325563"/>
          </a:xfrm>
        </p:spPr>
        <p:txBody>
          <a:bodyPr/>
          <a:lstStyle/>
          <a:p>
            <a:r>
              <a:rPr lang="en-US" dirty="0" smtClean="0"/>
              <a:t>USF Tampa Library</a:t>
            </a:r>
            <a:endParaRPr lang="en-US"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146431" y="401034"/>
            <a:ext cx="6933952" cy="5016244"/>
          </a:xfrm>
        </p:spPr>
      </p:pic>
    </p:spTree>
    <p:extLst>
      <p:ext uri="{BB962C8B-B14F-4D97-AF65-F5344CB8AC3E}">
        <p14:creationId xmlns:p14="http://schemas.microsoft.com/office/powerpoint/2010/main" val="236557805"/>
      </p:ext>
    </p:extLst>
  </p:cSld>
  <p:clrMapOvr>
    <a:masterClrMapping/>
  </p:clrMapOvr>
  <p:transition spd="slow">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4267" y="365125"/>
            <a:ext cx="9389533" cy="1012119"/>
          </a:xfrm>
        </p:spPr>
        <p:txBody>
          <a:bodyPr/>
          <a:lstStyle/>
          <a:p>
            <a:r>
              <a:rPr lang="en-US" dirty="0"/>
              <a:t>UNF Library</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64268" y="1241778"/>
            <a:ext cx="6683022" cy="4154311"/>
          </a:xfrm>
        </p:spPr>
      </p:pic>
    </p:spTree>
    <p:extLst>
      <p:ext uri="{BB962C8B-B14F-4D97-AF65-F5344CB8AC3E}">
        <p14:creationId xmlns:p14="http://schemas.microsoft.com/office/powerpoint/2010/main" val="811398566"/>
      </p:ext>
    </p:extLst>
  </p:cSld>
  <p:clrMapOvr>
    <a:masterClrMapping/>
  </p:clrMapOvr>
  <p:transition spd="slow">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97332" y="365125"/>
            <a:ext cx="3894667" cy="3044119"/>
          </a:xfrm>
        </p:spPr>
        <p:txBody>
          <a:bodyPr/>
          <a:lstStyle/>
          <a:p>
            <a:r>
              <a:rPr lang="en-US" dirty="0" smtClean="0"/>
              <a:t>USF St. Petersburg Library</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51558" y="246832"/>
            <a:ext cx="7360354" cy="5047657"/>
          </a:xfrm>
        </p:spPr>
      </p:pic>
    </p:spTree>
    <p:extLst>
      <p:ext uri="{BB962C8B-B14F-4D97-AF65-F5344CB8AC3E}">
        <p14:creationId xmlns:p14="http://schemas.microsoft.com/office/powerpoint/2010/main" val="2951624846"/>
      </p:ext>
    </p:extLst>
  </p:cSld>
  <p:clrMapOvr>
    <a:masterClrMapping/>
  </p:clrMapOvr>
  <p:transition spd="slow">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098" y="219985"/>
            <a:ext cx="10515600" cy="1325563"/>
          </a:xfrm>
        </p:spPr>
        <p:txBody>
          <a:bodyPr/>
          <a:lstStyle/>
          <a:p>
            <a:r>
              <a:rPr lang="en-US" dirty="0" smtClean="0"/>
              <a:t>How Do We Get from Here to There?</a:t>
            </a:r>
            <a:endParaRPr lang="en-US" dirty="0"/>
          </a:p>
        </p:txBody>
      </p:sp>
      <p:sp>
        <p:nvSpPr>
          <p:cNvPr id="3" name="Text Placeholder 2"/>
          <p:cNvSpPr>
            <a:spLocks noGrp="1"/>
          </p:cNvSpPr>
          <p:nvPr>
            <p:ph type="body" idx="1"/>
          </p:nvPr>
        </p:nvSpPr>
        <p:spPr>
          <a:xfrm>
            <a:off x="186642" y="984483"/>
            <a:ext cx="5157787" cy="823912"/>
          </a:xfrm>
        </p:spPr>
        <p:txBody>
          <a:bodyPr/>
          <a:lstStyle/>
          <a:p>
            <a:r>
              <a:rPr lang="en-US" dirty="0" err="1" smtClean="0"/>
              <a:t>Wimberly</a:t>
            </a:r>
            <a:r>
              <a:rPr lang="en-US" dirty="0" smtClean="0"/>
              <a:t> Today</a:t>
            </a:r>
            <a:endParaRPr lang="en-US" dirty="0"/>
          </a:p>
        </p:txBody>
      </p:sp>
      <p:sp>
        <p:nvSpPr>
          <p:cNvPr id="5" name="Text Placeholder 4"/>
          <p:cNvSpPr>
            <a:spLocks noGrp="1"/>
          </p:cNvSpPr>
          <p:nvPr>
            <p:ph type="body" sz="quarter" idx="3"/>
          </p:nvPr>
        </p:nvSpPr>
        <p:spPr>
          <a:xfrm>
            <a:off x="6070602" y="984483"/>
            <a:ext cx="5183188" cy="823912"/>
          </a:xfrm>
        </p:spPr>
        <p:txBody>
          <a:bodyPr/>
          <a:lstStyle/>
          <a:p>
            <a:r>
              <a:rPr lang="en-US" dirty="0" smtClean="0"/>
              <a:t>Future Vision</a:t>
            </a:r>
            <a:endParaRPr lang="en-US" dirty="0"/>
          </a:p>
        </p:txBody>
      </p:sp>
      <p:pic>
        <p:nvPicPr>
          <p:cNvPr id="7" name="Content Placeholder 4"/>
          <p:cNvPicPr>
            <a:picLocks noGrp="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04799" y="1934797"/>
            <a:ext cx="5558360" cy="3538859"/>
          </a:xfrm>
          <a:prstGeom prst="rect">
            <a:avLst/>
          </a:prstGeom>
          <a:ln w="57150">
            <a:solidFill>
              <a:schemeClr val="tx1"/>
            </a:solidFill>
          </a:ln>
        </p:spPr>
      </p:pic>
      <p:pic>
        <p:nvPicPr>
          <p:cNvPr id="10" name="Content Placeholder 5"/>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196170" y="1894783"/>
            <a:ext cx="5705546" cy="3582775"/>
          </a:xfrm>
          <a:ln w="57150">
            <a:solidFill>
              <a:schemeClr val="tx1"/>
            </a:solidFill>
          </a:ln>
        </p:spPr>
      </p:pic>
    </p:spTree>
    <p:extLst>
      <p:ext uri="{BB962C8B-B14F-4D97-AF65-F5344CB8AC3E}">
        <p14:creationId xmlns:p14="http://schemas.microsoft.com/office/powerpoint/2010/main" val="741361857"/>
      </p:ext>
    </p:extLst>
  </p:cSld>
  <p:clrMapOvr>
    <a:masterClrMapping/>
  </p:clrMapOvr>
  <p:transition spd="slow">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t="4797" b="3597"/>
          <a:stretch/>
        </p:blipFill>
        <p:spPr>
          <a:xfrm>
            <a:off x="4944533" y="145149"/>
            <a:ext cx="6807200" cy="4298201"/>
          </a:xfrm>
          <a:prstGeom prst="rect">
            <a:avLst/>
          </a:prstGeom>
        </p:spPr>
      </p:pic>
      <p:sp>
        <p:nvSpPr>
          <p:cNvPr id="2" name="TextBox 1"/>
          <p:cNvSpPr txBox="1"/>
          <p:nvPr/>
        </p:nvSpPr>
        <p:spPr>
          <a:xfrm>
            <a:off x="304800" y="530578"/>
            <a:ext cx="4380089" cy="1938992"/>
          </a:xfrm>
          <a:prstGeom prst="rect">
            <a:avLst/>
          </a:prstGeom>
          <a:noFill/>
        </p:spPr>
        <p:txBody>
          <a:bodyPr wrap="square" rtlCol="0">
            <a:spAutoFit/>
          </a:bodyPr>
          <a:lstStyle/>
          <a:p>
            <a:r>
              <a:rPr lang="en-US" sz="4000" dirty="0" smtClean="0"/>
              <a:t>Listen to and Consult with Students</a:t>
            </a:r>
            <a:endParaRPr lang="en-US" sz="4000" dirty="0"/>
          </a:p>
        </p:txBody>
      </p:sp>
    </p:spTree>
    <p:extLst>
      <p:ext uri="{BB962C8B-B14F-4D97-AF65-F5344CB8AC3E}">
        <p14:creationId xmlns:p14="http://schemas.microsoft.com/office/powerpoint/2010/main" val="506165397"/>
      </p:ext>
    </p:extLst>
  </p:cSld>
  <p:clrMapOvr>
    <a:masterClrMapping/>
  </p:clrMapOvr>
  <p:transition spd="slow">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 Get from Here to There?</a:t>
            </a:r>
            <a:endParaRPr lang="en-US" dirty="0"/>
          </a:p>
        </p:txBody>
      </p:sp>
      <p:sp>
        <p:nvSpPr>
          <p:cNvPr id="3" name="Text Placeholder 2"/>
          <p:cNvSpPr>
            <a:spLocks noGrp="1"/>
          </p:cNvSpPr>
          <p:nvPr>
            <p:ph type="body" idx="1"/>
          </p:nvPr>
        </p:nvSpPr>
        <p:spPr/>
        <p:txBody>
          <a:bodyPr/>
          <a:lstStyle/>
          <a:p>
            <a:r>
              <a:rPr lang="en-US" dirty="0" err="1" smtClean="0"/>
              <a:t>Wimberly</a:t>
            </a:r>
            <a:r>
              <a:rPr lang="en-US" dirty="0" smtClean="0"/>
              <a:t> Today</a:t>
            </a:r>
            <a:endParaRPr lang="en-US" dirty="0"/>
          </a:p>
        </p:txBody>
      </p:sp>
      <p:sp>
        <p:nvSpPr>
          <p:cNvPr id="5" name="Text Placeholder 4"/>
          <p:cNvSpPr>
            <a:spLocks noGrp="1"/>
          </p:cNvSpPr>
          <p:nvPr>
            <p:ph type="body" sz="quarter" idx="3"/>
          </p:nvPr>
        </p:nvSpPr>
        <p:spPr/>
        <p:txBody>
          <a:bodyPr/>
          <a:lstStyle/>
          <a:p>
            <a:r>
              <a:rPr lang="en-US" dirty="0" smtClean="0"/>
              <a:t>Future Vision</a:t>
            </a:r>
            <a:endParaRPr lang="en-US" dirty="0"/>
          </a:p>
        </p:txBody>
      </p:sp>
      <p:pic>
        <p:nvPicPr>
          <p:cNvPr id="8" name="Content Placeholder 3"/>
          <p:cNvPicPr>
            <a:picLocks noGrp="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6307402" y="2505075"/>
            <a:ext cx="4858581" cy="3251781"/>
          </a:xfrm>
          <a:prstGeom prst="rect">
            <a:avLst/>
          </a:prstGeom>
          <a:ln w="57150">
            <a:solidFill>
              <a:schemeClr val="tx1"/>
            </a:solidFill>
          </a:ln>
        </p:spPr>
      </p:pic>
      <p:pic>
        <p:nvPicPr>
          <p:cNvPr id="10" name="Content Placeholder 4"/>
          <p:cNvPicPr>
            <a:picLocks noGrp="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839788" y="2505075"/>
            <a:ext cx="4723885" cy="3251781"/>
          </a:xfrm>
          <a:prstGeom prst="rect">
            <a:avLst/>
          </a:prstGeom>
          <a:ln w="57150">
            <a:solidFill>
              <a:schemeClr val="tx1"/>
            </a:solidFill>
          </a:ln>
        </p:spPr>
      </p:pic>
    </p:spTree>
    <p:extLst>
      <p:ext uri="{BB962C8B-B14F-4D97-AF65-F5344CB8AC3E}">
        <p14:creationId xmlns:p14="http://schemas.microsoft.com/office/powerpoint/2010/main" val="271791870"/>
      </p:ext>
    </p:extLst>
  </p:cSld>
  <p:clrMapOvr>
    <a:masterClrMapping/>
  </p:clrMapOvr>
  <p:transition spd="slow">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10400" y="365125"/>
            <a:ext cx="5181599" cy="3044119"/>
          </a:xfrm>
        </p:spPr>
        <p:txBody>
          <a:bodyPr>
            <a:normAutofit/>
          </a:bodyPr>
          <a:lstStyle/>
          <a:p>
            <a:r>
              <a:rPr lang="en-US" sz="4000" dirty="0" smtClean="0"/>
              <a:t>Develop a Shared Vision with Administration</a:t>
            </a:r>
            <a:endParaRPr lang="en-US" sz="4000" dirty="0"/>
          </a:p>
        </p:txBody>
      </p:sp>
      <p:pic>
        <p:nvPicPr>
          <p:cNvPr id="6" name="Picture 5" descr="C:\Users\hixson\Pictures\edited Hixson_meet and_greet\DSC_1748.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3779" y="666044"/>
            <a:ext cx="5949244" cy="4346223"/>
          </a:xfrm>
          <a:prstGeom prst="rect">
            <a:avLst/>
          </a:prstGeom>
          <a:noFill/>
          <a:ln>
            <a:noFill/>
          </a:ln>
        </p:spPr>
      </p:pic>
    </p:spTree>
    <p:extLst>
      <p:ext uri="{BB962C8B-B14F-4D97-AF65-F5344CB8AC3E}">
        <p14:creationId xmlns:p14="http://schemas.microsoft.com/office/powerpoint/2010/main" val="4005011512"/>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8490" y="115911"/>
            <a:ext cx="10483403" cy="1307776"/>
          </a:xfrm>
        </p:spPr>
        <p:txBody>
          <a:bodyPr>
            <a:noAutofit/>
          </a:bodyPr>
          <a:lstStyle/>
          <a:p>
            <a:pPr algn="ctr"/>
            <a:r>
              <a:rPr lang="en-US" sz="3600" dirty="0" smtClean="0"/>
              <a:t>Students Want Space, Power, Better Connectivity, Updated Facility – Sept-Oct. 2015 Survey</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19175979"/>
              </p:ext>
            </p:extLst>
          </p:nvPr>
        </p:nvGraphicFramePr>
        <p:xfrm>
          <a:off x="1714500" y="1536700"/>
          <a:ext cx="7912100" cy="46402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4055668"/>
      </p:ext>
    </p:extLst>
  </p:cSld>
  <p:clrMapOvr>
    <a:masterClrMapping/>
  </p:clrMapOvr>
  <p:transition spd="slow">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2760" y="7257"/>
            <a:ext cx="10515600" cy="1325563"/>
          </a:xfrm>
        </p:spPr>
        <p:txBody>
          <a:bodyPr/>
          <a:lstStyle/>
          <a:p>
            <a:r>
              <a:rPr lang="en-US" dirty="0" smtClean="0"/>
              <a:t>How Do We Get from Here to There?</a:t>
            </a:r>
            <a:endParaRPr lang="en-US" dirty="0"/>
          </a:p>
        </p:txBody>
      </p:sp>
      <p:sp>
        <p:nvSpPr>
          <p:cNvPr id="3" name="Text Placeholder 2"/>
          <p:cNvSpPr>
            <a:spLocks noGrp="1"/>
          </p:cNvSpPr>
          <p:nvPr>
            <p:ph type="body" idx="1"/>
          </p:nvPr>
        </p:nvSpPr>
        <p:spPr>
          <a:xfrm>
            <a:off x="273733" y="752251"/>
            <a:ext cx="5157787" cy="823912"/>
          </a:xfrm>
        </p:spPr>
        <p:txBody>
          <a:bodyPr/>
          <a:lstStyle/>
          <a:p>
            <a:r>
              <a:rPr lang="en-US" dirty="0" err="1" smtClean="0"/>
              <a:t>Wimberly</a:t>
            </a:r>
            <a:r>
              <a:rPr lang="en-US" dirty="0" smtClean="0"/>
              <a:t> Today</a:t>
            </a:r>
            <a:endParaRPr lang="en-US" dirty="0"/>
          </a:p>
        </p:txBody>
      </p:sp>
      <p:sp>
        <p:nvSpPr>
          <p:cNvPr id="5" name="Text Placeholder 4"/>
          <p:cNvSpPr>
            <a:spLocks noGrp="1"/>
          </p:cNvSpPr>
          <p:nvPr>
            <p:ph type="body" sz="quarter" idx="3"/>
          </p:nvPr>
        </p:nvSpPr>
        <p:spPr>
          <a:xfrm>
            <a:off x="6273805" y="752251"/>
            <a:ext cx="5183188" cy="823912"/>
          </a:xfrm>
        </p:spPr>
        <p:txBody>
          <a:bodyPr/>
          <a:lstStyle/>
          <a:p>
            <a:r>
              <a:rPr lang="en-US" dirty="0" smtClean="0"/>
              <a:t>Future Vision</a:t>
            </a:r>
            <a:endParaRPr lang="en-US" dirty="0"/>
          </a:p>
        </p:txBody>
      </p:sp>
      <p:pic>
        <p:nvPicPr>
          <p:cNvPr id="7" name="Content Placeholder 3"/>
          <p:cNvPicPr>
            <a:picLocks noGrp="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17275" y="1713735"/>
            <a:ext cx="5502955" cy="3855999"/>
          </a:xfrm>
          <a:prstGeom prst="rect">
            <a:avLst/>
          </a:prstGeom>
          <a:ln w="57150">
            <a:solidFill>
              <a:schemeClr val="tx1"/>
            </a:solidFill>
          </a:ln>
        </p:spPr>
      </p:pic>
      <p:pic>
        <p:nvPicPr>
          <p:cNvPr id="10" name="Content Placeholder 5"/>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6404431" y="1713735"/>
            <a:ext cx="5494967" cy="3881283"/>
          </a:xfrm>
          <a:ln w="57150">
            <a:solidFill>
              <a:schemeClr val="tx1"/>
            </a:solidFill>
          </a:ln>
        </p:spPr>
      </p:pic>
    </p:spTree>
    <p:extLst>
      <p:ext uri="{BB962C8B-B14F-4D97-AF65-F5344CB8AC3E}">
        <p14:creationId xmlns:p14="http://schemas.microsoft.com/office/powerpoint/2010/main" val="3899549784"/>
      </p:ext>
    </p:extLst>
  </p:cSld>
  <p:clrMapOvr>
    <a:masterClrMapping/>
  </p:clrMapOvr>
  <p:transition spd="slow">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16800" y="428978"/>
            <a:ext cx="4492978" cy="1682043"/>
          </a:xfrm>
        </p:spPr>
        <p:txBody>
          <a:bodyPr/>
          <a:lstStyle/>
          <a:p>
            <a:r>
              <a:rPr lang="en-US" dirty="0" smtClean="0"/>
              <a:t>Engage with the Community</a:t>
            </a:r>
            <a:endParaRPr lang="en-US" dirty="0"/>
          </a:p>
        </p:txBody>
      </p:sp>
      <p:pic>
        <p:nvPicPr>
          <p:cNvPr id="6" name="Content Placeholder 5"/>
          <p:cNvPicPr>
            <a:picLocks noGrp="1"/>
          </p:cNvPicPr>
          <p:nvPr>
            <p:ph idx="1"/>
          </p:nvPr>
        </p:nvPicPr>
        <p:blipFill rotWithShape="1">
          <a:blip r:embed="rId2" cstate="print">
            <a:extLst>
              <a:ext uri="{28A0092B-C50C-407E-A947-70E740481C1C}">
                <a14:useLocalDpi xmlns:a14="http://schemas.microsoft.com/office/drawing/2010/main" val="0"/>
              </a:ext>
            </a:extLst>
          </a:blip>
          <a:srcRect t="4867" r="10352" b="16826"/>
          <a:stretch/>
        </p:blipFill>
        <p:spPr>
          <a:xfrm>
            <a:off x="564446" y="722490"/>
            <a:ext cx="6175021" cy="4120444"/>
          </a:xfrm>
          <a:prstGeom prst="rect">
            <a:avLst/>
          </a:prstGeom>
        </p:spPr>
      </p:pic>
    </p:spTree>
    <p:extLst>
      <p:ext uri="{BB962C8B-B14F-4D97-AF65-F5344CB8AC3E}">
        <p14:creationId xmlns:p14="http://schemas.microsoft.com/office/powerpoint/2010/main" val="154611300"/>
      </p:ext>
    </p:extLst>
  </p:cSld>
  <p:clrMapOvr>
    <a:masterClrMapping/>
  </p:clrMapOvr>
  <p:transition spd="slow">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 Get from Here to There?</a:t>
            </a:r>
            <a:endParaRPr lang="en-US" dirty="0"/>
          </a:p>
        </p:txBody>
      </p:sp>
      <p:sp>
        <p:nvSpPr>
          <p:cNvPr id="3" name="Text Placeholder 2"/>
          <p:cNvSpPr>
            <a:spLocks noGrp="1"/>
          </p:cNvSpPr>
          <p:nvPr>
            <p:ph type="body" idx="1"/>
          </p:nvPr>
        </p:nvSpPr>
        <p:spPr/>
        <p:txBody>
          <a:bodyPr/>
          <a:lstStyle/>
          <a:p>
            <a:r>
              <a:rPr lang="en-US" dirty="0" err="1" smtClean="0"/>
              <a:t>Wimberly</a:t>
            </a:r>
            <a:r>
              <a:rPr lang="en-US" dirty="0" smtClean="0"/>
              <a:t> Today</a:t>
            </a:r>
            <a:endParaRPr lang="en-US" dirty="0"/>
          </a:p>
        </p:txBody>
      </p:sp>
      <p:sp>
        <p:nvSpPr>
          <p:cNvPr id="5" name="Text Placeholder 4"/>
          <p:cNvSpPr>
            <a:spLocks noGrp="1"/>
          </p:cNvSpPr>
          <p:nvPr>
            <p:ph type="body" sz="quarter" idx="3"/>
          </p:nvPr>
        </p:nvSpPr>
        <p:spPr/>
        <p:txBody>
          <a:bodyPr/>
          <a:lstStyle/>
          <a:p>
            <a:r>
              <a:rPr lang="en-US" dirty="0" smtClean="0"/>
              <a:t>Future Vision</a:t>
            </a:r>
            <a:endParaRPr lang="en-US" dirty="0"/>
          </a:p>
        </p:txBody>
      </p:sp>
      <p:pic>
        <p:nvPicPr>
          <p:cNvPr id="9" name="Content Placeholder 8"/>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839788" y="2619640"/>
            <a:ext cx="5157787" cy="3092786"/>
          </a:xfrm>
          <a:ln w="57150">
            <a:solidFill>
              <a:schemeClr val="tx1"/>
            </a:solidFill>
          </a:ln>
        </p:spPr>
      </p:pic>
      <p:pic>
        <p:nvPicPr>
          <p:cNvPr id="12" name="Content Placeholder 3"/>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6555346" y="2619641"/>
            <a:ext cx="4597758" cy="3092786"/>
          </a:xfrm>
          <a:ln w="57150">
            <a:solidFill>
              <a:schemeClr val="tx1"/>
            </a:solidFill>
          </a:ln>
        </p:spPr>
      </p:pic>
    </p:spTree>
    <p:extLst>
      <p:ext uri="{BB962C8B-B14F-4D97-AF65-F5344CB8AC3E}">
        <p14:creationId xmlns:p14="http://schemas.microsoft.com/office/powerpoint/2010/main" val="2229238110"/>
      </p:ext>
    </p:extLst>
  </p:cSld>
  <p:clrMapOvr>
    <a:masterClrMapping/>
  </p:clrMapOvr>
  <p:transition spd="slow">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26488" y="959555"/>
            <a:ext cx="4018845" cy="1715911"/>
          </a:xfrm>
        </p:spPr>
        <p:txBody>
          <a:bodyPr>
            <a:normAutofit fontScale="90000"/>
          </a:bodyPr>
          <a:lstStyle/>
          <a:p>
            <a:r>
              <a:rPr lang="en-US" dirty="0" smtClean="0"/>
              <a:t>Inspire and Utilize Staff Creativity and Expertise</a:t>
            </a:r>
            <a:endParaRPr lang="en-US" dirty="0"/>
          </a:p>
        </p:txBody>
      </p:sp>
      <p:pic>
        <p:nvPicPr>
          <p:cNvPr id="7" name="Content Placeholder 6"/>
          <p:cNvPicPr>
            <a:picLocks noGrp="1"/>
          </p:cNvPicPr>
          <p:nvPr>
            <p:ph idx="1"/>
          </p:nvPr>
        </p:nvPicPr>
        <p:blipFill rotWithShape="1">
          <a:blip r:embed="rId2" cstate="print">
            <a:extLst>
              <a:ext uri="{28A0092B-C50C-407E-A947-70E740481C1C}">
                <a14:useLocalDpi xmlns:a14="http://schemas.microsoft.com/office/drawing/2010/main" val="0"/>
              </a:ext>
            </a:extLst>
          </a:blip>
          <a:srcRect t="14391" r="2875" b="13439"/>
          <a:stretch/>
        </p:blipFill>
        <p:spPr>
          <a:xfrm>
            <a:off x="496710" y="541868"/>
            <a:ext cx="6502401" cy="4222044"/>
          </a:xfrm>
          <a:prstGeom prst="rect">
            <a:avLst/>
          </a:prstGeom>
        </p:spPr>
      </p:pic>
    </p:spTree>
    <p:extLst>
      <p:ext uri="{BB962C8B-B14F-4D97-AF65-F5344CB8AC3E}">
        <p14:creationId xmlns:p14="http://schemas.microsoft.com/office/powerpoint/2010/main" val="10937060"/>
      </p:ext>
    </p:extLst>
  </p:cSld>
  <p:clrMapOvr>
    <a:masterClrMapping/>
  </p:clrMapOvr>
  <p:transition spd="slow">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print">
            <a:extLst>
              <a:ext uri="{28A0092B-C50C-407E-A947-70E740481C1C}">
                <a14:useLocalDpi xmlns:a14="http://schemas.microsoft.com/office/drawing/2010/main" val="0"/>
              </a:ext>
            </a:extLst>
          </a:blip>
          <a:srcRect l="1832" r="80" b="20578"/>
          <a:stretch/>
        </p:blipFill>
        <p:spPr>
          <a:xfrm>
            <a:off x="12192" y="-19878"/>
            <a:ext cx="12179807" cy="5635488"/>
          </a:xfrm>
          <a:prstGeom prst="rect">
            <a:avLst/>
          </a:prstGeom>
        </p:spPr>
      </p:pic>
      <p:sp>
        <p:nvSpPr>
          <p:cNvPr id="4" name="Title 1"/>
          <p:cNvSpPr txBox="1">
            <a:spLocks/>
          </p:cNvSpPr>
          <p:nvPr/>
        </p:nvSpPr>
        <p:spPr>
          <a:xfrm>
            <a:off x="8448261" y="2065136"/>
            <a:ext cx="3697357" cy="238760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5500" dirty="0" smtClean="0"/>
              <a:t>Carol Hixson</a:t>
            </a:r>
            <a:r>
              <a:rPr lang="en-US" dirty="0" smtClean="0"/>
              <a:t/>
            </a:r>
            <a:br>
              <a:rPr lang="en-US" dirty="0" smtClean="0"/>
            </a:br>
            <a:r>
              <a:rPr lang="en-US" sz="2500" dirty="0" smtClean="0"/>
              <a:t>Dean of University Libraries</a:t>
            </a:r>
            <a:endParaRPr lang="en-US" sz="2500" dirty="0"/>
          </a:p>
        </p:txBody>
      </p:sp>
      <p:sp>
        <p:nvSpPr>
          <p:cNvPr id="5" name="Title 1"/>
          <p:cNvSpPr txBox="1">
            <a:spLocks/>
          </p:cNvSpPr>
          <p:nvPr/>
        </p:nvSpPr>
        <p:spPr>
          <a:xfrm>
            <a:off x="547221" y="-554028"/>
            <a:ext cx="3631096" cy="2387600"/>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smtClean="0">
                <a:latin typeface="+mn-lt"/>
              </a:rPr>
              <a:t>GO OWLS!</a:t>
            </a:r>
          </a:p>
        </p:txBody>
      </p:sp>
    </p:spTree>
    <p:extLst>
      <p:ext uri="{BB962C8B-B14F-4D97-AF65-F5344CB8AC3E}">
        <p14:creationId xmlns:p14="http://schemas.microsoft.com/office/powerpoint/2010/main" val="1837100559"/>
      </p:ext>
    </p:extLst>
  </p:cSld>
  <p:clrMapOvr>
    <a:masterClrMapping/>
  </p:clrMapOvr>
  <mc:AlternateContent xmlns:mc="http://schemas.openxmlformats.org/markup-compatibility/2006" xmlns:p14="http://schemas.microsoft.com/office/powerpoint/2010/main">
    <mc:Choice Requires="p14">
      <p:transition spd="med" p14:dur="700" advTm="15000">
        <p:fade/>
      </p:transition>
    </mc:Choice>
    <mc:Fallback xmlns="">
      <p:transition spd="med" advTm="15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7549" y="180304"/>
            <a:ext cx="10404676" cy="780682"/>
          </a:xfrm>
        </p:spPr>
        <p:txBody>
          <a:bodyPr>
            <a:normAutofit/>
          </a:bodyPr>
          <a:lstStyle/>
          <a:p>
            <a:pPr algn="ctr"/>
            <a:r>
              <a:rPr lang="en-US" dirty="0" smtClean="0"/>
              <a:t>Student Comments from Sept. 2015 Survey</a:t>
            </a:r>
            <a:endParaRPr lang="en-US" dirty="0"/>
          </a:p>
        </p:txBody>
      </p:sp>
      <p:sp>
        <p:nvSpPr>
          <p:cNvPr id="3" name="Rectangle 2"/>
          <p:cNvSpPr/>
          <p:nvPr/>
        </p:nvSpPr>
        <p:spPr>
          <a:xfrm>
            <a:off x="1403797" y="960986"/>
            <a:ext cx="9478850" cy="3939540"/>
          </a:xfrm>
          <a:prstGeom prst="rect">
            <a:avLst/>
          </a:prstGeom>
        </p:spPr>
        <p:txBody>
          <a:bodyPr wrap="square">
            <a:spAutoFit/>
          </a:bodyPr>
          <a:lstStyle/>
          <a:p>
            <a:pPr marL="285750" indent="-285750">
              <a:buFont typeface="Wingdings" panose="05000000000000000000" pitchFamily="2" charset="2"/>
              <a:buChar char="Ø"/>
            </a:pPr>
            <a:endParaRPr lang="en-US" sz="4000" i="1" dirty="0" smtClean="0"/>
          </a:p>
          <a:p>
            <a:pPr marL="285750" indent="-285750">
              <a:buFont typeface="Wingdings" panose="05000000000000000000" pitchFamily="2" charset="2"/>
              <a:buChar char="Ø"/>
            </a:pPr>
            <a:r>
              <a:rPr lang="en-US" sz="3200" i="1" dirty="0" smtClean="0"/>
              <a:t>the </a:t>
            </a:r>
            <a:r>
              <a:rPr lang="en-US" sz="3200" i="1" dirty="0"/>
              <a:t>library needs more floors, more spaces, better structure. MAKE IT A REAL LIBRARY </a:t>
            </a:r>
          </a:p>
          <a:p>
            <a:pPr marL="285750" indent="-285750">
              <a:buFont typeface="Wingdings" panose="05000000000000000000" pitchFamily="2" charset="2"/>
              <a:buChar char="Ø"/>
            </a:pPr>
            <a:r>
              <a:rPr lang="en-US" sz="3200" i="1" dirty="0"/>
              <a:t>it's too small – there is never space </a:t>
            </a:r>
            <a:endParaRPr lang="en-US" sz="3200" i="1" dirty="0" smtClean="0"/>
          </a:p>
          <a:p>
            <a:pPr marL="285750" indent="-285750">
              <a:buFont typeface="Wingdings" panose="05000000000000000000" pitchFamily="2" charset="2"/>
              <a:buChar char="Ø"/>
            </a:pPr>
            <a:r>
              <a:rPr lang="en-US" sz="3200" i="1" dirty="0" smtClean="0"/>
              <a:t>just </a:t>
            </a:r>
            <a:r>
              <a:rPr lang="en-US" sz="3200" i="1" dirty="0"/>
              <a:t>hard to find someplace in the middle of the day, especially access to </a:t>
            </a:r>
            <a:r>
              <a:rPr lang="en-US" sz="3200" i="1" dirty="0" smtClean="0"/>
              <a:t>outlets</a:t>
            </a:r>
          </a:p>
          <a:p>
            <a:pPr marL="285750" indent="-285750">
              <a:buFont typeface="Wingdings" panose="05000000000000000000" pitchFamily="2" charset="2"/>
              <a:buChar char="Ø"/>
            </a:pPr>
            <a:r>
              <a:rPr lang="en-US" sz="3200" i="1" dirty="0"/>
              <a:t>dirtiest library ever!</a:t>
            </a:r>
          </a:p>
          <a:p>
            <a:endParaRPr lang="en-US" i="1" dirty="0"/>
          </a:p>
        </p:txBody>
      </p:sp>
    </p:spTree>
    <p:extLst>
      <p:ext uri="{BB962C8B-B14F-4D97-AF65-F5344CB8AC3E}">
        <p14:creationId xmlns:p14="http://schemas.microsoft.com/office/powerpoint/2010/main" val="2665425017"/>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7549" y="180304"/>
            <a:ext cx="10404676" cy="780682"/>
          </a:xfrm>
        </p:spPr>
        <p:txBody>
          <a:bodyPr>
            <a:normAutofit/>
          </a:bodyPr>
          <a:lstStyle/>
          <a:p>
            <a:pPr algn="ctr"/>
            <a:r>
              <a:rPr lang="en-US" dirty="0" smtClean="0"/>
              <a:t>Student Comments from Sept. 2015 Survey</a:t>
            </a:r>
            <a:endParaRPr lang="en-US" dirty="0"/>
          </a:p>
        </p:txBody>
      </p:sp>
      <p:sp>
        <p:nvSpPr>
          <p:cNvPr id="3" name="Rectangle 2"/>
          <p:cNvSpPr/>
          <p:nvPr/>
        </p:nvSpPr>
        <p:spPr>
          <a:xfrm>
            <a:off x="1403797" y="960986"/>
            <a:ext cx="9478850" cy="5816977"/>
          </a:xfrm>
          <a:prstGeom prst="rect">
            <a:avLst/>
          </a:prstGeom>
        </p:spPr>
        <p:txBody>
          <a:bodyPr wrap="square">
            <a:spAutoFit/>
          </a:bodyPr>
          <a:lstStyle/>
          <a:p>
            <a:pPr marL="285750" indent="-285750">
              <a:buFont typeface="Wingdings" panose="05000000000000000000" pitchFamily="2" charset="2"/>
              <a:buChar char="Ø"/>
            </a:pPr>
            <a:endParaRPr lang="en-US" sz="4000" i="1" dirty="0" smtClean="0"/>
          </a:p>
          <a:p>
            <a:pPr marL="285750" indent="-285750">
              <a:buFont typeface="Wingdings" panose="05000000000000000000" pitchFamily="2" charset="2"/>
              <a:buChar char="Ø"/>
            </a:pPr>
            <a:r>
              <a:rPr lang="en-US" sz="3200" i="1" dirty="0" smtClean="0"/>
              <a:t>have </a:t>
            </a:r>
            <a:r>
              <a:rPr lang="en-US" sz="3200" i="1" dirty="0"/>
              <a:t>to sit between shelves to </a:t>
            </a:r>
            <a:r>
              <a:rPr lang="en-US" sz="3200" i="1" dirty="0" smtClean="0"/>
              <a:t>charge and study</a:t>
            </a:r>
            <a:endParaRPr lang="en-US" sz="3200" i="1" dirty="0"/>
          </a:p>
          <a:p>
            <a:pPr marL="285750" indent="-285750">
              <a:buFont typeface="Wingdings" panose="05000000000000000000" pitchFamily="2" charset="2"/>
              <a:buChar char="Ø"/>
            </a:pPr>
            <a:r>
              <a:rPr lang="en-US" sz="3200" i="1" dirty="0" smtClean="0"/>
              <a:t>make </a:t>
            </a:r>
            <a:r>
              <a:rPr lang="en-US" sz="3200" i="1" dirty="0"/>
              <a:t>library nice looking with working stuff and places to </a:t>
            </a:r>
            <a:r>
              <a:rPr lang="en-US" sz="3200" i="1" dirty="0" smtClean="0"/>
              <a:t>sit</a:t>
            </a:r>
          </a:p>
          <a:p>
            <a:pPr marL="285750" indent="-285750">
              <a:buFont typeface="Wingdings" panose="05000000000000000000" pitchFamily="2" charset="2"/>
              <a:buChar char="Ø"/>
            </a:pPr>
            <a:r>
              <a:rPr lang="en-US" sz="3200" i="1" dirty="0"/>
              <a:t>there are never any study rooms available; tables always taken </a:t>
            </a:r>
            <a:endParaRPr lang="en-US" sz="3200" i="1" dirty="0" smtClean="0"/>
          </a:p>
          <a:p>
            <a:pPr marL="285750" indent="-285750">
              <a:buFont typeface="Wingdings" panose="05000000000000000000" pitchFamily="2" charset="2"/>
              <a:buChar char="Ø"/>
            </a:pPr>
            <a:r>
              <a:rPr lang="en-US" sz="3200" i="1" dirty="0"/>
              <a:t>new building at some point; this one's foundation is ailing under the strain</a:t>
            </a:r>
          </a:p>
          <a:p>
            <a:pPr marL="285750" indent="-285750">
              <a:buFont typeface="Wingdings" panose="05000000000000000000" pitchFamily="2" charset="2"/>
              <a:buChar char="Ø"/>
            </a:pPr>
            <a:endParaRPr lang="en-US" sz="3200" i="1" dirty="0"/>
          </a:p>
          <a:p>
            <a:pPr marL="285750" indent="-285750">
              <a:buFont typeface="Wingdings" panose="05000000000000000000" pitchFamily="2" charset="2"/>
              <a:buChar char="Ø"/>
            </a:pPr>
            <a:endParaRPr lang="en-US" sz="4000" i="1" dirty="0" smtClean="0"/>
          </a:p>
          <a:p>
            <a:pPr marL="285750" indent="-285750">
              <a:buFont typeface="Wingdings" panose="05000000000000000000" pitchFamily="2" charset="2"/>
              <a:buChar char="Ø"/>
            </a:pPr>
            <a:endParaRPr lang="en-US" dirty="0" smtClean="0"/>
          </a:p>
          <a:p>
            <a:endParaRPr lang="en-US" i="1" dirty="0"/>
          </a:p>
        </p:txBody>
      </p:sp>
    </p:spTree>
    <p:extLst>
      <p:ext uri="{BB962C8B-B14F-4D97-AF65-F5344CB8AC3E}">
        <p14:creationId xmlns:p14="http://schemas.microsoft.com/office/powerpoint/2010/main" val="191275193"/>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Wimberly</a:t>
            </a:r>
            <a:r>
              <a:rPr lang="en-US" dirty="0" smtClean="0"/>
              <a:t> Library Today</a:t>
            </a:r>
            <a:endParaRPr lang="en-US" dirty="0"/>
          </a:p>
        </p:txBody>
      </p:sp>
      <p:sp>
        <p:nvSpPr>
          <p:cNvPr id="3" name="Text Placeholder 2"/>
          <p:cNvSpPr>
            <a:spLocks noGrp="1"/>
          </p:cNvSpPr>
          <p:nvPr>
            <p:ph type="body" idx="1"/>
          </p:nvPr>
        </p:nvSpPr>
        <p:spPr/>
        <p:txBody>
          <a:bodyPr/>
          <a:lstStyle/>
          <a:p>
            <a:endParaRPr lang="en-US" dirty="0"/>
          </a:p>
        </p:txBody>
      </p:sp>
      <p:sp>
        <p:nvSpPr>
          <p:cNvPr id="5" name="Text Placeholder 4"/>
          <p:cNvSpPr>
            <a:spLocks noGrp="1"/>
          </p:cNvSpPr>
          <p:nvPr>
            <p:ph type="body" sz="quarter" idx="3"/>
          </p:nvPr>
        </p:nvSpPr>
        <p:spPr/>
        <p:txBody>
          <a:bodyPr/>
          <a:lstStyle/>
          <a:p>
            <a:endParaRPr lang="en-US"/>
          </a:p>
        </p:txBody>
      </p:sp>
      <p:pic>
        <p:nvPicPr>
          <p:cNvPr id="8" name="Content Placeholder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839788" y="1681163"/>
            <a:ext cx="3616301" cy="3818116"/>
          </a:xfrm>
          <a:ln w="57150">
            <a:solidFill>
              <a:schemeClr val="tx1"/>
            </a:solidFill>
          </a:ln>
        </p:spPr>
      </p:pic>
      <p:pic>
        <p:nvPicPr>
          <p:cNvPr id="9" name="Content Placeholder 8"/>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8404227" y="1681163"/>
            <a:ext cx="3055726" cy="3818116"/>
          </a:xfrm>
          <a:ln w="57150">
            <a:solidFill>
              <a:schemeClr val="tx1"/>
            </a:solidFill>
          </a:ln>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30714" y="1681163"/>
            <a:ext cx="3598887" cy="3818116"/>
          </a:xfrm>
          <a:prstGeom prst="rect">
            <a:avLst/>
          </a:prstGeom>
          <a:ln w="57150">
            <a:solidFill>
              <a:schemeClr val="tx1"/>
            </a:solidFill>
          </a:ln>
        </p:spPr>
      </p:pic>
    </p:spTree>
    <p:extLst>
      <p:ext uri="{BB962C8B-B14F-4D97-AF65-F5344CB8AC3E}">
        <p14:creationId xmlns:p14="http://schemas.microsoft.com/office/powerpoint/2010/main" val="3016614602"/>
      </p:ext>
    </p:extLst>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2495</TotalTime>
  <Words>1097</Words>
  <Application>Microsoft Office PowerPoint</Application>
  <PresentationFormat>Widescreen</PresentationFormat>
  <Paragraphs>158</Paragraphs>
  <Slides>64</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64</vt:i4>
      </vt:variant>
    </vt:vector>
  </HeadingPairs>
  <TitlesOfParts>
    <vt:vector size="70" baseType="lpstr">
      <vt:lpstr>Arial</vt:lpstr>
      <vt:lpstr>Calibri</vt:lpstr>
      <vt:lpstr>Calibri Light</vt:lpstr>
      <vt:lpstr>Times New Roman</vt:lpstr>
      <vt:lpstr>Wingdings</vt:lpstr>
      <vt:lpstr>Office Theme</vt:lpstr>
      <vt:lpstr>PowerPoint Presentation</vt:lpstr>
      <vt:lpstr>PowerPoint Presentation</vt:lpstr>
      <vt:lpstr>Wimberly Library Today</vt:lpstr>
      <vt:lpstr>Seating and Study Capacity in Wimberly Library</vt:lpstr>
      <vt:lpstr>Main Building Constructed in 1964 Building Age and Backlog of Deferred Maintenance Is Taking  a Toll</vt:lpstr>
      <vt:lpstr>Students Want Space, Power, Better Connectivity, Updated Facility – Sept-Oct. 2015 Survey</vt:lpstr>
      <vt:lpstr>Student Comments from Sept. 2015 Survey</vt:lpstr>
      <vt:lpstr>Student Comments from Sept. 2015 Survey</vt:lpstr>
      <vt:lpstr>Wimberly Library Today</vt:lpstr>
      <vt:lpstr>Future Vision for Wimberly</vt:lpstr>
      <vt:lpstr>Work Underway in the Wimberly Library</vt:lpstr>
      <vt:lpstr>5th Floor Renovation</vt:lpstr>
      <vt:lpstr>Digital Scholarship Center</vt:lpstr>
      <vt:lpstr>Wimberly Library Being Transformed</vt:lpstr>
      <vt:lpstr>Wimberly Library Being Transformed</vt:lpstr>
      <vt:lpstr>New Graduate Student Lounge</vt:lpstr>
      <vt:lpstr>PowerPoint Presentation</vt:lpstr>
      <vt:lpstr>“We need colorful, comfortable, technology-rich spaces where students can study – alone or together – and create their own work.”</vt:lpstr>
      <vt:lpstr>“We need flexible, vibrant, student-centered spaces.”</vt:lpstr>
      <vt:lpstr>UNF Library</vt:lpstr>
      <vt:lpstr>North Carolina State University Library</vt:lpstr>
      <vt:lpstr>UCF Library</vt:lpstr>
      <vt:lpstr>North Carolina State University Library</vt:lpstr>
      <vt:lpstr>USF St. Petersburg Library</vt:lpstr>
      <vt:lpstr>USF Tampa Library</vt:lpstr>
      <vt:lpstr>UNF Library</vt:lpstr>
      <vt:lpstr>Southern New Hampshire University Library</vt:lpstr>
      <vt:lpstr>“The library should support and inspire student scholarship and creativity.”</vt:lpstr>
      <vt:lpstr>North Carolina State University Library</vt:lpstr>
      <vt:lpstr>UNF Library</vt:lpstr>
      <vt:lpstr>USF St. Petersburg Library</vt:lpstr>
      <vt:lpstr>UF Marston  Science Library</vt:lpstr>
      <vt:lpstr>University of Massachusetts Dartmouth Carney Library</vt:lpstr>
      <vt:lpstr>North Carolina State University Library</vt:lpstr>
      <vt:lpstr>UNF Library</vt:lpstr>
      <vt:lpstr>“We need new kinds of physical and virtual spaces for students to collaborate effectively and share their creative energy.”</vt:lpstr>
      <vt:lpstr>UNF Library</vt:lpstr>
      <vt:lpstr>North Carolina State University Library</vt:lpstr>
      <vt:lpstr>University of Massachusetts Dartmouth Carney Library</vt:lpstr>
      <vt:lpstr>USF St. Petersburg Library</vt:lpstr>
      <vt:lpstr>UCF Library</vt:lpstr>
      <vt:lpstr>“Today’s libraries must have a variety of spaces and services meeting the needs of users expecting innovation while relying on trusted foundations.”</vt:lpstr>
      <vt:lpstr>USF St. Petersburg Library</vt:lpstr>
      <vt:lpstr>North Carolina State University Library</vt:lpstr>
      <vt:lpstr>Southern New Hampshire University Library</vt:lpstr>
      <vt:lpstr>UCF Library</vt:lpstr>
      <vt:lpstr>UF Marston Science Library</vt:lpstr>
      <vt:lpstr>UNF Library</vt:lpstr>
      <vt:lpstr>North Carolina State University Library</vt:lpstr>
      <vt:lpstr>UNF Library</vt:lpstr>
      <vt:lpstr>PowerPoint Presentation</vt:lpstr>
      <vt:lpstr>USF St. Petersburg Library</vt:lpstr>
      <vt:lpstr>USF Tampa Library</vt:lpstr>
      <vt:lpstr>UNF Library</vt:lpstr>
      <vt:lpstr>USF St. Petersburg Library</vt:lpstr>
      <vt:lpstr>How Do We Get from Here to There?</vt:lpstr>
      <vt:lpstr>PowerPoint Presentation</vt:lpstr>
      <vt:lpstr>How Do We Get from Here to There?</vt:lpstr>
      <vt:lpstr>Develop a Shared Vision with Administration</vt:lpstr>
      <vt:lpstr>How Do We Get from Here to There?</vt:lpstr>
      <vt:lpstr>Engage with the Community</vt:lpstr>
      <vt:lpstr>How Do We Get from Here to There?</vt:lpstr>
      <vt:lpstr>Inspire and Utilize Staff Creativity and Expertise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Carol Hixson</dc:creator>
  <cp:lastModifiedBy>Carol Hixson</cp:lastModifiedBy>
  <cp:revision>165</cp:revision>
  <cp:lastPrinted>2017-01-04T18:19:07Z</cp:lastPrinted>
  <dcterms:created xsi:type="dcterms:W3CDTF">2015-09-10T16:49:29Z</dcterms:created>
  <dcterms:modified xsi:type="dcterms:W3CDTF">2017-01-04T18:29:01Z</dcterms:modified>
</cp:coreProperties>
</file>