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72" r:id="rId3"/>
    <p:sldId id="257" r:id="rId4"/>
    <p:sldId id="258" r:id="rId5"/>
    <p:sldId id="259" r:id="rId6"/>
    <p:sldId id="260" r:id="rId7"/>
    <p:sldId id="261" r:id="rId8"/>
    <p:sldId id="262" r:id="rId9"/>
    <p:sldId id="264" r:id="rId10"/>
    <p:sldId id="265" r:id="rId11"/>
    <p:sldId id="267" r:id="rId12"/>
    <p:sldId id="278" r:id="rId13"/>
    <p:sldId id="279" r:id="rId14"/>
    <p:sldId id="268" r:id="rId15"/>
    <p:sldId id="266" r:id="rId16"/>
    <p:sldId id="269" r:id="rId17"/>
    <p:sldId id="277" r:id="rId18"/>
    <p:sldId id="270" r:id="rId19"/>
    <p:sldId id="271" r:id="rId20"/>
    <p:sldId id="283" r:id="rId21"/>
    <p:sldId id="281" r:id="rId22"/>
    <p:sldId id="282" r:id="rId23"/>
    <p:sldId id="274" r:id="rId24"/>
    <p:sldId id="273" r:id="rId25"/>
    <p:sldId id="284" r:id="rId26"/>
    <p:sldId id="280" r:id="rId27"/>
    <p:sldId id="28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5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2328" autoAdjust="0"/>
    <p:restoredTop sz="86293" autoAdjust="0"/>
  </p:normalViewPr>
  <p:slideViewPr>
    <p:cSldViewPr snapToGrid="0">
      <p:cViewPr varScale="1">
        <p:scale>
          <a:sx n="59" d="100"/>
          <a:sy n="59" d="100"/>
        </p:scale>
        <p:origin x="160" y="96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8A97AD-0667-4E96-BAA7-5FFC9C4EC666}" type="datetimeFigureOut">
              <a:rPr lang="en-US" smtClean="0"/>
              <a:t>12/14/21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37517-0EBF-4E34-9A45-14D11FB833E4}" type="slidenum">
              <a:rPr lang="en-US" smtClean="0"/>
              <a:t>‹#›</a:t>
            </a:fld>
            <a:endParaRPr lang="en-US"/>
          </a:p>
        </p:txBody>
      </p:sp>
    </p:spTree>
    <p:extLst>
      <p:ext uri="{BB962C8B-B14F-4D97-AF65-F5344CB8AC3E}">
        <p14:creationId xmlns:p14="http://schemas.microsoft.com/office/powerpoint/2010/main" val="1428856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Presenting VRA Core 5: A Standard with Accessibility Baked In, Not Bolted On…and the tools to use it: </a:t>
            </a:r>
            <a:r>
              <a:rPr lang="en-US" dirty="0"/>
              <a:t>Welcome to a presentation from the Visual Resources Association’s committee for Cataloging and Metadata Standards (known as </a:t>
            </a:r>
            <a:r>
              <a:rPr lang="en-US" dirty="0" err="1"/>
              <a:t>CaMS</a:t>
            </a:r>
            <a:r>
              <a:rPr lang="en-US" dirty="0"/>
              <a:t>). We are excited to announce a comprehensive new project to update our metadata standard, VRA Core, to a new version (version 5), which will include accessibility support. Along with this update, we will also issue an updated supplement to the cataloging guide, CCO (Cataloging Cultural Objects).</a:t>
            </a:r>
          </a:p>
        </p:txBody>
      </p:sp>
      <p:sp>
        <p:nvSpPr>
          <p:cNvPr id="4" name="Slide Number Placeholder 3"/>
          <p:cNvSpPr>
            <a:spLocks noGrp="1"/>
          </p:cNvSpPr>
          <p:nvPr>
            <p:ph type="sldNum" sz="quarter" idx="5"/>
          </p:nvPr>
        </p:nvSpPr>
        <p:spPr/>
        <p:txBody>
          <a:bodyPr/>
          <a:lstStyle/>
          <a:p>
            <a:fld id="{1B637517-0EBF-4E34-9A45-14D11FB833E4}" type="slidenum">
              <a:rPr lang="en-US" smtClean="0"/>
              <a:t>1</a:t>
            </a:fld>
            <a:endParaRPr lang="en-US"/>
          </a:p>
        </p:txBody>
      </p:sp>
    </p:spTree>
    <p:extLst>
      <p:ext uri="{BB962C8B-B14F-4D97-AF65-F5344CB8AC3E}">
        <p14:creationId xmlns:p14="http://schemas.microsoft.com/office/powerpoint/2010/main" val="1293591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6599"/>
                </a:solidFill>
                <a:latin typeface="Georgia" panose="02040502050405020303" pitchFamily="18" charset="0"/>
              </a:rPr>
              <a:t>Creating Accessible Search and Delivery Support needed for Digital Collections: </a:t>
            </a:r>
            <a:r>
              <a:rPr lang="en-US" sz="1200" b="0" dirty="0">
                <a:solidFill>
                  <a:srgbClr val="006599"/>
                </a:solidFill>
                <a:latin typeface="Georgia" panose="02040502050405020303" pitchFamily="18" charset="0"/>
              </a:rPr>
              <a:t>Another challenge of online collection delivery systems is enabling actions necessary for accessible search and selection of records and items. Some solutions which fill that need are the creation of guided search and browsing pick lists and the use of Linked Open Data (LOD) terms, which can link out to definitions via the Getty and other linked authorities.</a:t>
            </a:r>
          </a:p>
          <a:p>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10</a:t>
            </a:fld>
            <a:endParaRPr lang="en-US"/>
          </a:p>
        </p:txBody>
      </p:sp>
    </p:spTree>
    <p:extLst>
      <p:ext uri="{BB962C8B-B14F-4D97-AF65-F5344CB8AC3E}">
        <p14:creationId xmlns:p14="http://schemas.microsoft.com/office/powerpoint/2010/main" val="3063274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Guided Browsing: </a:t>
            </a:r>
            <a:r>
              <a:rPr lang="en-US" dirty="0"/>
              <a:t>In this example, a “Who, What, Where, When” browsing function has been developed. The categories correspond to the VRA Core elements Agent, Work Type, Location and Style/Period. Within these categories alphabetically listed values link to items and records in the digital collection. Shown here is the “What” or Work Type list with the collection search hits that result from selecting the term “opus sectile.”</a:t>
            </a:r>
          </a:p>
        </p:txBody>
      </p:sp>
      <p:sp>
        <p:nvSpPr>
          <p:cNvPr id="4" name="Slide Number Placeholder 3"/>
          <p:cNvSpPr>
            <a:spLocks noGrp="1"/>
          </p:cNvSpPr>
          <p:nvPr>
            <p:ph type="sldNum" sz="quarter" idx="5"/>
          </p:nvPr>
        </p:nvSpPr>
        <p:spPr/>
        <p:txBody>
          <a:bodyPr/>
          <a:lstStyle/>
          <a:p>
            <a:fld id="{1B637517-0EBF-4E34-9A45-14D11FB833E4}" type="slidenum">
              <a:rPr lang="en-US" smtClean="0"/>
              <a:t>11</a:t>
            </a:fld>
            <a:endParaRPr lang="en-US"/>
          </a:p>
        </p:txBody>
      </p:sp>
    </p:spTree>
    <p:extLst>
      <p:ext uri="{BB962C8B-B14F-4D97-AF65-F5344CB8AC3E}">
        <p14:creationId xmlns:p14="http://schemas.microsoft.com/office/powerpoint/2010/main" val="3619189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Guided Browsing and Linked Data: </a:t>
            </a:r>
            <a:r>
              <a:rPr lang="en-US" b="0" dirty="0"/>
              <a:t>The</a:t>
            </a:r>
            <a:r>
              <a:rPr lang="en-US" b="1" dirty="0"/>
              <a:t> </a:t>
            </a:r>
            <a:r>
              <a:rPr lang="en-US" dirty="0"/>
              <a:t>“Who, What, Where, When” browsing function lists are auto-created from the VRA Core cataloging records, using the parsed index values from Agent, Work Type, Location and Style/Period. In VRA Core 4 and 5 cataloging, these can be accompanied by the linked data record number (known as the “ref ID”). Hence this link is also available should the user want to open the authority record as well. Shown here is the Getty authority record for the term “opus sectile” with the definition and other information.</a:t>
            </a:r>
          </a:p>
        </p:txBody>
      </p:sp>
      <p:sp>
        <p:nvSpPr>
          <p:cNvPr id="4" name="Slide Number Placeholder 3"/>
          <p:cNvSpPr>
            <a:spLocks noGrp="1"/>
          </p:cNvSpPr>
          <p:nvPr>
            <p:ph type="sldNum" sz="quarter" idx="5"/>
          </p:nvPr>
        </p:nvSpPr>
        <p:spPr/>
        <p:txBody>
          <a:bodyPr/>
          <a:lstStyle/>
          <a:p>
            <a:fld id="{1B637517-0EBF-4E34-9A45-14D11FB833E4}" type="slidenum">
              <a:rPr lang="en-US" smtClean="0"/>
              <a:t>12</a:t>
            </a:fld>
            <a:endParaRPr lang="en-US"/>
          </a:p>
        </p:txBody>
      </p:sp>
    </p:spTree>
    <p:extLst>
      <p:ext uri="{BB962C8B-B14F-4D97-AF65-F5344CB8AC3E}">
        <p14:creationId xmlns:p14="http://schemas.microsoft.com/office/powerpoint/2010/main" val="15750608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006599"/>
                </a:solidFill>
                <a:latin typeface="Georgia" panose="02040502050405020303" pitchFamily="18" charset="0"/>
              </a:rPr>
              <a:t>System-driven Accessibility: </a:t>
            </a:r>
            <a:r>
              <a:rPr lang="en-US" sz="1200" b="0" dirty="0">
                <a:solidFill>
                  <a:srgbClr val="006599"/>
                </a:solidFill>
                <a:latin typeface="Georgia" panose="02040502050405020303" pitchFamily="18" charset="0"/>
              </a:rPr>
              <a:t>Accessibility support must be evaluated in terms of identifying those features which demand a delivery system solution. An example of this would be customizable font sizes.</a:t>
            </a:r>
            <a:endParaRPr lang="en-US" b="0" dirty="0"/>
          </a:p>
        </p:txBody>
      </p:sp>
      <p:sp>
        <p:nvSpPr>
          <p:cNvPr id="4" name="Slide Number Placeholder 3"/>
          <p:cNvSpPr>
            <a:spLocks noGrp="1"/>
          </p:cNvSpPr>
          <p:nvPr>
            <p:ph type="sldNum" sz="quarter" idx="5"/>
          </p:nvPr>
        </p:nvSpPr>
        <p:spPr/>
        <p:txBody>
          <a:bodyPr/>
          <a:lstStyle/>
          <a:p>
            <a:fld id="{1B637517-0EBF-4E34-9A45-14D11FB833E4}" type="slidenum">
              <a:rPr lang="en-US" smtClean="0"/>
              <a:t>13</a:t>
            </a:fld>
            <a:endParaRPr lang="en-US"/>
          </a:p>
        </p:txBody>
      </p:sp>
    </p:spTree>
    <p:extLst>
      <p:ext uri="{BB962C8B-B14F-4D97-AF65-F5344CB8AC3E}">
        <p14:creationId xmlns:p14="http://schemas.microsoft.com/office/powerpoint/2010/main" val="23968229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6599"/>
                </a:solidFill>
                <a:latin typeface="Georgia" panose="02040502050405020303" pitchFamily="18" charset="0"/>
              </a:rPr>
              <a:t>Data-driven Accessibility: </a:t>
            </a:r>
            <a:r>
              <a:rPr lang="en-US" sz="1200" b="0" dirty="0">
                <a:solidFill>
                  <a:srgbClr val="006599"/>
                </a:solidFill>
                <a:latin typeface="Georgia" panose="02040502050405020303" pitchFamily="18" charset="0"/>
              </a:rPr>
              <a:t>Because of the challenges represented by digital collections with thousands of records, it makes sense to find ways to automate, or “bake in” accessibility at the original data entry stage of the workflow. Our goal with VRA Core 5 is to determine all the ways we can store data values that can easily translate to HTML5 tags by means of an automatic transform like an XSLT upon export and loading to a delivery system.</a:t>
            </a:r>
          </a:p>
          <a:p>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14</a:t>
            </a:fld>
            <a:endParaRPr lang="en-US"/>
          </a:p>
        </p:txBody>
      </p:sp>
    </p:spTree>
    <p:extLst>
      <p:ext uri="{BB962C8B-B14F-4D97-AF65-F5344CB8AC3E}">
        <p14:creationId xmlns:p14="http://schemas.microsoft.com/office/powerpoint/2010/main" val="1238366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Creating Stored Data ‘Triggers’ for HTML5 Transforms from XML</a:t>
            </a:r>
            <a:r>
              <a:rPr lang="en-US" sz="1800" b="0" dirty="0">
                <a:effectLst/>
                <a:latin typeface="Calibri" panose="020F0502020204030204" pitchFamily="34" charset="0"/>
                <a:ea typeface="Calibri" panose="020F0502020204030204" pitchFamily="34" charset="0"/>
                <a:cs typeface="Times New Roman" panose="02020603050405020304" pitchFamily="18" charset="0"/>
              </a:rPr>
              <a:t>: For example, it is easy to configure the Core 5 standard to use the XML </a:t>
            </a:r>
            <a:r>
              <a:rPr lang="en-US" sz="1800" b="0" dirty="0" err="1">
                <a:effectLst/>
                <a:latin typeface="Calibri" panose="020F0502020204030204" pitchFamily="34" charset="0"/>
                <a:ea typeface="Calibri" panose="020F0502020204030204" pitchFamily="34" charset="0"/>
                <a:cs typeface="Times New Roman" panose="02020603050405020304" pitchFamily="18" charset="0"/>
              </a:rPr>
              <a:t>subelement</a:t>
            </a:r>
            <a:r>
              <a:rPr lang="en-US" sz="1800" b="0" dirty="0">
                <a:effectLst/>
                <a:latin typeface="Calibri" panose="020F0502020204030204" pitchFamily="34" charset="0"/>
                <a:ea typeface="Calibri" panose="020F0502020204030204" pitchFamily="34" charset="0"/>
                <a:cs typeface="Times New Roman" panose="02020603050405020304" pitchFamily="18" charset="0"/>
              </a:rPr>
              <a:t> “type” to store the value “alternative text”, which in XML, would be formatted between the angle bracket symbols and use no spaces, but </a:t>
            </a:r>
            <a:r>
              <a:rPr lang="en-US" sz="1800" b="0" dirty="0" err="1">
                <a:effectLst/>
                <a:latin typeface="Calibri" panose="020F0502020204030204" pitchFamily="34" charset="0"/>
                <a:ea typeface="Calibri" panose="020F0502020204030204" pitchFamily="34" charset="0"/>
                <a:cs typeface="Times New Roman" panose="02020603050405020304" pitchFamily="18" charset="0"/>
              </a:rPr>
              <a:t>intercaps</a:t>
            </a:r>
            <a:r>
              <a:rPr lang="en-US" sz="1800" b="0" dirty="0">
                <a:effectLst/>
                <a:latin typeface="Calibri" panose="020F0502020204030204" pitchFamily="34" charset="0"/>
                <a:ea typeface="Calibri" panose="020F0502020204030204" pitchFamily="34" charset="0"/>
                <a:cs typeface="Times New Roman" panose="02020603050405020304" pitchFamily="18" charset="0"/>
              </a:rPr>
              <a:t>, so the T in Text would be capitalized. This formatted value could be consistently recognized and be automatically transformed into the HTML5 markup, which is alt= (lower case a, l, t followed by the equal sign).</a:t>
            </a:r>
          </a:p>
          <a:p>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15</a:t>
            </a:fld>
            <a:endParaRPr lang="en-US"/>
          </a:p>
        </p:txBody>
      </p:sp>
    </p:spTree>
    <p:extLst>
      <p:ext uri="{BB962C8B-B14F-4D97-AF65-F5344CB8AC3E}">
        <p14:creationId xmlns:p14="http://schemas.microsoft.com/office/powerpoint/2010/main" val="1180010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Determining Support Needs Specific to a Standard: </a:t>
            </a:r>
            <a:r>
              <a:rPr lang="en-US" sz="1800" b="0" dirty="0">
                <a:effectLst/>
                <a:latin typeface="Calibri" panose="020F0502020204030204" pitchFamily="34" charset="0"/>
                <a:ea typeface="Calibri" panose="020F0502020204030204" pitchFamily="34" charset="0"/>
                <a:cs typeface="Times New Roman" panose="02020603050405020304" pitchFamily="18" charset="0"/>
              </a:rPr>
              <a:t>Standards are created for specific communities and answer specific cataloging parameters for those communities and their collections. Many standards differ in depth, or richness, of descriptive data. Accessibility will generally follow the same depth of detail for a given standard. Library professionals are well aware of time and money constraints on cataloging practices. How accessibility support factors into these practices will be an evolving discussion.</a:t>
            </a:r>
          </a:p>
          <a:p>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16</a:t>
            </a:fld>
            <a:endParaRPr lang="en-US"/>
          </a:p>
        </p:txBody>
      </p:sp>
    </p:spTree>
    <p:extLst>
      <p:ext uri="{BB962C8B-B14F-4D97-AF65-F5344CB8AC3E}">
        <p14:creationId xmlns:p14="http://schemas.microsoft.com/office/powerpoint/2010/main" val="39486352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Support Specific to VRA Core 5: </a:t>
            </a:r>
            <a:r>
              <a:rPr lang="en-US" sz="1800" b="0" dirty="0">
                <a:effectLst/>
                <a:latin typeface="Calibri" panose="020F0502020204030204" pitchFamily="34" charset="0"/>
                <a:ea typeface="Calibri" panose="020F0502020204030204" pitchFamily="34" charset="0"/>
                <a:cs typeface="Times New Roman" panose="02020603050405020304" pitchFamily="18" charset="0"/>
              </a:rPr>
              <a:t>VRA Core was conceived as a flexible standard that could be expressed in a minimal record form, or </a:t>
            </a:r>
            <a:r>
              <a:rPr lang="en-US" sz="1800" b="0">
                <a:effectLst/>
                <a:latin typeface="Calibri" panose="020F0502020204030204" pitchFamily="34" charset="0"/>
                <a:ea typeface="Calibri" panose="020F0502020204030204" pitchFamily="34" charset="0"/>
                <a:cs typeface="Times New Roman" panose="02020603050405020304" pitchFamily="18" charset="0"/>
              </a:rPr>
              <a:t>as a relatively </a:t>
            </a:r>
            <a:r>
              <a:rPr lang="en-US" sz="1800" b="0" dirty="0">
                <a:effectLst/>
                <a:latin typeface="Calibri" panose="020F0502020204030204" pitchFamily="34" charset="0"/>
                <a:ea typeface="Calibri" panose="020F0502020204030204" pitchFamily="34" charset="0"/>
                <a:cs typeface="Times New Roman" panose="02020603050405020304" pitchFamily="18" charset="0"/>
              </a:rPr>
              <a:t>rich record. It is more complex than Dublin Core, but less comprehensive than CDWA (the Getty’s museum standard). The need for accessibility support will, for the first time, expand the notion of what the minimal record will require, if data-driven accessibility is adopted.</a:t>
            </a:r>
            <a:endParaRPr lang="en-US" b="0" dirty="0"/>
          </a:p>
        </p:txBody>
      </p:sp>
      <p:sp>
        <p:nvSpPr>
          <p:cNvPr id="4" name="Slide Number Placeholder 3"/>
          <p:cNvSpPr>
            <a:spLocks noGrp="1"/>
          </p:cNvSpPr>
          <p:nvPr>
            <p:ph type="sldNum" sz="quarter" idx="5"/>
          </p:nvPr>
        </p:nvSpPr>
        <p:spPr/>
        <p:txBody>
          <a:bodyPr/>
          <a:lstStyle/>
          <a:p>
            <a:fld id="{1B637517-0EBF-4E34-9A45-14D11FB833E4}" type="slidenum">
              <a:rPr lang="en-US" smtClean="0"/>
              <a:t>17</a:t>
            </a:fld>
            <a:endParaRPr lang="en-US"/>
          </a:p>
        </p:txBody>
      </p:sp>
    </p:spTree>
    <p:extLst>
      <p:ext uri="{BB962C8B-B14F-4D97-AF65-F5344CB8AC3E}">
        <p14:creationId xmlns:p14="http://schemas.microsoft.com/office/powerpoint/2010/main" val="491713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6599"/>
                </a:solidFill>
                <a:latin typeface="Georgia" panose="02040502050405020303" pitchFamily="18" charset="0"/>
              </a:rPr>
              <a:t>Creating and Storing  Alternative Text Within VRA Core: </a:t>
            </a:r>
            <a:r>
              <a:rPr lang="en-US" sz="1200" b="0" dirty="0">
                <a:solidFill>
                  <a:srgbClr val="006599"/>
                </a:solidFill>
                <a:latin typeface="Georgia" panose="02040502050405020303" pitchFamily="18" charset="0"/>
              </a:rPr>
              <a:t>It makes sense that any efforts in creating alternative text, also called alt text, should be stored within the record just as one would do with any other data value. There are quite a few places in VRA Core where alt text might be written and included. VRA Core is composed of 15 Elements plus global attributes and other modifiers such as “types”. All 15 elements (like Title, Location, Description can be applied to both Work and Image records. All Elements may also be repeated (have multiple entries).</a:t>
            </a:r>
          </a:p>
          <a:p>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18</a:t>
            </a:fld>
            <a:endParaRPr lang="en-US"/>
          </a:p>
        </p:txBody>
      </p:sp>
    </p:spTree>
    <p:extLst>
      <p:ext uri="{BB962C8B-B14F-4D97-AF65-F5344CB8AC3E}">
        <p14:creationId xmlns:p14="http://schemas.microsoft.com/office/powerpoint/2010/main" val="9649885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006599"/>
                </a:solidFill>
                <a:latin typeface="Georgia" panose="02040502050405020303" pitchFamily="18" charset="0"/>
              </a:rPr>
              <a:t>Creating and Storing Alternative Text in VRA Core: </a:t>
            </a:r>
            <a:r>
              <a:rPr lang="en-US" sz="1200" b="0" dirty="0">
                <a:solidFill>
                  <a:srgbClr val="006599"/>
                </a:solidFill>
                <a:latin typeface="Georgia" panose="02040502050405020303" pitchFamily="18" charset="0"/>
              </a:rPr>
              <a:t>As a first step, the comprehensive accessibility data values list for use in web schemas, developed by the W3 organization, was studied to determine accessibility support types that would be used in the VRA Core user communities. (This is still under review). A preliminary list identifies the existing VRA Core 4 Elements, Description and Inscription, which can be expressed for both Work and Image records. Transcription may be added as a Core 5 element or incorporated as a </a:t>
            </a:r>
            <a:r>
              <a:rPr lang="en-US" sz="1200" b="0" dirty="0" err="1">
                <a:solidFill>
                  <a:srgbClr val="006599"/>
                </a:solidFill>
                <a:latin typeface="Georgia" panose="02040502050405020303" pitchFamily="18" charset="0"/>
              </a:rPr>
              <a:t>subelement</a:t>
            </a:r>
            <a:r>
              <a:rPr lang="en-US" sz="1200" b="0" dirty="0">
                <a:solidFill>
                  <a:srgbClr val="006599"/>
                </a:solidFill>
                <a:latin typeface="Georgia" panose="02040502050405020303" pitchFamily="18" charset="0"/>
              </a:rPr>
              <a:t> or “type” modifier. Other terms to be incorporated include Accessibility Hazard, Translation, Audio Description and Captions.</a:t>
            </a:r>
            <a:endParaRPr lang="en-US" b="0" dirty="0"/>
          </a:p>
        </p:txBody>
      </p:sp>
      <p:sp>
        <p:nvSpPr>
          <p:cNvPr id="4" name="Slide Number Placeholder 3"/>
          <p:cNvSpPr>
            <a:spLocks noGrp="1"/>
          </p:cNvSpPr>
          <p:nvPr>
            <p:ph type="sldNum" sz="quarter" idx="5"/>
          </p:nvPr>
        </p:nvSpPr>
        <p:spPr/>
        <p:txBody>
          <a:bodyPr/>
          <a:lstStyle/>
          <a:p>
            <a:fld id="{1B637517-0EBF-4E34-9A45-14D11FB833E4}" type="slidenum">
              <a:rPr lang="en-US" smtClean="0"/>
              <a:t>19</a:t>
            </a:fld>
            <a:endParaRPr lang="en-US"/>
          </a:p>
        </p:txBody>
      </p:sp>
    </p:spTree>
    <p:extLst>
      <p:ext uri="{BB962C8B-B14F-4D97-AF65-F5344CB8AC3E}">
        <p14:creationId xmlns:p14="http://schemas.microsoft.com/office/powerpoint/2010/main" val="221734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Presenters: </a:t>
            </a:r>
            <a:r>
              <a:rPr lang="en-US" b="0" dirty="0"/>
              <a:t>The “we” in question are Bridget Madden, Associate Director, Visual Resources Center, University of Chicago and Susan Jane Williams, Independent Cataloger and Consultant. We will show a video with narration, followed by a live Question and Answer discussion period. Please feel free to enter questions or comments in the chat section as the video plays; we will pick up on those afterwards.</a:t>
            </a:r>
          </a:p>
        </p:txBody>
      </p:sp>
      <p:sp>
        <p:nvSpPr>
          <p:cNvPr id="4" name="Slide Number Placeholder 3"/>
          <p:cNvSpPr>
            <a:spLocks noGrp="1"/>
          </p:cNvSpPr>
          <p:nvPr>
            <p:ph type="sldNum" sz="quarter" idx="5"/>
          </p:nvPr>
        </p:nvSpPr>
        <p:spPr/>
        <p:txBody>
          <a:bodyPr/>
          <a:lstStyle/>
          <a:p>
            <a:fld id="{1B637517-0EBF-4E34-9A45-14D11FB833E4}" type="slidenum">
              <a:rPr lang="en-US" smtClean="0"/>
              <a:t>2</a:t>
            </a:fld>
            <a:endParaRPr lang="en-US"/>
          </a:p>
        </p:txBody>
      </p:sp>
    </p:spTree>
    <p:extLst>
      <p:ext uri="{BB962C8B-B14F-4D97-AF65-F5344CB8AC3E}">
        <p14:creationId xmlns:p14="http://schemas.microsoft.com/office/powerpoint/2010/main" val="2182436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Creating and Storing Accessible URIs: </a:t>
            </a:r>
            <a:r>
              <a:rPr lang="en-US" b="0" dirty="0"/>
              <a:t>While a good deal of attention is paid to the creation of alt text, true accessibility support is more complex. Linked data is an important part of modern cataloging. Creating accessible URIs requires both an alt text version of the link, and further action or navigational choices. (For example, opening the link in a new page or tab). VRA Core supports linked data as well as additional “</a:t>
            </a:r>
            <a:r>
              <a:rPr lang="en-US" b="0" dirty="0" err="1"/>
              <a:t>hrefs</a:t>
            </a:r>
            <a:r>
              <a:rPr lang="en-US" b="0" dirty="0"/>
              <a:t>” (specific actionable links to sources outside the database). </a:t>
            </a:r>
            <a:r>
              <a:rPr lang="en-US" b="0" dirty="0" err="1"/>
              <a:t>Hrefs</a:t>
            </a:r>
            <a:r>
              <a:rPr lang="en-US" b="0" dirty="0"/>
              <a:t> are a global element, a </a:t>
            </a:r>
            <a:r>
              <a:rPr lang="en-US" b="0" dirty="0" err="1"/>
              <a:t>subelement</a:t>
            </a:r>
            <a:r>
              <a:rPr lang="en-US" b="0" dirty="0"/>
              <a:t> which may be added to any Core Element or field.</a:t>
            </a:r>
          </a:p>
        </p:txBody>
      </p:sp>
      <p:sp>
        <p:nvSpPr>
          <p:cNvPr id="4" name="Slide Number Placeholder 3"/>
          <p:cNvSpPr>
            <a:spLocks noGrp="1"/>
          </p:cNvSpPr>
          <p:nvPr>
            <p:ph type="sldNum" sz="quarter" idx="5"/>
          </p:nvPr>
        </p:nvSpPr>
        <p:spPr/>
        <p:txBody>
          <a:bodyPr/>
          <a:lstStyle/>
          <a:p>
            <a:fld id="{1B637517-0EBF-4E34-9A45-14D11FB833E4}" type="slidenum">
              <a:rPr lang="en-US" smtClean="0"/>
              <a:t>20</a:t>
            </a:fld>
            <a:endParaRPr lang="en-US"/>
          </a:p>
        </p:txBody>
      </p:sp>
    </p:spTree>
    <p:extLst>
      <p:ext uri="{BB962C8B-B14F-4D97-AF65-F5344CB8AC3E}">
        <p14:creationId xmlns:p14="http://schemas.microsoft.com/office/powerpoint/2010/main" val="33145673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6599"/>
                </a:solidFill>
                <a:latin typeface="Georgia" panose="02040502050405020303" pitchFamily="18" charset="0"/>
              </a:rPr>
              <a:t>Storing Values for other forms of Accessibility Support (Working with Vendors): </a:t>
            </a:r>
            <a:r>
              <a:rPr lang="en-US" sz="1200" b="0" dirty="0">
                <a:solidFill>
                  <a:srgbClr val="006599"/>
                </a:solidFill>
                <a:latin typeface="Georgia" panose="02040502050405020303" pitchFamily="18" charset="0"/>
              </a:rPr>
              <a:t>Some accessibility support may still be data-driven but will also require working with vendors to function in specific systems. Examples of this are navigational and download options and accessibility hazards. Accessibility hazards will be multi-step, entailing an alt text description of the specific hazard (e.g., “flashing lights”) and action choices plus generic warning flags. Whether this will be expressed through a new Core 5 Accessibility Element or be handled with stored “type” modifiers is under review.</a:t>
            </a:r>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21</a:t>
            </a:fld>
            <a:endParaRPr lang="en-US"/>
          </a:p>
        </p:txBody>
      </p:sp>
    </p:spTree>
    <p:extLst>
      <p:ext uri="{BB962C8B-B14F-4D97-AF65-F5344CB8AC3E}">
        <p14:creationId xmlns:p14="http://schemas.microsoft.com/office/powerpoint/2010/main" val="3356919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Storing Values for Non-English Language Support: </a:t>
            </a:r>
            <a:r>
              <a:rPr lang="en-US" b="0" dirty="0"/>
              <a:t>Screen readers can be configured to recognize and read non-English languages. The use of the HTML5 LANG tag (</a:t>
            </a:r>
            <a:r>
              <a:rPr lang="en-US" b="0" i="0" dirty="0">
                <a:effectLst/>
                <a:latin typeface="Menlo"/>
              </a:rPr>
              <a:t>lang="“)</a:t>
            </a:r>
            <a:r>
              <a:rPr lang="en-US" b="0" dirty="0"/>
              <a:t> signals the screen reader to switch to another language and includes the ISO-639 language code to identify it. VRA Core 4 already supports ISO-639 </a:t>
            </a:r>
            <a:r>
              <a:rPr lang="en-US" b="0" dirty="0" err="1"/>
              <a:t>subelements</a:t>
            </a:r>
            <a:r>
              <a:rPr lang="en-US" b="0" dirty="0"/>
              <a:t> in the Title field. The Title Element must identify one Title as the “preferred” Title in XML but may repeat to support alternate titles in the language native to the cultural object. This will be expanded in Core 5 to descriptive text such as Translation and Inscription.</a:t>
            </a:r>
          </a:p>
        </p:txBody>
      </p:sp>
      <p:sp>
        <p:nvSpPr>
          <p:cNvPr id="4" name="Slide Number Placeholder 3"/>
          <p:cNvSpPr>
            <a:spLocks noGrp="1"/>
          </p:cNvSpPr>
          <p:nvPr>
            <p:ph type="sldNum" sz="quarter" idx="5"/>
          </p:nvPr>
        </p:nvSpPr>
        <p:spPr/>
        <p:txBody>
          <a:bodyPr/>
          <a:lstStyle/>
          <a:p>
            <a:fld id="{1B637517-0EBF-4E34-9A45-14D11FB833E4}" type="slidenum">
              <a:rPr lang="en-US" smtClean="0"/>
              <a:t>22</a:t>
            </a:fld>
            <a:endParaRPr lang="en-US"/>
          </a:p>
        </p:txBody>
      </p:sp>
    </p:spTree>
    <p:extLst>
      <p:ext uri="{BB962C8B-B14F-4D97-AF65-F5344CB8AC3E}">
        <p14:creationId xmlns:p14="http://schemas.microsoft.com/office/powerpoint/2010/main" val="25425919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Working with Vendors: </a:t>
            </a:r>
            <a:r>
              <a:rPr lang="en-US" b="0" dirty="0"/>
              <a:t>One of the specific goals of the Database Project would be the creation of two XSLT scripts; one which would produce a complete, flat CSV (Comma Separated Values) version and another which would produce an HTML5 tagged version, both from VRA Core 5 XML. Most collection delivery systems load data into the system via CSV. An outcome of the project would be to work with vendors to test load data, and to help them develop collection templates and accessibility support. Even for those not using Core 5, this might be a helpful model or springboard.</a:t>
            </a:r>
          </a:p>
        </p:txBody>
      </p:sp>
      <p:sp>
        <p:nvSpPr>
          <p:cNvPr id="4" name="Slide Number Placeholder 3"/>
          <p:cNvSpPr>
            <a:spLocks noGrp="1"/>
          </p:cNvSpPr>
          <p:nvPr>
            <p:ph type="sldNum" sz="quarter" idx="5"/>
          </p:nvPr>
        </p:nvSpPr>
        <p:spPr/>
        <p:txBody>
          <a:bodyPr/>
          <a:lstStyle/>
          <a:p>
            <a:fld id="{1B637517-0EBF-4E34-9A45-14D11FB833E4}" type="slidenum">
              <a:rPr lang="en-US" smtClean="0"/>
              <a:t>23</a:t>
            </a:fld>
            <a:endParaRPr lang="en-US"/>
          </a:p>
        </p:txBody>
      </p:sp>
    </p:spTree>
    <p:extLst>
      <p:ext uri="{BB962C8B-B14F-4D97-AF65-F5344CB8AC3E}">
        <p14:creationId xmlns:p14="http://schemas.microsoft.com/office/powerpoint/2010/main" val="142347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6599"/>
                </a:solidFill>
                <a:latin typeface="Georgia" panose="02040502050405020303" pitchFamily="18" charset="0"/>
              </a:rPr>
              <a:t>UX (User Experience) and Screen Reader Testing: </a:t>
            </a:r>
            <a:r>
              <a:rPr lang="en-US" sz="1200" b="0" dirty="0">
                <a:solidFill>
                  <a:srgbClr val="006599"/>
                </a:solidFill>
                <a:latin typeface="Georgia" panose="02040502050405020303" pitchFamily="18" charset="0"/>
              </a:rPr>
              <a:t>The Database Project is going to be aligned with output in the MDID delivery system and will also be used in our revamped web-based cataloging examples (for VRA Core and CCO). This will allow us to test and adjust, as well as solicit user input.</a:t>
            </a:r>
          </a:p>
          <a:p>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24</a:t>
            </a:fld>
            <a:endParaRPr lang="en-US"/>
          </a:p>
        </p:txBody>
      </p:sp>
    </p:spTree>
    <p:extLst>
      <p:ext uri="{BB962C8B-B14F-4D97-AF65-F5344CB8AC3E}">
        <p14:creationId xmlns:p14="http://schemas.microsoft.com/office/powerpoint/2010/main" val="3177011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6599"/>
                </a:solidFill>
                <a:latin typeface="Georgia" panose="02040502050405020303" pitchFamily="18" charset="0"/>
              </a:rPr>
              <a:t>Project Timeline: </a:t>
            </a:r>
            <a:r>
              <a:rPr lang="en-US" sz="1200" b="0" dirty="0">
                <a:solidFill>
                  <a:srgbClr val="006599"/>
                </a:solidFill>
                <a:latin typeface="Georgia" panose="02040502050405020303" pitchFamily="18" charset="0"/>
              </a:rPr>
              <a:t>The first step will be creation of the Core 5 XML schema. A draft of the Core 5 schema (and sample records) will be presented at the VRA Convention in March 2022, at which time it will be made available for public review and comments.</a:t>
            </a:r>
            <a:endParaRPr lang="en-US" b="0" dirty="0"/>
          </a:p>
        </p:txBody>
      </p:sp>
      <p:sp>
        <p:nvSpPr>
          <p:cNvPr id="4" name="Slide Number Placeholder 3"/>
          <p:cNvSpPr>
            <a:spLocks noGrp="1"/>
          </p:cNvSpPr>
          <p:nvPr>
            <p:ph type="sldNum" sz="quarter" idx="5"/>
          </p:nvPr>
        </p:nvSpPr>
        <p:spPr/>
        <p:txBody>
          <a:bodyPr/>
          <a:lstStyle/>
          <a:p>
            <a:fld id="{1B637517-0EBF-4E34-9A45-14D11FB833E4}" type="slidenum">
              <a:rPr lang="en-US" smtClean="0"/>
              <a:t>25</a:t>
            </a:fld>
            <a:endParaRPr lang="en-US"/>
          </a:p>
        </p:txBody>
      </p:sp>
    </p:spTree>
    <p:extLst>
      <p:ext uri="{BB962C8B-B14F-4D97-AF65-F5344CB8AC3E}">
        <p14:creationId xmlns:p14="http://schemas.microsoft.com/office/powerpoint/2010/main" val="18859825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Links: </a:t>
            </a:r>
            <a:r>
              <a:rPr lang="en-US" b="0" dirty="0"/>
              <a:t>Here is a short list of links including the </a:t>
            </a:r>
            <a:r>
              <a:rPr lang="en-US" b="0" dirty="0" err="1"/>
              <a:t>CaMS</a:t>
            </a:r>
            <a:r>
              <a:rPr lang="en-US" b="0" dirty="0"/>
              <a:t> committee page, CCO site, VRA Core site hosted by Library of Congress and the list of W3 schema accessibility types.</a:t>
            </a:r>
          </a:p>
        </p:txBody>
      </p:sp>
      <p:sp>
        <p:nvSpPr>
          <p:cNvPr id="4" name="Slide Number Placeholder 3"/>
          <p:cNvSpPr>
            <a:spLocks noGrp="1"/>
          </p:cNvSpPr>
          <p:nvPr>
            <p:ph type="sldNum" sz="quarter" idx="5"/>
          </p:nvPr>
        </p:nvSpPr>
        <p:spPr/>
        <p:txBody>
          <a:bodyPr/>
          <a:lstStyle/>
          <a:p>
            <a:fld id="{1B637517-0EBF-4E34-9A45-14D11FB833E4}" type="slidenum">
              <a:rPr lang="en-US" smtClean="0"/>
              <a:t>26</a:t>
            </a:fld>
            <a:endParaRPr lang="en-US"/>
          </a:p>
        </p:txBody>
      </p:sp>
    </p:spTree>
    <p:extLst>
      <p:ext uri="{BB962C8B-B14F-4D97-AF65-F5344CB8AC3E}">
        <p14:creationId xmlns:p14="http://schemas.microsoft.com/office/powerpoint/2010/main" val="33679906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6599"/>
                </a:solidFill>
                <a:latin typeface="Georgia" panose="02040502050405020303" pitchFamily="18" charset="0"/>
              </a:rPr>
              <a:t>Contact Us</a:t>
            </a:r>
            <a:r>
              <a:rPr lang="en-US" b="1" dirty="0"/>
              <a:t>: </a:t>
            </a:r>
            <a:r>
              <a:rPr lang="en-US" b="0" dirty="0"/>
              <a:t>Please feel free to contact us if you have questions or input about the project. We will also be seeking reviewers throughout the project. Thank You!</a:t>
            </a:r>
          </a:p>
        </p:txBody>
      </p:sp>
      <p:sp>
        <p:nvSpPr>
          <p:cNvPr id="4" name="Slide Number Placeholder 3"/>
          <p:cNvSpPr>
            <a:spLocks noGrp="1"/>
          </p:cNvSpPr>
          <p:nvPr>
            <p:ph type="sldNum" sz="quarter" idx="5"/>
          </p:nvPr>
        </p:nvSpPr>
        <p:spPr/>
        <p:txBody>
          <a:bodyPr/>
          <a:lstStyle/>
          <a:p>
            <a:fld id="{1B637517-0EBF-4E34-9A45-14D11FB833E4}" type="slidenum">
              <a:rPr lang="en-US" smtClean="0"/>
              <a:t>27</a:t>
            </a:fld>
            <a:endParaRPr lang="en-US"/>
          </a:p>
        </p:txBody>
      </p:sp>
    </p:spTree>
    <p:extLst>
      <p:ext uri="{BB962C8B-B14F-4D97-AF65-F5344CB8AC3E}">
        <p14:creationId xmlns:p14="http://schemas.microsoft.com/office/powerpoint/2010/main" val="1962360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Project Overview, Three Components: </a:t>
            </a:r>
            <a:r>
              <a:rPr lang="en-US" dirty="0"/>
              <a:t>So, our project entails three components: the updated VRA Core 5 metadata standard, the updated CCO (Cataloging Cultural Objects) cataloging guide, and a new database tool for cataloging which will integrate both of those in a practical workflow, as well as authorities from Library of Congress and the Getty. The database tool will serve as a “proof of concept,” </a:t>
            </a:r>
            <a:r>
              <a:rPr lang="en-US" b="0" i="0" dirty="0">
                <a:solidFill>
                  <a:srgbClr val="000000"/>
                </a:solidFill>
                <a:effectLst/>
                <a:latin typeface="Arial" panose="020B0604020202020204" pitchFamily="34" charset="0"/>
              </a:rPr>
              <a:t>an exemplar, and a springboard for demonstrating loading of the accessibility-ready data into a delivery system.</a:t>
            </a:r>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3</a:t>
            </a:fld>
            <a:endParaRPr lang="en-US"/>
          </a:p>
        </p:txBody>
      </p:sp>
    </p:spTree>
    <p:extLst>
      <p:ext uri="{BB962C8B-B14F-4D97-AF65-F5344CB8AC3E}">
        <p14:creationId xmlns:p14="http://schemas.microsoft.com/office/powerpoint/2010/main" val="2169214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VRA Core, A Brief History:</a:t>
            </a:r>
            <a:r>
              <a:rPr lang="en-US" dirty="0"/>
              <a:t> The VRA Core standard was created by a committee within the Visual Resources Association and was purpose-built to describe both Works of cultural heritage and the Images or media that document them. VRA Core 4 (published in 2007) was the first version to have an XML schema, in other words, to become what is known as a transmission standard. Core 4 also supports using Linked Open Data (LOD), for example, to terms from the Getty vocabularies by means of a specific URI. Because of this, we have also published an RDF ontology and a transform to create RDF which supports LOD, from Core 4 XML.</a:t>
            </a:r>
          </a:p>
        </p:txBody>
      </p:sp>
      <p:sp>
        <p:nvSpPr>
          <p:cNvPr id="4" name="Slide Number Placeholder 3"/>
          <p:cNvSpPr>
            <a:spLocks noGrp="1"/>
          </p:cNvSpPr>
          <p:nvPr>
            <p:ph type="sldNum" sz="quarter" idx="5"/>
          </p:nvPr>
        </p:nvSpPr>
        <p:spPr/>
        <p:txBody>
          <a:bodyPr/>
          <a:lstStyle/>
          <a:p>
            <a:fld id="{1B637517-0EBF-4E34-9A45-14D11FB833E4}" type="slidenum">
              <a:rPr lang="en-US" smtClean="0"/>
              <a:t>4</a:t>
            </a:fld>
            <a:endParaRPr lang="en-US"/>
          </a:p>
        </p:txBody>
      </p:sp>
    </p:spTree>
    <p:extLst>
      <p:ext uri="{BB962C8B-B14F-4D97-AF65-F5344CB8AC3E}">
        <p14:creationId xmlns:p14="http://schemas.microsoft.com/office/powerpoint/2010/main" val="3162635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Core 5; What’s New: </a:t>
            </a:r>
            <a:r>
              <a:rPr lang="en-US" b="0" dirty="0"/>
              <a:t>In the update we are calling VRA Core 5, we are adding accessibility support, which we will discuss shortly. We are also adding a simple one-point style GIS reference which can be used with both the Work and the Image records. This is the same type of reference which is published in Wikipedia articles about buildings. The Image reference would cite the position of the camera or recording device. The MARC standard has recently approved a similar reference. We are also doing a thorough review of not only our data standard and the publication CCO, but of all our support documentation and training materials for inclusivity, diversity, equity and accessibility issues (known under the acronym IDEA).</a:t>
            </a:r>
          </a:p>
        </p:txBody>
      </p:sp>
      <p:sp>
        <p:nvSpPr>
          <p:cNvPr id="4" name="Slide Number Placeholder 3"/>
          <p:cNvSpPr>
            <a:spLocks noGrp="1"/>
          </p:cNvSpPr>
          <p:nvPr>
            <p:ph type="sldNum" sz="quarter" idx="5"/>
          </p:nvPr>
        </p:nvSpPr>
        <p:spPr/>
        <p:txBody>
          <a:bodyPr/>
          <a:lstStyle/>
          <a:p>
            <a:fld id="{1B637517-0EBF-4E34-9A45-14D11FB833E4}" type="slidenum">
              <a:rPr lang="en-US" smtClean="0"/>
              <a:t>5</a:t>
            </a:fld>
            <a:endParaRPr lang="en-US"/>
          </a:p>
        </p:txBody>
      </p:sp>
    </p:spTree>
    <p:extLst>
      <p:ext uri="{BB962C8B-B14F-4D97-AF65-F5344CB8AC3E}">
        <p14:creationId xmlns:p14="http://schemas.microsoft.com/office/powerpoint/2010/main" val="1494884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CCO (Cataloging Cultural Objects), A Brief History:</a:t>
            </a:r>
            <a:r>
              <a:rPr lang="en-US" dirty="0"/>
              <a:t> CCO is what is known as a data content standard, in other words a standard for guiding the substance and formatting of data values. It helps to promote good descriptive cataloging, shared documentation and enhanced end-user access. As a joint project of the Getty and the Visual Resources Association, it utilizes the Getty’s metadata standard, CDWA, as well as VRA Core to provide the structural framework for formatted examples. CDWA (Core Description of Works of Art) is a rich standard used in museum cataloging.</a:t>
            </a:r>
          </a:p>
        </p:txBody>
      </p:sp>
      <p:sp>
        <p:nvSpPr>
          <p:cNvPr id="4" name="Slide Number Placeholder 3"/>
          <p:cNvSpPr>
            <a:spLocks noGrp="1"/>
          </p:cNvSpPr>
          <p:nvPr>
            <p:ph type="sldNum" sz="quarter" idx="5"/>
          </p:nvPr>
        </p:nvSpPr>
        <p:spPr/>
        <p:txBody>
          <a:bodyPr/>
          <a:lstStyle/>
          <a:p>
            <a:fld id="{1B637517-0EBF-4E34-9A45-14D11FB833E4}" type="slidenum">
              <a:rPr lang="en-US" smtClean="0"/>
              <a:t>6</a:t>
            </a:fld>
            <a:endParaRPr lang="en-US"/>
          </a:p>
        </p:txBody>
      </p:sp>
    </p:spTree>
    <p:extLst>
      <p:ext uri="{BB962C8B-B14F-4D97-AF65-F5344CB8AC3E}">
        <p14:creationId xmlns:p14="http://schemas.microsoft.com/office/powerpoint/2010/main" val="41357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CCO; What’s New: </a:t>
            </a:r>
            <a:r>
              <a:rPr lang="en-US" b="0" dirty="0"/>
              <a:t>In the short term, we will produce an online tagged PDF supplement to the 2006 publication. The original publication is also posted online as a free PDF. The supplement will have new sections about accessibility and how to provide for it; using GIS (global positioning) references for work, site and image records, and a review of inclusivity and equity in cataloging practices. </a:t>
            </a:r>
          </a:p>
        </p:txBody>
      </p:sp>
      <p:sp>
        <p:nvSpPr>
          <p:cNvPr id="4" name="Slide Number Placeholder 3"/>
          <p:cNvSpPr>
            <a:spLocks noGrp="1"/>
          </p:cNvSpPr>
          <p:nvPr>
            <p:ph type="sldNum" sz="quarter" idx="5"/>
          </p:nvPr>
        </p:nvSpPr>
        <p:spPr/>
        <p:txBody>
          <a:bodyPr/>
          <a:lstStyle/>
          <a:p>
            <a:fld id="{1B637517-0EBF-4E34-9A45-14D11FB833E4}" type="slidenum">
              <a:rPr lang="en-US" smtClean="0"/>
              <a:t>7</a:t>
            </a:fld>
            <a:endParaRPr lang="en-US"/>
          </a:p>
        </p:txBody>
      </p:sp>
    </p:spTree>
    <p:extLst>
      <p:ext uri="{BB962C8B-B14F-4D97-AF65-F5344CB8AC3E}">
        <p14:creationId xmlns:p14="http://schemas.microsoft.com/office/powerpoint/2010/main" val="164626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6599"/>
                </a:solidFill>
                <a:latin typeface="Georgia" panose="02040502050405020303" pitchFamily="18" charset="0"/>
              </a:rPr>
              <a:t>Proposed Database Tool as a Proof of Concept: </a:t>
            </a:r>
            <a:r>
              <a:rPr lang="en-US" sz="1200" b="0" dirty="0">
                <a:solidFill>
                  <a:srgbClr val="006599"/>
                </a:solidFill>
                <a:latin typeface="Georgia" panose="02040502050405020303" pitchFamily="18" charset="0"/>
              </a:rPr>
              <a:t>The</a:t>
            </a:r>
            <a:r>
              <a:rPr lang="en-US" sz="1200" b="1" dirty="0">
                <a:solidFill>
                  <a:srgbClr val="006599"/>
                </a:solidFill>
                <a:latin typeface="Georgia" panose="02040502050405020303" pitchFamily="18" charset="0"/>
              </a:rPr>
              <a:t> </a:t>
            </a:r>
            <a:r>
              <a:rPr lang="en-US" dirty="0"/>
              <a:t>new database tool for cataloging will integrate both VRA Core 5 and CCO in a practical workflow, as well as authorities from Library of Congress and the Getty. It will automate things like creation of CCO style display fields. Most importantly, it will</a:t>
            </a:r>
            <a:r>
              <a:rPr lang="en-US" sz="1200" b="1" dirty="0">
                <a:solidFill>
                  <a:srgbClr val="006599"/>
                </a:solidFill>
                <a:latin typeface="Georgia" panose="02040502050405020303" pitchFamily="18" charset="0"/>
              </a:rPr>
              <a:t> </a:t>
            </a:r>
            <a:r>
              <a:rPr lang="en-US" dirty="0"/>
              <a:t>demonstrate the automatic transformation (via XSLTs) of the data entry to both the CSV (comma separated values) format and to HTML5 which supports screen reader accessibility, which will be an important step in loading data into digital collection delivery systems. </a:t>
            </a:r>
            <a:r>
              <a:rPr lang="en-US" b="0" i="0" dirty="0">
                <a:solidFill>
                  <a:srgbClr val="000000"/>
                </a:solidFill>
                <a:effectLst/>
                <a:latin typeface="Arial" panose="020B0604020202020204" pitchFamily="34" charset="0"/>
              </a:rPr>
              <a:t>We plan to work with major vendors to develop accessible collection templates and data loading protocols.</a:t>
            </a:r>
            <a:endParaRPr lang="en-US" sz="1200" b="1" dirty="0">
              <a:solidFill>
                <a:srgbClr val="006599"/>
              </a:solidFill>
              <a:latin typeface="Georgia" panose="02040502050405020303" pitchFamily="18" charset="0"/>
            </a:endParaRPr>
          </a:p>
          <a:p>
            <a:endParaRPr lang="en-US" dirty="0"/>
          </a:p>
        </p:txBody>
      </p:sp>
      <p:sp>
        <p:nvSpPr>
          <p:cNvPr id="4" name="Slide Number Placeholder 3"/>
          <p:cNvSpPr>
            <a:spLocks noGrp="1"/>
          </p:cNvSpPr>
          <p:nvPr>
            <p:ph type="sldNum" sz="quarter" idx="5"/>
          </p:nvPr>
        </p:nvSpPr>
        <p:spPr/>
        <p:txBody>
          <a:bodyPr/>
          <a:lstStyle/>
          <a:p>
            <a:fld id="{1B637517-0EBF-4E34-9A45-14D11FB833E4}" type="slidenum">
              <a:rPr lang="en-US" smtClean="0"/>
              <a:t>8</a:t>
            </a:fld>
            <a:endParaRPr lang="en-US"/>
          </a:p>
        </p:txBody>
      </p:sp>
    </p:spTree>
    <p:extLst>
      <p:ext uri="{BB962C8B-B14F-4D97-AF65-F5344CB8AC3E}">
        <p14:creationId xmlns:p14="http://schemas.microsoft.com/office/powerpoint/2010/main" val="14487294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Accessibility Support within Digital Collections Delivery Systems:</a:t>
            </a:r>
            <a:r>
              <a:rPr lang="en-US" dirty="0"/>
              <a:t> Some of the accessibility work done to date involves online publications, or web pages that might be hand-coded with HTML5 edits and additions on an ad hoc basis. What we consider the most important focus of this project is creating accessibility specifically within digital collection delivery systems which may involve tens, if not hundreds, of thousands of records and images or other media. That scale demands solutions like guided data entry, formatting automation, and data transformations.</a:t>
            </a:r>
          </a:p>
        </p:txBody>
      </p:sp>
      <p:sp>
        <p:nvSpPr>
          <p:cNvPr id="4" name="Slide Number Placeholder 3"/>
          <p:cNvSpPr>
            <a:spLocks noGrp="1"/>
          </p:cNvSpPr>
          <p:nvPr>
            <p:ph type="sldNum" sz="quarter" idx="5"/>
          </p:nvPr>
        </p:nvSpPr>
        <p:spPr/>
        <p:txBody>
          <a:bodyPr/>
          <a:lstStyle/>
          <a:p>
            <a:fld id="{1B637517-0EBF-4E34-9A45-14D11FB833E4}" type="slidenum">
              <a:rPr lang="en-US" smtClean="0"/>
              <a:t>9</a:t>
            </a:fld>
            <a:endParaRPr lang="en-US"/>
          </a:p>
        </p:txBody>
      </p:sp>
    </p:spTree>
    <p:extLst>
      <p:ext uri="{BB962C8B-B14F-4D97-AF65-F5344CB8AC3E}">
        <p14:creationId xmlns:p14="http://schemas.microsoft.com/office/powerpoint/2010/main" val="1418447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27378-F300-429E-B898-FE660B1564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8082252-A962-4A43-AAB8-C101690F28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372D359-8FA6-44DE-85CF-D3558A7763E3}"/>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5" name="Footer Placeholder 4">
            <a:extLst>
              <a:ext uri="{FF2B5EF4-FFF2-40B4-BE49-F238E27FC236}">
                <a16:creationId xmlns:a16="http://schemas.microsoft.com/office/drawing/2014/main" id="{D1E688C1-5EAD-4F10-8489-881A77583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E3BFD8-F4BA-448C-91CB-FDF904F400AE}"/>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2857849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22FD5-E823-4814-A7F5-7245A40A89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C832BC1-2F1D-4218-B40A-C53D22B3046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5E975B-781C-4B2C-8799-34EB8D8C3254}"/>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5" name="Footer Placeholder 4">
            <a:extLst>
              <a:ext uri="{FF2B5EF4-FFF2-40B4-BE49-F238E27FC236}">
                <a16:creationId xmlns:a16="http://schemas.microsoft.com/office/drawing/2014/main" id="{55FD388B-25DD-4500-821B-E1DE27A6D9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6605C8-282F-40AF-892C-A8E1702CFF51}"/>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1866123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843C07-B923-46E8-A341-D1788B2A877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FAAD9F-DA67-4233-9280-ED3C0335D8B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F9B903-50C9-4392-8CC9-328AA50D56B4}"/>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5" name="Footer Placeholder 4">
            <a:extLst>
              <a:ext uri="{FF2B5EF4-FFF2-40B4-BE49-F238E27FC236}">
                <a16:creationId xmlns:a16="http://schemas.microsoft.com/office/drawing/2014/main" id="{3462D24F-4844-49BE-B1FB-91E46333E1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7CABFF-DEC2-4F29-B397-0A506DB5B60E}"/>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3361368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280F9-1E5B-4BDE-81B0-289BF44FC4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FDFC73-B081-40A5-97FF-A1E2C73F16A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4BBF6B-DD94-40EE-AE3F-D85CEB7349E0}"/>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5" name="Footer Placeholder 4">
            <a:extLst>
              <a:ext uri="{FF2B5EF4-FFF2-40B4-BE49-F238E27FC236}">
                <a16:creationId xmlns:a16="http://schemas.microsoft.com/office/drawing/2014/main" id="{DE4DDB05-8220-466D-8750-47F2C4E227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5E11A3-A12E-474E-8678-101D257A1D89}"/>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1474728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C045B-59D9-4C46-8218-746D4E6340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0C1288D-3000-4187-9309-6554094720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5C6EF37-0082-4D93-98DD-F1EC22952D12}"/>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5" name="Footer Placeholder 4">
            <a:extLst>
              <a:ext uri="{FF2B5EF4-FFF2-40B4-BE49-F238E27FC236}">
                <a16:creationId xmlns:a16="http://schemas.microsoft.com/office/drawing/2014/main" id="{97935375-237F-4517-9370-E019E54E03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A3936E-D006-4F01-8CE2-D982F6F4EA1C}"/>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1136127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25103-4662-46EB-9AE4-8F1B9209A6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4F8808-E653-44D2-B9D2-2B166497E0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A44EC2-EECF-4239-ADE9-7DDED10F9A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3EE7D4-7B79-4640-B325-2A18B3A98DFC}"/>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6" name="Footer Placeholder 5">
            <a:extLst>
              <a:ext uri="{FF2B5EF4-FFF2-40B4-BE49-F238E27FC236}">
                <a16:creationId xmlns:a16="http://schemas.microsoft.com/office/drawing/2014/main" id="{9B054ED3-5B01-4C85-817B-C5FD0E4330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B93FEB-F81B-445F-8B66-54A17CC5859B}"/>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2231306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25EEC-CAA1-41E1-9AE8-A5FD8CF505C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429DB7-0649-4D7B-BA68-E4E9BB740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E15A86-F391-4558-98B3-5D9BDF56C9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9EB24A5-9347-45DA-99A6-A5583A7B17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172DEC-E037-4768-B24E-DCD7C4AFDDB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369D67-5888-4077-9513-24BA49B4F6D2}"/>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8" name="Footer Placeholder 7">
            <a:extLst>
              <a:ext uri="{FF2B5EF4-FFF2-40B4-BE49-F238E27FC236}">
                <a16:creationId xmlns:a16="http://schemas.microsoft.com/office/drawing/2014/main" id="{65861407-F3F9-4F06-BA6A-ABEDC4E8679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1F47A0-061E-43C7-A9DA-A8869A9B90B7}"/>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827416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BE155-0DFD-43C1-AD64-48AC24FFAB2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E60D55-0C24-495D-8325-6BAB3B94A094}"/>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4" name="Footer Placeholder 3">
            <a:extLst>
              <a:ext uri="{FF2B5EF4-FFF2-40B4-BE49-F238E27FC236}">
                <a16:creationId xmlns:a16="http://schemas.microsoft.com/office/drawing/2014/main" id="{3C27B47C-6C28-4F61-84BF-ECE4998940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6E74AF1-1223-4C9D-BD62-1D90A2D9A39F}"/>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2774203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E3C72B-D836-4EA5-9097-4A6DCD6F286D}"/>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3" name="Footer Placeholder 2">
            <a:extLst>
              <a:ext uri="{FF2B5EF4-FFF2-40B4-BE49-F238E27FC236}">
                <a16:creationId xmlns:a16="http://schemas.microsoft.com/office/drawing/2014/main" id="{AB017538-8370-4C2A-A673-33E2CCCD2D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474D68-ECF4-4AA8-8D9D-A0DDD37CC607}"/>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2830454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CAE88-0CB7-4F30-87F9-0B04978679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1D5DFD6-BAF9-4593-BEF3-0ADA0FA4FC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34630E1-3012-44A4-A3A8-7C74A47E03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E6618C-3FE0-430E-B25E-3A55F4101578}"/>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6" name="Footer Placeholder 5">
            <a:extLst>
              <a:ext uri="{FF2B5EF4-FFF2-40B4-BE49-F238E27FC236}">
                <a16:creationId xmlns:a16="http://schemas.microsoft.com/office/drawing/2014/main" id="{0521423E-722E-4B55-8141-D23ABA42F0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FB7849-B694-46AA-B99C-702319FDE19B}"/>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75601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EB702-1F10-4ECD-A72D-BF00DCAD1A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3A67A01-3733-4618-B100-9905937EA1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77618C0-3D48-4CEE-AA0A-BB11C3AC28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E817D3-2753-4972-BE9B-B41A7BDB94ED}"/>
              </a:ext>
            </a:extLst>
          </p:cNvPr>
          <p:cNvSpPr>
            <a:spLocks noGrp="1"/>
          </p:cNvSpPr>
          <p:nvPr>
            <p:ph type="dt" sz="half" idx="10"/>
          </p:nvPr>
        </p:nvSpPr>
        <p:spPr/>
        <p:txBody>
          <a:bodyPr/>
          <a:lstStyle/>
          <a:p>
            <a:fld id="{17B92E24-7F1D-4038-BAC7-13D523D258F4}" type="datetimeFigureOut">
              <a:rPr lang="en-US" smtClean="0"/>
              <a:t>12/14/21</a:t>
            </a:fld>
            <a:endParaRPr lang="en-US"/>
          </a:p>
        </p:txBody>
      </p:sp>
      <p:sp>
        <p:nvSpPr>
          <p:cNvPr id="6" name="Footer Placeholder 5">
            <a:extLst>
              <a:ext uri="{FF2B5EF4-FFF2-40B4-BE49-F238E27FC236}">
                <a16:creationId xmlns:a16="http://schemas.microsoft.com/office/drawing/2014/main" id="{53C52523-340A-4D9D-A074-5FBB17286D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5DD1BA-246D-4AE1-ADF3-8EB02D336F41}"/>
              </a:ext>
            </a:extLst>
          </p:cNvPr>
          <p:cNvSpPr>
            <a:spLocks noGrp="1"/>
          </p:cNvSpPr>
          <p:nvPr>
            <p:ph type="sldNum" sz="quarter" idx="12"/>
          </p:nvPr>
        </p:nvSpPr>
        <p:spPr/>
        <p:txBody>
          <a:bodyPr/>
          <a:lstStyle/>
          <a:p>
            <a:fld id="{A7A01B18-3348-4090-9362-2C951BEF6934}" type="slidenum">
              <a:rPr lang="en-US" smtClean="0"/>
              <a:t>‹#›</a:t>
            </a:fld>
            <a:endParaRPr lang="en-US"/>
          </a:p>
        </p:txBody>
      </p:sp>
    </p:spTree>
    <p:extLst>
      <p:ext uri="{BB962C8B-B14F-4D97-AF65-F5344CB8AC3E}">
        <p14:creationId xmlns:p14="http://schemas.microsoft.com/office/powerpoint/2010/main" val="4103788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32D674-BF54-4BDB-9CB3-4F2720F915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ED712E-23BD-43D8-995D-F1017E03D0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229279-3EC6-4A9C-851C-57BBC86A66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B92E24-7F1D-4038-BAC7-13D523D258F4}" type="datetimeFigureOut">
              <a:rPr lang="en-US" smtClean="0"/>
              <a:t>12/14/21</a:t>
            </a:fld>
            <a:endParaRPr lang="en-US"/>
          </a:p>
        </p:txBody>
      </p:sp>
      <p:sp>
        <p:nvSpPr>
          <p:cNvPr id="5" name="Footer Placeholder 4">
            <a:extLst>
              <a:ext uri="{FF2B5EF4-FFF2-40B4-BE49-F238E27FC236}">
                <a16:creationId xmlns:a16="http://schemas.microsoft.com/office/drawing/2014/main" id="{7C408A08-5A3B-4189-A406-BD1E3A2E65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BF31CDE-9B1E-4F44-BFE2-91E7990DFB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A01B18-3348-4090-9362-2C951BEF6934}" type="slidenum">
              <a:rPr lang="en-US" smtClean="0"/>
              <a:t>‹#›</a:t>
            </a:fld>
            <a:endParaRPr lang="en-US"/>
          </a:p>
        </p:txBody>
      </p:sp>
    </p:spTree>
    <p:extLst>
      <p:ext uri="{BB962C8B-B14F-4D97-AF65-F5344CB8AC3E}">
        <p14:creationId xmlns:p14="http://schemas.microsoft.com/office/powerpoint/2010/main" val="876442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2.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slideLayout" Target="../slideLayouts/slideLayout1.xml"/><Relationship Id="rId7" Type="http://schemas.openxmlformats.org/officeDocument/2006/relationships/image" Target="../media/image6.jp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notesSlide" Target="../notesSlides/notesSlide11.xml"/><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image" Target="../media/image7.jp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8.jpg"/><Relationship Id="rId5" Type="http://schemas.openxmlformats.org/officeDocument/2006/relationships/image" Target="../media/image4.jp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hyperlink" Target="http://www.loc.gov/standards/vracore/" TargetMode="External"/><Relationship Id="rId3" Type="http://schemas.openxmlformats.org/officeDocument/2006/relationships/slideLayout" Target="../slideLayouts/slideLayout1.xml"/><Relationship Id="rId7" Type="http://schemas.openxmlformats.org/officeDocument/2006/relationships/hyperlink" Target="https://vraweb.org/resourcesx/cataloging-cultural-objects/" TargetMode="Externa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hyperlink" Target="https://www.w3.org/wiki/WebSchemas/Accessibility" TargetMode="External"/><Relationship Id="rId5" Type="http://schemas.openxmlformats.org/officeDocument/2006/relationships/image" Target="../media/image1.jpg"/><Relationship Id="rId10" Type="http://schemas.openxmlformats.org/officeDocument/2006/relationships/image" Target="../media/image2.png"/><Relationship Id="rId4" Type="http://schemas.openxmlformats.org/officeDocument/2006/relationships/notesSlide" Target="../notesSlides/notesSlide26.xml"/><Relationship Id="rId9" Type="http://schemas.openxmlformats.org/officeDocument/2006/relationships/hyperlink" Target="https://vraweb.org/about/committees/vra-cataloging-and-metadata-standards-committee/"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hyperlink" Target="mailto:williams.susanjane@gmail.com" TargetMode="Externa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hyperlink" Target="mailto:bridgetm@uchicago.edu" TargetMode="External"/><Relationship Id="rId5" Type="http://schemas.openxmlformats.org/officeDocument/2006/relationships/image" Target="../media/image1.jpg"/><Relationship Id="rId4"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3.jp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3.jp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0" y="589788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6599"/>
              </a:solidFill>
            </a:endParaRPr>
          </a:p>
        </p:txBody>
      </p:sp>
      <p:pic>
        <p:nvPicPr>
          <p:cNvPr id="3" name="Picture 2" descr="Logo of the Visual Resources Association, with the letters &quot;v&quot;, &quot;r&quot;, &quot;a&quot; within a blue-colored square.">
            <a:extLst>
              <a:ext uri="{FF2B5EF4-FFF2-40B4-BE49-F238E27FC236}">
                <a16:creationId xmlns:a16="http://schemas.microsoft.com/office/drawing/2014/main" id="{C9B8142E-9540-4E54-B817-BC714CA029B1}"/>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4074" y="5968367"/>
            <a:ext cx="2447923" cy="863573"/>
          </a:xfrm>
          <a:prstGeom prst="rect">
            <a:avLst/>
          </a:prstGeom>
        </p:spPr>
      </p:pic>
      <p:sp>
        <p:nvSpPr>
          <p:cNvPr id="6" name="TextBox 5">
            <a:extLst>
              <a:ext uri="{FF2B5EF4-FFF2-40B4-BE49-F238E27FC236}">
                <a16:creationId xmlns:a16="http://schemas.microsoft.com/office/drawing/2014/main" id="{6811106D-3D51-4DE3-99A6-026464A1030C}"/>
              </a:ext>
            </a:extLst>
          </p:cNvPr>
          <p:cNvSpPr txBox="1"/>
          <p:nvPr/>
        </p:nvSpPr>
        <p:spPr>
          <a:xfrm>
            <a:off x="2700338" y="4073269"/>
            <a:ext cx="9729788" cy="1015663"/>
          </a:xfrm>
          <a:prstGeom prst="rect">
            <a:avLst/>
          </a:prstGeom>
          <a:noFill/>
        </p:spPr>
        <p:txBody>
          <a:bodyPr wrap="square" rtlCol="0">
            <a:spAutoFit/>
          </a:bodyPr>
          <a:lstStyle/>
          <a:p>
            <a:r>
              <a:rPr lang="en-US" sz="6000" dirty="0">
                <a:solidFill>
                  <a:srgbClr val="006599"/>
                </a:solidFill>
                <a:latin typeface="Georgia" panose="02040502050405020303" pitchFamily="18" charset="0"/>
              </a:rPr>
              <a:t>…and the tools to use it</a:t>
            </a:r>
          </a:p>
        </p:txBody>
      </p:sp>
      <p:sp>
        <p:nvSpPr>
          <p:cNvPr id="5" name="TextBox 4">
            <a:extLst>
              <a:ext uri="{FF2B5EF4-FFF2-40B4-BE49-F238E27FC236}">
                <a16:creationId xmlns:a16="http://schemas.microsoft.com/office/drawing/2014/main" id="{6D99C132-4825-4FD3-8B2D-811CE50EF21A}"/>
              </a:ext>
            </a:extLst>
          </p:cNvPr>
          <p:cNvSpPr txBox="1"/>
          <p:nvPr/>
        </p:nvSpPr>
        <p:spPr>
          <a:xfrm>
            <a:off x="1311275" y="899160"/>
            <a:ext cx="10180320" cy="2862322"/>
          </a:xfrm>
          <a:prstGeom prst="rect">
            <a:avLst/>
          </a:prstGeom>
          <a:noFill/>
        </p:spPr>
        <p:txBody>
          <a:bodyPr wrap="square" rtlCol="0">
            <a:spAutoFit/>
          </a:bodyPr>
          <a:lstStyle/>
          <a:p>
            <a:r>
              <a:rPr lang="en-US" sz="6000" dirty="0">
                <a:solidFill>
                  <a:srgbClr val="006599"/>
                </a:solidFill>
                <a:effectLst/>
                <a:latin typeface="Georgia" panose="02040502050405020303" pitchFamily="18" charset="0"/>
                <a:ea typeface="Calibri" panose="020F0502020204030204" pitchFamily="34" charset="0"/>
                <a:cs typeface="Arial" panose="020B0604020202020204" pitchFamily="34" charset="0"/>
              </a:rPr>
              <a:t>Presenting VRA Core 5: </a:t>
            </a:r>
          </a:p>
          <a:p>
            <a:r>
              <a:rPr lang="en-US" sz="6000" dirty="0">
                <a:solidFill>
                  <a:srgbClr val="006599"/>
                </a:solidFill>
                <a:effectLst/>
                <a:latin typeface="Georgia" panose="02040502050405020303" pitchFamily="18" charset="0"/>
                <a:ea typeface="Calibri" panose="020F0502020204030204" pitchFamily="34" charset="0"/>
                <a:cs typeface="Arial" panose="020B0604020202020204" pitchFamily="34" charset="0"/>
              </a:rPr>
              <a:t>A Standard with Accessibility Baked In, Not Bolted On</a:t>
            </a:r>
          </a:p>
        </p:txBody>
      </p:sp>
      <p:pic>
        <p:nvPicPr>
          <p:cNvPr id="8" name="Audio 7" descr="Icon for audio recording">
            <a:hlinkClick r:id="" action="ppaction://media"/>
            <a:extLst>
              <a:ext uri="{FF2B5EF4-FFF2-40B4-BE49-F238E27FC236}">
                <a16:creationId xmlns:a16="http://schemas.microsoft.com/office/drawing/2014/main" id="{CEB47274-BA0A-4162-BAA3-E34D3BB83DB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9" name="Subtitle 8">
            <a:extLst>
              <a:ext uri="{FF2B5EF4-FFF2-40B4-BE49-F238E27FC236}">
                <a16:creationId xmlns:a16="http://schemas.microsoft.com/office/drawing/2014/main" id="{BF935606-9D6D-FB43-A4AD-214A7B2DB053}"/>
              </a:ext>
            </a:extLst>
          </p:cNvPr>
          <p:cNvSpPr>
            <a:spLocks noGrp="1"/>
          </p:cNvSpPr>
          <p:nvPr>
            <p:ph type="subTitle" idx="1"/>
          </p:nvPr>
        </p:nvSpPr>
        <p:spPr>
          <a:xfrm>
            <a:off x="-175044" y="-996920"/>
            <a:ext cx="9230553" cy="703920"/>
          </a:xfrm>
        </p:spPr>
        <p:txBody>
          <a:bodyPr>
            <a:normAutofit lnSpcReduction="10000"/>
          </a:bodyPr>
          <a:lstStyle/>
          <a:p>
            <a:r>
              <a:rPr lang="en-US" dirty="0"/>
              <a:t>A Standard with Accessibility Baked In, Not Bolted On … and the tools to use it</a:t>
            </a:r>
          </a:p>
        </p:txBody>
      </p:sp>
      <p:sp>
        <p:nvSpPr>
          <p:cNvPr id="7" name="Title 6">
            <a:extLst>
              <a:ext uri="{FF2B5EF4-FFF2-40B4-BE49-F238E27FC236}">
                <a16:creationId xmlns:a16="http://schemas.microsoft.com/office/drawing/2014/main" id="{E1DAB779-9DA3-4C45-8614-47F881A07522}"/>
              </a:ext>
            </a:extLst>
          </p:cNvPr>
          <p:cNvSpPr>
            <a:spLocks noGrp="1"/>
          </p:cNvSpPr>
          <p:nvPr>
            <p:ph type="ctrTitle"/>
          </p:nvPr>
        </p:nvSpPr>
        <p:spPr>
          <a:xfrm>
            <a:off x="269347" y="-2128520"/>
            <a:ext cx="8255221" cy="975361"/>
          </a:xfrm>
        </p:spPr>
        <p:txBody>
          <a:bodyPr/>
          <a:lstStyle/>
          <a:p>
            <a:r>
              <a:rPr lang="en-US" dirty="0"/>
              <a:t>Presenting VRA Core 5:</a:t>
            </a:r>
          </a:p>
        </p:txBody>
      </p:sp>
    </p:spTree>
    <p:extLst>
      <p:ext uri="{BB962C8B-B14F-4D97-AF65-F5344CB8AC3E}">
        <p14:creationId xmlns:p14="http://schemas.microsoft.com/office/powerpoint/2010/main" val="1536173056"/>
      </p:ext>
    </p:extLst>
  </p:cSld>
  <p:clrMapOvr>
    <a:masterClrMapping/>
  </p:clrMapOvr>
  <mc:AlternateContent xmlns:mc="http://schemas.openxmlformats.org/markup-compatibility/2006" xmlns:p14="http://schemas.microsoft.com/office/powerpoint/2010/main">
    <mc:Choice Requires="p14">
      <p:transition spd="slow" p14:dur="2000" advTm="43315"/>
    </mc:Choice>
    <mc:Fallback xmlns="">
      <p:transition spd="slow" advTm="433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51423"/>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rgbClr val="006599"/>
              </a:solidFill>
              <a:latin typeface="Georgia" panose="02040502050405020303" pitchFamily="18" charset="0"/>
            </a:endParaRPr>
          </a:p>
        </p:txBody>
      </p:sp>
      <p:sp>
        <p:nvSpPr>
          <p:cNvPr id="3" name="TextBox 2">
            <a:extLst>
              <a:ext uri="{FF2B5EF4-FFF2-40B4-BE49-F238E27FC236}">
                <a16:creationId xmlns:a16="http://schemas.microsoft.com/office/drawing/2014/main" id="{35D4609B-0356-4572-AD93-A6F96E5A0DD3}"/>
              </a:ext>
            </a:extLst>
          </p:cNvPr>
          <p:cNvSpPr txBox="1"/>
          <p:nvPr/>
        </p:nvSpPr>
        <p:spPr>
          <a:xfrm>
            <a:off x="8162515" y="6199852"/>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Project Overview</a:t>
            </a:r>
          </a:p>
        </p:txBody>
      </p:sp>
      <p:sp>
        <p:nvSpPr>
          <p:cNvPr id="5" name="TextBox 4">
            <a:extLst>
              <a:ext uri="{FF2B5EF4-FFF2-40B4-BE49-F238E27FC236}">
                <a16:creationId xmlns:a16="http://schemas.microsoft.com/office/drawing/2014/main" id="{DA57021F-79F4-4AFA-B6FE-38E3021E4345}"/>
              </a:ext>
            </a:extLst>
          </p:cNvPr>
          <p:cNvSpPr txBox="1"/>
          <p:nvPr/>
        </p:nvSpPr>
        <p:spPr>
          <a:xfrm>
            <a:off x="914400" y="2885932"/>
            <a:ext cx="11759184" cy="2585323"/>
          </a:xfrm>
          <a:prstGeom prst="rect">
            <a:avLst/>
          </a:prstGeom>
          <a:noFill/>
        </p:spPr>
        <p:txBody>
          <a:bodyPr wrap="square" rtlCol="0">
            <a:spAutoFit/>
          </a:bodyPr>
          <a:lstStyle/>
          <a:p>
            <a:pPr marL="285750" indent="-285750">
              <a:buFont typeface="Arial" panose="020B0604020202020204" pitchFamily="34" charset="0"/>
              <a:buChar char="•"/>
            </a:pPr>
            <a:r>
              <a:rPr lang="en-US" sz="4800" dirty="0">
                <a:solidFill>
                  <a:srgbClr val="006599"/>
                </a:solidFill>
                <a:latin typeface="Georgia" panose="02040502050405020303" pitchFamily="18" charset="0"/>
              </a:rPr>
              <a:t>Guided Suggestion (Browse) Lists</a:t>
            </a:r>
          </a:p>
          <a:p>
            <a:pPr marL="285750" indent="-285750">
              <a:buFont typeface="Arial" panose="020B0604020202020204" pitchFamily="34" charset="0"/>
              <a:buChar char="•"/>
            </a:pPr>
            <a:r>
              <a:rPr lang="en-US" sz="4800" dirty="0">
                <a:solidFill>
                  <a:srgbClr val="006599"/>
                </a:solidFill>
                <a:latin typeface="Georgia" panose="02040502050405020303" pitchFamily="18" charset="0"/>
              </a:rPr>
              <a:t>Linked Open Data (LOD) to authorities for definitions</a:t>
            </a:r>
          </a:p>
          <a:p>
            <a:endParaRPr lang="en-US" dirty="0"/>
          </a:p>
        </p:txBody>
      </p:sp>
      <p:sp>
        <p:nvSpPr>
          <p:cNvPr id="2" name="TextBox 1">
            <a:extLst>
              <a:ext uri="{FF2B5EF4-FFF2-40B4-BE49-F238E27FC236}">
                <a16:creationId xmlns:a16="http://schemas.microsoft.com/office/drawing/2014/main" id="{DE90CA99-DB16-4DAB-AD42-C6ED40DC9A53}"/>
              </a:ext>
            </a:extLst>
          </p:cNvPr>
          <p:cNvSpPr txBox="1"/>
          <p:nvPr/>
        </p:nvSpPr>
        <p:spPr>
          <a:xfrm>
            <a:off x="309562" y="318897"/>
            <a:ext cx="11572875" cy="2585323"/>
          </a:xfrm>
          <a:prstGeom prst="rect">
            <a:avLst/>
          </a:prstGeom>
          <a:noFill/>
        </p:spPr>
        <p:txBody>
          <a:bodyPr wrap="square" rtlCol="0">
            <a:spAutoFit/>
          </a:bodyPr>
          <a:lstStyle/>
          <a:p>
            <a:r>
              <a:rPr lang="en-US" sz="5400" dirty="0">
                <a:solidFill>
                  <a:srgbClr val="006599"/>
                </a:solidFill>
                <a:latin typeface="Georgia" panose="02040502050405020303" pitchFamily="18" charset="0"/>
              </a:rPr>
              <a:t>Creating Accessible Search and Delivery Support needed for Digital Collections:</a:t>
            </a:r>
            <a:endParaRPr lang="en-US" sz="4400" dirty="0">
              <a:solidFill>
                <a:srgbClr val="006599"/>
              </a:solidFill>
              <a:latin typeface="Georgia" panose="02040502050405020303" pitchFamily="18" charset="0"/>
            </a:endParaRPr>
          </a:p>
        </p:txBody>
      </p:sp>
      <p:pic>
        <p:nvPicPr>
          <p:cNvPr id="7" name="Audio 6" descr="Icon for audio recording">
            <a:hlinkClick r:id="" action="ppaction://media"/>
            <a:extLst>
              <a:ext uri="{FF2B5EF4-FFF2-40B4-BE49-F238E27FC236}">
                <a16:creationId xmlns:a16="http://schemas.microsoft.com/office/drawing/2014/main" id="{64943CD5-ED74-4537-9B4A-835B98F906B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00AF4D83-4F6E-8042-AED7-DE8A62C1F127}"/>
              </a:ext>
            </a:extLst>
          </p:cNvPr>
          <p:cNvSpPr>
            <a:spLocks noGrp="1"/>
          </p:cNvSpPr>
          <p:nvPr>
            <p:ph type="ctrTitle"/>
          </p:nvPr>
        </p:nvSpPr>
        <p:spPr>
          <a:xfrm>
            <a:off x="-186814" y="-1572721"/>
            <a:ext cx="11820013" cy="1193800"/>
          </a:xfrm>
        </p:spPr>
        <p:txBody>
          <a:bodyPr>
            <a:normAutofit fontScale="90000"/>
          </a:bodyPr>
          <a:lstStyle/>
          <a:p>
            <a:r>
              <a:rPr lang="en-US" dirty="0"/>
              <a:t>Creating Accessible Search and Delivery Support needed for Digital Collections</a:t>
            </a:r>
          </a:p>
        </p:txBody>
      </p:sp>
    </p:spTree>
    <p:extLst>
      <p:ext uri="{BB962C8B-B14F-4D97-AF65-F5344CB8AC3E}">
        <p14:creationId xmlns:p14="http://schemas.microsoft.com/office/powerpoint/2010/main" val="2882621688"/>
      </p:ext>
    </p:extLst>
  </p:cSld>
  <p:clrMapOvr>
    <a:masterClrMapping/>
  </p:clrMapOvr>
  <mc:AlternateContent xmlns:mc="http://schemas.openxmlformats.org/markup-compatibility/2006" xmlns:p14="http://schemas.microsoft.com/office/powerpoint/2010/main">
    <mc:Choice Requires="p14">
      <p:transition spd="slow" p14:dur="2000" advTm="31322"/>
    </mc:Choice>
    <mc:Fallback xmlns="">
      <p:transition spd="slow" advTm="313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5162" y="6096000"/>
            <a:ext cx="1794166" cy="762000"/>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604305" y="6222228"/>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5" name="TextBox 4">
            <a:extLst>
              <a:ext uri="{FF2B5EF4-FFF2-40B4-BE49-F238E27FC236}">
                <a16:creationId xmlns:a16="http://schemas.microsoft.com/office/drawing/2014/main" id="{44E5D6A8-92E2-4F35-B110-CD7CFBE3F8F8}"/>
              </a:ext>
            </a:extLst>
          </p:cNvPr>
          <p:cNvSpPr txBox="1"/>
          <p:nvPr/>
        </p:nvSpPr>
        <p:spPr>
          <a:xfrm>
            <a:off x="164597" y="183806"/>
            <a:ext cx="9893808" cy="707886"/>
          </a:xfrm>
          <a:prstGeom prst="rect">
            <a:avLst/>
          </a:prstGeom>
          <a:noFill/>
        </p:spPr>
        <p:txBody>
          <a:bodyPr wrap="square" rtlCol="0">
            <a:spAutoFit/>
          </a:bodyPr>
          <a:lstStyle/>
          <a:p>
            <a:r>
              <a:rPr lang="en-US" sz="4000" dirty="0">
                <a:solidFill>
                  <a:srgbClr val="006599"/>
                </a:solidFill>
                <a:latin typeface="Georgia" panose="02040502050405020303" pitchFamily="18" charset="0"/>
              </a:rPr>
              <a:t>Guided Browsing:</a:t>
            </a:r>
          </a:p>
        </p:txBody>
      </p:sp>
      <p:pic>
        <p:nvPicPr>
          <p:cNvPr id="8" name="Picture 7" descr="Graphical user interface of a digital collections database listing search terms, with a blue arrow pointing to the term &quot;opus sectile&quot;">
            <a:extLst>
              <a:ext uri="{FF2B5EF4-FFF2-40B4-BE49-F238E27FC236}">
                <a16:creationId xmlns:a16="http://schemas.microsoft.com/office/drawing/2014/main" id="{3B7608D6-E2F0-4084-AC3E-8489FC2043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57" y="891692"/>
            <a:ext cx="6465849" cy="4713201"/>
          </a:xfrm>
          <a:prstGeom prst="rect">
            <a:avLst/>
          </a:prstGeom>
        </p:spPr>
      </p:pic>
      <p:pic>
        <p:nvPicPr>
          <p:cNvPr id="10" name="Picture 9" descr="Graphical user interface of a digital collections database showing thumbnail images in a row with brief captions">
            <a:extLst>
              <a:ext uri="{FF2B5EF4-FFF2-40B4-BE49-F238E27FC236}">
                <a16:creationId xmlns:a16="http://schemas.microsoft.com/office/drawing/2014/main" id="{2749E603-593A-4872-9A8F-373BD01660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4039" y="183806"/>
            <a:ext cx="6346879" cy="4572000"/>
          </a:xfrm>
          <a:prstGeom prst="rect">
            <a:avLst/>
          </a:prstGeom>
        </p:spPr>
      </p:pic>
      <p:pic>
        <p:nvPicPr>
          <p:cNvPr id="12" name="Picture 11" descr="Digital collections database serach term &quot;opus sectile&quot; under the header &quot;O&quot;">
            <a:extLst>
              <a:ext uri="{FF2B5EF4-FFF2-40B4-BE49-F238E27FC236}">
                <a16:creationId xmlns:a16="http://schemas.microsoft.com/office/drawing/2014/main" id="{F769634B-B001-4A4B-88E5-C386CD5EE2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91212" y="4841900"/>
            <a:ext cx="4127500" cy="1066800"/>
          </a:xfrm>
          <a:prstGeom prst="rect">
            <a:avLst/>
          </a:prstGeom>
        </p:spPr>
      </p:pic>
      <p:sp>
        <p:nvSpPr>
          <p:cNvPr id="13" name="Arrow: Right 12" descr="Blue arrow pointing to the right at the facet term &quot;opus sectile.&quot;">
            <a:extLst>
              <a:ext uri="{FF2B5EF4-FFF2-40B4-BE49-F238E27FC236}">
                <a16:creationId xmlns:a16="http://schemas.microsoft.com/office/drawing/2014/main" id="{FBB4D1F7-4777-4DA0-AD48-2A98B9060291}"/>
              </a:ext>
            </a:extLst>
          </p:cNvPr>
          <p:cNvSpPr/>
          <p:nvPr/>
        </p:nvSpPr>
        <p:spPr>
          <a:xfrm>
            <a:off x="3547872" y="2578608"/>
            <a:ext cx="694944" cy="310896"/>
          </a:xfrm>
          <a:prstGeom prst="rightArrow">
            <a:avLst/>
          </a:prstGeom>
          <a:solidFill>
            <a:srgbClr val="0065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udio 5" descr="Icon for audio recording">
            <a:hlinkClick r:id="" action="ppaction://media"/>
            <a:extLst>
              <a:ext uri="{FF2B5EF4-FFF2-40B4-BE49-F238E27FC236}">
                <a16:creationId xmlns:a16="http://schemas.microsoft.com/office/drawing/2014/main" id="{417526E0-21B8-47DC-B81D-6F91C7F564B9}"/>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633200" y="6299200"/>
            <a:ext cx="406400" cy="406400"/>
          </a:xfrm>
          <a:prstGeom prst="rect">
            <a:avLst/>
          </a:prstGeom>
        </p:spPr>
      </p:pic>
      <p:sp>
        <p:nvSpPr>
          <p:cNvPr id="2" name="Title 1">
            <a:extLst>
              <a:ext uri="{FF2B5EF4-FFF2-40B4-BE49-F238E27FC236}">
                <a16:creationId xmlns:a16="http://schemas.microsoft.com/office/drawing/2014/main" id="{C8B83BF4-B2FE-8D46-B714-1168CB51B13A}"/>
              </a:ext>
            </a:extLst>
          </p:cNvPr>
          <p:cNvSpPr>
            <a:spLocks noGrp="1"/>
          </p:cNvSpPr>
          <p:nvPr>
            <p:ph type="ctrTitle"/>
          </p:nvPr>
        </p:nvSpPr>
        <p:spPr>
          <a:xfrm>
            <a:off x="164597" y="-1772834"/>
            <a:ext cx="6971759" cy="1556973"/>
          </a:xfrm>
        </p:spPr>
        <p:txBody>
          <a:bodyPr/>
          <a:lstStyle/>
          <a:p>
            <a:r>
              <a:rPr lang="en-US" dirty="0"/>
              <a:t>Guided Browsing</a:t>
            </a:r>
          </a:p>
        </p:txBody>
      </p:sp>
    </p:spTree>
    <p:extLst>
      <p:ext uri="{BB962C8B-B14F-4D97-AF65-F5344CB8AC3E}">
        <p14:creationId xmlns:p14="http://schemas.microsoft.com/office/powerpoint/2010/main" val="136444107"/>
      </p:ext>
    </p:extLst>
  </p:cSld>
  <p:clrMapOvr>
    <a:masterClrMapping/>
  </p:clrMapOvr>
  <mc:AlternateContent xmlns:mc="http://schemas.openxmlformats.org/markup-compatibility/2006" xmlns:p14="http://schemas.microsoft.com/office/powerpoint/2010/main">
    <mc:Choice Requires="p14">
      <p:transition spd="slow" p14:dur="2000" advTm="35652"/>
    </mc:Choice>
    <mc:Fallback xmlns="">
      <p:transition spd="slow" advTm="356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692" y="6077713"/>
            <a:ext cx="1837225" cy="780288"/>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571831" y="6222075"/>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5" name="TextBox 4">
            <a:extLst>
              <a:ext uri="{FF2B5EF4-FFF2-40B4-BE49-F238E27FC236}">
                <a16:creationId xmlns:a16="http://schemas.microsoft.com/office/drawing/2014/main" id="{44E5D6A8-92E2-4F35-B110-CD7CFBE3F8F8}"/>
              </a:ext>
            </a:extLst>
          </p:cNvPr>
          <p:cNvSpPr txBox="1"/>
          <p:nvPr/>
        </p:nvSpPr>
        <p:spPr>
          <a:xfrm>
            <a:off x="164597" y="183806"/>
            <a:ext cx="9893808" cy="707886"/>
          </a:xfrm>
          <a:prstGeom prst="rect">
            <a:avLst/>
          </a:prstGeom>
          <a:noFill/>
        </p:spPr>
        <p:txBody>
          <a:bodyPr wrap="square" rtlCol="0">
            <a:spAutoFit/>
          </a:bodyPr>
          <a:lstStyle/>
          <a:p>
            <a:r>
              <a:rPr lang="en-US" sz="4000" dirty="0">
                <a:solidFill>
                  <a:srgbClr val="006599"/>
                </a:solidFill>
                <a:latin typeface="Georgia" panose="02040502050405020303" pitchFamily="18" charset="0"/>
              </a:rPr>
              <a:t>Guided Browsing and Linked Data:</a:t>
            </a:r>
          </a:p>
        </p:txBody>
      </p:sp>
      <p:pic>
        <p:nvPicPr>
          <p:cNvPr id="6" name="Picture 5" descr="Screenshot of the graphical user interface for the Getty Art &amp; Architecture Thesaurus Online, full record display for the term &quot;opus sectile (visual works)&quot;">
            <a:extLst>
              <a:ext uri="{FF2B5EF4-FFF2-40B4-BE49-F238E27FC236}">
                <a16:creationId xmlns:a16="http://schemas.microsoft.com/office/drawing/2014/main" id="{FF480389-B20E-4A23-B51F-89B861EBC2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8927" y="950291"/>
            <a:ext cx="6855635" cy="4905534"/>
          </a:xfrm>
          <a:prstGeom prst="rect">
            <a:avLst/>
          </a:prstGeom>
        </p:spPr>
      </p:pic>
      <p:pic>
        <p:nvPicPr>
          <p:cNvPr id="9" name="Picture 8" descr="Digital collections database serach term &quot;opus sectile&quot; under the header &quot;O&quot;">
            <a:extLst>
              <a:ext uri="{FF2B5EF4-FFF2-40B4-BE49-F238E27FC236}">
                <a16:creationId xmlns:a16="http://schemas.microsoft.com/office/drawing/2014/main" id="{49FD95D8-C24C-4B64-BA36-5969E16BB3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4331" y="2362200"/>
            <a:ext cx="4127500" cy="1066800"/>
          </a:xfrm>
          <a:prstGeom prst="rect">
            <a:avLst/>
          </a:prstGeom>
        </p:spPr>
      </p:pic>
      <p:pic>
        <p:nvPicPr>
          <p:cNvPr id="8" name="Audio 7" descr="Icon for audio recording">
            <a:hlinkClick r:id="" action="ppaction://media"/>
            <a:extLst>
              <a:ext uri="{FF2B5EF4-FFF2-40B4-BE49-F238E27FC236}">
                <a16:creationId xmlns:a16="http://schemas.microsoft.com/office/drawing/2014/main" id="{A637B4B8-E7C3-4F9A-BD18-B84F1EBB0E5A}"/>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633200" y="6299200"/>
            <a:ext cx="406400" cy="406400"/>
          </a:xfrm>
          <a:prstGeom prst="rect">
            <a:avLst/>
          </a:prstGeom>
        </p:spPr>
      </p:pic>
      <p:sp>
        <p:nvSpPr>
          <p:cNvPr id="2" name="Title 1">
            <a:extLst>
              <a:ext uri="{FF2B5EF4-FFF2-40B4-BE49-F238E27FC236}">
                <a16:creationId xmlns:a16="http://schemas.microsoft.com/office/drawing/2014/main" id="{6198E501-FEAA-2C4A-ACD7-58928C3A0807}"/>
              </a:ext>
            </a:extLst>
          </p:cNvPr>
          <p:cNvSpPr>
            <a:spLocks noGrp="1"/>
          </p:cNvSpPr>
          <p:nvPr>
            <p:ph type="ctrTitle"/>
          </p:nvPr>
        </p:nvSpPr>
        <p:spPr>
          <a:xfrm>
            <a:off x="164597" y="-1954454"/>
            <a:ext cx="11235906" cy="1540235"/>
          </a:xfrm>
        </p:spPr>
        <p:txBody>
          <a:bodyPr/>
          <a:lstStyle/>
          <a:p>
            <a:r>
              <a:rPr lang="en-US" dirty="0"/>
              <a:t>Guided Browsing and Linked Data</a:t>
            </a:r>
          </a:p>
        </p:txBody>
      </p:sp>
    </p:spTree>
    <p:extLst>
      <p:ext uri="{BB962C8B-B14F-4D97-AF65-F5344CB8AC3E}">
        <p14:creationId xmlns:p14="http://schemas.microsoft.com/office/powerpoint/2010/main" val="3792269421"/>
      </p:ext>
    </p:extLst>
  </p:cSld>
  <p:clrMapOvr>
    <a:masterClrMapping/>
  </p:clrMapOvr>
  <mc:AlternateContent xmlns:mc="http://schemas.openxmlformats.org/markup-compatibility/2006" xmlns:p14="http://schemas.microsoft.com/office/powerpoint/2010/main">
    <mc:Choice Requires="p14">
      <p:transition spd="slow" p14:dur="2000" advTm="42548"/>
    </mc:Choice>
    <mc:Fallback xmlns="">
      <p:transition spd="slow" advTm="425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rgbClr val="006599"/>
              </a:solidFill>
              <a:latin typeface="Georgia" panose="02040502050405020303" pitchFamily="18" charset="0"/>
            </a:endParaRPr>
          </a:p>
        </p:txBody>
      </p:sp>
      <p:sp>
        <p:nvSpPr>
          <p:cNvPr id="3" name="TextBox 2">
            <a:extLst>
              <a:ext uri="{FF2B5EF4-FFF2-40B4-BE49-F238E27FC236}">
                <a16:creationId xmlns:a16="http://schemas.microsoft.com/office/drawing/2014/main" id="{35D4609B-0356-4572-AD93-A6F96E5A0DD3}"/>
              </a:ext>
            </a:extLst>
          </p:cNvPr>
          <p:cNvSpPr txBox="1"/>
          <p:nvPr/>
        </p:nvSpPr>
        <p:spPr>
          <a:xfrm>
            <a:off x="5856636" y="6199852"/>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5" name="TextBox 4">
            <a:extLst>
              <a:ext uri="{FF2B5EF4-FFF2-40B4-BE49-F238E27FC236}">
                <a16:creationId xmlns:a16="http://schemas.microsoft.com/office/drawing/2014/main" id="{44E5D6A8-92E2-4F35-B110-CD7CFBE3F8F8}"/>
              </a:ext>
            </a:extLst>
          </p:cNvPr>
          <p:cNvSpPr txBox="1"/>
          <p:nvPr/>
        </p:nvSpPr>
        <p:spPr>
          <a:xfrm>
            <a:off x="294640" y="512990"/>
            <a:ext cx="9893808" cy="923330"/>
          </a:xfrm>
          <a:prstGeom prst="rect">
            <a:avLst/>
          </a:prstGeom>
          <a:noFill/>
        </p:spPr>
        <p:txBody>
          <a:bodyPr wrap="square" rtlCol="0">
            <a:spAutoFit/>
          </a:bodyPr>
          <a:lstStyle/>
          <a:p>
            <a:r>
              <a:rPr lang="en-US" sz="5400" dirty="0">
                <a:solidFill>
                  <a:srgbClr val="006599"/>
                </a:solidFill>
                <a:latin typeface="Georgia" panose="02040502050405020303" pitchFamily="18" charset="0"/>
              </a:rPr>
              <a:t>System-driven Accessibility:</a:t>
            </a:r>
          </a:p>
        </p:txBody>
      </p:sp>
      <p:sp>
        <p:nvSpPr>
          <p:cNvPr id="8" name="TextBox 7">
            <a:extLst>
              <a:ext uri="{FF2B5EF4-FFF2-40B4-BE49-F238E27FC236}">
                <a16:creationId xmlns:a16="http://schemas.microsoft.com/office/drawing/2014/main" id="{CC5988B7-A5F5-4F43-A1FC-CEF515635AD8}"/>
              </a:ext>
            </a:extLst>
          </p:cNvPr>
          <p:cNvSpPr txBox="1"/>
          <p:nvPr/>
        </p:nvSpPr>
        <p:spPr>
          <a:xfrm>
            <a:off x="571500" y="1833085"/>
            <a:ext cx="10972800" cy="3416320"/>
          </a:xfrm>
          <a:prstGeom prst="rect">
            <a:avLst/>
          </a:prstGeom>
          <a:noFill/>
        </p:spPr>
        <p:txBody>
          <a:bodyPr wrap="square" rtlCol="0">
            <a:spAutoFit/>
          </a:bodyPr>
          <a:lstStyle/>
          <a:p>
            <a:pPr marL="571500" indent="-571500">
              <a:buFont typeface="Arial" panose="020B0604020202020204" pitchFamily="34" charset="0"/>
              <a:buChar char="•"/>
            </a:pPr>
            <a:r>
              <a:rPr lang="en-US" sz="5400" dirty="0">
                <a:solidFill>
                  <a:srgbClr val="006599"/>
                </a:solidFill>
                <a:latin typeface="Georgia" panose="02040502050405020303" pitchFamily="18" charset="0"/>
              </a:rPr>
              <a:t>Determining what features require system-based solutions; for example, customizable font sizes</a:t>
            </a:r>
            <a:endParaRPr lang="en-US" sz="5400" dirty="0"/>
          </a:p>
        </p:txBody>
      </p:sp>
      <p:pic>
        <p:nvPicPr>
          <p:cNvPr id="10" name="Audio 9" descr="Icon for audio recording">
            <a:hlinkClick r:id="" action="ppaction://media"/>
            <a:extLst>
              <a:ext uri="{FF2B5EF4-FFF2-40B4-BE49-F238E27FC236}">
                <a16:creationId xmlns:a16="http://schemas.microsoft.com/office/drawing/2014/main" id="{1192CB3C-83DE-434D-8617-229D70B7B75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
        <p:nvSpPr>
          <p:cNvPr id="2" name="Title 1">
            <a:extLst>
              <a:ext uri="{FF2B5EF4-FFF2-40B4-BE49-F238E27FC236}">
                <a16:creationId xmlns:a16="http://schemas.microsoft.com/office/drawing/2014/main" id="{3F8191A9-58FA-0E4D-A7FE-6882294C9732}"/>
              </a:ext>
            </a:extLst>
          </p:cNvPr>
          <p:cNvSpPr>
            <a:spLocks noGrp="1"/>
          </p:cNvSpPr>
          <p:nvPr>
            <p:ph type="ctrTitle"/>
          </p:nvPr>
        </p:nvSpPr>
        <p:spPr>
          <a:xfrm>
            <a:off x="462116" y="-1946697"/>
            <a:ext cx="9139084" cy="1712927"/>
          </a:xfrm>
        </p:spPr>
        <p:txBody>
          <a:bodyPr/>
          <a:lstStyle/>
          <a:p>
            <a:r>
              <a:rPr lang="en-US" dirty="0"/>
              <a:t>System-driven Accessibility</a:t>
            </a:r>
          </a:p>
        </p:txBody>
      </p:sp>
    </p:spTree>
    <p:extLst>
      <p:ext uri="{BB962C8B-B14F-4D97-AF65-F5344CB8AC3E}">
        <p14:creationId xmlns:p14="http://schemas.microsoft.com/office/powerpoint/2010/main" val="3369401368"/>
      </p:ext>
    </p:extLst>
  </p:cSld>
  <p:clrMapOvr>
    <a:masterClrMapping/>
  </p:clrMapOvr>
  <mc:AlternateContent xmlns:mc="http://schemas.openxmlformats.org/markup-compatibility/2006" xmlns:p14="http://schemas.microsoft.com/office/powerpoint/2010/main">
    <mc:Choice Requires="p14">
      <p:transition spd="slow" p14:dur="2000" advTm="17417"/>
    </mc:Choice>
    <mc:Fallback xmlns="">
      <p:transition spd="slow" advTm="174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56714"/>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2720" y="6056714"/>
            <a:ext cx="1838198" cy="780701"/>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445280" y="6252640"/>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2" name="TextBox 1">
            <a:extLst>
              <a:ext uri="{FF2B5EF4-FFF2-40B4-BE49-F238E27FC236}">
                <a16:creationId xmlns:a16="http://schemas.microsoft.com/office/drawing/2014/main" id="{9FCC4EB0-0752-4FC9-902A-36A8BB88E2CD}"/>
              </a:ext>
            </a:extLst>
          </p:cNvPr>
          <p:cNvSpPr txBox="1"/>
          <p:nvPr/>
        </p:nvSpPr>
        <p:spPr>
          <a:xfrm>
            <a:off x="626533" y="592667"/>
            <a:ext cx="10397067" cy="4247317"/>
          </a:xfrm>
          <a:prstGeom prst="rect">
            <a:avLst/>
          </a:prstGeom>
          <a:noFill/>
        </p:spPr>
        <p:txBody>
          <a:bodyPr wrap="square" rtlCol="0">
            <a:spAutoFit/>
          </a:bodyPr>
          <a:lstStyle/>
          <a:p>
            <a:r>
              <a:rPr lang="en-US" sz="5400" dirty="0">
                <a:solidFill>
                  <a:srgbClr val="006599"/>
                </a:solidFill>
                <a:latin typeface="Georgia" panose="02040502050405020303" pitchFamily="18" charset="0"/>
              </a:rPr>
              <a:t>Data-driven Accessibility:</a:t>
            </a:r>
          </a:p>
          <a:p>
            <a:endParaRPr lang="en-US" sz="5400" dirty="0">
              <a:solidFill>
                <a:srgbClr val="006599"/>
              </a:solidFill>
              <a:latin typeface="Georgia" panose="02040502050405020303" pitchFamily="18" charset="0"/>
            </a:endParaRPr>
          </a:p>
          <a:p>
            <a:pPr marL="685800" indent="-685800">
              <a:buFont typeface="Arial" panose="020B0604020202020204" pitchFamily="34" charset="0"/>
              <a:buChar char="•"/>
            </a:pPr>
            <a:r>
              <a:rPr lang="en-US" sz="5400" dirty="0">
                <a:solidFill>
                  <a:srgbClr val="006599"/>
                </a:solidFill>
                <a:latin typeface="Georgia" panose="02040502050405020303" pitchFamily="18" charset="0"/>
              </a:rPr>
              <a:t>Determining what stored data values can be translated into HTML5 tags</a:t>
            </a:r>
          </a:p>
        </p:txBody>
      </p:sp>
      <p:pic>
        <p:nvPicPr>
          <p:cNvPr id="6" name="Audio 5" descr="Icon for audio recording">
            <a:hlinkClick r:id="" action="ppaction://media"/>
            <a:extLst>
              <a:ext uri="{FF2B5EF4-FFF2-40B4-BE49-F238E27FC236}">
                <a16:creationId xmlns:a16="http://schemas.microsoft.com/office/drawing/2014/main" id="{28B03210-1622-4C90-B14C-C0AFF1E39A9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5" name="Title 4">
            <a:extLst>
              <a:ext uri="{FF2B5EF4-FFF2-40B4-BE49-F238E27FC236}">
                <a16:creationId xmlns:a16="http://schemas.microsoft.com/office/drawing/2014/main" id="{72ADB5F2-DEEF-DB49-BA8F-80D8A7347AC8}"/>
              </a:ext>
            </a:extLst>
          </p:cNvPr>
          <p:cNvSpPr>
            <a:spLocks noGrp="1"/>
          </p:cNvSpPr>
          <p:nvPr>
            <p:ph type="ctrTitle"/>
          </p:nvPr>
        </p:nvSpPr>
        <p:spPr>
          <a:xfrm>
            <a:off x="462116" y="-1989593"/>
            <a:ext cx="9109587" cy="1620883"/>
          </a:xfrm>
        </p:spPr>
        <p:txBody>
          <a:bodyPr/>
          <a:lstStyle/>
          <a:p>
            <a:r>
              <a:rPr lang="en-US" dirty="0"/>
              <a:t>Data-driven Accessibility</a:t>
            </a:r>
          </a:p>
        </p:txBody>
      </p:sp>
    </p:spTree>
    <p:extLst>
      <p:ext uri="{BB962C8B-B14F-4D97-AF65-F5344CB8AC3E}">
        <p14:creationId xmlns:p14="http://schemas.microsoft.com/office/powerpoint/2010/main" val="2564087974"/>
      </p:ext>
    </p:extLst>
  </p:cSld>
  <p:clrMapOvr>
    <a:masterClrMapping/>
  </p:clrMapOvr>
  <mc:AlternateContent xmlns:mc="http://schemas.openxmlformats.org/markup-compatibility/2006" xmlns:p14="http://schemas.microsoft.com/office/powerpoint/2010/main">
    <mc:Choice Requires="p14">
      <p:transition spd="slow" p14:dur="2000" advTm="34421"/>
    </mc:Choice>
    <mc:Fallback xmlns="">
      <p:transition spd="slow" advTm="344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252" y="6056715"/>
            <a:ext cx="1886666" cy="801286"/>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570857" y="6219835"/>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8" name="TextBox 7">
            <a:extLst>
              <a:ext uri="{FF2B5EF4-FFF2-40B4-BE49-F238E27FC236}">
                <a16:creationId xmlns:a16="http://schemas.microsoft.com/office/drawing/2014/main" id="{638AE84C-400D-457A-9333-EC1A1E6B5B8C}"/>
              </a:ext>
            </a:extLst>
          </p:cNvPr>
          <p:cNvSpPr txBox="1"/>
          <p:nvPr/>
        </p:nvSpPr>
        <p:spPr>
          <a:xfrm>
            <a:off x="-331978" y="263710"/>
            <a:ext cx="12448032" cy="1618007"/>
          </a:xfrm>
          <a:prstGeom prst="rect">
            <a:avLst/>
          </a:prstGeom>
          <a:noFill/>
        </p:spPr>
        <p:txBody>
          <a:bodyPr wrap="square">
            <a:spAutoFit/>
          </a:bodyPr>
          <a:lstStyle/>
          <a:p>
            <a:pPr marL="0" marR="0" indent="457200" algn="ctr">
              <a:lnSpc>
                <a:spcPct val="107000"/>
              </a:lnSpc>
              <a:spcBef>
                <a:spcPts val="0"/>
              </a:spcBef>
              <a:spcAft>
                <a:spcPts val="800"/>
              </a:spcAft>
            </a:pPr>
            <a:r>
              <a:rPr lang="en-US" sz="4800" dirty="0">
                <a:solidFill>
                  <a:srgbClr val="006599"/>
                </a:solidFill>
                <a:effectLst/>
                <a:latin typeface="Georgia" panose="02040502050405020303" pitchFamily="18" charset="0"/>
                <a:ea typeface="Calibri" panose="020F0502020204030204" pitchFamily="34" charset="0"/>
                <a:cs typeface="Times New Roman" panose="02020603050405020304" pitchFamily="18" charset="0"/>
              </a:rPr>
              <a:t>Creating Stored Data ‘Triggers’ for HTML5 Transforms from XML</a:t>
            </a:r>
          </a:p>
        </p:txBody>
      </p:sp>
      <p:sp>
        <p:nvSpPr>
          <p:cNvPr id="6" name="TextBox 5">
            <a:extLst>
              <a:ext uri="{FF2B5EF4-FFF2-40B4-BE49-F238E27FC236}">
                <a16:creationId xmlns:a16="http://schemas.microsoft.com/office/drawing/2014/main" id="{0050F613-D693-4357-AA51-198B7E96791F}"/>
              </a:ext>
            </a:extLst>
          </p:cNvPr>
          <p:cNvSpPr txBox="1"/>
          <p:nvPr/>
        </p:nvSpPr>
        <p:spPr>
          <a:xfrm>
            <a:off x="942977" y="2073437"/>
            <a:ext cx="10771632" cy="3046988"/>
          </a:xfrm>
          <a:prstGeom prst="rect">
            <a:avLst/>
          </a:prstGeom>
          <a:noFill/>
        </p:spPr>
        <p:txBody>
          <a:bodyPr wrap="square" rtlCol="0">
            <a:spAutoFit/>
          </a:bodyPr>
          <a:lstStyle/>
          <a:p>
            <a:r>
              <a:rPr lang="en-US" sz="4800" dirty="0">
                <a:solidFill>
                  <a:srgbClr val="006599"/>
                </a:solidFill>
                <a:latin typeface="Georgia" panose="02040502050405020303" pitchFamily="18" charset="0"/>
              </a:rPr>
              <a:t>Example: Creating and storing the XML “type” value </a:t>
            </a:r>
            <a:r>
              <a:rPr lang="en-US" sz="4800" dirty="0">
                <a:latin typeface="Georgia" panose="02040502050405020303" pitchFamily="18" charset="0"/>
              </a:rPr>
              <a:t>&lt;</a:t>
            </a:r>
            <a:r>
              <a:rPr lang="en-US" sz="4800" dirty="0" err="1">
                <a:latin typeface="Georgia" panose="02040502050405020303" pitchFamily="18" charset="0"/>
              </a:rPr>
              <a:t>alternativeText</a:t>
            </a:r>
            <a:r>
              <a:rPr lang="en-US" sz="4800" dirty="0">
                <a:latin typeface="Georgia" panose="02040502050405020303" pitchFamily="18" charset="0"/>
              </a:rPr>
              <a:t>&gt; </a:t>
            </a:r>
            <a:r>
              <a:rPr lang="en-US" sz="4800" dirty="0">
                <a:solidFill>
                  <a:srgbClr val="006599"/>
                </a:solidFill>
                <a:latin typeface="Georgia" panose="02040502050405020303" pitchFamily="18" charset="0"/>
              </a:rPr>
              <a:t>can be easily automated to transform to the HTML5 markup </a:t>
            </a:r>
            <a:r>
              <a:rPr lang="en-US" sz="4800" dirty="0">
                <a:latin typeface="Georgia" panose="02040502050405020303" pitchFamily="18" charset="0"/>
              </a:rPr>
              <a:t>alt=“  ” </a:t>
            </a:r>
          </a:p>
        </p:txBody>
      </p:sp>
      <p:pic>
        <p:nvPicPr>
          <p:cNvPr id="9" name="Audio 8" descr="Icon for audio recording">
            <a:hlinkClick r:id="" action="ppaction://media"/>
            <a:extLst>
              <a:ext uri="{FF2B5EF4-FFF2-40B4-BE49-F238E27FC236}">
                <a16:creationId xmlns:a16="http://schemas.microsoft.com/office/drawing/2014/main" id="{0FE142EF-6554-4C8D-977E-B887C110923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2" name="Title 1">
            <a:extLst>
              <a:ext uri="{FF2B5EF4-FFF2-40B4-BE49-F238E27FC236}">
                <a16:creationId xmlns:a16="http://schemas.microsoft.com/office/drawing/2014/main" id="{A2D7C437-A335-7F45-A579-DD6A7634ED9F}"/>
              </a:ext>
            </a:extLst>
          </p:cNvPr>
          <p:cNvSpPr>
            <a:spLocks noGrp="1"/>
          </p:cNvSpPr>
          <p:nvPr>
            <p:ph type="ctrTitle"/>
          </p:nvPr>
        </p:nvSpPr>
        <p:spPr>
          <a:xfrm>
            <a:off x="-76201" y="-2040783"/>
            <a:ext cx="11933903" cy="2040783"/>
          </a:xfrm>
        </p:spPr>
        <p:txBody>
          <a:bodyPr>
            <a:normAutofit/>
          </a:bodyPr>
          <a:lstStyle/>
          <a:p>
            <a:r>
              <a:rPr lang="en-US" dirty="0"/>
              <a:t>Creating Stored Data “Triggers” for HTML5 Transforms from XML</a:t>
            </a:r>
          </a:p>
        </p:txBody>
      </p:sp>
    </p:spTree>
    <p:extLst>
      <p:ext uri="{BB962C8B-B14F-4D97-AF65-F5344CB8AC3E}">
        <p14:creationId xmlns:p14="http://schemas.microsoft.com/office/powerpoint/2010/main" val="4079228931"/>
      </p:ext>
    </p:extLst>
  </p:cSld>
  <p:clrMapOvr>
    <a:masterClrMapping/>
  </p:clrMapOvr>
  <mc:AlternateContent xmlns:mc="http://schemas.openxmlformats.org/markup-compatibility/2006" xmlns:p14="http://schemas.microsoft.com/office/powerpoint/2010/main">
    <mc:Choice Requires="p14">
      <p:transition spd="slow" p14:dur="2000" advTm="42804"/>
    </mc:Choice>
    <mc:Fallback xmlns="">
      <p:transition spd="slow" advTm="428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rgbClr val="006599"/>
              </a:solidFill>
              <a:latin typeface="Georgia" panose="02040502050405020303" pitchFamily="18" charset="0"/>
            </a:endParaRPr>
          </a:p>
        </p:txBody>
      </p:sp>
      <p:sp>
        <p:nvSpPr>
          <p:cNvPr id="3" name="TextBox 2">
            <a:extLst>
              <a:ext uri="{FF2B5EF4-FFF2-40B4-BE49-F238E27FC236}">
                <a16:creationId xmlns:a16="http://schemas.microsoft.com/office/drawing/2014/main" id="{35D4609B-0356-4572-AD93-A6F96E5A0DD3}"/>
              </a:ext>
            </a:extLst>
          </p:cNvPr>
          <p:cNvSpPr txBox="1"/>
          <p:nvPr/>
        </p:nvSpPr>
        <p:spPr>
          <a:xfrm>
            <a:off x="5618224" y="6199852"/>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2" name="TextBox 1">
            <a:extLst>
              <a:ext uri="{FF2B5EF4-FFF2-40B4-BE49-F238E27FC236}">
                <a16:creationId xmlns:a16="http://schemas.microsoft.com/office/drawing/2014/main" id="{E5DB32F8-D76F-4962-8E59-6684704338B6}"/>
              </a:ext>
            </a:extLst>
          </p:cNvPr>
          <p:cNvSpPr txBox="1"/>
          <p:nvPr/>
        </p:nvSpPr>
        <p:spPr>
          <a:xfrm>
            <a:off x="249808" y="174800"/>
            <a:ext cx="11613007" cy="2031325"/>
          </a:xfrm>
          <a:prstGeom prst="rect">
            <a:avLst/>
          </a:prstGeom>
          <a:noFill/>
        </p:spPr>
        <p:txBody>
          <a:bodyPr wrap="square" rtlCol="0">
            <a:spAutoFit/>
          </a:bodyPr>
          <a:lstStyle/>
          <a:p>
            <a:r>
              <a:rPr lang="en-US" sz="5400" dirty="0">
                <a:solidFill>
                  <a:srgbClr val="006599"/>
                </a:solidFill>
                <a:effectLst/>
                <a:latin typeface="Georgia" panose="02040502050405020303" pitchFamily="18" charset="0"/>
                <a:ea typeface="Calibri" panose="020F0502020204030204" pitchFamily="34" charset="0"/>
                <a:cs typeface="Times New Roman" panose="02020603050405020304" pitchFamily="18" charset="0"/>
              </a:rPr>
              <a:t>Determining Support Needs Specific to a Standard</a:t>
            </a:r>
          </a:p>
          <a:p>
            <a:endParaRPr lang="en-US" dirty="0"/>
          </a:p>
        </p:txBody>
      </p:sp>
      <p:sp>
        <p:nvSpPr>
          <p:cNvPr id="5" name="TextBox 4">
            <a:extLst>
              <a:ext uri="{FF2B5EF4-FFF2-40B4-BE49-F238E27FC236}">
                <a16:creationId xmlns:a16="http://schemas.microsoft.com/office/drawing/2014/main" id="{D39BD3B7-B6BB-492C-99D9-6BBAE6A49D12}"/>
              </a:ext>
            </a:extLst>
          </p:cNvPr>
          <p:cNvSpPr txBox="1"/>
          <p:nvPr/>
        </p:nvSpPr>
        <p:spPr>
          <a:xfrm>
            <a:off x="493776" y="1982609"/>
            <a:ext cx="11369039" cy="4339650"/>
          </a:xfrm>
          <a:prstGeom prst="rect">
            <a:avLst/>
          </a:prstGeom>
          <a:noFill/>
        </p:spPr>
        <p:txBody>
          <a:bodyPr wrap="square" rtlCol="0">
            <a:spAutoFit/>
          </a:bodyPr>
          <a:lstStyle/>
          <a:p>
            <a:pPr marL="571500" indent="-571500">
              <a:buFont typeface="Arial" panose="020B0604020202020204" pitchFamily="34" charset="0"/>
              <a:buChar char="•"/>
            </a:pPr>
            <a:r>
              <a:rPr lang="en-US" sz="4000" dirty="0">
                <a:solidFill>
                  <a:srgbClr val="006599"/>
                </a:solidFill>
                <a:latin typeface="Georgia" panose="02040502050405020303" pitchFamily="18" charset="0"/>
              </a:rPr>
              <a:t>Standards are created for specific communities and cataloging parameters</a:t>
            </a:r>
          </a:p>
          <a:p>
            <a:pPr marL="571500" indent="-571500">
              <a:buFont typeface="Arial" panose="020B0604020202020204" pitchFamily="34" charset="0"/>
              <a:buChar char="•"/>
            </a:pPr>
            <a:r>
              <a:rPr lang="en-US" sz="4000" dirty="0">
                <a:solidFill>
                  <a:srgbClr val="006599"/>
                </a:solidFill>
                <a:latin typeface="Georgia" panose="02040502050405020303" pitchFamily="18" charset="0"/>
              </a:rPr>
              <a:t>Many standards differ in depth, or richness, of descriptive data</a:t>
            </a:r>
          </a:p>
          <a:p>
            <a:pPr marL="571500" indent="-571500">
              <a:buFont typeface="Arial" panose="020B0604020202020204" pitchFamily="34" charset="0"/>
              <a:buChar char="•"/>
            </a:pPr>
            <a:r>
              <a:rPr lang="en-US" sz="4000" dirty="0">
                <a:solidFill>
                  <a:srgbClr val="006599"/>
                </a:solidFill>
                <a:latin typeface="Georgia" panose="02040502050405020303" pitchFamily="18" charset="0"/>
              </a:rPr>
              <a:t>Accessibility will generally follow the same depth of detail</a:t>
            </a:r>
          </a:p>
          <a:p>
            <a:endParaRPr lang="en-US" sz="3600" dirty="0">
              <a:solidFill>
                <a:srgbClr val="006599"/>
              </a:solidFill>
              <a:latin typeface="Georgia" panose="02040502050405020303" pitchFamily="18" charset="0"/>
            </a:endParaRPr>
          </a:p>
        </p:txBody>
      </p:sp>
      <p:pic>
        <p:nvPicPr>
          <p:cNvPr id="7" name="Audio 6" descr="Icon for audio recording">
            <a:hlinkClick r:id="" action="ppaction://media"/>
            <a:extLst>
              <a:ext uri="{FF2B5EF4-FFF2-40B4-BE49-F238E27FC236}">
                <a16:creationId xmlns:a16="http://schemas.microsoft.com/office/drawing/2014/main" id="{95222F7F-7004-4E1A-AABE-3DEB401CF6F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AB5AF30C-F6A1-F24E-8031-6E1CBFA1439C}"/>
              </a:ext>
            </a:extLst>
          </p:cNvPr>
          <p:cNvSpPr>
            <a:spLocks noGrp="1"/>
          </p:cNvSpPr>
          <p:nvPr>
            <p:ph type="ctrTitle"/>
          </p:nvPr>
        </p:nvSpPr>
        <p:spPr>
          <a:xfrm>
            <a:off x="46100" y="-1972171"/>
            <a:ext cx="11442894" cy="1763630"/>
          </a:xfrm>
        </p:spPr>
        <p:txBody>
          <a:bodyPr/>
          <a:lstStyle/>
          <a:p>
            <a:r>
              <a:rPr lang="en-US" dirty="0"/>
              <a:t>Determining Support Needs Specific to a Standard</a:t>
            </a:r>
          </a:p>
        </p:txBody>
      </p:sp>
    </p:spTree>
    <p:extLst>
      <p:ext uri="{BB962C8B-B14F-4D97-AF65-F5344CB8AC3E}">
        <p14:creationId xmlns:p14="http://schemas.microsoft.com/office/powerpoint/2010/main" val="3443171675"/>
      </p:ext>
    </p:extLst>
  </p:cSld>
  <p:clrMapOvr>
    <a:masterClrMapping/>
  </p:clrMapOvr>
  <mc:AlternateContent xmlns:mc="http://schemas.openxmlformats.org/markup-compatibility/2006" xmlns:p14="http://schemas.microsoft.com/office/powerpoint/2010/main">
    <mc:Choice Requires="p14">
      <p:transition spd="slow" p14:dur="2000" advTm="37882"/>
    </mc:Choice>
    <mc:Fallback xmlns="">
      <p:transition spd="slow" advTm="378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14432" y="6056715"/>
            <a:ext cx="1856486" cy="788468"/>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644062" y="6134984"/>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2" name="TextBox 1">
            <a:extLst>
              <a:ext uri="{FF2B5EF4-FFF2-40B4-BE49-F238E27FC236}">
                <a16:creationId xmlns:a16="http://schemas.microsoft.com/office/drawing/2014/main" id="{E5DB32F8-D76F-4962-8E59-6684704338B6}"/>
              </a:ext>
            </a:extLst>
          </p:cNvPr>
          <p:cNvSpPr txBox="1"/>
          <p:nvPr/>
        </p:nvSpPr>
        <p:spPr>
          <a:xfrm>
            <a:off x="889889" y="294560"/>
            <a:ext cx="10393808" cy="1200329"/>
          </a:xfrm>
          <a:prstGeom prst="rect">
            <a:avLst/>
          </a:prstGeom>
          <a:noFill/>
        </p:spPr>
        <p:txBody>
          <a:bodyPr wrap="square" rtlCol="0">
            <a:spAutoFit/>
          </a:bodyPr>
          <a:lstStyle/>
          <a:p>
            <a:r>
              <a:rPr lang="en-US" sz="5400" dirty="0">
                <a:solidFill>
                  <a:srgbClr val="006599"/>
                </a:solidFill>
                <a:effectLst/>
                <a:latin typeface="Georgia" panose="02040502050405020303" pitchFamily="18" charset="0"/>
                <a:ea typeface="Calibri" panose="020F0502020204030204" pitchFamily="34" charset="0"/>
                <a:cs typeface="Times New Roman" panose="02020603050405020304" pitchFamily="18" charset="0"/>
              </a:rPr>
              <a:t>Support Specific to VRA Core 5</a:t>
            </a:r>
          </a:p>
          <a:p>
            <a:endParaRPr lang="en-US" dirty="0"/>
          </a:p>
        </p:txBody>
      </p:sp>
      <p:sp>
        <p:nvSpPr>
          <p:cNvPr id="5" name="TextBox 4">
            <a:extLst>
              <a:ext uri="{FF2B5EF4-FFF2-40B4-BE49-F238E27FC236}">
                <a16:creationId xmlns:a16="http://schemas.microsoft.com/office/drawing/2014/main" id="{D39BD3B7-B6BB-492C-99D9-6BBAE6A49D12}"/>
              </a:ext>
            </a:extLst>
          </p:cNvPr>
          <p:cNvSpPr txBox="1"/>
          <p:nvPr/>
        </p:nvSpPr>
        <p:spPr>
          <a:xfrm>
            <a:off x="560704" y="1686609"/>
            <a:ext cx="11369039" cy="3170099"/>
          </a:xfrm>
          <a:prstGeom prst="rect">
            <a:avLst/>
          </a:prstGeom>
          <a:noFill/>
        </p:spPr>
        <p:txBody>
          <a:bodyPr wrap="square" rtlCol="0">
            <a:spAutoFit/>
          </a:bodyPr>
          <a:lstStyle/>
          <a:p>
            <a:pPr marL="571500" indent="-571500">
              <a:buFont typeface="Arial" panose="020B0604020202020204" pitchFamily="34" charset="0"/>
              <a:buChar char="•"/>
            </a:pPr>
            <a:r>
              <a:rPr lang="en-US" sz="4000" dirty="0">
                <a:solidFill>
                  <a:srgbClr val="006599"/>
                </a:solidFill>
                <a:latin typeface="Georgia" panose="02040502050405020303" pitchFamily="18" charset="0"/>
              </a:rPr>
              <a:t>Richer than Dublin Core, less than CDWA (Core Description of Works of Art)</a:t>
            </a:r>
          </a:p>
          <a:p>
            <a:pPr marL="571500" indent="-571500">
              <a:buFont typeface="Arial" panose="020B0604020202020204" pitchFamily="34" charset="0"/>
              <a:buChar char="•"/>
            </a:pPr>
            <a:endParaRPr lang="en-US" sz="4000" dirty="0">
              <a:solidFill>
                <a:srgbClr val="006599"/>
              </a:solidFill>
              <a:latin typeface="Georgia" panose="02040502050405020303" pitchFamily="18" charset="0"/>
            </a:endParaRPr>
          </a:p>
          <a:p>
            <a:pPr marL="571500" indent="-571500">
              <a:buFont typeface="Arial" panose="020B0604020202020204" pitchFamily="34" charset="0"/>
              <a:buChar char="•"/>
            </a:pPr>
            <a:r>
              <a:rPr lang="en-US" sz="4000" dirty="0">
                <a:solidFill>
                  <a:srgbClr val="006599"/>
                </a:solidFill>
                <a:latin typeface="Georgia" panose="02040502050405020303" pitchFamily="18" charset="0"/>
              </a:rPr>
              <a:t>Accessibility support will redefine the notion of a “minimal record” for all standards</a:t>
            </a:r>
          </a:p>
        </p:txBody>
      </p:sp>
      <p:pic>
        <p:nvPicPr>
          <p:cNvPr id="8" name="Audio 7" descr="Icon for audio recording">
            <a:hlinkClick r:id="" action="ppaction://media"/>
            <a:extLst>
              <a:ext uri="{FF2B5EF4-FFF2-40B4-BE49-F238E27FC236}">
                <a16:creationId xmlns:a16="http://schemas.microsoft.com/office/drawing/2014/main" id="{86FB8066-11BC-4099-BC26-D611C543D71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23645334-DE1C-C14F-85C5-94D159EC55B1}"/>
              </a:ext>
            </a:extLst>
          </p:cNvPr>
          <p:cNvSpPr>
            <a:spLocks noGrp="1"/>
          </p:cNvSpPr>
          <p:nvPr>
            <p:ph type="ctrTitle"/>
          </p:nvPr>
        </p:nvSpPr>
        <p:spPr>
          <a:xfrm>
            <a:off x="76978" y="-2666966"/>
            <a:ext cx="10595938" cy="2387600"/>
          </a:xfrm>
        </p:spPr>
        <p:txBody>
          <a:bodyPr/>
          <a:lstStyle/>
          <a:p>
            <a:r>
              <a:rPr lang="en-US" dirty="0"/>
              <a:t>Support Specific to VRA Core 5</a:t>
            </a:r>
          </a:p>
        </p:txBody>
      </p:sp>
    </p:spTree>
    <p:extLst>
      <p:ext uri="{BB962C8B-B14F-4D97-AF65-F5344CB8AC3E}">
        <p14:creationId xmlns:p14="http://schemas.microsoft.com/office/powerpoint/2010/main" val="889714122"/>
      </p:ext>
    </p:extLst>
  </p:cSld>
  <p:clrMapOvr>
    <a:masterClrMapping/>
  </p:clrMapOvr>
  <mc:AlternateContent xmlns:mc="http://schemas.openxmlformats.org/markup-compatibility/2006" xmlns:p14="http://schemas.microsoft.com/office/powerpoint/2010/main">
    <mc:Choice Requires="p14">
      <p:transition spd="slow" p14:dur="2000" advTm="33655"/>
    </mc:Choice>
    <mc:Fallback xmlns="">
      <p:transition spd="slow" advTm="336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77856" y="6056715"/>
            <a:ext cx="1893062" cy="804003"/>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405522" y="6199852"/>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2" name="TextBox 1">
            <a:extLst>
              <a:ext uri="{FF2B5EF4-FFF2-40B4-BE49-F238E27FC236}">
                <a16:creationId xmlns:a16="http://schemas.microsoft.com/office/drawing/2014/main" id="{A925863E-7426-40CC-A963-88CD48C0E086}"/>
              </a:ext>
            </a:extLst>
          </p:cNvPr>
          <p:cNvSpPr txBox="1"/>
          <p:nvPr/>
        </p:nvSpPr>
        <p:spPr>
          <a:xfrm>
            <a:off x="726948" y="347637"/>
            <a:ext cx="10661904" cy="1569660"/>
          </a:xfrm>
          <a:prstGeom prst="rect">
            <a:avLst/>
          </a:prstGeom>
          <a:noFill/>
        </p:spPr>
        <p:txBody>
          <a:bodyPr wrap="square" rtlCol="0">
            <a:spAutoFit/>
          </a:bodyPr>
          <a:lstStyle/>
          <a:p>
            <a:r>
              <a:rPr lang="en-US" sz="4800" dirty="0">
                <a:solidFill>
                  <a:srgbClr val="006599"/>
                </a:solidFill>
                <a:latin typeface="Georgia" panose="02040502050405020303" pitchFamily="18" charset="0"/>
              </a:rPr>
              <a:t>Creating and Storing Alternative Text Within VRA Core:</a:t>
            </a:r>
          </a:p>
        </p:txBody>
      </p:sp>
      <p:sp>
        <p:nvSpPr>
          <p:cNvPr id="6" name="TextBox 5">
            <a:extLst>
              <a:ext uri="{FF2B5EF4-FFF2-40B4-BE49-F238E27FC236}">
                <a16:creationId xmlns:a16="http://schemas.microsoft.com/office/drawing/2014/main" id="{6052040F-1809-41F6-AEAA-6719194698D3}"/>
              </a:ext>
            </a:extLst>
          </p:cNvPr>
          <p:cNvSpPr txBox="1"/>
          <p:nvPr/>
        </p:nvSpPr>
        <p:spPr>
          <a:xfrm>
            <a:off x="1100713" y="1995622"/>
            <a:ext cx="10771632" cy="3970318"/>
          </a:xfrm>
          <a:prstGeom prst="rect">
            <a:avLst/>
          </a:prstGeom>
          <a:noFill/>
        </p:spPr>
        <p:txBody>
          <a:bodyPr wrap="square" rtlCol="0">
            <a:spAutoFit/>
          </a:bodyPr>
          <a:lstStyle/>
          <a:p>
            <a:pPr marL="285750" indent="-285750">
              <a:buFont typeface="Arial" panose="020B0604020202020204" pitchFamily="34" charset="0"/>
              <a:buChar char="•"/>
            </a:pPr>
            <a:r>
              <a:rPr lang="en-US" sz="3600" dirty="0">
                <a:solidFill>
                  <a:srgbClr val="006599"/>
                </a:solidFill>
                <a:latin typeface="Georgia" panose="02040502050405020303" pitchFamily="18" charset="0"/>
              </a:rPr>
              <a:t>VRA Core is composed of 15 Elements plus some global attributes and other modifiers (“types”)</a:t>
            </a:r>
          </a:p>
          <a:p>
            <a:pPr marL="285750" indent="-285750">
              <a:buFont typeface="Arial" panose="020B0604020202020204" pitchFamily="34" charset="0"/>
              <a:buChar char="•"/>
            </a:pPr>
            <a:r>
              <a:rPr lang="en-US" sz="3600" dirty="0">
                <a:solidFill>
                  <a:srgbClr val="006599"/>
                </a:solidFill>
                <a:latin typeface="Georgia" panose="02040502050405020303" pitchFamily="18" charset="0"/>
              </a:rPr>
              <a:t>All of the Elements (like Title, Location, Description) can be applied to both Work and Image records</a:t>
            </a:r>
          </a:p>
          <a:p>
            <a:pPr marL="285750" indent="-285750">
              <a:buFont typeface="Arial" panose="020B0604020202020204" pitchFamily="34" charset="0"/>
              <a:buChar char="•"/>
            </a:pPr>
            <a:r>
              <a:rPr lang="en-US" sz="3600" dirty="0">
                <a:solidFill>
                  <a:srgbClr val="006599"/>
                </a:solidFill>
                <a:latin typeface="Georgia" panose="02040502050405020303" pitchFamily="18" charset="0"/>
              </a:rPr>
              <a:t>All Elements can be repeated (have multiple entries)</a:t>
            </a:r>
          </a:p>
        </p:txBody>
      </p:sp>
      <p:pic>
        <p:nvPicPr>
          <p:cNvPr id="8" name="Audio 7" descr="Icon for audio recording">
            <a:hlinkClick r:id="" action="ppaction://media"/>
            <a:extLst>
              <a:ext uri="{FF2B5EF4-FFF2-40B4-BE49-F238E27FC236}">
                <a16:creationId xmlns:a16="http://schemas.microsoft.com/office/drawing/2014/main" id="{CE840BE4-3005-4D55-BDEF-D7E745498A8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5" name="Title 4">
            <a:extLst>
              <a:ext uri="{FF2B5EF4-FFF2-40B4-BE49-F238E27FC236}">
                <a16:creationId xmlns:a16="http://schemas.microsoft.com/office/drawing/2014/main" id="{8F5DC2D7-8844-3A48-AF4E-17F5A00906D3}"/>
              </a:ext>
            </a:extLst>
          </p:cNvPr>
          <p:cNvSpPr>
            <a:spLocks noGrp="1"/>
          </p:cNvSpPr>
          <p:nvPr>
            <p:ph type="ctrTitle"/>
          </p:nvPr>
        </p:nvSpPr>
        <p:spPr>
          <a:xfrm>
            <a:off x="240890" y="-2022993"/>
            <a:ext cx="11308384" cy="1831264"/>
          </a:xfrm>
        </p:spPr>
        <p:txBody>
          <a:bodyPr>
            <a:normAutofit/>
          </a:bodyPr>
          <a:lstStyle/>
          <a:p>
            <a:r>
              <a:rPr lang="en-US" dirty="0"/>
              <a:t>Creating and Storing Alternative Text Within VRA Core</a:t>
            </a:r>
          </a:p>
        </p:txBody>
      </p:sp>
    </p:spTree>
    <p:extLst>
      <p:ext uri="{BB962C8B-B14F-4D97-AF65-F5344CB8AC3E}">
        <p14:creationId xmlns:p14="http://schemas.microsoft.com/office/powerpoint/2010/main" val="1492063039"/>
      </p:ext>
    </p:extLst>
  </p:cSld>
  <p:clrMapOvr>
    <a:masterClrMapping/>
  </p:clrMapOvr>
  <mc:AlternateContent xmlns:mc="http://schemas.openxmlformats.org/markup-compatibility/2006" xmlns:p14="http://schemas.microsoft.com/office/powerpoint/2010/main">
    <mc:Choice Requires="p14">
      <p:transition spd="slow" p14:dur="2000" advTm="43477"/>
    </mc:Choice>
    <mc:Fallback xmlns="">
      <p:transition spd="slow" advTm="434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41280" y="6056714"/>
            <a:ext cx="1929638" cy="819537"/>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345887" y="6216408"/>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6" name="TextBox 5">
            <a:extLst>
              <a:ext uri="{FF2B5EF4-FFF2-40B4-BE49-F238E27FC236}">
                <a16:creationId xmlns:a16="http://schemas.microsoft.com/office/drawing/2014/main" id="{31D3C457-8AA6-46AB-ADDD-53EAE652588B}"/>
              </a:ext>
            </a:extLst>
          </p:cNvPr>
          <p:cNvSpPr txBox="1"/>
          <p:nvPr/>
        </p:nvSpPr>
        <p:spPr>
          <a:xfrm>
            <a:off x="580644" y="326059"/>
            <a:ext cx="10483596" cy="1323439"/>
          </a:xfrm>
          <a:prstGeom prst="rect">
            <a:avLst/>
          </a:prstGeom>
          <a:noFill/>
        </p:spPr>
        <p:txBody>
          <a:bodyPr wrap="square">
            <a:spAutoFit/>
          </a:bodyPr>
          <a:lstStyle/>
          <a:p>
            <a:r>
              <a:rPr lang="en-US" sz="4000" dirty="0">
                <a:solidFill>
                  <a:srgbClr val="006599"/>
                </a:solidFill>
                <a:latin typeface="Georgia" panose="02040502050405020303" pitchFamily="18" charset="0"/>
              </a:rPr>
              <a:t>Creating and Storing Alternative Text: Proposed VRA Core </a:t>
            </a:r>
            <a:r>
              <a:rPr lang="en-US" sz="4000" b="1" dirty="0">
                <a:solidFill>
                  <a:srgbClr val="006599"/>
                </a:solidFill>
                <a:latin typeface="Georgia" panose="02040502050405020303" pitchFamily="18" charset="0"/>
              </a:rPr>
              <a:t>Elements</a:t>
            </a:r>
            <a:r>
              <a:rPr lang="en-US" sz="4000" dirty="0">
                <a:solidFill>
                  <a:srgbClr val="006599"/>
                </a:solidFill>
                <a:latin typeface="Georgia" panose="02040502050405020303" pitchFamily="18" charset="0"/>
              </a:rPr>
              <a:t> or “types”</a:t>
            </a:r>
          </a:p>
        </p:txBody>
      </p:sp>
      <p:sp>
        <p:nvSpPr>
          <p:cNvPr id="5" name="TextBox 4">
            <a:extLst>
              <a:ext uri="{FF2B5EF4-FFF2-40B4-BE49-F238E27FC236}">
                <a16:creationId xmlns:a16="http://schemas.microsoft.com/office/drawing/2014/main" id="{8BDCE413-D1DB-4CBA-80F4-85CDBCD47CEE}"/>
              </a:ext>
            </a:extLst>
          </p:cNvPr>
          <p:cNvSpPr txBox="1"/>
          <p:nvPr/>
        </p:nvSpPr>
        <p:spPr>
          <a:xfrm>
            <a:off x="580644" y="1617026"/>
            <a:ext cx="11167408" cy="4524315"/>
          </a:xfrm>
          <a:prstGeom prst="rect">
            <a:avLst/>
          </a:prstGeom>
          <a:noFill/>
        </p:spPr>
        <p:txBody>
          <a:bodyPr wrap="square" rtlCol="0">
            <a:spAutoFit/>
          </a:bodyPr>
          <a:lstStyle/>
          <a:p>
            <a:pPr marL="571500" indent="-571500">
              <a:buFont typeface="Arial" panose="020B0604020202020204" pitchFamily="34" charset="0"/>
              <a:buChar char="•"/>
            </a:pPr>
            <a:r>
              <a:rPr lang="en-US" sz="3600" b="1" dirty="0">
                <a:latin typeface="Georgia" panose="02040502050405020303" pitchFamily="18" charset="0"/>
              </a:rPr>
              <a:t>Description</a:t>
            </a:r>
            <a:r>
              <a:rPr lang="en-US" sz="3600" dirty="0">
                <a:latin typeface="Georgia" panose="02040502050405020303" pitchFamily="18" charset="0"/>
              </a:rPr>
              <a:t> </a:t>
            </a:r>
            <a:r>
              <a:rPr lang="en-US" sz="3600" dirty="0">
                <a:solidFill>
                  <a:srgbClr val="006599"/>
                </a:solidFill>
                <a:latin typeface="Georgia" panose="02040502050405020303" pitchFamily="18" charset="0"/>
              </a:rPr>
              <a:t>(in both Work and Image records)</a:t>
            </a:r>
          </a:p>
          <a:p>
            <a:pPr marL="571500" indent="-571500">
              <a:buFont typeface="Arial" panose="020B0604020202020204" pitchFamily="34" charset="0"/>
              <a:buChar char="•"/>
            </a:pPr>
            <a:r>
              <a:rPr lang="en-US" sz="3600" b="1" dirty="0">
                <a:latin typeface="Georgia" panose="02040502050405020303" pitchFamily="18" charset="0"/>
              </a:rPr>
              <a:t>Inscription</a:t>
            </a:r>
          </a:p>
          <a:p>
            <a:pPr marL="571500" indent="-571500">
              <a:buFont typeface="Arial" panose="020B0604020202020204" pitchFamily="34" charset="0"/>
              <a:buChar char="•"/>
            </a:pPr>
            <a:r>
              <a:rPr lang="en-US" sz="3600" dirty="0">
                <a:latin typeface="Georgia" panose="02040502050405020303" pitchFamily="18" charset="0"/>
              </a:rPr>
              <a:t>Transcription</a:t>
            </a:r>
          </a:p>
          <a:p>
            <a:pPr marL="571500" indent="-571500">
              <a:buFont typeface="Arial" panose="020B0604020202020204" pitchFamily="34" charset="0"/>
              <a:buChar char="•"/>
            </a:pPr>
            <a:r>
              <a:rPr lang="en-US" sz="3600" dirty="0">
                <a:latin typeface="Georgia" panose="02040502050405020303" pitchFamily="18" charset="0"/>
              </a:rPr>
              <a:t>Accessibility Hazard </a:t>
            </a:r>
            <a:r>
              <a:rPr lang="en-US" sz="3600" dirty="0">
                <a:solidFill>
                  <a:srgbClr val="006599"/>
                </a:solidFill>
                <a:latin typeface="Georgia" panose="02040502050405020303" pitchFamily="18" charset="0"/>
              </a:rPr>
              <a:t>(alt text, e.g., “flashing lights”)</a:t>
            </a:r>
          </a:p>
          <a:p>
            <a:pPr marL="571500" indent="-571500">
              <a:buFont typeface="Arial" panose="020B0604020202020204" pitchFamily="34" charset="0"/>
              <a:buChar char="•"/>
            </a:pPr>
            <a:r>
              <a:rPr lang="en-US" sz="3600" dirty="0">
                <a:latin typeface="Georgia" panose="02040502050405020303" pitchFamily="18" charset="0"/>
              </a:rPr>
              <a:t>Translation</a:t>
            </a:r>
          </a:p>
          <a:p>
            <a:pPr marL="571500" indent="-571500">
              <a:buFont typeface="Arial" panose="020B0604020202020204" pitchFamily="34" charset="0"/>
              <a:buChar char="•"/>
            </a:pPr>
            <a:r>
              <a:rPr lang="en-US" sz="3600" dirty="0">
                <a:latin typeface="Georgia" panose="02040502050405020303" pitchFamily="18" charset="0"/>
              </a:rPr>
              <a:t>Audio Description</a:t>
            </a:r>
          </a:p>
          <a:p>
            <a:pPr marL="571500" indent="-571500">
              <a:buFont typeface="Arial" panose="020B0604020202020204" pitchFamily="34" charset="0"/>
              <a:buChar char="•"/>
            </a:pPr>
            <a:r>
              <a:rPr lang="en-US" sz="3600" dirty="0">
                <a:latin typeface="Georgia" panose="02040502050405020303" pitchFamily="18" charset="0"/>
              </a:rPr>
              <a:t>Captions</a:t>
            </a:r>
          </a:p>
          <a:p>
            <a:endParaRPr lang="en-US" sz="3600" dirty="0">
              <a:latin typeface="Georgia" panose="02040502050405020303" pitchFamily="18" charset="0"/>
            </a:endParaRPr>
          </a:p>
        </p:txBody>
      </p:sp>
      <p:pic>
        <p:nvPicPr>
          <p:cNvPr id="8" name="Audio 7" descr="Icon for audio recording">
            <a:hlinkClick r:id="" action="ppaction://media"/>
            <a:extLst>
              <a:ext uri="{FF2B5EF4-FFF2-40B4-BE49-F238E27FC236}">
                <a16:creationId xmlns:a16="http://schemas.microsoft.com/office/drawing/2014/main" id="{489DCC96-63B1-4243-B9D2-AF0EC4AAAB6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2" name="Title 1">
            <a:extLst>
              <a:ext uri="{FF2B5EF4-FFF2-40B4-BE49-F238E27FC236}">
                <a16:creationId xmlns:a16="http://schemas.microsoft.com/office/drawing/2014/main" id="{A2833E16-5990-AB4A-8B78-9AD381A127CB}"/>
              </a:ext>
            </a:extLst>
          </p:cNvPr>
          <p:cNvSpPr>
            <a:spLocks noGrp="1"/>
          </p:cNvSpPr>
          <p:nvPr>
            <p:ph type="ctrTitle"/>
          </p:nvPr>
        </p:nvSpPr>
        <p:spPr>
          <a:xfrm>
            <a:off x="152399" y="-1894368"/>
            <a:ext cx="11595653" cy="1485517"/>
          </a:xfrm>
        </p:spPr>
        <p:txBody>
          <a:bodyPr>
            <a:normAutofit fontScale="90000"/>
          </a:bodyPr>
          <a:lstStyle/>
          <a:p>
            <a:r>
              <a:rPr lang="en-US" dirty="0"/>
              <a:t>Creating and Storing Alternative Text: Proposed VRA Core Elements or “types”</a:t>
            </a:r>
          </a:p>
        </p:txBody>
      </p:sp>
    </p:spTree>
    <p:extLst>
      <p:ext uri="{BB962C8B-B14F-4D97-AF65-F5344CB8AC3E}">
        <p14:creationId xmlns:p14="http://schemas.microsoft.com/office/powerpoint/2010/main" val="1621916079"/>
      </p:ext>
    </p:extLst>
  </p:cSld>
  <p:clrMapOvr>
    <a:masterClrMapping/>
  </p:clrMapOvr>
  <mc:AlternateContent xmlns:mc="http://schemas.openxmlformats.org/markup-compatibility/2006" xmlns:p14="http://schemas.microsoft.com/office/powerpoint/2010/main">
    <mc:Choice Requires="p14">
      <p:transition spd="slow" p14:dur="2000" advTm="53485"/>
    </mc:Choice>
    <mc:Fallback xmlns="">
      <p:transition spd="slow" advTm="534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0" y="589788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6599"/>
              </a:solidFill>
            </a:endParaRPr>
          </a:p>
        </p:txBody>
      </p:sp>
      <p:pic>
        <p:nvPicPr>
          <p:cNvPr id="3" name="Picture 2" descr="Logo of the Visual Resources Association, with the letters &quot;v&quot;, &quot;r&quot;, &quot;a&quot; within a blue-colored square.">
            <a:extLst>
              <a:ext uri="{FF2B5EF4-FFF2-40B4-BE49-F238E27FC236}">
                <a16:creationId xmlns:a16="http://schemas.microsoft.com/office/drawing/2014/main" id="{C9B8142E-9540-4E54-B817-BC714CA029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4074" y="5968367"/>
            <a:ext cx="2447923" cy="863573"/>
          </a:xfrm>
          <a:prstGeom prst="rect">
            <a:avLst/>
          </a:prstGeom>
        </p:spPr>
      </p:pic>
      <p:sp>
        <p:nvSpPr>
          <p:cNvPr id="2" name="TextBox 1">
            <a:extLst>
              <a:ext uri="{FF2B5EF4-FFF2-40B4-BE49-F238E27FC236}">
                <a16:creationId xmlns:a16="http://schemas.microsoft.com/office/drawing/2014/main" id="{02AA5245-D5E8-4384-8DC7-71CF9B778A31}"/>
              </a:ext>
            </a:extLst>
          </p:cNvPr>
          <p:cNvSpPr txBox="1"/>
          <p:nvPr/>
        </p:nvSpPr>
        <p:spPr>
          <a:xfrm>
            <a:off x="455676" y="347472"/>
            <a:ext cx="11356848" cy="5078313"/>
          </a:xfrm>
          <a:prstGeom prst="rect">
            <a:avLst/>
          </a:prstGeom>
          <a:noFill/>
        </p:spPr>
        <p:txBody>
          <a:bodyPr wrap="square" rtlCol="0">
            <a:spAutoFit/>
          </a:bodyPr>
          <a:lstStyle/>
          <a:p>
            <a:r>
              <a:rPr lang="en-US" sz="5400" dirty="0">
                <a:solidFill>
                  <a:srgbClr val="006599"/>
                </a:solidFill>
                <a:latin typeface="Georgia" panose="02040502050405020303" pitchFamily="18" charset="0"/>
              </a:rPr>
              <a:t>Presenters:</a:t>
            </a:r>
          </a:p>
          <a:p>
            <a:r>
              <a:rPr lang="en-US" sz="5400" dirty="0">
                <a:solidFill>
                  <a:srgbClr val="006599"/>
                </a:solidFill>
                <a:latin typeface="Georgia" panose="02040502050405020303" pitchFamily="18" charset="0"/>
              </a:rPr>
              <a:t>Bridget Madden, </a:t>
            </a:r>
            <a:r>
              <a:rPr lang="en-US" sz="5400" b="0" i="0" dirty="0">
                <a:solidFill>
                  <a:srgbClr val="006599"/>
                </a:solidFill>
                <a:effectLst/>
                <a:latin typeface="Georgia" panose="02040502050405020303" pitchFamily="18" charset="0"/>
              </a:rPr>
              <a:t>Associate Director, Visual Resources Center,</a:t>
            </a:r>
            <a:r>
              <a:rPr lang="en-US" sz="5400" b="0" i="0" dirty="0">
                <a:solidFill>
                  <a:srgbClr val="636365"/>
                </a:solidFill>
                <a:effectLst/>
                <a:latin typeface="Helvetica Neue"/>
              </a:rPr>
              <a:t> </a:t>
            </a:r>
            <a:r>
              <a:rPr lang="en-US" sz="5400" dirty="0">
                <a:solidFill>
                  <a:srgbClr val="006599"/>
                </a:solidFill>
                <a:latin typeface="Georgia" panose="02040502050405020303" pitchFamily="18" charset="0"/>
              </a:rPr>
              <a:t>University of Chicago</a:t>
            </a:r>
          </a:p>
          <a:p>
            <a:r>
              <a:rPr lang="en-US" sz="5400" dirty="0">
                <a:solidFill>
                  <a:srgbClr val="006599"/>
                </a:solidFill>
                <a:latin typeface="Georgia" panose="02040502050405020303" pitchFamily="18" charset="0"/>
              </a:rPr>
              <a:t>Susan Jane Williams, Independent Cataloger and Consultant</a:t>
            </a:r>
          </a:p>
        </p:txBody>
      </p:sp>
      <p:pic>
        <p:nvPicPr>
          <p:cNvPr id="7" name="Audio 6" descr="Icon for audio recording">
            <a:hlinkClick r:id="" action="ppaction://media"/>
            <a:extLst>
              <a:ext uri="{FF2B5EF4-FFF2-40B4-BE49-F238E27FC236}">
                <a16:creationId xmlns:a16="http://schemas.microsoft.com/office/drawing/2014/main" id="{512513DE-DEC4-4643-AC5E-824E20257E9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5" name="Title 4">
            <a:extLst>
              <a:ext uri="{FF2B5EF4-FFF2-40B4-BE49-F238E27FC236}">
                <a16:creationId xmlns:a16="http://schemas.microsoft.com/office/drawing/2014/main" id="{FCF5D3DA-68F5-ED4C-AF16-238C28FB6808}"/>
              </a:ext>
            </a:extLst>
          </p:cNvPr>
          <p:cNvSpPr>
            <a:spLocks noGrp="1"/>
          </p:cNvSpPr>
          <p:nvPr>
            <p:ph type="ctrTitle"/>
          </p:nvPr>
        </p:nvSpPr>
        <p:spPr>
          <a:xfrm>
            <a:off x="-1882877" y="-3402722"/>
            <a:ext cx="9144000" cy="2387600"/>
          </a:xfrm>
        </p:spPr>
        <p:txBody>
          <a:bodyPr/>
          <a:lstStyle/>
          <a:p>
            <a:r>
              <a:rPr lang="en-US" dirty="0"/>
              <a:t>Presenters</a:t>
            </a:r>
          </a:p>
        </p:txBody>
      </p:sp>
    </p:spTree>
    <p:extLst>
      <p:ext uri="{BB962C8B-B14F-4D97-AF65-F5344CB8AC3E}">
        <p14:creationId xmlns:p14="http://schemas.microsoft.com/office/powerpoint/2010/main" val="2335172365"/>
      </p:ext>
    </p:extLst>
  </p:cSld>
  <p:clrMapOvr>
    <a:masterClrMapping/>
  </p:clrMapOvr>
  <mc:AlternateContent xmlns:mc="http://schemas.openxmlformats.org/markup-compatibility/2006" xmlns:p14="http://schemas.microsoft.com/office/powerpoint/2010/main">
    <mc:Choice Requires="p14">
      <p:transition spd="slow" p14:dur="2000" advTm="28113"/>
    </mc:Choice>
    <mc:Fallback xmlns="">
      <p:transition spd="slow" advTm="28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59568" y="6056715"/>
            <a:ext cx="1911350" cy="811770"/>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405522" y="6239553"/>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6" name="TextBox 5">
            <a:extLst>
              <a:ext uri="{FF2B5EF4-FFF2-40B4-BE49-F238E27FC236}">
                <a16:creationId xmlns:a16="http://schemas.microsoft.com/office/drawing/2014/main" id="{31D3C457-8AA6-46AB-ADDD-53EAE652588B}"/>
              </a:ext>
            </a:extLst>
          </p:cNvPr>
          <p:cNvSpPr txBox="1"/>
          <p:nvPr/>
        </p:nvSpPr>
        <p:spPr>
          <a:xfrm>
            <a:off x="580644" y="326059"/>
            <a:ext cx="10483596" cy="707886"/>
          </a:xfrm>
          <a:prstGeom prst="rect">
            <a:avLst/>
          </a:prstGeom>
          <a:noFill/>
        </p:spPr>
        <p:txBody>
          <a:bodyPr wrap="square">
            <a:spAutoFit/>
          </a:bodyPr>
          <a:lstStyle/>
          <a:p>
            <a:r>
              <a:rPr lang="en-US" sz="4000" dirty="0">
                <a:solidFill>
                  <a:srgbClr val="006599"/>
                </a:solidFill>
                <a:latin typeface="Georgia" panose="02040502050405020303" pitchFamily="18" charset="0"/>
              </a:rPr>
              <a:t>Creating and Storing Accessible URIs</a:t>
            </a:r>
          </a:p>
        </p:txBody>
      </p:sp>
      <p:sp>
        <p:nvSpPr>
          <p:cNvPr id="2" name="TextBox 1">
            <a:extLst>
              <a:ext uri="{FF2B5EF4-FFF2-40B4-BE49-F238E27FC236}">
                <a16:creationId xmlns:a16="http://schemas.microsoft.com/office/drawing/2014/main" id="{85231B14-D180-4372-9FAD-8D17FACAF2BB}"/>
              </a:ext>
            </a:extLst>
          </p:cNvPr>
          <p:cNvSpPr txBox="1"/>
          <p:nvPr/>
        </p:nvSpPr>
        <p:spPr>
          <a:xfrm>
            <a:off x="731647" y="1228397"/>
            <a:ext cx="10483596" cy="4401205"/>
          </a:xfrm>
          <a:prstGeom prst="rect">
            <a:avLst/>
          </a:prstGeom>
          <a:noFill/>
        </p:spPr>
        <p:txBody>
          <a:bodyPr wrap="square" rtlCol="0">
            <a:spAutoFit/>
          </a:bodyPr>
          <a:lstStyle/>
          <a:p>
            <a:pPr marL="457200" indent="-457200">
              <a:buFont typeface="Arial" panose="020B0604020202020204" pitchFamily="34" charset="0"/>
              <a:buChar char="•"/>
            </a:pPr>
            <a:r>
              <a:rPr lang="en-US" sz="4000" dirty="0">
                <a:latin typeface="Georgia" panose="02040502050405020303" pitchFamily="18" charset="0"/>
              </a:rPr>
              <a:t>Accessible URIs require both an alt text version of the link and an action or navigation choice</a:t>
            </a:r>
          </a:p>
          <a:p>
            <a:pPr marL="457200" indent="-457200">
              <a:buFont typeface="Arial" panose="020B0604020202020204" pitchFamily="34" charset="0"/>
              <a:buChar char="•"/>
            </a:pPr>
            <a:r>
              <a:rPr lang="en-US" sz="4000" dirty="0">
                <a:latin typeface="Georgia" panose="02040502050405020303" pitchFamily="18" charset="0"/>
              </a:rPr>
              <a:t>VRA Core supports linked data as well as “</a:t>
            </a:r>
            <a:r>
              <a:rPr lang="en-US" sz="4000" dirty="0" err="1">
                <a:latin typeface="Georgia" panose="02040502050405020303" pitchFamily="18" charset="0"/>
              </a:rPr>
              <a:t>hrefs</a:t>
            </a:r>
            <a:r>
              <a:rPr lang="en-US" sz="4000" dirty="0">
                <a:latin typeface="Georgia" panose="02040502050405020303" pitchFamily="18" charset="0"/>
              </a:rPr>
              <a:t>” (specific actionable links) which can be a </a:t>
            </a:r>
            <a:r>
              <a:rPr lang="en-US" sz="4000" dirty="0" err="1">
                <a:latin typeface="Georgia" panose="02040502050405020303" pitchFamily="18" charset="0"/>
              </a:rPr>
              <a:t>subelement</a:t>
            </a:r>
            <a:r>
              <a:rPr lang="en-US" sz="4000" dirty="0">
                <a:latin typeface="Georgia" panose="02040502050405020303" pitchFamily="18" charset="0"/>
              </a:rPr>
              <a:t> added to any Core element/field</a:t>
            </a:r>
          </a:p>
        </p:txBody>
      </p:sp>
      <p:pic>
        <p:nvPicPr>
          <p:cNvPr id="8" name="Audio 7" descr="Icon for audio recording">
            <a:hlinkClick r:id="" action="ppaction://media"/>
            <a:extLst>
              <a:ext uri="{FF2B5EF4-FFF2-40B4-BE49-F238E27FC236}">
                <a16:creationId xmlns:a16="http://schemas.microsoft.com/office/drawing/2014/main" id="{FD3EB3EF-E08A-45CA-82DF-C32E4142540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5" name="Title 4">
            <a:extLst>
              <a:ext uri="{FF2B5EF4-FFF2-40B4-BE49-F238E27FC236}">
                <a16:creationId xmlns:a16="http://schemas.microsoft.com/office/drawing/2014/main" id="{143CF211-5918-8341-A937-D26A222CFF18}"/>
              </a:ext>
            </a:extLst>
          </p:cNvPr>
          <p:cNvSpPr>
            <a:spLocks noGrp="1"/>
          </p:cNvSpPr>
          <p:nvPr>
            <p:ph type="ctrTitle"/>
          </p:nvPr>
        </p:nvSpPr>
        <p:spPr>
          <a:xfrm>
            <a:off x="-76201" y="-1945301"/>
            <a:ext cx="11432459" cy="1650333"/>
          </a:xfrm>
        </p:spPr>
        <p:txBody>
          <a:bodyPr/>
          <a:lstStyle/>
          <a:p>
            <a:r>
              <a:rPr lang="en-US" dirty="0"/>
              <a:t>Creating and Storing Accessible URIs</a:t>
            </a:r>
          </a:p>
        </p:txBody>
      </p:sp>
    </p:spTree>
    <p:extLst>
      <p:ext uri="{BB962C8B-B14F-4D97-AF65-F5344CB8AC3E}">
        <p14:creationId xmlns:p14="http://schemas.microsoft.com/office/powerpoint/2010/main" val="2658195507"/>
      </p:ext>
    </p:extLst>
  </p:cSld>
  <p:clrMapOvr>
    <a:masterClrMapping/>
  </p:clrMapOvr>
  <mc:AlternateContent xmlns:mc="http://schemas.openxmlformats.org/markup-compatibility/2006" xmlns:p14="http://schemas.microsoft.com/office/powerpoint/2010/main">
    <mc:Choice Requires="p14">
      <p:transition spd="slow" p14:dur="2000" advTm="46774"/>
    </mc:Choice>
    <mc:Fallback xmlns="">
      <p:transition spd="slow" advTm="467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59568" y="6056715"/>
            <a:ext cx="1911350" cy="811770"/>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465157" y="6250197"/>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6" name="TextBox 5">
            <a:extLst>
              <a:ext uri="{FF2B5EF4-FFF2-40B4-BE49-F238E27FC236}">
                <a16:creationId xmlns:a16="http://schemas.microsoft.com/office/drawing/2014/main" id="{31D3C457-8AA6-46AB-ADDD-53EAE652588B}"/>
              </a:ext>
            </a:extLst>
          </p:cNvPr>
          <p:cNvSpPr txBox="1"/>
          <p:nvPr/>
        </p:nvSpPr>
        <p:spPr>
          <a:xfrm>
            <a:off x="580644" y="326059"/>
            <a:ext cx="10483596" cy="1323439"/>
          </a:xfrm>
          <a:prstGeom prst="rect">
            <a:avLst/>
          </a:prstGeom>
          <a:noFill/>
        </p:spPr>
        <p:txBody>
          <a:bodyPr wrap="square">
            <a:spAutoFit/>
          </a:bodyPr>
          <a:lstStyle/>
          <a:p>
            <a:r>
              <a:rPr lang="en-US" sz="4000" dirty="0">
                <a:solidFill>
                  <a:srgbClr val="006599"/>
                </a:solidFill>
                <a:latin typeface="Georgia" panose="02040502050405020303" pitchFamily="18" charset="0"/>
              </a:rPr>
              <a:t>Storing Values for other forms of Accessibility Support (Working with Vendors)</a:t>
            </a:r>
          </a:p>
        </p:txBody>
      </p:sp>
      <p:sp>
        <p:nvSpPr>
          <p:cNvPr id="2" name="TextBox 1">
            <a:extLst>
              <a:ext uri="{FF2B5EF4-FFF2-40B4-BE49-F238E27FC236}">
                <a16:creationId xmlns:a16="http://schemas.microsoft.com/office/drawing/2014/main" id="{85231B14-D180-4372-9FAD-8D17FACAF2BB}"/>
              </a:ext>
            </a:extLst>
          </p:cNvPr>
          <p:cNvSpPr txBox="1"/>
          <p:nvPr/>
        </p:nvSpPr>
        <p:spPr>
          <a:xfrm>
            <a:off x="816102" y="1831248"/>
            <a:ext cx="10483596" cy="3785652"/>
          </a:xfrm>
          <a:prstGeom prst="rect">
            <a:avLst/>
          </a:prstGeom>
          <a:noFill/>
        </p:spPr>
        <p:txBody>
          <a:bodyPr wrap="square" rtlCol="0">
            <a:spAutoFit/>
          </a:bodyPr>
          <a:lstStyle/>
          <a:p>
            <a:pPr marL="457200" indent="-457200">
              <a:buFont typeface="Arial" panose="020B0604020202020204" pitchFamily="34" charset="0"/>
              <a:buChar char="•"/>
            </a:pPr>
            <a:r>
              <a:rPr lang="en-US" sz="4000" dirty="0">
                <a:latin typeface="Georgia" panose="02040502050405020303" pitchFamily="18" charset="0"/>
              </a:rPr>
              <a:t>Navigation and Download Options</a:t>
            </a:r>
          </a:p>
          <a:p>
            <a:pPr marL="457200" indent="-457200">
              <a:buFont typeface="Arial" panose="020B0604020202020204" pitchFamily="34" charset="0"/>
              <a:buChar char="•"/>
            </a:pPr>
            <a:r>
              <a:rPr lang="en-US" sz="4000" dirty="0">
                <a:latin typeface="Georgia" panose="02040502050405020303" pitchFamily="18" charset="0"/>
              </a:rPr>
              <a:t>Accessibility Hazards (alt text description plus action choices plus generic warning flags)</a:t>
            </a:r>
          </a:p>
          <a:p>
            <a:pPr marL="457200" indent="-457200">
              <a:buFont typeface="Arial" panose="020B0604020202020204" pitchFamily="34" charset="0"/>
              <a:buChar char="•"/>
            </a:pPr>
            <a:r>
              <a:rPr lang="en-US" sz="4000" dirty="0">
                <a:latin typeface="Georgia" panose="02040502050405020303" pitchFamily="18" charset="0"/>
              </a:rPr>
              <a:t>Stored values will probably be “type” modifiers</a:t>
            </a:r>
          </a:p>
        </p:txBody>
      </p:sp>
      <p:pic>
        <p:nvPicPr>
          <p:cNvPr id="9" name="Audio 8" descr="Icon for audio recording">
            <a:hlinkClick r:id="" action="ppaction://media"/>
            <a:extLst>
              <a:ext uri="{FF2B5EF4-FFF2-40B4-BE49-F238E27FC236}">
                <a16:creationId xmlns:a16="http://schemas.microsoft.com/office/drawing/2014/main" id="{1931A59C-8CE5-4B69-B6BA-93598104164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5" name="Title 4">
            <a:extLst>
              <a:ext uri="{FF2B5EF4-FFF2-40B4-BE49-F238E27FC236}">
                <a16:creationId xmlns:a16="http://schemas.microsoft.com/office/drawing/2014/main" id="{C3EEB09C-B816-CB42-8B1D-2380AF7225E7}"/>
              </a:ext>
            </a:extLst>
          </p:cNvPr>
          <p:cNvSpPr>
            <a:spLocks noGrp="1"/>
          </p:cNvSpPr>
          <p:nvPr>
            <p:ph type="ctrTitle"/>
          </p:nvPr>
        </p:nvSpPr>
        <p:spPr>
          <a:xfrm>
            <a:off x="-106844" y="-2061541"/>
            <a:ext cx="12268199" cy="1692831"/>
          </a:xfrm>
        </p:spPr>
        <p:txBody>
          <a:bodyPr>
            <a:normAutofit fontScale="90000"/>
          </a:bodyPr>
          <a:lstStyle/>
          <a:p>
            <a:r>
              <a:rPr lang="en-US" dirty="0"/>
              <a:t>Storing</a:t>
            </a:r>
            <a:r>
              <a:rPr lang="en-US" baseline="0" dirty="0"/>
              <a:t> Values for other forms of Accessibility</a:t>
            </a:r>
            <a:endParaRPr lang="en-US" dirty="0"/>
          </a:p>
        </p:txBody>
      </p:sp>
    </p:spTree>
    <p:extLst>
      <p:ext uri="{BB962C8B-B14F-4D97-AF65-F5344CB8AC3E}">
        <p14:creationId xmlns:p14="http://schemas.microsoft.com/office/powerpoint/2010/main" val="855239319"/>
      </p:ext>
    </p:extLst>
  </p:cSld>
  <p:clrMapOvr>
    <a:masterClrMapping/>
  </p:clrMapOvr>
  <mc:AlternateContent xmlns:mc="http://schemas.openxmlformats.org/markup-compatibility/2006" xmlns:p14="http://schemas.microsoft.com/office/powerpoint/2010/main">
    <mc:Choice Requires="p14">
      <p:transition spd="slow" p14:dur="2000" advTm="48062"/>
    </mc:Choice>
    <mc:Fallback xmlns="">
      <p:transition spd="slow" advTm="480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59568" y="6056715"/>
            <a:ext cx="1911350" cy="811770"/>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339058" y="6198042"/>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Accessibility within Standards</a:t>
            </a:r>
          </a:p>
        </p:txBody>
      </p:sp>
      <p:sp>
        <p:nvSpPr>
          <p:cNvPr id="6" name="TextBox 5">
            <a:extLst>
              <a:ext uri="{FF2B5EF4-FFF2-40B4-BE49-F238E27FC236}">
                <a16:creationId xmlns:a16="http://schemas.microsoft.com/office/drawing/2014/main" id="{31D3C457-8AA6-46AB-ADDD-53EAE652588B}"/>
              </a:ext>
            </a:extLst>
          </p:cNvPr>
          <p:cNvSpPr txBox="1"/>
          <p:nvPr/>
        </p:nvSpPr>
        <p:spPr>
          <a:xfrm>
            <a:off x="580644" y="326059"/>
            <a:ext cx="10483596" cy="1323439"/>
          </a:xfrm>
          <a:prstGeom prst="rect">
            <a:avLst/>
          </a:prstGeom>
          <a:noFill/>
        </p:spPr>
        <p:txBody>
          <a:bodyPr wrap="square">
            <a:spAutoFit/>
          </a:bodyPr>
          <a:lstStyle/>
          <a:p>
            <a:r>
              <a:rPr lang="en-US" sz="4000" dirty="0">
                <a:solidFill>
                  <a:srgbClr val="006599"/>
                </a:solidFill>
                <a:latin typeface="Georgia" panose="02040502050405020303" pitchFamily="18" charset="0"/>
              </a:rPr>
              <a:t>Storing Values for Non-English Language Support</a:t>
            </a:r>
          </a:p>
        </p:txBody>
      </p:sp>
      <p:sp>
        <p:nvSpPr>
          <p:cNvPr id="5" name="TextBox 4">
            <a:extLst>
              <a:ext uri="{FF2B5EF4-FFF2-40B4-BE49-F238E27FC236}">
                <a16:creationId xmlns:a16="http://schemas.microsoft.com/office/drawing/2014/main" id="{95787B31-89F6-4DC5-8056-6DFB8E35B864}"/>
              </a:ext>
            </a:extLst>
          </p:cNvPr>
          <p:cNvSpPr txBox="1"/>
          <p:nvPr/>
        </p:nvSpPr>
        <p:spPr>
          <a:xfrm>
            <a:off x="999214" y="1649498"/>
            <a:ext cx="10483596" cy="3416320"/>
          </a:xfrm>
          <a:prstGeom prst="rect">
            <a:avLst/>
          </a:prstGeom>
          <a:noFill/>
        </p:spPr>
        <p:txBody>
          <a:bodyPr wrap="square" rtlCol="0">
            <a:spAutoFit/>
          </a:bodyPr>
          <a:lstStyle/>
          <a:p>
            <a:pPr marL="571500" indent="-571500">
              <a:buFont typeface="Arial" panose="020B0604020202020204" pitchFamily="34" charset="0"/>
              <a:buChar char="•"/>
            </a:pPr>
            <a:r>
              <a:rPr lang="en-US" sz="3600" dirty="0">
                <a:solidFill>
                  <a:srgbClr val="006599"/>
                </a:solidFill>
                <a:latin typeface="Georgia" panose="02040502050405020303" pitchFamily="18" charset="0"/>
              </a:rPr>
              <a:t>Screen readers can be configured to recognize and read non-English languages</a:t>
            </a:r>
          </a:p>
          <a:p>
            <a:pPr marL="571500" indent="-571500">
              <a:buFont typeface="Arial" panose="020B0604020202020204" pitchFamily="34" charset="0"/>
              <a:buChar char="•"/>
            </a:pPr>
            <a:r>
              <a:rPr lang="en-US" sz="3600" dirty="0">
                <a:solidFill>
                  <a:srgbClr val="006599"/>
                </a:solidFill>
                <a:latin typeface="Georgia" panose="02040502050405020303" pitchFamily="18" charset="0"/>
              </a:rPr>
              <a:t>The HTML5 tag includes the ISO-639 code for the language to signal the screen reader</a:t>
            </a:r>
          </a:p>
          <a:p>
            <a:pPr marL="571500" indent="-571500">
              <a:buFont typeface="Arial" panose="020B0604020202020204" pitchFamily="34" charset="0"/>
              <a:buChar char="•"/>
            </a:pPr>
            <a:r>
              <a:rPr lang="en-US" sz="3600" dirty="0">
                <a:latin typeface="Georgia" panose="02040502050405020303" pitchFamily="18" charset="0"/>
              </a:rPr>
              <a:t>VRA Core 4 already has ISO language support for titles; this will be expanded in Core 5</a:t>
            </a:r>
          </a:p>
        </p:txBody>
      </p:sp>
      <p:pic>
        <p:nvPicPr>
          <p:cNvPr id="9" name="Audio 8" descr="Icon for audio recording">
            <a:hlinkClick r:id="" action="ppaction://media"/>
            <a:extLst>
              <a:ext uri="{FF2B5EF4-FFF2-40B4-BE49-F238E27FC236}">
                <a16:creationId xmlns:a16="http://schemas.microsoft.com/office/drawing/2014/main" id="{8AA48D53-7E34-4A6E-8667-8F2D3894939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2" name="Title 1">
            <a:extLst>
              <a:ext uri="{FF2B5EF4-FFF2-40B4-BE49-F238E27FC236}">
                <a16:creationId xmlns:a16="http://schemas.microsoft.com/office/drawing/2014/main" id="{8631201E-A7E7-6D41-9306-A6F8DBB42C68}"/>
              </a:ext>
            </a:extLst>
          </p:cNvPr>
          <p:cNvSpPr>
            <a:spLocks noGrp="1"/>
          </p:cNvSpPr>
          <p:nvPr>
            <p:ph type="ctrTitle"/>
          </p:nvPr>
        </p:nvSpPr>
        <p:spPr>
          <a:xfrm>
            <a:off x="804828" y="-2023150"/>
            <a:ext cx="11387172" cy="1602449"/>
          </a:xfrm>
        </p:spPr>
        <p:txBody>
          <a:bodyPr>
            <a:normAutofit fontScale="90000"/>
          </a:bodyPr>
          <a:lstStyle/>
          <a:p>
            <a:r>
              <a:rPr lang="en-US" dirty="0"/>
              <a:t>Storing Values for Non-English Language Support </a:t>
            </a:r>
          </a:p>
        </p:txBody>
      </p:sp>
    </p:spTree>
    <p:extLst>
      <p:ext uri="{BB962C8B-B14F-4D97-AF65-F5344CB8AC3E}">
        <p14:creationId xmlns:p14="http://schemas.microsoft.com/office/powerpoint/2010/main" val="205203786"/>
      </p:ext>
    </p:extLst>
  </p:cSld>
  <p:clrMapOvr>
    <a:masterClrMapping/>
  </p:clrMapOvr>
  <mc:AlternateContent xmlns:mc="http://schemas.openxmlformats.org/markup-compatibility/2006" xmlns:p14="http://schemas.microsoft.com/office/powerpoint/2010/main">
    <mc:Choice Requires="p14">
      <p:transition spd="slow" p14:dur="2000" advTm="50378"/>
    </mc:Choice>
    <mc:Fallback xmlns="">
      <p:transition spd="slow" advTm="503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417576" y="5990021"/>
            <a:ext cx="11774424"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006599"/>
                </a:solidFill>
                <a:latin typeface="Georgia" panose="02040502050405020303" pitchFamily="18" charset="0"/>
              </a:rPr>
              <a:t>Project Overview</a:t>
            </a: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77856" y="6056714"/>
            <a:ext cx="1893062" cy="804003"/>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8398150" y="6140552"/>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Testing</a:t>
            </a:r>
          </a:p>
        </p:txBody>
      </p:sp>
      <p:sp>
        <p:nvSpPr>
          <p:cNvPr id="2" name="TextBox 1">
            <a:extLst>
              <a:ext uri="{FF2B5EF4-FFF2-40B4-BE49-F238E27FC236}">
                <a16:creationId xmlns:a16="http://schemas.microsoft.com/office/drawing/2014/main" id="{F7D3E65F-F4CB-456A-9F9D-5023D3F9171F}"/>
              </a:ext>
            </a:extLst>
          </p:cNvPr>
          <p:cNvSpPr txBox="1"/>
          <p:nvPr/>
        </p:nvSpPr>
        <p:spPr>
          <a:xfrm>
            <a:off x="2981739" y="318626"/>
            <a:ext cx="10475844" cy="769441"/>
          </a:xfrm>
          <a:prstGeom prst="rect">
            <a:avLst/>
          </a:prstGeom>
          <a:noFill/>
        </p:spPr>
        <p:txBody>
          <a:bodyPr wrap="square" rtlCol="0">
            <a:spAutoFit/>
          </a:bodyPr>
          <a:lstStyle/>
          <a:p>
            <a:r>
              <a:rPr lang="en-US" sz="4400" dirty="0">
                <a:solidFill>
                  <a:srgbClr val="006599"/>
                </a:solidFill>
                <a:latin typeface="Georgia" panose="02040502050405020303" pitchFamily="18" charset="0"/>
              </a:rPr>
              <a:t>Working with Vendors</a:t>
            </a:r>
          </a:p>
        </p:txBody>
      </p:sp>
      <p:sp>
        <p:nvSpPr>
          <p:cNvPr id="5" name="TextBox 4">
            <a:extLst>
              <a:ext uri="{FF2B5EF4-FFF2-40B4-BE49-F238E27FC236}">
                <a16:creationId xmlns:a16="http://schemas.microsoft.com/office/drawing/2014/main" id="{0CB00605-BA40-4F69-AC0A-0FA672521F18}"/>
              </a:ext>
            </a:extLst>
          </p:cNvPr>
          <p:cNvSpPr txBox="1"/>
          <p:nvPr/>
        </p:nvSpPr>
        <p:spPr>
          <a:xfrm>
            <a:off x="858078" y="1025101"/>
            <a:ext cx="10475844" cy="5078313"/>
          </a:xfrm>
          <a:prstGeom prst="rect">
            <a:avLst/>
          </a:prstGeom>
          <a:noFill/>
        </p:spPr>
        <p:txBody>
          <a:bodyPr wrap="square" rtlCol="0">
            <a:spAutoFit/>
          </a:bodyPr>
          <a:lstStyle/>
          <a:p>
            <a:pPr marL="457200" indent="-457200">
              <a:buFont typeface="Arial" panose="020B0604020202020204" pitchFamily="34" charset="0"/>
              <a:buChar char="•"/>
            </a:pPr>
            <a:r>
              <a:rPr lang="en-US" sz="3600" dirty="0">
                <a:solidFill>
                  <a:srgbClr val="006599"/>
                </a:solidFill>
                <a:latin typeface="Georgia" panose="02040502050405020303" pitchFamily="18" charset="0"/>
              </a:rPr>
              <a:t>One outcome of the Database Project would be two data format XSLTs: a complete, flat CSV (Comma Separated Values) version and another with HTML5 tagging</a:t>
            </a:r>
          </a:p>
          <a:p>
            <a:pPr marL="457200" indent="-457200">
              <a:buFont typeface="Arial" panose="020B0604020202020204" pitchFamily="34" charset="0"/>
              <a:buChar char="•"/>
            </a:pPr>
            <a:r>
              <a:rPr lang="en-US" sz="3600" dirty="0">
                <a:solidFill>
                  <a:srgbClr val="006599"/>
                </a:solidFill>
                <a:latin typeface="Georgia" panose="02040502050405020303" pitchFamily="18" charset="0"/>
              </a:rPr>
              <a:t>Would seek to work with vendors to test load data into systems and develop collection templates</a:t>
            </a:r>
          </a:p>
          <a:p>
            <a:pPr marL="457200" indent="-457200">
              <a:buFont typeface="Arial" panose="020B0604020202020204" pitchFamily="34" charset="0"/>
              <a:buChar char="•"/>
            </a:pPr>
            <a:r>
              <a:rPr lang="en-US" sz="3600" dirty="0">
                <a:solidFill>
                  <a:srgbClr val="006599"/>
                </a:solidFill>
                <a:latin typeface="Georgia" panose="02040502050405020303" pitchFamily="18" charset="0"/>
              </a:rPr>
              <a:t>Even for those not using Core 5, this might be a helpful model or springboard</a:t>
            </a:r>
          </a:p>
        </p:txBody>
      </p:sp>
      <p:pic>
        <p:nvPicPr>
          <p:cNvPr id="8" name="Audio 7" descr="Icon for audio recording">
            <a:hlinkClick r:id="" action="ppaction://media"/>
            <a:extLst>
              <a:ext uri="{FF2B5EF4-FFF2-40B4-BE49-F238E27FC236}">
                <a16:creationId xmlns:a16="http://schemas.microsoft.com/office/drawing/2014/main" id="{1EE51E0F-8775-43B9-BF85-DFA07038F17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2B649E76-2816-304A-AD04-185724D44C2F}"/>
              </a:ext>
            </a:extLst>
          </p:cNvPr>
          <p:cNvSpPr>
            <a:spLocks noGrp="1"/>
          </p:cNvSpPr>
          <p:nvPr>
            <p:ph type="ctrTitle"/>
          </p:nvPr>
        </p:nvSpPr>
        <p:spPr>
          <a:xfrm>
            <a:off x="550605" y="-1930553"/>
            <a:ext cx="9935497" cy="1516958"/>
          </a:xfrm>
        </p:spPr>
        <p:txBody>
          <a:bodyPr/>
          <a:lstStyle/>
          <a:p>
            <a:r>
              <a:rPr lang="en-US" dirty="0"/>
              <a:t>Working with Vendors</a:t>
            </a:r>
          </a:p>
        </p:txBody>
      </p:sp>
    </p:spTree>
    <p:extLst>
      <p:ext uri="{BB962C8B-B14F-4D97-AF65-F5344CB8AC3E}">
        <p14:creationId xmlns:p14="http://schemas.microsoft.com/office/powerpoint/2010/main" val="69003118"/>
      </p:ext>
    </p:extLst>
  </p:cSld>
  <p:clrMapOvr>
    <a:masterClrMapping/>
  </p:clrMapOvr>
  <mc:AlternateContent xmlns:mc="http://schemas.openxmlformats.org/markup-compatibility/2006" xmlns:p14="http://schemas.microsoft.com/office/powerpoint/2010/main">
    <mc:Choice Requires="p14">
      <p:transition spd="slow" p14:dur="2000" advTm="47610"/>
    </mc:Choice>
    <mc:Fallback xmlns="">
      <p:transition spd="slow" advTm="476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252" y="6056715"/>
            <a:ext cx="1886666" cy="801286"/>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498425" y="6207436"/>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User Experience and Testing</a:t>
            </a:r>
          </a:p>
        </p:txBody>
      </p:sp>
      <p:sp>
        <p:nvSpPr>
          <p:cNvPr id="2" name="TextBox 1">
            <a:extLst>
              <a:ext uri="{FF2B5EF4-FFF2-40B4-BE49-F238E27FC236}">
                <a16:creationId xmlns:a16="http://schemas.microsoft.com/office/drawing/2014/main" id="{9C289A4F-7EEF-4431-B326-064C5356807B}"/>
              </a:ext>
            </a:extLst>
          </p:cNvPr>
          <p:cNvSpPr txBox="1"/>
          <p:nvPr/>
        </p:nvSpPr>
        <p:spPr>
          <a:xfrm>
            <a:off x="947928" y="322823"/>
            <a:ext cx="10296144" cy="923330"/>
          </a:xfrm>
          <a:prstGeom prst="rect">
            <a:avLst/>
          </a:prstGeom>
          <a:noFill/>
        </p:spPr>
        <p:txBody>
          <a:bodyPr wrap="square" rtlCol="0">
            <a:spAutoFit/>
          </a:bodyPr>
          <a:lstStyle/>
          <a:p>
            <a:r>
              <a:rPr lang="en-US" sz="5400" dirty="0">
                <a:solidFill>
                  <a:srgbClr val="006599"/>
                </a:solidFill>
                <a:latin typeface="Georgia" panose="02040502050405020303" pitchFamily="18" charset="0"/>
              </a:rPr>
              <a:t>UX and Screen Reader Testing</a:t>
            </a:r>
          </a:p>
        </p:txBody>
      </p:sp>
      <p:sp>
        <p:nvSpPr>
          <p:cNvPr id="5" name="TextBox 4">
            <a:extLst>
              <a:ext uri="{FF2B5EF4-FFF2-40B4-BE49-F238E27FC236}">
                <a16:creationId xmlns:a16="http://schemas.microsoft.com/office/drawing/2014/main" id="{5B28AEE9-0706-4924-B4CE-B08931FC8CC4}"/>
              </a:ext>
            </a:extLst>
          </p:cNvPr>
          <p:cNvSpPr txBox="1"/>
          <p:nvPr/>
        </p:nvSpPr>
        <p:spPr>
          <a:xfrm>
            <a:off x="1032084" y="1474619"/>
            <a:ext cx="9501809" cy="4893647"/>
          </a:xfrm>
          <a:prstGeom prst="rect">
            <a:avLst/>
          </a:prstGeom>
          <a:noFill/>
        </p:spPr>
        <p:txBody>
          <a:bodyPr wrap="square" rtlCol="0">
            <a:spAutoFit/>
          </a:bodyPr>
          <a:lstStyle/>
          <a:p>
            <a:pPr marL="457200" indent="-457200">
              <a:buFont typeface="Arial" panose="020B0604020202020204" pitchFamily="34" charset="0"/>
              <a:buChar char="•"/>
            </a:pPr>
            <a:r>
              <a:rPr lang="en-US" sz="4000" dirty="0">
                <a:solidFill>
                  <a:srgbClr val="006599"/>
                </a:solidFill>
                <a:latin typeface="Georgia" panose="02040502050405020303" pitchFamily="18" charset="0"/>
              </a:rPr>
              <a:t>The Database Project is going to be aligned with output in the MDID delivery system and in our revamped web-based cataloging examples (for VRA Core and CCO)</a:t>
            </a:r>
          </a:p>
          <a:p>
            <a:pPr marL="457200" indent="-457200">
              <a:buFont typeface="Arial" panose="020B0604020202020204" pitchFamily="34" charset="0"/>
              <a:buChar char="•"/>
            </a:pPr>
            <a:r>
              <a:rPr lang="en-US" sz="4000" dirty="0">
                <a:solidFill>
                  <a:srgbClr val="006599"/>
                </a:solidFill>
                <a:latin typeface="Georgia" panose="02040502050405020303" pitchFamily="18" charset="0"/>
              </a:rPr>
              <a:t>This will allow us to test and adjust, as well as solicit user input</a:t>
            </a:r>
          </a:p>
          <a:p>
            <a:endParaRPr lang="en-US" sz="3200" dirty="0">
              <a:latin typeface="Georgia" panose="02040502050405020303" pitchFamily="18" charset="0"/>
            </a:endParaRPr>
          </a:p>
        </p:txBody>
      </p:sp>
      <p:pic>
        <p:nvPicPr>
          <p:cNvPr id="8" name="Audio 7" descr="Icon for audio recording">
            <a:hlinkClick r:id="" action="ppaction://media"/>
            <a:extLst>
              <a:ext uri="{FF2B5EF4-FFF2-40B4-BE49-F238E27FC236}">
                <a16:creationId xmlns:a16="http://schemas.microsoft.com/office/drawing/2014/main" id="{4A8AEB1A-6032-4E71-B718-2EA29C21713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EE535BCA-2145-1C49-9023-FA2563745568}"/>
              </a:ext>
            </a:extLst>
          </p:cNvPr>
          <p:cNvSpPr>
            <a:spLocks noGrp="1"/>
          </p:cNvSpPr>
          <p:nvPr>
            <p:ph type="ctrTitle"/>
          </p:nvPr>
        </p:nvSpPr>
        <p:spPr>
          <a:xfrm>
            <a:off x="388373" y="-2002605"/>
            <a:ext cx="11071123" cy="1383173"/>
          </a:xfrm>
        </p:spPr>
        <p:txBody>
          <a:bodyPr/>
          <a:lstStyle/>
          <a:p>
            <a:r>
              <a:rPr lang="en-US" dirty="0"/>
              <a:t>UX and Screen Reader Testing</a:t>
            </a:r>
          </a:p>
        </p:txBody>
      </p:sp>
    </p:spTree>
    <p:extLst>
      <p:ext uri="{BB962C8B-B14F-4D97-AF65-F5344CB8AC3E}">
        <p14:creationId xmlns:p14="http://schemas.microsoft.com/office/powerpoint/2010/main" val="295887242"/>
      </p:ext>
    </p:extLst>
  </p:cSld>
  <p:clrMapOvr>
    <a:masterClrMapping/>
  </p:clrMapOvr>
  <mc:AlternateContent xmlns:mc="http://schemas.openxmlformats.org/markup-compatibility/2006" xmlns:p14="http://schemas.microsoft.com/office/powerpoint/2010/main">
    <mc:Choice Requires="p14">
      <p:transition spd="slow" p14:dur="2000" advTm="28754"/>
    </mc:Choice>
    <mc:Fallback xmlns="">
      <p:transition spd="slow" advTm="287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0456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252" y="6056715"/>
            <a:ext cx="1886666" cy="801286"/>
          </a:xfrm>
          <a:prstGeom prst="rect">
            <a:avLst/>
          </a:prstGeom>
        </p:spPr>
      </p:pic>
      <p:sp>
        <p:nvSpPr>
          <p:cNvPr id="3" name="TextBox 2">
            <a:extLst>
              <a:ext uri="{FF2B5EF4-FFF2-40B4-BE49-F238E27FC236}">
                <a16:creationId xmlns:a16="http://schemas.microsoft.com/office/drawing/2014/main" id="{35D4609B-0356-4572-AD93-A6F96E5A0DD3}"/>
              </a:ext>
            </a:extLst>
          </p:cNvPr>
          <p:cNvSpPr txBox="1"/>
          <p:nvPr/>
        </p:nvSpPr>
        <p:spPr>
          <a:xfrm>
            <a:off x="4662351" y="6164970"/>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User Experience and Testing</a:t>
            </a:r>
          </a:p>
        </p:txBody>
      </p:sp>
      <p:sp>
        <p:nvSpPr>
          <p:cNvPr id="2" name="TextBox 1">
            <a:extLst>
              <a:ext uri="{FF2B5EF4-FFF2-40B4-BE49-F238E27FC236}">
                <a16:creationId xmlns:a16="http://schemas.microsoft.com/office/drawing/2014/main" id="{9C289A4F-7EEF-4431-B326-064C5356807B}"/>
              </a:ext>
            </a:extLst>
          </p:cNvPr>
          <p:cNvSpPr txBox="1"/>
          <p:nvPr/>
        </p:nvSpPr>
        <p:spPr>
          <a:xfrm>
            <a:off x="947928" y="322823"/>
            <a:ext cx="10296144" cy="923330"/>
          </a:xfrm>
          <a:prstGeom prst="rect">
            <a:avLst/>
          </a:prstGeom>
          <a:noFill/>
        </p:spPr>
        <p:txBody>
          <a:bodyPr wrap="square" rtlCol="0">
            <a:spAutoFit/>
          </a:bodyPr>
          <a:lstStyle/>
          <a:p>
            <a:r>
              <a:rPr lang="en-US" sz="5400" dirty="0">
                <a:solidFill>
                  <a:srgbClr val="006599"/>
                </a:solidFill>
                <a:latin typeface="Georgia" panose="02040502050405020303" pitchFamily="18" charset="0"/>
              </a:rPr>
              <a:t>Project Timeline</a:t>
            </a:r>
          </a:p>
        </p:txBody>
      </p:sp>
      <p:sp>
        <p:nvSpPr>
          <p:cNvPr id="5" name="TextBox 4">
            <a:extLst>
              <a:ext uri="{FF2B5EF4-FFF2-40B4-BE49-F238E27FC236}">
                <a16:creationId xmlns:a16="http://schemas.microsoft.com/office/drawing/2014/main" id="{5B28AEE9-0706-4924-B4CE-B08931FC8CC4}"/>
              </a:ext>
            </a:extLst>
          </p:cNvPr>
          <p:cNvSpPr txBox="1"/>
          <p:nvPr/>
        </p:nvSpPr>
        <p:spPr>
          <a:xfrm>
            <a:off x="1032084" y="1362403"/>
            <a:ext cx="9940716" cy="3785652"/>
          </a:xfrm>
          <a:prstGeom prst="rect">
            <a:avLst/>
          </a:prstGeom>
          <a:noFill/>
        </p:spPr>
        <p:txBody>
          <a:bodyPr wrap="square" rtlCol="0">
            <a:spAutoFit/>
          </a:bodyPr>
          <a:lstStyle/>
          <a:p>
            <a:r>
              <a:rPr lang="en-US" sz="4000" dirty="0">
                <a:solidFill>
                  <a:srgbClr val="006599"/>
                </a:solidFill>
                <a:latin typeface="Georgia" panose="02040502050405020303" pitchFamily="18" charset="0"/>
              </a:rPr>
              <a:t>The first step will be creation of the Core 5 XML schema</a:t>
            </a:r>
          </a:p>
          <a:p>
            <a:r>
              <a:rPr lang="en-US" sz="4000" dirty="0">
                <a:solidFill>
                  <a:srgbClr val="006599"/>
                </a:solidFill>
                <a:latin typeface="Georgia" panose="02040502050405020303" pitchFamily="18" charset="0"/>
              </a:rPr>
              <a:t>A draft of the Core 5 schema (and sample records) will be presented at the VRA Convention in March 2022 and made available for public review and comment</a:t>
            </a:r>
          </a:p>
        </p:txBody>
      </p:sp>
      <p:pic>
        <p:nvPicPr>
          <p:cNvPr id="8" name="Audio 7" descr="Icon for audio recording">
            <a:hlinkClick r:id="" action="ppaction://media"/>
            <a:extLst>
              <a:ext uri="{FF2B5EF4-FFF2-40B4-BE49-F238E27FC236}">
                <a16:creationId xmlns:a16="http://schemas.microsoft.com/office/drawing/2014/main" id="{2CEBF8FC-265D-4AA0-B13C-7928DB58F30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A019B197-2CDC-0749-8081-B196EFB9302E}"/>
              </a:ext>
            </a:extLst>
          </p:cNvPr>
          <p:cNvSpPr>
            <a:spLocks noGrp="1"/>
          </p:cNvSpPr>
          <p:nvPr>
            <p:ph type="ctrTitle"/>
          </p:nvPr>
        </p:nvSpPr>
        <p:spPr>
          <a:xfrm>
            <a:off x="491613" y="-1990794"/>
            <a:ext cx="8195187" cy="1457112"/>
          </a:xfrm>
        </p:spPr>
        <p:txBody>
          <a:bodyPr/>
          <a:lstStyle/>
          <a:p>
            <a:r>
              <a:rPr lang="en-US" dirty="0"/>
              <a:t>Project Timeline</a:t>
            </a:r>
          </a:p>
        </p:txBody>
      </p:sp>
    </p:spTree>
    <p:extLst>
      <p:ext uri="{BB962C8B-B14F-4D97-AF65-F5344CB8AC3E}">
        <p14:creationId xmlns:p14="http://schemas.microsoft.com/office/powerpoint/2010/main" val="3071244956"/>
      </p:ext>
    </p:extLst>
  </p:cSld>
  <p:clrMapOvr>
    <a:masterClrMapping/>
  </p:clrMapOvr>
  <mc:AlternateContent xmlns:mc="http://schemas.openxmlformats.org/markup-compatibility/2006" xmlns:p14="http://schemas.microsoft.com/office/powerpoint/2010/main">
    <mc:Choice Requires="p14">
      <p:transition spd="slow" p14:dur="2000" advTm="22045"/>
    </mc:Choice>
    <mc:Fallback xmlns="">
      <p:transition spd="slow" advTm="220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417576" y="5990021"/>
            <a:ext cx="11774424"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rgbClr val="006599"/>
              </a:solidFill>
              <a:latin typeface="Georgia" panose="02040502050405020303" pitchFamily="18" charset="0"/>
            </a:endParaRPr>
          </a:p>
        </p:txBody>
      </p:sp>
      <p:pic>
        <p:nvPicPr>
          <p:cNvPr id="3" name="Picture 2" descr="Logo of the Visual Resources Association, with the letters &quot;v&quot;, &quot;r&quot;, &quot;a&quot; within a blue-colored square.">
            <a:extLst>
              <a:ext uri="{FF2B5EF4-FFF2-40B4-BE49-F238E27FC236}">
                <a16:creationId xmlns:a16="http://schemas.microsoft.com/office/drawing/2014/main" id="{9A6E0210-CF5D-4617-A8F8-2690D53E8C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70126" y="6058472"/>
            <a:ext cx="2370057" cy="836104"/>
          </a:xfrm>
          <a:prstGeom prst="rect">
            <a:avLst/>
          </a:prstGeom>
        </p:spPr>
      </p:pic>
      <p:sp>
        <p:nvSpPr>
          <p:cNvPr id="5" name="TextBox 4">
            <a:extLst>
              <a:ext uri="{FF2B5EF4-FFF2-40B4-BE49-F238E27FC236}">
                <a16:creationId xmlns:a16="http://schemas.microsoft.com/office/drawing/2014/main" id="{80FD29E4-756F-412D-B110-F7D2B3FE08E3}"/>
              </a:ext>
            </a:extLst>
          </p:cNvPr>
          <p:cNvSpPr txBox="1"/>
          <p:nvPr/>
        </p:nvSpPr>
        <p:spPr>
          <a:xfrm>
            <a:off x="4953000" y="138732"/>
            <a:ext cx="2286000" cy="1107996"/>
          </a:xfrm>
          <a:prstGeom prst="rect">
            <a:avLst/>
          </a:prstGeom>
          <a:noFill/>
        </p:spPr>
        <p:txBody>
          <a:bodyPr wrap="square" rtlCol="0">
            <a:spAutoFit/>
          </a:bodyPr>
          <a:lstStyle/>
          <a:p>
            <a:pPr algn="ctr"/>
            <a:r>
              <a:rPr lang="en-US" sz="6600" dirty="0">
                <a:solidFill>
                  <a:srgbClr val="006599"/>
                </a:solidFill>
                <a:latin typeface="Georgia" panose="02040502050405020303" pitchFamily="18" charset="0"/>
              </a:rPr>
              <a:t>Links</a:t>
            </a:r>
          </a:p>
        </p:txBody>
      </p:sp>
      <p:sp>
        <p:nvSpPr>
          <p:cNvPr id="6" name="TextBox 5">
            <a:extLst>
              <a:ext uri="{FF2B5EF4-FFF2-40B4-BE49-F238E27FC236}">
                <a16:creationId xmlns:a16="http://schemas.microsoft.com/office/drawing/2014/main" id="{17563D0A-DF4A-4BC6-9035-27661A11A1D8}"/>
              </a:ext>
            </a:extLst>
          </p:cNvPr>
          <p:cNvSpPr txBox="1"/>
          <p:nvPr/>
        </p:nvSpPr>
        <p:spPr>
          <a:xfrm>
            <a:off x="571898" y="5028557"/>
            <a:ext cx="10588752" cy="646331"/>
          </a:xfrm>
          <a:prstGeom prst="rect">
            <a:avLst/>
          </a:prstGeom>
          <a:noFill/>
        </p:spPr>
        <p:txBody>
          <a:bodyPr wrap="square" rtlCol="0">
            <a:spAutoFit/>
          </a:bodyPr>
          <a:lstStyle/>
          <a:p>
            <a:r>
              <a:rPr lang="en-US" sz="3600" b="0" i="0" u="none" strike="noStrike" dirty="0">
                <a:solidFill>
                  <a:srgbClr val="006599"/>
                </a:solidFill>
                <a:effectLst/>
                <a:latin typeface="Georgia" panose="02040502050405020303" pitchFamily="18" charset="0"/>
                <a:hlinkClick r:id="rId6">
                  <a:extLst>
                    <a:ext uri="{A12FA001-AC4F-418D-AE19-62706E023703}">
                      <ahyp:hlinkClr xmlns:ahyp="http://schemas.microsoft.com/office/drawing/2018/hyperlinkcolor" val="tx"/>
                    </a:ext>
                  </a:extLst>
                </a:hlinkClick>
              </a:rPr>
              <a:t>Accessibility Types from W3</a:t>
            </a:r>
            <a:endParaRPr lang="en-US" sz="3600" dirty="0">
              <a:solidFill>
                <a:srgbClr val="006599"/>
              </a:solidFill>
              <a:latin typeface="Georgia" panose="02040502050405020303" pitchFamily="18" charset="0"/>
            </a:endParaRPr>
          </a:p>
        </p:txBody>
      </p:sp>
      <p:sp>
        <p:nvSpPr>
          <p:cNvPr id="8" name="TextBox 7">
            <a:extLst>
              <a:ext uri="{FF2B5EF4-FFF2-40B4-BE49-F238E27FC236}">
                <a16:creationId xmlns:a16="http://schemas.microsoft.com/office/drawing/2014/main" id="{4DB2F42E-4329-487E-BCAC-06423E74EACD}"/>
              </a:ext>
            </a:extLst>
          </p:cNvPr>
          <p:cNvSpPr txBox="1"/>
          <p:nvPr/>
        </p:nvSpPr>
        <p:spPr>
          <a:xfrm>
            <a:off x="548640" y="3171070"/>
            <a:ext cx="11283696" cy="646331"/>
          </a:xfrm>
          <a:prstGeom prst="rect">
            <a:avLst/>
          </a:prstGeom>
          <a:noFill/>
        </p:spPr>
        <p:txBody>
          <a:bodyPr wrap="square" rtlCol="0">
            <a:spAutoFit/>
          </a:bodyPr>
          <a:lstStyle/>
          <a:p>
            <a:r>
              <a:rPr lang="en-US" sz="3600" dirty="0">
                <a:solidFill>
                  <a:srgbClr val="006599"/>
                </a:solidFill>
                <a:latin typeface="Georgia" panose="02040502050405020303" pitchFamily="18" charset="0"/>
                <a:hlinkClick r:id="rId7">
                  <a:extLst>
                    <a:ext uri="{A12FA001-AC4F-418D-AE19-62706E023703}">
                      <ahyp:hlinkClr xmlns:ahyp="http://schemas.microsoft.com/office/drawing/2018/hyperlinkcolor" val="tx"/>
                    </a:ext>
                  </a:extLst>
                </a:hlinkClick>
              </a:rPr>
              <a:t>CCO (Cataloging Cultural Objects)</a:t>
            </a:r>
            <a:endParaRPr lang="en-US" sz="3600" dirty="0">
              <a:solidFill>
                <a:srgbClr val="006599"/>
              </a:solidFill>
              <a:latin typeface="Georgia" panose="02040502050405020303" pitchFamily="18" charset="0"/>
            </a:endParaRPr>
          </a:p>
        </p:txBody>
      </p:sp>
      <p:sp>
        <p:nvSpPr>
          <p:cNvPr id="9" name="TextBox 8">
            <a:extLst>
              <a:ext uri="{FF2B5EF4-FFF2-40B4-BE49-F238E27FC236}">
                <a16:creationId xmlns:a16="http://schemas.microsoft.com/office/drawing/2014/main" id="{3DF1F743-831E-4CD7-9DF2-C5CEA505A49C}"/>
              </a:ext>
            </a:extLst>
          </p:cNvPr>
          <p:cNvSpPr txBox="1"/>
          <p:nvPr/>
        </p:nvSpPr>
        <p:spPr>
          <a:xfrm>
            <a:off x="548640" y="4144624"/>
            <a:ext cx="9418320" cy="646331"/>
          </a:xfrm>
          <a:prstGeom prst="rect">
            <a:avLst/>
          </a:prstGeom>
          <a:noFill/>
        </p:spPr>
        <p:txBody>
          <a:bodyPr wrap="square" rtlCol="0">
            <a:spAutoFit/>
          </a:bodyPr>
          <a:lstStyle/>
          <a:p>
            <a:r>
              <a:rPr lang="en-US" sz="3600" dirty="0">
                <a:solidFill>
                  <a:srgbClr val="006599"/>
                </a:solidFill>
                <a:latin typeface="Georgia" panose="02040502050405020303" pitchFamily="18" charset="0"/>
                <a:hlinkClick r:id="rId8">
                  <a:extLst>
                    <a:ext uri="{A12FA001-AC4F-418D-AE19-62706E023703}">
                      <ahyp:hlinkClr xmlns:ahyp="http://schemas.microsoft.com/office/drawing/2018/hyperlinkcolor" val="tx"/>
                    </a:ext>
                  </a:extLst>
                </a:hlinkClick>
              </a:rPr>
              <a:t>VRA Core (Library of Congress site)</a:t>
            </a:r>
            <a:endParaRPr lang="en-US" sz="3600" dirty="0">
              <a:solidFill>
                <a:srgbClr val="006599"/>
              </a:solidFill>
              <a:latin typeface="Georgia" panose="02040502050405020303" pitchFamily="18" charset="0"/>
            </a:endParaRPr>
          </a:p>
        </p:txBody>
      </p:sp>
      <p:sp>
        <p:nvSpPr>
          <p:cNvPr id="10" name="TextBox 9">
            <a:extLst>
              <a:ext uri="{FF2B5EF4-FFF2-40B4-BE49-F238E27FC236}">
                <a16:creationId xmlns:a16="http://schemas.microsoft.com/office/drawing/2014/main" id="{3E3E33BF-12DB-43F8-A0AE-3F0728F2747F}"/>
              </a:ext>
            </a:extLst>
          </p:cNvPr>
          <p:cNvSpPr txBox="1"/>
          <p:nvPr/>
        </p:nvSpPr>
        <p:spPr>
          <a:xfrm>
            <a:off x="571898" y="1726361"/>
            <a:ext cx="10588752" cy="1200329"/>
          </a:xfrm>
          <a:prstGeom prst="rect">
            <a:avLst/>
          </a:prstGeom>
          <a:noFill/>
        </p:spPr>
        <p:txBody>
          <a:bodyPr wrap="square" rtlCol="0">
            <a:spAutoFit/>
          </a:bodyPr>
          <a:lstStyle/>
          <a:p>
            <a:r>
              <a:rPr lang="en-US" sz="3600" dirty="0">
                <a:solidFill>
                  <a:srgbClr val="006599"/>
                </a:solidFill>
                <a:latin typeface="Georgia" panose="02040502050405020303" pitchFamily="18" charset="0"/>
                <a:hlinkClick r:id="rId9">
                  <a:extLst>
                    <a:ext uri="{A12FA001-AC4F-418D-AE19-62706E023703}">
                      <ahyp:hlinkClr xmlns:ahyp="http://schemas.microsoft.com/office/drawing/2018/hyperlinkcolor" val="tx"/>
                    </a:ext>
                  </a:extLst>
                </a:hlinkClick>
              </a:rPr>
              <a:t>Cataloging and Metadata Standards Committee (</a:t>
            </a:r>
            <a:r>
              <a:rPr lang="en-US" sz="3600" dirty="0" err="1">
                <a:solidFill>
                  <a:srgbClr val="006599"/>
                </a:solidFill>
                <a:latin typeface="Georgia" panose="02040502050405020303" pitchFamily="18" charset="0"/>
                <a:hlinkClick r:id="rId9">
                  <a:extLst>
                    <a:ext uri="{A12FA001-AC4F-418D-AE19-62706E023703}">
                      <ahyp:hlinkClr xmlns:ahyp="http://schemas.microsoft.com/office/drawing/2018/hyperlinkcolor" val="tx"/>
                    </a:ext>
                  </a:extLst>
                </a:hlinkClick>
              </a:rPr>
              <a:t>CaMS</a:t>
            </a:r>
            <a:r>
              <a:rPr lang="en-US" sz="3600" dirty="0">
                <a:solidFill>
                  <a:srgbClr val="006599"/>
                </a:solidFill>
                <a:latin typeface="Georgia" panose="02040502050405020303" pitchFamily="18" charset="0"/>
                <a:hlinkClick r:id="rId9">
                  <a:extLst>
                    <a:ext uri="{A12FA001-AC4F-418D-AE19-62706E023703}">
                      <ahyp:hlinkClr xmlns:ahyp="http://schemas.microsoft.com/office/drawing/2018/hyperlinkcolor" val="tx"/>
                    </a:ext>
                  </a:extLst>
                </a:hlinkClick>
              </a:rPr>
              <a:t>)</a:t>
            </a:r>
            <a:endParaRPr lang="en-US" sz="3600" dirty="0">
              <a:solidFill>
                <a:srgbClr val="006599"/>
              </a:solidFill>
              <a:latin typeface="Georgia" panose="02040502050405020303" pitchFamily="18" charset="0"/>
            </a:endParaRPr>
          </a:p>
        </p:txBody>
      </p:sp>
      <p:pic>
        <p:nvPicPr>
          <p:cNvPr id="7" name="Audio 6" descr="Icon for audio recording">
            <a:hlinkClick r:id="" action="ppaction://media"/>
            <a:extLst>
              <a:ext uri="{FF2B5EF4-FFF2-40B4-BE49-F238E27FC236}">
                <a16:creationId xmlns:a16="http://schemas.microsoft.com/office/drawing/2014/main" id="{55F06FC4-9F9F-4710-B9A4-EBCAD027A2C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633200" y="6299200"/>
            <a:ext cx="406400" cy="406400"/>
          </a:xfrm>
          <a:prstGeom prst="rect">
            <a:avLst/>
          </a:prstGeom>
        </p:spPr>
      </p:pic>
      <p:sp>
        <p:nvSpPr>
          <p:cNvPr id="2" name="Title 1">
            <a:extLst>
              <a:ext uri="{FF2B5EF4-FFF2-40B4-BE49-F238E27FC236}">
                <a16:creationId xmlns:a16="http://schemas.microsoft.com/office/drawing/2014/main" id="{DF6A7B0F-8E44-8244-9A59-884F4105D766}"/>
              </a:ext>
            </a:extLst>
          </p:cNvPr>
          <p:cNvSpPr>
            <a:spLocks noGrp="1"/>
          </p:cNvSpPr>
          <p:nvPr>
            <p:ph type="ctrTitle"/>
          </p:nvPr>
        </p:nvSpPr>
        <p:spPr>
          <a:xfrm>
            <a:off x="-703007" y="-2018650"/>
            <a:ext cx="8696633" cy="1740294"/>
          </a:xfrm>
        </p:spPr>
        <p:txBody>
          <a:bodyPr/>
          <a:lstStyle/>
          <a:p>
            <a:r>
              <a:rPr lang="en-US" dirty="0"/>
              <a:t>Links</a:t>
            </a:r>
          </a:p>
        </p:txBody>
      </p:sp>
    </p:spTree>
    <p:extLst>
      <p:ext uri="{BB962C8B-B14F-4D97-AF65-F5344CB8AC3E}">
        <p14:creationId xmlns:p14="http://schemas.microsoft.com/office/powerpoint/2010/main" val="1556989737"/>
      </p:ext>
    </p:extLst>
  </p:cSld>
  <p:clrMapOvr>
    <a:masterClrMapping/>
  </p:clrMapOvr>
  <mc:AlternateContent xmlns:mc="http://schemas.openxmlformats.org/markup-compatibility/2006" xmlns:p14="http://schemas.microsoft.com/office/powerpoint/2010/main">
    <mc:Choice Requires="p14">
      <p:transition spd="slow" p14:dur="2000" advTm="17471"/>
    </mc:Choice>
    <mc:Fallback xmlns="">
      <p:transition spd="slow" advTm="174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417576" y="5990021"/>
            <a:ext cx="11774424"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rgbClr val="006599"/>
              </a:solidFill>
              <a:latin typeface="Georgia" panose="02040502050405020303" pitchFamily="18" charset="0"/>
            </a:endParaRPr>
          </a:p>
        </p:txBody>
      </p:sp>
      <p:pic>
        <p:nvPicPr>
          <p:cNvPr id="3" name="Picture 2" descr="Logo of the Visual Resources Association, with the letters &quot;v&quot;, &quot;r&quot;, &quot;a&quot; within a blue-colored square.">
            <a:extLst>
              <a:ext uri="{FF2B5EF4-FFF2-40B4-BE49-F238E27FC236}">
                <a16:creationId xmlns:a16="http://schemas.microsoft.com/office/drawing/2014/main" id="{9A6E0210-CF5D-4617-A8F8-2690D53E8C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70126" y="6058472"/>
            <a:ext cx="2370057" cy="836104"/>
          </a:xfrm>
          <a:prstGeom prst="rect">
            <a:avLst/>
          </a:prstGeom>
        </p:spPr>
      </p:pic>
      <p:sp>
        <p:nvSpPr>
          <p:cNvPr id="5" name="TextBox 4">
            <a:extLst>
              <a:ext uri="{FF2B5EF4-FFF2-40B4-BE49-F238E27FC236}">
                <a16:creationId xmlns:a16="http://schemas.microsoft.com/office/drawing/2014/main" id="{80FD29E4-756F-412D-B110-F7D2B3FE08E3}"/>
              </a:ext>
            </a:extLst>
          </p:cNvPr>
          <p:cNvSpPr txBox="1"/>
          <p:nvPr/>
        </p:nvSpPr>
        <p:spPr>
          <a:xfrm>
            <a:off x="3589020" y="609194"/>
            <a:ext cx="5013960" cy="1107996"/>
          </a:xfrm>
          <a:prstGeom prst="rect">
            <a:avLst/>
          </a:prstGeom>
          <a:noFill/>
        </p:spPr>
        <p:txBody>
          <a:bodyPr wrap="square" rtlCol="0">
            <a:spAutoFit/>
          </a:bodyPr>
          <a:lstStyle/>
          <a:p>
            <a:pPr algn="ctr"/>
            <a:r>
              <a:rPr lang="en-US" sz="6600" dirty="0">
                <a:solidFill>
                  <a:srgbClr val="006599"/>
                </a:solidFill>
                <a:latin typeface="Georgia" panose="02040502050405020303" pitchFamily="18" charset="0"/>
              </a:rPr>
              <a:t>Contact Us</a:t>
            </a:r>
          </a:p>
        </p:txBody>
      </p:sp>
      <p:sp>
        <p:nvSpPr>
          <p:cNvPr id="2" name="TextBox 1">
            <a:extLst>
              <a:ext uri="{FF2B5EF4-FFF2-40B4-BE49-F238E27FC236}">
                <a16:creationId xmlns:a16="http://schemas.microsoft.com/office/drawing/2014/main" id="{B92F2B9D-5758-46AD-A706-3A5B81D26BDD}"/>
              </a:ext>
            </a:extLst>
          </p:cNvPr>
          <p:cNvSpPr txBox="1"/>
          <p:nvPr/>
        </p:nvSpPr>
        <p:spPr>
          <a:xfrm>
            <a:off x="1113183" y="1785641"/>
            <a:ext cx="9601200" cy="3170099"/>
          </a:xfrm>
          <a:prstGeom prst="rect">
            <a:avLst/>
          </a:prstGeom>
          <a:noFill/>
        </p:spPr>
        <p:txBody>
          <a:bodyPr wrap="square" rtlCol="0">
            <a:spAutoFit/>
          </a:bodyPr>
          <a:lstStyle/>
          <a:p>
            <a:r>
              <a:rPr lang="en-US" sz="4000" dirty="0">
                <a:latin typeface="Georgia" panose="02040502050405020303" pitchFamily="18" charset="0"/>
              </a:rPr>
              <a:t>Bridget Madden</a:t>
            </a:r>
          </a:p>
          <a:p>
            <a:r>
              <a:rPr lang="en-US" sz="4000" dirty="0">
                <a:solidFill>
                  <a:srgbClr val="006599"/>
                </a:solidFill>
                <a:latin typeface="Georgia" panose="02040502050405020303" pitchFamily="18" charset="0"/>
                <a:hlinkClick r:id="rId6">
                  <a:extLst>
                    <a:ext uri="{A12FA001-AC4F-418D-AE19-62706E023703}">
                      <ahyp:hlinkClr xmlns:ahyp="http://schemas.microsoft.com/office/drawing/2018/hyperlinkcolor" val="tx"/>
                    </a:ext>
                  </a:extLst>
                </a:hlinkClick>
              </a:rPr>
              <a:t>bridgetm@uchicago.edu</a:t>
            </a:r>
            <a:endParaRPr lang="en-US" sz="4000" dirty="0">
              <a:solidFill>
                <a:srgbClr val="006599"/>
              </a:solidFill>
              <a:latin typeface="Georgia" panose="02040502050405020303" pitchFamily="18" charset="0"/>
            </a:endParaRPr>
          </a:p>
          <a:p>
            <a:endParaRPr lang="en-US" sz="4000" dirty="0">
              <a:solidFill>
                <a:srgbClr val="006599"/>
              </a:solidFill>
              <a:latin typeface="Georgia" panose="02040502050405020303" pitchFamily="18" charset="0"/>
            </a:endParaRPr>
          </a:p>
          <a:p>
            <a:r>
              <a:rPr lang="en-US" sz="4000" dirty="0">
                <a:latin typeface="Georgia" panose="02040502050405020303" pitchFamily="18" charset="0"/>
              </a:rPr>
              <a:t>Susan Jane Williams</a:t>
            </a:r>
          </a:p>
          <a:p>
            <a:r>
              <a:rPr lang="en-US" sz="4000" dirty="0">
                <a:solidFill>
                  <a:srgbClr val="006599"/>
                </a:solidFill>
                <a:latin typeface="Georgia" panose="02040502050405020303" pitchFamily="18" charset="0"/>
                <a:hlinkClick r:id="rId7">
                  <a:extLst>
                    <a:ext uri="{A12FA001-AC4F-418D-AE19-62706E023703}">
                      <ahyp:hlinkClr xmlns:ahyp="http://schemas.microsoft.com/office/drawing/2018/hyperlinkcolor" val="tx"/>
                    </a:ext>
                  </a:extLst>
                </a:hlinkClick>
              </a:rPr>
              <a:t>williams.susanjane@gmail.com</a:t>
            </a:r>
            <a:endParaRPr lang="en-US" sz="4000" dirty="0">
              <a:solidFill>
                <a:srgbClr val="006599"/>
              </a:solidFill>
              <a:latin typeface="Georgia" panose="02040502050405020303" pitchFamily="18" charset="0"/>
            </a:endParaRPr>
          </a:p>
        </p:txBody>
      </p:sp>
      <p:pic>
        <p:nvPicPr>
          <p:cNvPr id="6" name="Audio 5" descr="Icon for audio recording">
            <a:hlinkClick r:id="" action="ppaction://media"/>
            <a:extLst>
              <a:ext uri="{FF2B5EF4-FFF2-40B4-BE49-F238E27FC236}">
                <a16:creationId xmlns:a16="http://schemas.microsoft.com/office/drawing/2014/main" id="{629CA6D9-9224-4A90-85E3-7FE46126E7BC}"/>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633200" y="6299200"/>
            <a:ext cx="406400" cy="406400"/>
          </a:xfrm>
          <a:prstGeom prst="rect">
            <a:avLst/>
          </a:prstGeom>
        </p:spPr>
      </p:pic>
      <p:sp>
        <p:nvSpPr>
          <p:cNvPr id="7" name="Title 6">
            <a:extLst>
              <a:ext uri="{FF2B5EF4-FFF2-40B4-BE49-F238E27FC236}">
                <a16:creationId xmlns:a16="http://schemas.microsoft.com/office/drawing/2014/main" id="{81606586-F2A4-AE46-A8D1-6449737DCFCA}"/>
              </a:ext>
            </a:extLst>
          </p:cNvPr>
          <p:cNvSpPr>
            <a:spLocks noGrp="1"/>
          </p:cNvSpPr>
          <p:nvPr>
            <p:ph type="ctrTitle"/>
          </p:nvPr>
        </p:nvSpPr>
        <p:spPr>
          <a:xfrm>
            <a:off x="1113183" y="-1849212"/>
            <a:ext cx="8656943" cy="1244528"/>
          </a:xfrm>
        </p:spPr>
        <p:txBody>
          <a:bodyPr/>
          <a:lstStyle/>
          <a:p>
            <a:r>
              <a:rPr lang="en-US" dirty="0"/>
              <a:t>Contact Us</a:t>
            </a:r>
          </a:p>
        </p:txBody>
      </p:sp>
    </p:spTree>
    <p:extLst>
      <p:ext uri="{BB962C8B-B14F-4D97-AF65-F5344CB8AC3E}">
        <p14:creationId xmlns:p14="http://schemas.microsoft.com/office/powerpoint/2010/main" val="3736168680"/>
      </p:ext>
    </p:extLst>
  </p:cSld>
  <p:clrMapOvr>
    <a:masterClrMapping/>
  </p:clrMapOvr>
  <mc:AlternateContent xmlns:mc="http://schemas.openxmlformats.org/markup-compatibility/2006" xmlns:p14="http://schemas.microsoft.com/office/powerpoint/2010/main">
    <mc:Choice Requires="p14">
      <p:transition spd="slow" p14:dur="2000" advTm="13282"/>
    </mc:Choice>
    <mc:Fallback xmlns="">
      <p:transition spd="slow" advTm="132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FEBCCC2-037E-48AF-8ED4-0C35B160B6F3}"/>
              </a:ext>
              <a:ext uri="{C183D7F6-B498-43B3-948B-1728B52AA6E4}">
                <adec:decorative xmlns:adec="http://schemas.microsoft.com/office/drawing/2017/decorative" val="1"/>
              </a:ext>
            </a:extLst>
          </p:cNvPr>
          <p:cNvSpPr/>
          <p:nvPr/>
        </p:nvSpPr>
        <p:spPr>
          <a:xfrm>
            <a:off x="7909560" y="2960370"/>
            <a:ext cx="3458210" cy="28575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24D0FCF-E6CF-4017-B558-B57262D7536B}"/>
              </a:ext>
            </a:extLst>
          </p:cNvPr>
          <p:cNvSpPr txBox="1"/>
          <p:nvPr/>
        </p:nvSpPr>
        <p:spPr>
          <a:xfrm>
            <a:off x="8029575" y="3111847"/>
            <a:ext cx="3231515" cy="2554545"/>
          </a:xfrm>
          <a:prstGeom prst="rect">
            <a:avLst/>
          </a:prstGeom>
          <a:noFill/>
        </p:spPr>
        <p:txBody>
          <a:bodyPr wrap="square" rtlCol="0">
            <a:spAutoFit/>
          </a:bodyPr>
          <a:lstStyle/>
          <a:p>
            <a:r>
              <a:rPr lang="en-US" sz="3200" b="1" dirty="0">
                <a:solidFill>
                  <a:srgbClr val="006599"/>
                </a:solidFill>
                <a:latin typeface="Georgia" panose="02040502050405020303" pitchFamily="18" charset="0"/>
              </a:rPr>
              <a:t>Database Tool </a:t>
            </a:r>
            <a:r>
              <a:rPr lang="en-US" sz="3200" dirty="0">
                <a:solidFill>
                  <a:srgbClr val="006599"/>
                </a:solidFill>
                <a:latin typeface="Georgia" panose="02040502050405020303" pitchFamily="18" charset="0"/>
              </a:rPr>
              <a:t>with integrated VRA Core 5, CCO, and Authorities</a:t>
            </a:r>
          </a:p>
        </p:txBody>
      </p:sp>
      <p:pic>
        <p:nvPicPr>
          <p:cNvPr id="10" name="Picture 9" descr="Logo for CCO (Cataloging Cultural Objects) with the letters &quot;C&quot;, &quot;C&quot;, and &quot;O&quot; in a blue square">
            <a:extLst>
              <a:ext uri="{FF2B5EF4-FFF2-40B4-BE49-F238E27FC236}">
                <a16:creationId xmlns:a16="http://schemas.microsoft.com/office/drawing/2014/main" id="{7DF47077-297F-4772-A0AA-E4776F403D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82490" y="2960370"/>
            <a:ext cx="2857500" cy="2857500"/>
          </a:xfrm>
          <a:prstGeom prst="rect">
            <a:avLst/>
          </a:prstGeom>
        </p:spPr>
      </p:pic>
      <p:sp>
        <p:nvSpPr>
          <p:cNvPr id="11" name="Rectangle 10">
            <a:extLst>
              <a:ext uri="{FF2B5EF4-FFF2-40B4-BE49-F238E27FC236}">
                <a16:creationId xmlns:a16="http://schemas.microsoft.com/office/drawing/2014/main" id="{8B5715A6-09DD-432C-B25E-197A257714ED}"/>
              </a:ext>
              <a:ext uri="{C183D7F6-B498-43B3-948B-1728B52AA6E4}">
                <adec:decorative xmlns:adec="http://schemas.microsoft.com/office/drawing/2017/decorative" val="1"/>
              </a:ext>
            </a:extLst>
          </p:cNvPr>
          <p:cNvSpPr/>
          <p:nvPr/>
        </p:nvSpPr>
        <p:spPr>
          <a:xfrm>
            <a:off x="854710" y="2960370"/>
            <a:ext cx="3458210" cy="28575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Logo for VRA Core 5 in blue text">
            <a:extLst>
              <a:ext uri="{FF2B5EF4-FFF2-40B4-BE49-F238E27FC236}">
                <a16:creationId xmlns:a16="http://schemas.microsoft.com/office/drawing/2014/main" id="{881C0E6A-8DBC-42E5-9153-CB3C9734E3D2}"/>
              </a:ext>
              <a:ext uri="{C183D7F6-B498-43B3-948B-1728B52AA6E4}">
                <adec:decorative xmlns:adec="http://schemas.microsoft.com/office/drawing/2017/decorative" val="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0910" y="3655060"/>
            <a:ext cx="3289300" cy="1397000"/>
          </a:xfrm>
          <a:prstGeom prst="rect">
            <a:avLst/>
          </a:prstGeom>
        </p:spPr>
      </p:pic>
      <p:sp>
        <p:nvSpPr>
          <p:cNvPr id="3" name="TextBox 2">
            <a:extLst>
              <a:ext uri="{FF2B5EF4-FFF2-40B4-BE49-F238E27FC236}">
                <a16:creationId xmlns:a16="http://schemas.microsoft.com/office/drawing/2014/main" id="{2905ECB5-DE40-4716-B0EB-5278767012F2}"/>
              </a:ext>
            </a:extLst>
          </p:cNvPr>
          <p:cNvSpPr txBox="1"/>
          <p:nvPr/>
        </p:nvSpPr>
        <p:spPr>
          <a:xfrm>
            <a:off x="436880" y="1778000"/>
            <a:ext cx="10434320" cy="830997"/>
          </a:xfrm>
          <a:prstGeom prst="rect">
            <a:avLst/>
          </a:prstGeom>
          <a:noFill/>
        </p:spPr>
        <p:txBody>
          <a:bodyPr wrap="square" rtlCol="0">
            <a:spAutoFit/>
          </a:bodyPr>
          <a:lstStyle/>
          <a:p>
            <a:r>
              <a:rPr lang="en-US" sz="4800" dirty="0">
                <a:solidFill>
                  <a:srgbClr val="006599"/>
                </a:solidFill>
                <a:latin typeface="Georgia" panose="02040502050405020303" pitchFamily="18" charset="0"/>
              </a:rPr>
              <a:t>Three Components:</a:t>
            </a:r>
          </a:p>
        </p:txBody>
      </p:sp>
      <p:sp>
        <p:nvSpPr>
          <p:cNvPr id="2" name="TextBox 1">
            <a:extLst>
              <a:ext uri="{FF2B5EF4-FFF2-40B4-BE49-F238E27FC236}">
                <a16:creationId xmlns:a16="http://schemas.microsoft.com/office/drawing/2014/main" id="{0528866D-A094-4AB1-BDE7-67F6ED16CCE4}"/>
              </a:ext>
            </a:extLst>
          </p:cNvPr>
          <p:cNvSpPr txBox="1"/>
          <p:nvPr/>
        </p:nvSpPr>
        <p:spPr>
          <a:xfrm>
            <a:off x="2631440" y="467360"/>
            <a:ext cx="7335520" cy="1200329"/>
          </a:xfrm>
          <a:prstGeom prst="rect">
            <a:avLst/>
          </a:prstGeom>
          <a:noFill/>
        </p:spPr>
        <p:txBody>
          <a:bodyPr wrap="square" rtlCol="0">
            <a:spAutoFit/>
          </a:bodyPr>
          <a:lstStyle/>
          <a:p>
            <a:r>
              <a:rPr lang="en-US" sz="7200" dirty="0">
                <a:solidFill>
                  <a:srgbClr val="006599"/>
                </a:solidFill>
                <a:latin typeface="Georgia" panose="02040502050405020303" pitchFamily="18" charset="0"/>
              </a:rPr>
              <a:t>Project Overview</a:t>
            </a:r>
          </a:p>
        </p:txBody>
      </p:sp>
      <p:pic>
        <p:nvPicPr>
          <p:cNvPr id="7" name="Audio 6" descr="Icon for audio recording">
            <a:hlinkClick r:id="" action="ppaction://media"/>
            <a:extLst>
              <a:ext uri="{FF2B5EF4-FFF2-40B4-BE49-F238E27FC236}">
                <a16:creationId xmlns:a16="http://schemas.microsoft.com/office/drawing/2014/main" id="{C6BDA397-72D7-42F1-B4AC-3B7F0D84494D}"/>
              </a:ext>
              <a:ext uri="{C183D7F6-B498-43B3-948B-1728B52AA6E4}">
                <adec:decorative xmlns:adec="http://schemas.microsoft.com/office/drawing/2017/decorative" val="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633200" y="6299200"/>
            <a:ext cx="406400" cy="406400"/>
          </a:xfrm>
          <a:prstGeom prst="rect">
            <a:avLst/>
          </a:prstGeom>
        </p:spPr>
      </p:pic>
      <p:sp>
        <p:nvSpPr>
          <p:cNvPr id="6" name="Subtitle 5">
            <a:extLst>
              <a:ext uri="{FF2B5EF4-FFF2-40B4-BE49-F238E27FC236}">
                <a16:creationId xmlns:a16="http://schemas.microsoft.com/office/drawing/2014/main" id="{B0096A6B-2B89-9B44-8FA9-12EA57F05304}"/>
              </a:ext>
            </a:extLst>
          </p:cNvPr>
          <p:cNvSpPr>
            <a:spLocks noGrp="1"/>
          </p:cNvSpPr>
          <p:nvPr>
            <p:ph type="subTitle" idx="1"/>
          </p:nvPr>
        </p:nvSpPr>
        <p:spPr>
          <a:xfrm>
            <a:off x="381317" y="-768528"/>
            <a:ext cx="7528243" cy="669844"/>
          </a:xfrm>
        </p:spPr>
        <p:txBody>
          <a:bodyPr/>
          <a:lstStyle/>
          <a:p>
            <a:r>
              <a:rPr lang="en-US" dirty="0"/>
              <a:t>Three Components</a:t>
            </a:r>
          </a:p>
        </p:txBody>
      </p:sp>
      <p:sp>
        <p:nvSpPr>
          <p:cNvPr id="5" name="Title 4">
            <a:extLst>
              <a:ext uri="{FF2B5EF4-FFF2-40B4-BE49-F238E27FC236}">
                <a16:creationId xmlns:a16="http://schemas.microsoft.com/office/drawing/2014/main" id="{7588B7C7-DE86-934A-AB6B-677C13BA58F0}"/>
              </a:ext>
            </a:extLst>
          </p:cNvPr>
          <p:cNvSpPr>
            <a:spLocks noGrp="1"/>
          </p:cNvSpPr>
          <p:nvPr>
            <p:ph type="ctrTitle"/>
          </p:nvPr>
        </p:nvSpPr>
        <p:spPr>
          <a:xfrm>
            <a:off x="854711" y="-1844730"/>
            <a:ext cx="7054850" cy="965891"/>
          </a:xfrm>
        </p:spPr>
        <p:txBody>
          <a:bodyPr/>
          <a:lstStyle/>
          <a:p>
            <a:r>
              <a:rPr lang="en-US" dirty="0"/>
              <a:t>Project Overview</a:t>
            </a:r>
          </a:p>
        </p:txBody>
      </p:sp>
    </p:spTree>
    <p:extLst>
      <p:ext uri="{BB962C8B-B14F-4D97-AF65-F5344CB8AC3E}">
        <p14:creationId xmlns:p14="http://schemas.microsoft.com/office/powerpoint/2010/main" val="232532673"/>
      </p:ext>
    </p:extLst>
  </p:cSld>
  <p:clrMapOvr>
    <a:masterClrMapping/>
  </p:clrMapOvr>
  <mc:AlternateContent xmlns:mc="http://schemas.openxmlformats.org/markup-compatibility/2006" xmlns:p14="http://schemas.microsoft.com/office/powerpoint/2010/main">
    <mc:Choice Requires="p14">
      <p:transition spd="slow" p14:dur="2000" advTm="39502"/>
    </mc:Choice>
    <mc:Fallback xmlns="">
      <p:transition spd="slow" advTm="395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0" y="589788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0160" y="6004560"/>
            <a:ext cx="1982470" cy="841975"/>
          </a:xfrm>
          <a:prstGeom prst="rect">
            <a:avLst/>
          </a:prstGeom>
        </p:spPr>
      </p:pic>
      <p:sp>
        <p:nvSpPr>
          <p:cNvPr id="2" name="TextBox 1">
            <a:extLst>
              <a:ext uri="{FF2B5EF4-FFF2-40B4-BE49-F238E27FC236}">
                <a16:creationId xmlns:a16="http://schemas.microsoft.com/office/drawing/2014/main" id="{0528866D-A094-4AB1-BDE7-67F6ED16CCE4}"/>
              </a:ext>
            </a:extLst>
          </p:cNvPr>
          <p:cNvSpPr txBox="1"/>
          <p:nvPr/>
        </p:nvSpPr>
        <p:spPr>
          <a:xfrm>
            <a:off x="6664848" y="6085567"/>
            <a:ext cx="5252720"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Project Overview</a:t>
            </a:r>
          </a:p>
        </p:txBody>
      </p:sp>
      <p:sp>
        <p:nvSpPr>
          <p:cNvPr id="3" name="TextBox 2">
            <a:extLst>
              <a:ext uri="{FF2B5EF4-FFF2-40B4-BE49-F238E27FC236}">
                <a16:creationId xmlns:a16="http://schemas.microsoft.com/office/drawing/2014/main" id="{D7CC33C3-1FB7-407A-B3B7-583C8F642DE8}"/>
              </a:ext>
            </a:extLst>
          </p:cNvPr>
          <p:cNvSpPr txBox="1"/>
          <p:nvPr/>
        </p:nvSpPr>
        <p:spPr>
          <a:xfrm>
            <a:off x="484441" y="289179"/>
            <a:ext cx="10701338" cy="5262979"/>
          </a:xfrm>
          <a:prstGeom prst="rect">
            <a:avLst/>
          </a:prstGeom>
          <a:noFill/>
        </p:spPr>
        <p:txBody>
          <a:bodyPr wrap="square" rtlCol="0">
            <a:spAutoFit/>
          </a:bodyPr>
          <a:lstStyle/>
          <a:p>
            <a:r>
              <a:rPr lang="en-US" sz="4800" dirty="0">
                <a:solidFill>
                  <a:srgbClr val="006599"/>
                </a:solidFill>
                <a:latin typeface="Georgia" panose="02040502050405020303" pitchFamily="18" charset="0"/>
              </a:rPr>
              <a:t>VRA Core, A Brief History:</a:t>
            </a:r>
          </a:p>
          <a:p>
            <a:pPr marL="685800" indent="-685800">
              <a:buFont typeface="Arial" panose="020B0604020202020204" pitchFamily="34" charset="0"/>
              <a:buChar char="•"/>
            </a:pPr>
            <a:r>
              <a:rPr lang="en-US" sz="4000" i="1" dirty="0">
                <a:latin typeface="Georgia" panose="02040502050405020303" pitchFamily="18" charset="0"/>
              </a:rPr>
              <a:t>Purpose built </a:t>
            </a:r>
            <a:r>
              <a:rPr lang="en-US" sz="4000" dirty="0">
                <a:solidFill>
                  <a:srgbClr val="006599"/>
                </a:solidFill>
                <a:latin typeface="Georgia" panose="02040502050405020303" pitchFamily="18" charset="0"/>
              </a:rPr>
              <a:t>for Image and Work records</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VRA Core 4 was published in 2007; first version to have an XML schema</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The schema supports LOD (Linked Open Data)</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An RDF ontology and transform was also developed from the XML expression</a:t>
            </a:r>
          </a:p>
        </p:txBody>
      </p:sp>
      <p:pic>
        <p:nvPicPr>
          <p:cNvPr id="6" name="Audio 5" descr="Icon for audio recording">
            <a:hlinkClick r:id="" action="ppaction://media"/>
            <a:extLst>
              <a:ext uri="{FF2B5EF4-FFF2-40B4-BE49-F238E27FC236}">
                <a16:creationId xmlns:a16="http://schemas.microsoft.com/office/drawing/2014/main" id="{03ADB902-9609-4162-8BB5-03731EC9F2C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5" name="Title 4">
            <a:extLst>
              <a:ext uri="{FF2B5EF4-FFF2-40B4-BE49-F238E27FC236}">
                <a16:creationId xmlns:a16="http://schemas.microsoft.com/office/drawing/2014/main" id="{A367269D-F9D2-9541-B4E8-44D902240843}"/>
              </a:ext>
            </a:extLst>
          </p:cNvPr>
          <p:cNvSpPr>
            <a:spLocks noGrp="1"/>
          </p:cNvSpPr>
          <p:nvPr>
            <p:ph type="ctrTitle"/>
          </p:nvPr>
        </p:nvSpPr>
        <p:spPr>
          <a:xfrm>
            <a:off x="484441" y="-1576591"/>
            <a:ext cx="9124335" cy="957160"/>
          </a:xfrm>
        </p:spPr>
        <p:txBody>
          <a:bodyPr/>
          <a:lstStyle/>
          <a:p>
            <a:r>
              <a:rPr lang="en-US" dirty="0"/>
              <a:t>VRA Core, A Brief History</a:t>
            </a:r>
          </a:p>
        </p:txBody>
      </p:sp>
    </p:spTree>
    <p:extLst>
      <p:ext uri="{BB962C8B-B14F-4D97-AF65-F5344CB8AC3E}">
        <p14:creationId xmlns:p14="http://schemas.microsoft.com/office/powerpoint/2010/main" val="2191778428"/>
      </p:ext>
    </p:extLst>
  </p:cSld>
  <p:clrMapOvr>
    <a:masterClrMapping/>
  </p:clrMapOvr>
  <mc:AlternateContent xmlns:mc="http://schemas.openxmlformats.org/markup-compatibility/2006" xmlns:p14="http://schemas.microsoft.com/office/powerpoint/2010/main">
    <mc:Choice Requires="p14">
      <p:transition spd="slow" p14:dur="2000" advTm="52019"/>
    </mc:Choice>
    <mc:Fallback xmlns="">
      <p:transition spd="slow" advTm="520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Lst>
          </p:cNvPr>
          <p:cNvSpPr/>
          <p:nvPr/>
        </p:nvSpPr>
        <p:spPr>
          <a:xfrm rot="10800000">
            <a:off x="0" y="589788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6599"/>
                </a:solidFill>
                <a:latin typeface="Georgia" panose="02040502050405020303" pitchFamily="18" charset="0"/>
              </a:rPr>
              <a:t>Project Overview</a:t>
            </a:r>
            <a:endParaRPr lang="en-US" sz="1800" dirty="0">
              <a:solidFill>
                <a:srgbClr val="006599"/>
              </a:solidFill>
              <a:latin typeface="Georgia" panose="02040502050405020303" pitchFamily="18" charset="0"/>
            </a:endParaRPr>
          </a:p>
        </p:txBody>
      </p:sp>
      <p:pic>
        <p:nvPicPr>
          <p:cNvPr id="7" name="Picture 6" descr="Logo for VRA Core 5 in blue text">
            <a:extLst>
              <a:ext uri="{FF2B5EF4-FFF2-40B4-BE49-F238E27FC236}">
                <a16:creationId xmlns:a16="http://schemas.microsoft.com/office/drawing/2014/main" id="{A92ED12F-F169-4092-8103-3EF1031C1F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0160" y="6004560"/>
            <a:ext cx="1982470" cy="841975"/>
          </a:xfrm>
          <a:prstGeom prst="rect">
            <a:avLst/>
          </a:prstGeom>
        </p:spPr>
      </p:pic>
      <p:sp>
        <p:nvSpPr>
          <p:cNvPr id="8" name="TextBox 7">
            <a:extLst>
              <a:ext uri="{FF2B5EF4-FFF2-40B4-BE49-F238E27FC236}">
                <a16:creationId xmlns:a16="http://schemas.microsoft.com/office/drawing/2014/main" id="{30F6D05E-A267-451E-B1D4-27F08E37E7AE}"/>
              </a:ext>
            </a:extLst>
          </p:cNvPr>
          <p:cNvSpPr txBox="1"/>
          <p:nvPr/>
        </p:nvSpPr>
        <p:spPr>
          <a:xfrm>
            <a:off x="6605214" y="6085567"/>
            <a:ext cx="5252720"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Project Overview</a:t>
            </a:r>
          </a:p>
        </p:txBody>
      </p:sp>
      <p:sp>
        <p:nvSpPr>
          <p:cNvPr id="2" name="TextBox 1">
            <a:extLst>
              <a:ext uri="{FF2B5EF4-FFF2-40B4-BE49-F238E27FC236}">
                <a16:creationId xmlns:a16="http://schemas.microsoft.com/office/drawing/2014/main" id="{BFACC66D-A6BD-4F73-BAA0-F1E3736AEF49}"/>
              </a:ext>
            </a:extLst>
          </p:cNvPr>
          <p:cNvSpPr txBox="1"/>
          <p:nvPr/>
        </p:nvSpPr>
        <p:spPr>
          <a:xfrm>
            <a:off x="623888" y="521018"/>
            <a:ext cx="10172700" cy="5262979"/>
          </a:xfrm>
          <a:prstGeom prst="rect">
            <a:avLst/>
          </a:prstGeom>
          <a:noFill/>
        </p:spPr>
        <p:txBody>
          <a:bodyPr wrap="square" rtlCol="0">
            <a:spAutoFit/>
          </a:bodyPr>
          <a:lstStyle/>
          <a:p>
            <a:r>
              <a:rPr lang="en-US" sz="4800" dirty="0">
                <a:solidFill>
                  <a:srgbClr val="006599"/>
                </a:solidFill>
                <a:latin typeface="Georgia" panose="02040502050405020303" pitchFamily="18" charset="0"/>
              </a:rPr>
              <a:t>Core 5, What’s New:</a:t>
            </a:r>
          </a:p>
          <a:p>
            <a:pPr marL="685800" indent="-685800">
              <a:buFont typeface="Arial" panose="020B0604020202020204" pitchFamily="34" charset="0"/>
              <a:buChar char="•"/>
            </a:pPr>
            <a:r>
              <a:rPr lang="en-US" sz="4800" dirty="0">
                <a:solidFill>
                  <a:srgbClr val="006599"/>
                </a:solidFill>
                <a:latin typeface="Georgia" panose="02040502050405020303" pitchFamily="18" charset="0"/>
              </a:rPr>
              <a:t>Accessibility support</a:t>
            </a:r>
          </a:p>
          <a:p>
            <a:pPr marL="685800" indent="-685800">
              <a:buFont typeface="Arial" panose="020B0604020202020204" pitchFamily="34" charset="0"/>
              <a:buChar char="•"/>
            </a:pPr>
            <a:r>
              <a:rPr lang="en-US" sz="4800" dirty="0">
                <a:solidFill>
                  <a:srgbClr val="006599"/>
                </a:solidFill>
                <a:latin typeface="Georgia" panose="02040502050405020303" pitchFamily="18" charset="0"/>
              </a:rPr>
              <a:t>One-point GIS for Work and Image records</a:t>
            </a:r>
          </a:p>
          <a:p>
            <a:pPr marL="685800" indent="-685800">
              <a:buFont typeface="Arial" panose="020B0604020202020204" pitchFamily="34" charset="0"/>
              <a:buChar char="•"/>
            </a:pPr>
            <a:r>
              <a:rPr lang="en-US" sz="4800" dirty="0">
                <a:solidFill>
                  <a:srgbClr val="006599"/>
                </a:solidFill>
                <a:latin typeface="Georgia" panose="02040502050405020303" pitchFamily="18" charset="0"/>
              </a:rPr>
              <a:t>Review of data values for IDEA (Inclusivity, Diversity, Equity and Accessibility)</a:t>
            </a:r>
          </a:p>
        </p:txBody>
      </p:sp>
      <p:pic>
        <p:nvPicPr>
          <p:cNvPr id="5" name="Audio 4" descr="Icon for audio recording">
            <a:hlinkClick r:id="" action="ppaction://media"/>
            <a:extLst>
              <a:ext uri="{FF2B5EF4-FFF2-40B4-BE49-F238E27FC236}">
                <a16:creationId xmlns:a16="http://schemas.microsoft.com/office/drawing/2014/main" id="{61A14520-6C4E-4364-B00D-8542C73FC13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3" name="Title 2">
            <a:extLst>
              <a:ext uri="{FF2B5EF4-FFF2-40B4-BE49-F238E27FC236}">
                <a16:creationId xmlns:a16="http://schemas.microsoft.com/office/drawing/2014/main" id="{82CB5EEF-4D91-5241-9EF5-5D044D891192}"/>
              </a:ext>
            </a:extLst>
          </p:cNvPr>
          <p:cNvSpPr>
            <a:spLocks noGrp="1"/>
          </p:cNvSpPr>
          <p:nvPr>
            <p:ph type="ctrTitle"/>
          </p:nvPr>
        </p:nvSpPr>
        <p:spPr>
          <a:xfrm>
            <a:off x="1138238" y="-1913456"/>
            <a:ext cx="8315478" cy="1279275"/>
          </a:xfrm>
        </p:spPr>
        <p:txBody>
          <a:bodyPr/>
          <a:lstStyle/>
          <a:p>
            <a:r>
              <a:rPr lang="en-US" dirty="0"/>
              <a:t>Core 5, What’s New</a:t>
            </a:r>
          </a:p>
        </p:txBody>
      </p:sp>
    </p:spTree>
    <p:extLst>
      <p:ext uri="{BB962C8B-B14F-4D97-AF65-F5344CB8AC3E}">
        <p14:creationId xmlns:p14="http://schemas.microsoft.com/office/powerpoint/2010/main" val="3090941186"/>
      </p:ext>
    </p:extLst>
  </p:cSld>
  <p:clrMapOvr>
    <a:masterClrMapping/>
  </p:clrMapOvr>
  <mc:AlternateContent xmlns:mc="http://schemas.openxmlformats.org/markup-compatibility/2006" xmlns:p14="http://schemas.microsoft.com/office/powerpoint/2010/main">
    <mc:Choice Requires="p14">
      <p:transition spd="slow" p14:dur="2000" advTm="54253"/>
    </mc:Choice>
    <mc:Fallback xmlns="">
      <p:transition spd="slow" advTm="542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0" y="589788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6599"/>
              </a:solidFill>
              <a:latin typeface="Georgia" panose="02040502050405020303" pitchFamily="18" charset="0"/>
            </a:endParaRPr>
          </a:p>
        </p:txBody>
      </p:sp>
      <p:sp>
        <p:nvSpPr>
          <p:cNvPr id="2" name="TextBox 1">
            <a:extLst>
              <a:ext uri="{FF2B5EF4-FFF2-40B4-BE49-F238E27FC236}">
                <a16:creationId xmlns:a16="http://schemas.microsoft.com/office/drawing/2014/main" id="{0528866D-A094-4AB1-BDE7-67F6ED16CCE4}"/>
              </a:ext>
            </a:extLst>
          </p:cNvPr>
          <p:cNvSpPr txBox="1"/>
          <p:nvPr/>
        </p:nvSpPr>
        <p:spPr>
          <a:xfrm>
            <a:off x="7681677" y="6120107"/>
            <a:ext cx="5252720"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Project Overview</a:t>
            </a:r>
          </a:p>
        </p:txBody>
      </p:sp>
      <p:pic>
        <p:nvPicPr>
          <p:cNvPr id="5" name="Picture 4" descr="Logo for CCO (Cataloging Cultural Objects) with the letters &quot;C&quot;, &quot;C&quot;, and &quot;O&quot; in a blue square&#10;">
            <a:extLst>
              <a:ext uri="{FF2B5EF4-FFF2-40B4-BE49-F238E27FC236}">
                <a16:creationId xmlns:a16="http://schemas.microsoft.com/office/drawing/2014/main" id="{C81C1B64-17B7-4994-945C-8053652199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77537" y="5934456"/>
            <a:ext cx="905256" cy="905256"/>
          </a:xfrm>
          <a:prstGeom prst="rect">
            <a:avLst/>
          </a:prstGeom>
        </p:spPr>
      </p:pic>
      <p:sp>
        <p:nvSpPr>
          <p:cNvPr id="3" name="TextBox 2">
            <a:extLst>
              <a:ext uri="{FF2B5EF4-FFF2-40B4-BE49-F238E27FC236}">
                <a16:creationId xmlns:a16="http://schemas.microsoft.com/office/drawing/2014/main" id="{C15B6EBF-EBDF-49B3-B3CF-63E4893C4AB9}"/>
              </a:ext>
            </a:extLst>
          </p:cNvPr>
          <p:cNvSpPr txBox="1"/>
          <p:nvPr/>
        </p:nvSpPr>
        <p:spPr>
          <a:xfrm>
            <a:off x="485776" y="542926"/>
            <a:ext cx="10086975" cy="5386090"/>
          </a:xfrm>
          <a:prstGeom prst="rect">
            <a:avLst/>
          </a:prstGeom>
          <a:noFill/>
        </p:spPr>
        <p:txBody>
          <a:bodyPr wrap="square" rtlCol="0">
            <a:spAutoFit/>
          </a:bodyPr>
          <a:lstStyle/>
          <a:p>
            <a:r>
              <a:rPr lang="en-US" sz="4800" dirty="0">
                <a:solidFill>
                  <a:srgbClr val="006599"/>
                </a:solidFill>
                <a:latin typeface="Georgia" panose="02040502050405020303" pitchFamily="18" charset="0"/>
              </a:rPr>
              <a:t>CCO (Cataloging Cultural Objects), A Brief History: </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Guideline for standardizing, formatting data entry, data values, published 2006</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Joint project of VRA and the Getty</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Can be used with multiple data standards, including museum standards</a:t>
            </a:r>
          </a:p>
          <a:p>
            <a:pPr marL="685800" indent="-685800">
              <a:buFont typeface="Arial" panose="020B0604020202020204" pitchFamily="34" charset="0"/>
              <a:buChar char="•"/>
            </a:pPr>
            <a:endParaRPr lang="en-US" sz="4800" dirty="0">
              <a:solidFill>
                <a:srgbClr val="006599"/>
              </a:solidFill>
              <a:latin typeface="Georgia" panose="02040502050405020303" pitchFamily="18" charset="0"/>
            </a:endParaRPr>
          </a:p>
        </p:txBody>
      </p:sp>
      <p:pic>
        <p:nvPicPr>
          <p:cNvPr id="7" name="Audio 6" descr="Icon for audio recording">
            <a:hlinkClick r:id="" action="ppaction://media"/>
            <a:extLst>
              <a:ext uri="{FF2B5EF4-FFF2-40B4-BE49-F238E27FC236}">
                <a16:creationId xmlns:a16="http://schemas.microsoft.com/office/drawing/2014/main" id="{253ED1E5-5515-4422-9BC9-D03BA3E3147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D9718D18-3D5D-2043-A420-4D2869687179}"/>
              </a:ext>
            </a:extLst>
          </p:cNvPr>
          <p:cNvSpPr>
            <a:spLocks noGrp="1"/>
          </p:cNvSpPr>
          <p:nvPr>
            <p:ph type="ctrTitle"/>
          </p:nvPr>
        </p:nvSpPr>
        <p:spPr>
          <a:xfrm>
            <a:off x="1164036" y="-1845392"/>
            <a:ext cx="9189331" cy="1444093"/>
          </a:xfrm>
        </p:spPr>
        <p:txBody>
          <a:bodyPr>
            <a:normAutofit fontScale="90000"/>
          </a:bodyPr>
          <a:lstStyle/>
          <a:p>
            <a:r>
              <a:rPr lang="en-US" dirty="0"/>
              <a:t>CCO (Cataloging Cultural Objects), A Brief History</a:t>
            </a:r>
          </a:p>
        </p:txBody>
      </p:sp>
    </p:spTree>
    <p:extLst>
      <p:ext uri="{BB962C8B-B14F-4D97-AF65-F5344CB8AC3E}">
        <p14:creationId xmlns:p14="http://schemas.microsoft.com/office/powerpoint/2010/main" val="2568870874"/>
      </p:ext>
    </p:extLst>
  </p:cSld>
  <p:clrMapOvr>
    <a:masterClrMapping/>
  </p:clrMapOvr>
  <mc:AlternateContent xmlns:mc="http://schemas.openxmlformats.org/markup-compatibility/2006" xmlns:p14="http://schemas.microsoft.com/office/powerpoint/2010/main">
    <mc:Choice Requires="p14">
      <p:transition spd="slow" p14:dur="2000" advTm="46549"/>
    </mc:Choice>
    <mc:Fallback xmlns="">
      <p:transition spd="slow" advTm="465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0" y="589788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6599"/>
              </a:solidFill>
              <a:latin typeface="Georgia" panose="02040502050405020303" pitchFamily="18" charset="0"/>
            </a:endParaRPr>
          </a:p>
        </p:txBody>
      </p:sp>
      <p:sp>
        <p:nvSpPr>
          <p:cNvPr id="2" name="TextBox 1">
            <a:extLst>
              <a:ext uri="{FF2B5EF4-FFF2-40B4-BE49-F238E27FC236}">
                <a16:creationId xmlns:a16="http://schemas.microsoft.com/office/drawing/2014/main" id="{0528866D-A094-4AB1-BDE7-67F6ED16CCE4}"/>
              </a:ext>
            </a:extLst>
          </p:cNvPr>
          <p:cNvSpPr txBox="1"/>
          <p:nvPr/>
        </p:nvSpPr>
        <p:spPr>
          <a:xfrm>
            <a:off x="7661799" y="6080351"/>
            <a:ext cx="5252720"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Project Overview</a:t>
            </a:r>
          </a:p>
        </p:txBody>
      </p:sp>
      <p:pic>
        <p:nvPicPr>
          <p:cNvPr id="5" name="Picture 4" descr="Logo for CCO (Cataloging Cultural Objects) with the letters &quot;C&quot;, &quot;C&quot;, and &quot;O&quot; in a blue square&#10;">
            <a:extLst>
              <a:ext uri="{FF2B5EF4-FFF2-40B4-BE49-F238E27FC236}">
                <a16:creationId xmlns:a16="http://schemas.microsoft.com/office/drawing/2014/main" id="{C81C1B64-17B7-4994-945C-8053652199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36960" y="5926455"/>
            <a:ext cx="945833" cy="945833"/>
          </a:xfrm>
          <a:prstGeom prst="rect">
            <a:avLst/>
          </a:prstGeom>
        </p:spPr>
      </p:pic>
      <p:sp>
        <p:nvSpPr>
          <p:cNvPr id="3" name="TextBox 2">
            <a:extLst>
              <a:ext uri="{FF2B5EF4-FFF2-40B4-BE49-F238E27FC236}">
                <a16:creationId xmlns:a16="http://schemas.microsoft.com/office/drawing/2014/main" id="{16347E49-360D-441F-BB94-2CEAE6ADA25E}"/>
              </a:ext>
            </a:extLst>
          </p:cNvPr>
          <p:cNvSpPr txBox="1"/>
          <p:nvPr/>
        </p:nvSpPr>
        <p:spPr>
          <a:xfrm>
            <a:off x="614363" y="628650"/>
            <a:ext cx="10101262" cy="5386090"/>
          </a:xfrm>
          <a:prstGeom prst="rect">
            <a:avLst/>
          </a:prstGeom>
          <a:noFill/>
        </p:spPr>
        <p:txBody>
          <a:bodyPr wrap="square" rtlCol="0">
            <a:spAutoFit/>
          </a:bodyPr>
          <a:lstStyle/>
          <a:p>
            <a:r>
              <a:rPr lang="en-US" sz="4800" dirty="0">
                <a:solidFill>
                  <a:srgbClr val="006599"/>
                </a:solidFill>
                <a:latin typeface="Georgia" panose="02040502050405020303" pitchFamily="18" charset="0"/>
              </a:rPr>
              <a:t>CCO, What’s New:</a:t>
            </a:r>
          </a:p>
          <a:p>
            <a:r>
              <a:rPr lang="en-US" sz="4800" dirty="0">
                <a:solidFill>
                  <a:srgbClr val="006599"/>
                </a:solidFill>
                <a:latin typeface="Georgia" panose="02040502050405020303" pitchFamily="18" charset="0"/>
              </a:rPr>
              <a:t>A supplemental online PDF with new sections about:</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Accessibility and how to provide for it</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Using GIS references with work, site and image records</a:t>
            </a:r>
          </a:p>
          <a:p>
            <a:pPr marL="685800" indent="-685800">
              <a:buFont typeface="Arial" panose="020B0604020202020204" pitchFamily="34" charset="0"/>
              <a:buChar char="•"/>
            </a:pPr>
            <a:r>
              <a:rPr lang="en-US" sz="4000" dirty="0">
                <a:solidFill>
                  <a:srgbClr val="006599"/>
                </a:solidFill>
                <a:latin typeface="Georgia" panose="02040502050405020303" pitchFamily="18" charset="0"/>
              </a:rPr>
              <a:t>Review of inclusivity and equity in cataloging</a:t>
            </a:r>
          </a:p>
        </p:txBody>
      </p:sp>
      <p:pic>
        <p:nvPicPr>
          <p:cNvPr id="7" name="Audio 6" descr="Icon for audio recording">
            <a:hlinkClick r:id="" action="ppaction://media"/>
            <a:extLst>
              <a:ext uri="{FF2B5EF4-FFF2-40B4-BE49-F238E27FC236}">
                <a16:creationId xmlns:a16="http://schemas.microsoft.com/office/drawing/2014/main" id="{BB3E65EB-87FE-4F04-B328-A658DECBE4C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CCA8C084-4034-4243-98C8-8655EFA71FB1}"/>
              </a:ext>
            </a:extLst>
          </p:cNvPr>
          <p:cNvSpPr>
            <a:spLocks noGrp="1"/>
          </p:cNvSpPr>
          <p:nvPr>
            <p:ph type="ctrTitle"/>
          </p:nvPr>
        </p:nvSpPr>
        <p:spPr>
          <a:xfrm>
            <a:off x="-378542" y="-2807723"/>
            <a:ext cx="9144000" cy="2387600"/>
          </a:xfrm>
        </p:spPr>
        <p:txBody>
          <a:bodyPr/>
          <a:lstStyle/>
          <a:p>
            <a:r>
              <a:rPr lang="en-US" dirty="0"/>
              <a:t>CCO, What’s New</a:t>
            </a:r>
          </a:p>
        </p:txBody>
      </p:sp>
    </p:spTree>
    <p:extLst>
      <p:ext uri="{BB962C8B-B14F-4D97-AF65-F5344CB8AC3E}">
        <p14:creationId xmlns:p14="http://schemas.microsoft.com/office/powerpoint/2010/main" val="1442077167"/>
      </p:ext>
    </p:extLst>
  </p:cSld>
  <p:clrMapOvr>
    <a:masterClrMapping/>
  </p:clrMapOvr>
  <mc:AlternateContent xmlns:mc="http://schemas.openxmlformats.org/markup-compatibility/2006" xmlns:p14="http://schemas.microsoft.com/office/powerpoint/2010/main">
    <mc:Choice Requires="p14">
      <p:transition spd="slow" p14:dur="2000" advTm="32308"/>
    </mc:Choice>
    <mc:Fallback xmlns="">
      <p:transition spd="slow" advTm="323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0" y="589788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6599"/>
              </a:solidFill>
              <a:latin typeface="Georgia" panose="02040502050405020303" pitchFamily="18" charset="0"/>
            </a:endParaRPr>
          </a:p>
        </p:txBody>
      </p:sp>
      <p:sp>
        <p:nvSpPr>
          <p:cNvPr id="2" name="TextBox 1">
            <a:extLst>
              <a:ext uri="{FF2B5EF4-FFF2-40B4-BE49-F238E27FC236}">
                <a16:creationId xmlns:a16="http://schemas.microsoft.com/office/drawing/2014/main" id="{0528866D-A094-4AB1-BDE7-67F6ED16CCE4}"/>
              </a:ext>
            </a:extLst>
          </p:cNvPr>
          <p:cNvSpPr txBox="1"/>
          <p:nvPr/>
        </p:nvSpPr>
        <p:spPr>
          <a:xfrm>
            <a:off x="8297903" y="6093172"/>
            <a:ext cx="5252720"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Project Overview</a:t>
            </a:r>
          </a:p>
        </p:txBody>
      </p:sp>
      <p:sp>
        <p:nvSpPr>
          <p:cNvPr id="5" name="TextBox 4">
            <a:extLst>
              <a:ext uri="{FF2B5EF4-FFF2-40B4-BE49-F238E27FC236}">
                <a16:creationId xmlns:a16="http://schemas.microsoft.com/office/drawing/2014/main" id="{D5A671BA-F4E7-43D8-A0E1-F4D125261577}"/>
              </a:ext>
            </a:extLst>
          </p:cNvPr>
          <p:cNvSpPr txBox="1"/>
          <p:nvPr/>
        </p:nvSpPr>
        <p:spPr>
          <a:xfrm>
            <a:off x="625696" y="1814480"/>
            <a:ext cx="11016805" cy="3970318"/>
          </a:xfrm>
          <a:prstGeom prst="rect">
            <a:avLst/>
          </a:prstGeom>
          <a:noFill/>
        </p:spPr>
        <p:txBody>
          <a:bodyPr wrap="square" rtlCol="0">
            <a:spAutoFit/>
          </a:bodyPr>
          <a:lstStyle/>
          <a:p>
            <a:pPr marL="457200" indent="-457200">
              <a:buFont typeface="Arial" panose="020B0604020202020204" pitchFamily="34" charset="0"/>
              <a:buChar char="•"/>
            </a:pPr>
            <a:r>
              <a:rPr lang="en-US" sz="3600" dirty="0">
                <a:solidFill>
                  <a:srgbClr val="006599"/>
                </a:solidFill>
                <a:latin typeface="Georgia" panose="02040502050405020303" pitchFamily="18" charset="0"/>
              </a:rPr>
              <a:t>Integration of VRA Core 5, CCO, and cataloging Authorities in data entry</a:t>
            </a:r>
          </a:p>
          <a:p>
            <a:pPr marL="457200" indent="-457200">
              <a:buFont typeface="Arial" panose="020B0604020202020204" pitchFamily="34" charset="0"/>
              <a:buChar char="•"/>
            </a:pPr>
            <a:r>
              <a:rPr lang="en-US" sz="3600" dirty="0">
                <a:solidFill>
                  <a:srgbClr val="006599"/>
                </a:solidFill>
                <a:latin typeface="Georgia" panose="02040502050405020303" pitchFamily="18" charset="0"/>
              </a:rPr>
              <a:t>Utilizing automation of display values and transformation into accessibility-ready formats (via XSLT)</a:t>
            </a:r>
          </a:p>
          <a:p>
            <a:pPr marL="457200" indent="-457200">
              <a:buFont typeface="Arial" panose="020B0604020202020204" pitchFamily="34" charset="0"/>
              <a:buChar char="•"/>
            </a:pPr>
            <a:r>
              <a:rPr lang="en-US" sz="3600" dirty="0">
                <a:solidFill>
                  <a:srgbClr val="006599"/>
                </a:solidFill>
                <a:latin typeface="Georgia" panose="02040502050405020303" pitchFamily="18" charset="0"/>
              </a:rPr>
              <a:t>Will collaborate with delivery system vendors on collection templates and data loading protocols </a:t>
            </a:r>
          </a:p>
        </p:txBody>
      </p:sp>
      <p:sp>
        <p:nvSpPr>
          <p:cNvPr id="3" name="TextBox 2">
            <a:extLst>
              <a:ext uri="{FF2B5EF4-FFF2-40B4-BE49-F238E27FC236}">
                <a16:creationId xmlns:a16="http://schemas.microsoft.com/office/drawing/2014/main" id="{16347E49-360D-441F-BB94-2CEAE6ADA25E}"/>
              </a:ext>
            </a:extLst>
          </p:cNvPr>
          <p:cNvSpPr txBox="1"/>
          <p:nvPr/>
        </p:nvSpPr>
        <p:spPr>
          <a:xfrm>
            <a:off x="1083468" y="226826"/>
            <a:ext cx="10101262" cy="1569660"/>
          </a:xfrm>
          <a:prstGeom prst="rect">
            <a:avLst/>
          </a:prstGeom>
          <a:noFill/>
        </p:spPr>
        <p:txBody>
          <a:bodyPr wrap="square" rtlCol="0">
            <a:spAutoFit/>
          </a:bodyPr>
          <a:lstStyle/>
          <a:p>
            <a:r>
              <a:rPr lang="en-US" sz="4800" dirty="0">
                <a:solidFill>
                  <a:srgbClr val="006599"/>
                </a:solidFill>
                <a:latin typeface="Georgia" panose="02040502050405020303" pitchFamily="18" charset="0"/>
              </a:rPr>
              <a:t>Proposed Database Tool as a Proof of Concept</a:t>
            </a:r>
          </a:p>
        </p:txBody>
      </p:sp>
      <p:pic>
        <p:nvPicPr>
          <p:cNvPr id="7" name="Audio 6" descr="Icon for audio recording">
            <a:hlinkClick r:id="" action="ppaction://media"/>
            <a:extLst>
              <a:ext uri="{FF2B5EF4-FFF2-40B4-BE49-F238E27FC236}">
                <a16:creationId xmlns:a16="http://schemas.microsoft.com/office/drawing/2014/main" id="{565AA582-BABC-4FC2-A20E-EF3D17F0B33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459C7687-BD02-F94C-95FF-A7BBC5D0551C}"/>
              </a:ext>
            </a:extLst>
          </p:cNvPr>
          <p:cNvSpPr>
            <a:spLocks noGrp="1"/>
          </p:cNvSpPr>
          <p:nvPr>
            <p:ph type="ctrTitle"/>
          </p:nvPr>
        </p:nvSpPr>
        <p:spPr>
          <a:xfrm>
            <a:off x="506362" y="-1149335"/>
            <a:ext cx="8372168" cy="869415"/>
          </a:xfrm>
        </p:spPr>
        <p:txBody>
          <a:bodyPr>
            <a:normAutofit fontScale="90000"/>
          </a:bodyPr>
          <a:lstStyle/>
          <a:p>
            <a:r>
              <a:rPr lang="en-US" dirty="0"/>
              <a:t>Proposed Database Tool as a Proof of Concept</a:t>
            </a:r>
          </a:p>
        </p:txBody>
      </p:sp>
    </p:spTree>
    <p:extLst>
      <p:ext uri="{BB962C8B-B14F-4D97-AF65-F5344CB8AC3E}">
        <p14:creationId xmlns:p14="http://schemas.microsoft.com/office/powerpoint/2010/main" val="3758666934"/>
      </p:ext>
    </p:extLst>
  </p:cSld>
  <p:clrMapOvr>
    <a:masterClrMapping/>
  </p:clrMapOvr>
  <mc:AlternateContent xmlns:mc="http://schemas.openxmlformats.org/markup-compatibility/2006" xmlns:p14="http://schemas.microsoft.com/office/powerpoint/2010/main">
    <mc:Choice Requires="p14">
      <p:transition spd="slow" p14:dur="2000" advTm="54878"/>
    </mc:Choice>
    <mc:Fallback xmlns="">
      <p:transition spd="slow" advTm="548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3BC7FD-201E-4A18-ABF3-8A520452E500}"/>
              </a:ext>
              <a:ext uri="{C183D7F6-B498-43B3-948B-1728B52AA6E4}">
                <adec:decorative xmlns:adec="http://schemas.microsoft.com/office/drawing/2017/decorative" val="1"/>
              </a:ext>
            </a:extLst>
          </p:cNvPr>
          <p:cNvSpPr/>
          <p:nvPr/>
        </p:nvSpPr>
        <p:spPr>
          <a:xfrm rot="10800000">
            <a:off x="-76200" y="6014720"/>
            <a:ext cx="12268200" cy="97536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rgbClr val="006599"/>
              </a:solidFill>
              <a:latin typeface="Georgia" panose="02040502050405020303" pitchFamily="18" charset="0"/>
            </a:endParaRPr>
          </a:p>
        </p:txBody>
      </p:sp>
      <p:sp>
        <p:nvSpPr>
          <p:cNvPr id="3" name="TextBox 2">
            <a:extLst>
              <a:ext uri="{FF2B5EF4-FFF2-40B4-BE49-F238E27FC236}">
                <a16:creationId xmlns:a16="http://schemas.microsoft.com/office/drawing/2014/main" id="{35D4609B-0356-4572-AD93-A6F96E5A0DD3}"/>
              </a:ext>
            </a:extLst>
          </p:cNvPr>
          <p:cNvSpPr txBox="1"/>
          <p:nvPr/>
        </p:nvSpPr>
        <p:spPr>
          <a:xfrm>
            <a:off x="7986140" y="6199852"/>
            <a:ext cx="7143752" cy="584775"/>
          </a:xfrm>
          <a:prstGeom prst="rect">
            <a:avLst/>
          </a:prstGeom>
          <a:noFill/>
        </p:spPr>
        <p:txBody>
          <a:bodyPr wrap="square" rtlCol="0">
            <a:spAutoFit/>
          </a:bodyPr>
          <a:lstStyle/>
          <a:p>
            <a:r>
              <a:rPr lang="en-US" sz="3200" dirty="0">
                <a:solidFill>
                  <a:srgbClr val="006599"/>
                </a:solidFill>
                <a:latin typeface="Georgia" panose="02040502050405020303" pitchFamily="18" charset="0"/>
              </a:rPr>
              <a:t>Project Overview</a:t>
            </a:r>
          </a:p>
        </p:txBody>
      </p:sp>
      <p:sp>
        <p:nvSpPr>
          <p:cNvPr id="2" name="TextBox 1">
            <a:extLst>
              <a:ext uri="{FF2B5EF4-FFF2-40B4-BE49-F238E27FC236}">
                <a16:creationId xmlns:a16="http://schemas.microsoft.com/office/drawing/2014/main" id="{C1FC4477-D4EB-46D5-AC05-319D95B87B52}"/>
              </a:ext>
            </a:extLst>
          </p:cNvPr>
          <p:cNvSpPr txBox="1"/>
          <p:nvPr/>
        </p:nvSpPr>
        <p:spPr>
          <a:xfrm>
            <a:off x="1065276" y="2125294"/>
            <a:ext cx="9985248" cy="3323987"/>
          </a:xfrm>
          <a:prstGeom prst="rect">
            <a:avLst/>
          </a:prstGeom>
          <a:noFill/>
        </p:spPr>
        <p:txBody>
          <a:bodyPr wrap="square" rtlCol="0">
            <a:spAutoFit/>
          </a:bodyPr>
          <a:lstStyle/>
          <a:p>
            <a:r>
              <a:rPr lang="en-US" sz="4800" b="1" dirty="0">
                <a:solidFill>
                  <a:srgbClr val="006599"/>
                </a:solidFill>
                <a:latin typeface="Georgia" panose="02040502050405020303" pitchFamily="18" charset="0"/>
                <a:ea typeface="Calibri" panose="020F0502020204030204" pitchFamily="34" charset="0"/>
                <a:cs typeface="Times New Roman" panose="02020603050405020304" pitchFamily="18" charset="0"/>
              </a:rPr>
              <a:t>Thousands</a:t>
            </a:r>
            <a:r>
              <a:rPr lang="en-US" sz="4800" dirty="0">
                <a:solidFill>
                  <a:srgbClr val="006599"/>
                </a:solidFill>
                <a:latin typeface="Georgia" panose="02040502050405020303" pitchFamily="18" charset="0"/>
                <a:ea typeface="Calibri" panose="020F0502020204030204" pitchFamily="34" charset="0"/>
                <a:cs typeface="Times New Roman" panose="02020603050405020304" pitchFamily="18" charset="0"/>
              </a:rPr>
              <a:t> of records and items demand guided data entry, formatting automation, and data transformations</a:t>
            </a:r>
            <a:endParaRPr lang="en-US" sz="4800" dirty="0">
              <a:solidFill>
                <a:srgbClr val="006599"/>
              </a:solidFill>
              <a:effectLst/>
              <a:latin typeface="Georgia" panose="02040502050405020303" pitchFamily="18" charset="0"/>
              <a:ea typeface="Calibri" panose="020F0502020204030204" pitchFamily="34" charset="0"/>
              <a:cs typeface="Times New Roman" panose="02020603050405020304" pitchFamily="18" charset="0"/>
            </a:endParaRPr>
          </a:p>
          <a:p>
            <a:endParaRPr lang="en-US" dirty="0"/>
          </a:p>
        </p:txBody>
      </p:sp>
      <p:sp>
        <p:nvSpPr>
          <p:cNvPr id="5" name="TextBox 4">
            <a:extLst>
              <a:ext uri="{FF2B5EF4-FFF2-40B4-BE49-F238E27FC236}">
                <a16:creationId xmlns:a16="http://schemas.microsoft.com/office/drawing/2014/main" id="{A7B910C9-202C-4DFC-9C51-650D2DAF8A44}"/>
              </a:ext>
            </a:extLst>
          </p:cNvPr>
          <p:cNvSpPr txBox="1"/>
          <p:nvPr/>
        </p:nvSpPr>
        <p:spPr>
          <a:xfrm>
            <a:off x="0" y="179248"/>
            <a:ext cx="11558016" cy="1754326"/>
          </a:xfrm>
          <a:prstGeom prst="rect">
            <a:avLst/>
          </a:prstGeom>
          <a:noFill/>
        </p:spPr>
        <p:txBody>
          <a:bodyPr wrap="square" rtlCol="0">
            <a:spAutoFit/>
          </a:bodyPr>
          <a:lstStyle/>
          <a:p>
            <a:pPr algn="ctr"/>
            <a:r>
              <a:rPr lang="en-US" sz="5400" dirty="0">
                <a:solidFill>
                  <a:srgbClr val="006599"/>
                </a:solidFill>
                <a:effectLst/>
                <a:latin typeface="Georgia" panose="02040502050405020303" pitchFamily="18" charset="0"/>
                <a:ea typeface="Calibri" panose="020F0502020204030204" pitchFamily="34" charset="0"/>
                <a:cs typeface="Times New Roman" panose="02020603050405020304" pitchFamily="18" charset="0"/>
              </a:rPr>
              <a:t>Accessibility Support within Digital Collections Delivery Systems</a:t>
            </a:r>
            <a:endParaRPr lang="en-US" sz="6000" dirty="0">
              <a:solidFill>
                <a:srgbClr val="006599"/>
              </a:solidFill>
              <a:effectLst/>
              <a:latin typeface="Georgia" panose="02040502050405020303" pitchFamily="18" charset="0"/>
              <a:ea typeface="Calibri" panose="020F0502020204030204" pitchFamily="34" charset="0"/>
              <a:cs typeface="Times New Roman" panose="02020603050405020304" pitchFamily="18" charset="0"/>
            </a:endParaRPr>
          </a:p>
        </p:txBody>
      </p:sp>
      <p:pic>
        <p:nvPicPr>
          <p:cNvPr id="8" name="Audio 7" descr="Icon for audio recording">
            <a:hlinkClick r:id="" action="ppaction://media"/>
            <a:extLst>
              <a:ext uri="{FF2B5EF4-FFF2-40B4-BE49-F238E27FC236}">
                <a16:creationId xmlns:a16="http://schemas.microsoft.com/office/drawing/2014/main" id="{9E8C4C24-783D-4545-A73B-D6717AB4E35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
        <p:nvSpPr>
          <p:cNvPr id="6" name="Title 5">
            <a:extLst>
              <a:ext uri="{FF2B5EF4-FFF2-40B4-BE49-F238E27FC236}">
                <a16:creationId xmlns:a16="http://schemas.microsoft.com/office/drawing/2014/main" id="{FB1935B2-D4E9-384B-B567-1933D7700801}"/>
              </a:ext>
            </a:extLst>
          </p:cNvPr>
          <p:cNvSpPr>
            <a:spLocks noGrp="1"/>
          </p:cNvSpPr>
          <p:nvPr>
            <p:ph type="ctrTitle"/>
          </p:nvPr>
        </p:nvSpPr>
        <p:spPr>
          <a:xfrm>
            <a:off x="619235" y="-1682564"/>
            <a:ext cx="10294571" cy="1296373"/>
          </a:xfrm>
        </p:spPr>
        <p:txBody>
          <a:bodyPr>
            <a:normAutofit fontScale="90000"/>
          </a:bodyPr>
          <a:lstStyle/>
          <a:p>
            <a:r>
              <a:rPr lang="en-US" dirty="0"/>
              <a:t>Accessibility Support within Digital Collections Delivery Systems</a:t>
            </a:r>
          </a:p>
        </p:txBody>
      </p:sp>
    </p:spTree>
    <p:extLst>
      <p:ext uri="{BB962C8B-B14F-4D97-AF65-F5344CB8AC3E}">
        <p14:creationId xmlns:p14="http://schemas.microsoft.com/office/powerpoint/2010/main" val="4145305126"/>
      </p:ext>
    </p:extLst>
  </p:cSld>
  <p:clrMapOvr>
    <a:masterClrMapping/>
  </p:clrMapOvr>
  <mc:AlternateContent xmlns:mc="http://schemas.openxmlformats.org/markup-compatibility/2006" xmlns:p14="http://schemas.microsoft.com/office/powerpoint/2010/main">
    <mc:Choice Requires="p14">
      <p:transition spd="slow" p14:dur="2000" advTm="43223"/>
    </mc:Choice>
    <mc:Fallback xmlns="">
      <p:transition spd="slow" advTm="432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1544</TotalTime>
  <Words>3594</Words>
  <Application>Microsoft Macintosh PowerPoint</Application>
  <PresentationFormat>Widescreen</PresentationFormat>
  <Paragraphs>216</Paragraphs>
  <Slides>27</Slides>
  <Notes>27</Notes>
  <HiddenSlides>0</HiddenSlides>
  <MMClips>27</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Calibri Light</vt:lpstr>
      <vt:lpstr>Georgia</vt:lpstr>
      <vt:lpstr>Helvetica Neue</vt:lpstr>
      <vt:lpstr>Menlo</vt:lpstr>
      <vt:lpstr>Office Theme</vt:lpstr>
      <vt:lpstr>Presenting VRA Core 5:</vt:lpstr>
      <vt:lpstr>Presenters</vt:lpstr>
      <vt:lpstr>Project Overview</vt:lpstr>
      <vt:lpstr>VRA Core, A Brief History</vt:lpstr>
      <vt:lpstr>Core 5, What’s New</vt:lpstr>
      <vt:lpstr>CCO (Cataloging Cultural Objects), A Brief History</vt:lpstr>
      <vt:lpstr>CCO, What’s New</vt:lpstr>
      <vt:lpstr>Proposed Database Tool as a Proof of Concept</vt:lpstr>
      <vt:lpstr>Accessibility Support within Digital Collections Delivery Systems</vt:lpstr>
      <vt:lpstr>Creating Accessible Search and Delivery Support needed for Digital Collections</vt:lpstr>
      <vt:lpstr>Guided Browsing</vt:lpstr>
      <vt:lpstr>Guided Browsing and Linked Data</vt:lpstr>
      <vt:lpstr>System-driven Accessibility</vt:lpstr>
      <vt:lpstr>Data-driven Accessibility</vt:lpstr>
      <vt:lpstr>Creating Stored Data “Triggers” for HTML5 Transforms from XML</vt:lpstr>
      <vt:lpstr>Determining Support Needs Specific to a Standard</vt:lpstr>
      <vt:lpstr>Support Specific to VRA Core 5</vt:lpstr>
      <vt:lpstr>Creating and Storing Alternative Text Within VRA Core</vt:lpstr>
      <vt:lpstr>Creating and Storing Alternative Text: Proposed VRA Core Elements or “types”</vt:lpstr>
      <vt:lpstr>Creating and Storing Accessible URIs</vt:lpstr>
      <vt:lpstr>Storing Values for other forms of Accessibility</vt:lpstr>
      <vt:lpstr>Storing Values for Non-English Language Support </vt:lpstr>
      <vt:lpstr>Working with Vendors</vt:lpstr>
      <vt:lpstr>UX and Screen Reader Testing</vt:lpstr>
      <vt:lpstr>Project Timeline</vt:lpstr>
      <vt:lpstr>Links</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Williams</dc:creator>
  <cp:lastModifiedBy>Bridget Madden</cp:lastModifiedBy>
  <cp:revision>93</cp:revision>
  <dcterms:created xsi:type="dcterms:W3CDTF">2021-10-01T22:21:57Z</dcterms:created>
  <dcterms:modified xsi:type="dcterms:W3CDTF">2021-12-14T23:18:39Z</dcterms:modified>
</cp:coreProperties>
</file>