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4" r:id="rId3"/>
    <p:sldId id="257" r:id="rId4"/>
    <p:sldId id="281" r:id="rId5"/>
    <p:sldId id="278" r:id="rId6"/>
    <p:sldId id="259" r:id="rId7"/>
    <p:sldId id="272" r:id="rId8"/>
    <p:sldId id="258" r:id="rId9"/>
    <p:sldId id="276" r:id="rId10"/>
    <p:sldId id="282" r:id="rId11"/>
    <p:sldId id="260" r:id="rId12"/>
    <p:sldId id="261" r:id="rId13"/>
    <p:sldId id="262" r:id="rId14"/>
    <p:sldId id="273" r:id="rId15"/>
    <p:sldId id="283" r:id="rId16"/>
    <p:sldId id="264" r:id="rId17"/>
    <p:sldId id="277" r:id="rId18"/>
    <p:sldId id="263" r:id="rId19"/>
    <p:sldId id="265" r:id="rId20"/>
    <p:sldId id="266" r:id="rId21"/>
    <p:sldId id="267" r:id="rId22"/>
    <p:sldId id="271" r:id="rId23"/>
    <p:sldId id="275" r:id="rId24"/>
    <p:sldId id="280" r:id="rId25"/>
    <p:sldId id="284" r:id="rId26"/>
    <p:sldId id="268" r:id="rId27"/>
    <p:sldId id="270" r:id="rId28"/>
    <p:sldId id="269" r:id="rId29"/>
    <p:sldId id="279" r:id="rId30"/>
    <p:sldId id="285" r:id="rId31"/>
    <p:sldId id="286" r:id="rId32"/>
    <p:sldId id="287" r:id="rId33"/>
    <p:sldId id="288"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84" d="100"/>
          <a:sy n="84" d="100"/>
        </p:scale>
        <p:origin x="86" y="11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3CDA801C-181D-457F-92D9-6CC56B024F9D}" type="datetimeFigureOut">
              <a:rPr lang="en-US" smtClean="0"/>
              <a:t>1/24/2019</a:t>
            </a:fld>
            <a:endParaRPr lang="en-US"/>
          </a:p>
        </p:txBody>
      </p:sp>
      <p:sp>
        <p:nvSpPr>
          <p:cNvPr id="5" name="Footer Placeholder 4"/>
          <p:cNvSpPr>
            <a:spLocks noGrp="1"/>
          </p:cNvSpPr>
          <p:nvPr>
            <p:ph type="ftr" sz="quarter" idx="11"/>
          </p:nvPr>
        </p:nvSpPr>
        <p:spPr>
          <a:xfrm>
            <a:off x="1371600" y="4323845"/>
            <a:ext cx="6400800" cy="365125"/>
          </a:xfrm>
        </p:spPr>
        <p:txBody>
          <a:bodyPr/>
          <a:lstStyle/>
          <a:p>
            <a:endParaRPr lang="en-US"/>
          </a:p>
        </p:txBody>
      </p:sp>
      <p:sp>
        <p:nvSpPr>
          <p:cNvPr id="6" name="Slide Number Placeholder 5"/>
          <p:cNvSpPr>
            <a:spLocks noGrp="1"/>
          </p:cNvSpPr>
          <p:nvPr>
            <p:ph type="sldNum" sz="quarter" idx="12"/>
          </p:nvPr>
        </p:nvSpPr>
        <p:spPr>
          <a:xfrm>
            <a:off x="8077200" y="1430866"/>
            <a:ext cx="2743200" cy="365125"/>
          </a:xfrm>
        </p:spPr>
        <p:txBody>
          <a:bodyPr/>
          <a:lstStyle/>
          <a:p>
            <a:fld id="{9B5E9E5B-2344-4B96-967A-F2CF5942D058}" type="slidenum">
              <a:rPr lang="en-US" smtClean="0"/>
              <a:t>‹#›</a:t>
            </a:fld>
            <a:endParaRPr lang="en-US"/>
          </a:p>
        </p:txBody>
      </p:sp>
    </p:spTree>
    <p:extLst>
      <p:ext uri="{BB962C8B-B14F-4D97-AF65-F5344CB8AC3E}">
        <p14:creationId xmlns:p14="http://schemas.microsoft.com/office/powerpoint/2010/main" val="1002902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DA801C-181D-457F-92D9-6CC56B024F9D}" type="datetimeFigureOut">
              <a:rPr lang="en-US" smtClean="0"/>
              <a:t>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E9E5B-2344-4B96-967A-F2CF5942D058}" type="slidenum">
              <a:rPr lang="en-US" smtClean="0"/>
              <a:t>‹#›</a:t>
            </a:fld>
            <a:endParaRPr lang="en-US"/>
          </a:p>
        </p:txBody>
      </p:sp>
    </p:spTree>
    <p:extLst>
      <p:ext uri="{BB962C8B-B14F-4D97-AF65-F5344CB8AC3E}">
        <p14:creationId xmlns:p14="http://schemas.microsoft.com/office/powerpoint/2010/main" val="1563084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3CDA801C-181D-457F-92D9-6CC56B024F9D}" type="datetimeFigureOut">
              <a:rPr lang="en-US" smtClean="0"/>
              <a:t>1/24/2019</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9B5E9E5B-2344-4B96-967A-F2CF5942D058}" type="slidenum">
              <a:rPr lang="en-US" smtClean="0"/>
              <a:t>‹#›</a:t>
            </a:fld>
            <a:endParaRPr lang="en-US"/>
          </a:p>
        </p:txBody>
      </p:sp>
    </p:spTree>
    <p:extLst>
      <p:ext uri="{BB962C8B-B14F-4D97-AF65-F5344CB8AC3E}">
        <p14:creationId xmlns:p14="http://schemas.microsoft.com/office/powerpoint/2010/main" val="2249944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3CDA801C-181D-457F-92D9-6CC56B024F9D}" type="datetimeFigureOut">
              <a:rPr lang="en-US" smtClean="0"/>
              <a:t>1/24/2019</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9B5E9E5B-2344-4B96-967A-F2CF5942D058}" type="slidenum">
              <a:rPr lang="en-US" smtClean="0"/>
              <a:t>‹#›</a:t>
            </a:fld>
            <a:endParaRPr lang="en-US"/>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543423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3CDA801C-181D-457F-92D9-6CC56B024F9D}" type="datetimeFigureOut">
              <a:rPr lang="en-US" smtClean="0"/>
              <a:t>1/24/2019</a:t>
            </a:fld>
            <a:endParaRPr lang="en-US"/>
          </a:p>
        </p:txBody>
      </p:sp>
      <p:sp>
        <p:nvSpPr>
          <p:cNvPr id="6" name="Footer Placeholder 5"/>
          <p:cNvSpPr>
            <a:spLocks noGrp="1"/>
          </p:cNvSpPr>
          <p:nvPr>
            <p:ph type="ftr" sz="quarter" idx="11"/>
          </p:nvPr>
        </p:nvSpPr>
        <p:spPr>
          <a:xfrm>
            <a:off x="685800" y="378883"/>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9B5E9E5B-2344-4B96-967A-F2CF5942D058}" type="slidenum">
              <a:rPr lang="en-US" smtClean="0"/>
              <a:t>‹#›</a:t>
            </a:fld>
            <a:endParaRPr lang="en-US"/>
          </a:p>
        </p:txBody>
      </p:sp>
    </p:spTree>
    <p:extLst>
      <p:ext uri="{BB962C8B-B14F-4D97-AF65-F5344CB8AC3E}">
        <p14:creationId xmlns:p14="http://schemas.microsoft.com/office/powerpoint/2010/main" val="3459470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DA801C-181D-457F-92D9-6CC56B024F9D}" type="datetimeFigureOut">
              <a:rPr lang="en-US" smtClean="0"/>
              <a:t>1/24/2019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5E9E5B-2344-4B96-967A-F2CF5942D058}" type="slidenum">
              <a:rPr lang="en-US" smtClean="0"/>
              <a:t>‹#›</a:t>
            </a:fld>
            <a:endParaRPr lang="en-US"/>
          </a:p>
        </p:txBody>
      </p:sp>
    </p:spTree>
    <p:extLst>
      <p:ext uri="{BB962C8B-B14F-4D97-AF65-F5344CB8AC3E}">
        <p14:creationId xmlns:p14="http://schemas.microsoft.com/office/powerpoint/2010/main" val="3164220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DA801C-181D-457F-92D9-6CC56B024F9D}" type="datetimeFigureOut">
              <a:rPr lang="en-US" smtClean="0"/>
              <a:t>1/24/2019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5E9E5B-2344-4B96-967A-F2CF5942D058}" type="slidenum">
              <a:rPr lang="en-US" smtClean="0"/>
              <a:t>‹#›</a:t>
            </a:fld>
            <a:endParaRPr lang="en-US"/>
          </a:p>
        </p:txBody>
      </p:sp>
    </p:spTree>
    <p:extLst>
      <p:ext uri="{BB962C8B-B14F-4D97-AF65-F5344CB8AC3E}">
        <p14:creationId xmlns:p14="http://schemas.microsoft.com/office/powerpoint/2010/main" val="251252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CDA801C-181D-457F-92D9-6CC56B024F9D}"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E9E5B-2344-4B96-967A-F2CF5942D058}" type="slidenum">
              <a:rPr lang="en-US" smtClean="0"/>
              <a:t>‹#›</a:t>
            </a:fld>
            <a:endParaRPr lang="en-US"/>
          </a:p>
        </p:txBody>
      </p:sp>
    </p:spTree>
    <p:extLst>
      <p:ext uri="{BB962C8B-B14F-4D97-AF65-F5344CB8AC3E}">
        <p14:creationId xmlns:p14="http://schemas.microsoft.com/office/powerpoint/2010/main" val="2920024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3CDA801C-181D-457F-92D9-6CC56B024F9D}" type="datetimeFigureOut">
              <a:rPr lang="en-US" smtClean="0"/>
              <a:t>1/24/2019</a:t>
            </a:fld>
            <a:endParaRPr lang="en-US"/>
          </a:p>
        </p:txBody>
      </p:sp>
      <p:sp>
        <p:nvSpPr>
          <p:cNvPr id="5" name="Footer Placeholder 4"/>
          <p:cNvSpPr>
            <a:spLocks noGrp="1"/>
          </p:cNvSpPr>
          <p:nvPr>
            <p:ph type="ftr" sz="quarter" idx="11"/>
          </p:nvPr>
        </p:nvSpPr>
        <p:spPr>
          <a:xfrm>
            <a:off x="685800" y="381000"/>
            <a:ext cx="6991492" cy="36512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9B5E9E5B-2344-4B96-967A-F2CF5942D058}" type="slidenum">
              <a:rPr lang="en-US" smtClean="0"/>
              <a:t>‹#›</a:t>
            </a:fld>
            <a:endParaRPr lang="en-US"/>
          </a:p>
        </p:txBody>
      </p:sp>
    </p:spTree>
    <p:extLst>
      <p:ext uri="{BB962C8B-B14F-4D97-AF65-F5344CB8AC3E}">
        <p14:creationId xmlns:p14="http://schemas.microsoft.com/office/powerpoint/2010/main" val="1218920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CDA801C-181D-457F-92D9-6CC56B024F9D}"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E9E5B-2344-4B96-967A-F2CF5942D058}" type="slidenum">
              <a:rPr lang="en-US" smtClean="0"/>
              <a:t>‹#›</a:t>
            </a:fld>
            <a:endParaRPr lang="en-US"/>
          </a:p>
        </p:txBody>
      </p:sp>
    </p:spTree>
    <p:extLst>
      <p:ext uri="{BB962C8B-B14F-4D97-AF65-F5344CB8AC3E}">
        <p14:creationId xmlns:p14="http://schemas.microsoft.com/office/powerpoint/2010/main" val="1910667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3CDA801C-181D-457F-92D9-6CC56B024F9D}" type="datetimeFigureOut">
              <a:rPr lang="en-US" smtClean="0"/>
              <a:t>1/24/2019</a:t>
            </a:fld>
            <a:endParaRPr lang="en-US"/>
          </a:p>
        </p:txBody>
      </p:sp>
      <p:sp>
        <p:nvSpPr>
          <p:cNvPr id="5" name="Footer Placeholder 4"/>
          <p:cNvSpPr>
            <a:spLocks noGrp="1"/>
          </p:cNvSpPr>
          <p:nvPr>
            <p:ph type="ftr" sz="quarter" idx="11"/>
          </p:nvPr>
        </p:nvSpPr>
        <p:spPr>
          <a:xfrm>
            <a:off x="685800" y="381001"/>
            <a:ext cx="6991492" cy="36406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9B5E9E5B-2344-4B96-967A-F2CF5942D058}" type="slidenum">
              <a:rPr lang="en-US" smtClean="0"/>
              <a:t>‹#›</a:t>
            </a:fld>
            <a:endParaRPr lang="en-US"/>
          </a:p>
        </p:txBody>
      </p:sp>
    </p:spTree>
    <p:extLst>
      <p:ext uri="{BB962C8B-B14F-4D97-AF65-F5344CB8AC3E}">
        <p14:creationId xmlns:p14="http://schemas.microsoft.com/office/powerpoint/2010/main" val="1859314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CDA801C-181D-457F-92D9-6CC56B024F9D}" type="datetimeFigureOut">
              <a:rPr lang="en-US" smtClean="0"/>
              <a:t>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E9E5B-2344-4B96-967A-F2CF5942D058}" type="slidenum">
              <a:rPr lang="en-US" smtClean="0"/>
              <a:t>‹#›</a:t>
            </a:fld>
            <a:endParaRPr lang="en-US"/>
          </a:p>
        </p:txBody>
      </p:sp>
    </p:spTree>
    <p:extLst>
      <p:ext uri="{BB962C8B-B14F-4D97-AF65-F5344CB8AC3E}">
        <p14:creationId xmlns:p14="http://schemas.microsoft.com/office/powerpoint/2010/main" val="2899644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CDA801C-181D-457F-92D9-6CC56B024F9D}" type="datetimeFigureOut">
              <a:rPr lang="en-US" smtClean="0"/>
              <a:t>1/24/2019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5E9E5B-2344-4B96-967A-F2CF5942D058}" type="slidenum">
              <a:rPr lang="en-US" smtClean="0"/>
              <a:t>‹#›</a:t>
            </a:fld>
            <a:endParaRPr lang="en-US"/>
          </a:p>
        </p:txBody>
      </p:sp>
    </p:spTree>
    <p:extLst>
      <p:ext uri="{BB962C8B-B14F-4D97-AF65-F5344CB8AC3E}">
        <p14:creationId xmlns:p14="http://schemas.microsoft.com/office/powerpoint/2010/main" val="1720618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CDA801C-181D-457F-92D9-6CC56B024F9D}" type="datetimeFigureOut">
              <a:rPr lang="en-US" smtClean="0"/>
              <a:t>1/24/2019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5E9E5B-2344-4B96-967A-F2CF5942D058}" type="slidenum">
              <a:rPr lang="en-US" smtClean="0"/>
              <a:t>‹#›</a:t>
            </a:fld>
            <a:endParaRPr lang="en-US"/>
          </a:p>
        </p:txBody>
      </p:sp>
    </p:spTree>
    <p:extLst>
      <p:ext uri="{BB962C8B-B14F-4D97-AF65-F5344CB8AC3E}">
        <p14:creationId xmlns:p14="http://schemas.microsoft.com/office/powerpoint/2010/main" val="2605945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DA801C-181D-457F-92D9-6CC56B024F9D}" type="datetimeFigureOut">
              <a:rPr lang="en-US" smtClean="0"/>
              <a:t>1/24/2019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5E9E5B-2344-4B96-967A-F2CF5942D058}" type="slidenum">
              <a:rPr lang="en-US" smtClean="0"/>
              <a:t>‹#›</a:t>
            </a:fld>
            <a:endParaRPr lang="en-US"/>
          </a:p>
        </p:txBody>
      </p:sp>
    </p:spTree>
    <p:extLst>
      <p:ext uri="{BB962C8B-B14F-4D97-AF65-F5344CB8AC3E}">
        <p14:creationId xmlns:p14="http://schemas.microsoft.com/office/powerpoint/2010/main" val="1540668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DA801C-181D-457F-92D9-6CC56B024F9D}" type="datetimeFigureOut">
              <a:rPr lang="en-US" smtClean="0"/>
              <a:t>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E9E5B-2344-4B96-967A-F2CF5942D058}" type="slidenum">
              <a:rPr lang="en-US" smtClean="0"/>
              <a:t>‹#›</a:t>
            </a:fld>
            <a:endParaRPr lang="en-US"/>
          </a:p>
        </p:txBody>
      </p:sp>
    </p:spTree>
    <p:extLst>
      <p:ext uri="{BB962C8B-B14F-4D97-AF65-F5344CB8AC3E}">
        <p14:creationId xmlns:p14="http://schemas.microsoft.com/office/powerpoint/2010/main" val="3774857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DA801C-181D-457F-92D9-6CC56B024F9D}" type="datetimeFigureOut">
              <a:rPr lang="en-US" smtClean="0"/>
              <a:t>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E9E5B-2344-4B96-967A-F2CF5942D058}" type="slidenum">
              <a:rPr lang="en-US" smtClean="0"/>
              <a:t>‹#›</a:t>
            </a:fld>
            <a:endParaRPr lang="en-US"/>
          </a:p>
        </p:txBody>
      </p:sp>
    </p:spTree>
    <p:extLst>
      <p:ext uri="{BB962C8B-B14F-4D97-AF65-F5344CB8AC3E}">
        <p14:creationId xmlns:p14="http://schemas.microsoft.com/office/powerpoint/2010/main" val="2939937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CDA801C-181D-457F-92D9-6CC56B024F9D}" type="datetimeFigureOut">
              <a:rPr lang="en-US" smtClean="0"/>
              <a:t>1/24/2019</a:t>
            </a:fld>
            <a:endParaRPr lang="en-US"/>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B5E9E5B-2344-4B96-967A-F2CF5942D058}" type="slidenum">
              <a:rPr lang="en-US" smtClean="0"/>
              <a:t>‹#›</a:t>
            </a:fld>
            <a:endParaRPr lang="en-US"/>
          </a:p>
        </p:txBody>
      </p:sp>
    </p:spTree>
    <p:extLst>
      <p:ext uri="{BB962C8B-B14F-4D97-AF65-F5344CB8AC3E}">
        <p14:creationId xmlns:p14="http://schemas.microsoft.com/office/powerpoint/2010/main" val="256567151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Ordinary and Extraordinary Americans</a:t>
            </a: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t>A Celebration of African Americans Yesterday and Today</a:t>
            </a:r>
          </a:p>
          <a:p>
            <a:r>
              <a:rPr lang="en-US" dirty="0" smtClean="0"/>
              <a:t>Exhibit prepared by Carol Hixson and Diane Arrieta</a:t>
            </a:r>
            <a:endParaRPr lang="en-US" dirty="0"/>
          </a:p>
        </p:txBody>
      </p:sp>
    </p:spTree>
    <p:extLst>
      <p:ext uri="{BB962C8B-B14F-4D97-AF65-F5344CB8AC3E}">
        <p14:creationId xmlns:p14="http://schemas.microsoft.com/office/powerpoint/2010/main" val="4242374077"/>
      </p:ext>
    </p:extLst>
  </p:cSld>
  <p:clrMapOvr>
    <a:masterClrMapping/>
  </p:clrMapOvr>
  <mc:AlternateContent xmlns:mc="http://schemas.openxmlformats.org/markup-compatibility/2006" xmlns:p14="http://schemas.microsoft.com/office/powerpoint/2010/main">
    <mc:Choice Requires="p14">
      <p:transition spd="med" p14:dur="700" advTm="9197">
        <p:fade/>
      </p:transition>
    </mc:Choice>
    <mc:Fallback xmlns="">
      <p:transition spd="med" advTm="9197">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Jimi </a:t>
            </a:r>
            <a:r>
              <a:rPr lang="en-US" dirty="0" err="1" smtClean="0"/>
              <a:t>hendrix</a:t>
            </a:r>
            <a:endParaRPr lang="en-US" dirty="0"/>
          </a:p>
        </p:txBody>
      </p:sp>
      <p:sp>
        <p:nvSpPr>
          <p:cNvPr id="3" name="Content Placeholder 2"/>
          <p:cNvSpPr>
            <a:spLocks noGrp="1"/>
          </p:cNvSpPr>
          <p:nvPr>
            <p:ph idx="1"/>
          </p:nvPr>
        </p:nvSpPr>
        <p:spPr>
          <a:xfrm>
            <a:off x="7385538" y="2405575"/>
            <a:ext cx="4317609" cy="4024125"/>
          </a:xfrm>
        </p:spPr>
        <p:txBody>
          <a:bodyPr>
            <a:normAutofit/>
          </a:bodyPr>
          <a:lstStyle/>
          <a:p>
            <a:pPr marL="0" indent="0">
              <a:buNone/>
            </a:pPr>
            <a:r>
              <a:rPr lang="en-US" dirty="0" smtClean="0"/>
              <a:t>“When </a:t>
            </a:r>
            <a:r>
              <a:rPr lang="en-US" dirty="0"/>
              <a:t>the power of love overcomes the love of power the world will know peace</a:t>
            </a:r>
            <a:r>
              <a:rPr lang="en-US" dirty="0" smtClean="0"/>
              <a:t>.”</a:t>
            </a:r>
            <a:r>
              <a:rPr lang="en-US" dirty="0"/>
              <a:t/>
            </a:r>
            <a:br>
              <a:rPr lang="en-US" dirty="0"/>
            </a:br>
            <a:endParaRPr lang="en-US" dirty="0" smtClean="0"/>
          </a:p>
          <a:p>
            <a:pPr marL="0" indent="0">
              <a:buNone/>
            </a:pPr>
            <a:r>
              <a:rPr lang="en-US" dirty="0" smtClean="0"/>
              <a:t>“To </a:t>
            </a:r>
            <a:r>
              <a:rPr lang="en-US" dirty="0"/>
              <a:t>be with the others, you have to have your hair short and wear ties. So we're trying to make a third world happen, you know what I mean</a:t>
            </a:r>
            <a:r>
              <a:rPr lang="en-US" dirty="0" smtClean="0"/>
              <a:t>?”</a:t>
            </a:r>
            <a:r>
              <a:rPr lang="en-US" dirty="0"/>
              <a:t/>
            </a:r>
            <a:br>
              <a:rPr lang="en-US" dirty="0"/>
            </a:b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8948" y="2057401"/>
            <a:ext cx="6771952" cy="3812609"/>
          </a:xfrm>
          <a:prstGeom prst="rect">
            <a:avLst/>
          </a:prstGeom>
        </p:spPr>
      </p:pic>
    </p:spTree>
    <p:extLst>
      <p:ext uri="{BB962C8B-B14F-4D97-AF65-F5344CB8AC3E}">
        <p14:creationId xmlns:p14="http://schemas.microsoft.com/office/powerpoint/2010/main" val="108931640"/>
      </p:ext>
    </p:extLst>
  </p:cSld>
  <p:clrMapOvr>
    <a:masterClrMapping/>
  </p:clrMapOvr>
  <mc:AlternateContent xmlns:mc="http://schemas.openxmlformats.org/markup-compatibility/2006" xmlns:p14="http://schemas.microsoft.com/office/powerpoint/2010/main">
    <mc:Choice Requires="p14">
      <p:transition spd="med" p14:dur="700" advTm="15968">
        <p:fade/>
      </p:transition>
    </mc:Choice>
    <mc:Fallback xmlns="">
      <p:transition spd="med" advTm="15968">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Aretha Franklin</a:t>
            </a:r>
            <a:endParaRPr lang="en-US" dirty="0"/>
          </a:p>
        </p:txBody>
      </p:sp>
      <p:sp>
        <p:nvSpPr>
          <p:cNvPr id="3" name="Content Placeholder 2"/>
          <p:cNvSpPr>
            <a:spLocks noGrp="1"/>
          </p:cNvSpPr>
          <p:nvPr>
            <p:ph idx="1"/>
          </p:nvPr>
        </p:nvSpPr>
        <p:spPr>
          <a:xfrm>
            <a:off x="6316394" y="2207308"/>
            <a:ext cx="4908452" cy="4024125"/>
          </a:xfrm>
        </p:spPr>
        <p:txBody>
          <a:bodyPr>
            <a:normAutofit/>
          </a:bodyPr>
          <a:lstStyle/>
          <a:p>
            <a:pPr marL="0" indent="0">
              <a:buNone/>
            </a:pPr>
            <a:r>
              <a:rPr lang="en-US" dirty="0"/>
              <a:t>“We all require and want respect, man or woman, black or white. It's our basic human right.”</a:t>
            </a:r>
          </a:p>
          <a:p>
            <a:endParaRPr lang="en-US" dirty="0" smtClean="0"/>
          </a:p>
          <a:p>
            <a:pPr marL="0" indent="0">
              <a:buNone/>
            </a:pPr>
            <a:r>
              <a:rPr lang="en-US" dirty="0" smtClean="0"/>
              <a:t>“I </a:t>
            </a:r>
            <a:r>
              <a:rPr lang="en-US" dirty="0"/>
              <a:t>sing to the realists, people who accept it like it is. I express problems. There are tears when it's sad and smiles when it's happy. It seems simple to me, but for some people, I guess </a:t>
            </a:r>
            <a:r>
              <a:rPr lang="en-US" dirty="0" err="1"/>
              <a:t>feelin</a:t>
            </a:r>
            <a:r>
              <a:rPr lang="en-US" dirty="0"/>
              <a:t>' takes courage.”</a:t>
            </a:r>
          </a:p>
          <a:p>
            <a:pPr marL="0" indent="0">
              <a:buNone/>
            </a:pP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91175" y="1489838"/>
            <a:ext cx="3783271" cy="4891502"/>
          </a:xfrm>
          <a:prstGeom prst="rect">
            <a:avLst/>
          </a:prstGeom>
        </p:spPr>
      </p:pic>
    </p:spTree>
    <p:extLst>
      <p:ext uri="{BB962C8B-B14F-4D97-AF65-F5344CB8AC3E}">
        <p14:creationId xmlns:p14="http://schemas.microsoft.com/office/powerpoint/2010/main" val="3772344612"/>
      </p:ext>
    </p:extLst>
  </p:cSld>
  <p:clrMapOvr>
    <a:masterClrMapping/>
  </p:clrMapOvr>
  <mc:AlternateContent xmlns:mc="http://schemas.openxmlformats.org/markup-compatibility/2006" xmlns:p14="http://schemas.microsoft.com/office/powerpoint/2010/main">
    <mc:Choice Requires="p14">
      <p:transition spd="med" p14:dur="700" advTm="17731">
        <p:fade/>
      </p:transition>
    </mc:Choice>
    <mc:Fallback xmlns="">
      <p:transition spd="med" advTm="17731">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Donald Glover</a:t>
            </a:r>
            <a:endParaRPr lang="en-US" dirty="0"/>
          </a:p>
        </p:txBody>
      </p:sp>
      <p:sp>
        <p:nvSpPr>
          <p:cNvPr id="3" name="Content Placeholder 2"/>
          <p:cNvSpPr>
            <a:spLocks noGrp="1"/>
          </p:cNvSpPr>
          <p:nvPr>
            <p:ph idx="1"/>
          </p:nvPr>
        </p:nvSpPr>
        <p:spPr>
          <a:xfrm>
            <a:off x="6879102" y="2194560"/>
            <a:ext cx="4627098" cy="4024125"/>
          </a:xfrm>
        </p:spPr>
        <p:txBody>
          <a:bodyPr/>
          <a:lstStyle/>
          <a:p>
            <a:pPr marL="0" indent="0">
              <a:buNone/>
            </a:pPr>
            <a:r>
              <a:rPr lang="en-US" dirty="0" smtClean="0"/>
              <a:t>“Black </a:t>
            </a:r>
            <a:r>
              <a:rPr lang="en-US" dirty="0"/>
              <a:t>men struggle with masculinity so much. The idea that we must always be strong really presses us all down - it keeps us from growing</a:t>
            </a:r>
            <a:r>
              <a:rPr lang="en-US" dirty="0" smtClean="0"/>
              <a:t>.”</a:t>
            </a:r>
          </a:p>
          <a:p>
            <a:pPr marL="0" indent="0">
              <a:buNone/>
            </a:pPr>
            <a:endParaRPr lang="en-US" dirty="0" smtClean="0"/>
          </a:p>
          <a:p>
            <a:pPr marL="0" indent="0">
              <a:buNone/>
            </a:pPr>
            <a:endParaRPr lang="en-US" dirty="0"/>
          </a:p>
          <a:p>
            <a:pPr marL="0" indent="0">
              <a:buNone/>
            </a:pPr>
            <a:r>
              <a:rPr lang="en-US" dirty="0" smtClean="0"/>
              <a:t>“When </a:t>
            </a:r>
            <a:r>
              <a:rPr lang="en-US" dirty="0"/>
              <a:t>anybody pays you to be creative, you're very </a:t>
            </a:r>
            <a:r>
              <a:rPr lang="en-US" dirty="0" smtClean="0"/>
              <a:t>lucky”.</a:t>
            </a:r>
            <a:r>
              <a:rPr lang="en-US" dirty="0"/>
              <a:t/>
            </a:r>
            <a:br>
              <a:rPr lang="en-US" dirty="0"/>
            </a:br>
            <a:r>
              <a:rPr lang="en-US" dirty="0"/>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7280" y="1811215"/>
            <a:ext cx="4876800" cy="3657600"/>
          </a:xfrm>
          <a:prstGeom prst="rect">
            <a:avLst/>
          </a:prstGeom>
        </p:spPr>
      </p:pic>
    </p:spTree>
    <p:extLst>
      <p:ext uri="{BB962C8B-B14F-4D97-AF65-F5344CB8AC3E}">
        <p14:creationId xmlns:p14="http://schemas.microsoft.com/office/powerpoint/2010/main" val="592788220"/>
      </p:ext>
    </p:extLst>
  </p:cSld>
  <p:clrMapOvr>
    <a:masterClrMapping/>
  </p:clrMapOvr>
  <mc:AlternateContent xmlns:mc="http://schemas.openxmlformats.org/markup-compatibility/2006" xmlns:p14="http://schemas.microsoft.com/office/powerpoint/2010/main">
    <mc:Choice Requires="p14">
      <p:transition spd="med" p14:dur="700" advTm="14639">
        <p:fade/>
      </p:transition>
    </mc:Choice>
    <mc:Fallback xmlns="">
      <p:transition spd="med" advTm="14639">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Kamala Harris</a:t>
            </a:r>
            <a:endParaRPr lang="en-US" dirty="0"/>
          </a:p>
        </p:txBody>
      </p:sp>
      <p:sp>
        <p:nvSpPr>
          <p:cNvPr id="3" name="Content Placeholder 2"/>
          <p:cNvSpPr>
            <a:spLocks noGrp="1"/>
          </p:cNvSpPr>
          <p:nvPr>
            <p:ph idx="1"/>
          </p:nvPr>
        </p:nvSpPr>
        <p:spPr>
          <a:xfrm>
            <a:off x="6485206" y="2194560"/>
            <a:ext cx="5020994" cy="4024125"/>
          </a:xfrm>
        </p:spPr>
        <p:txBody>
          <a:bodyPr/>
          <a:lstStyle/>
          <a:p>
            <a:pPr marL="0" indent="0">
              <a:buNone/>
            </a:pPr>
            <a:r>
              <a:rPr lang="en-US" dirty="0"/>
              <a:t>“I was raised to be an independent woman, not the victim of anything”</a:t>
            </a:r>
            <a:br>
              <a:rPr lang="en-US" dirty="0"/>
            </a:br>
            <a:endParaRPr lang="en-US" dirty="0" smtClean="0"/>
          </a:p>
          <a:p>
            <a:pPr marL="0" indent="0">
              <a:buNone/>
            </a:pPr>
            <a:endParaRPr lang="en-US" dirty="0"/>
          </a:p>
          <a:p>
            <a:pPr marL="0" indent="0">
              <a:buNone/>
            </a:pPr>
            <a:r>
              <a:rPr lang="en-US" dirty="0"/>
              <a:t>“We don't want to promote any system that treats the fact that an individual is LGBT as a personality disorder. And anything that perpetuates that perception is harmful - not only to that member of the community but the entire community.”</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1457" y="1505243"/>
            <a:ext cx="3584866" cy="4910519"/>
          </a:xfrm>
          <a:prstGeom prst="rect">
            <a:avLst/>
          </a:prstGeom>
        </p:spPr>
      </p:pic>
    </p:spTree>
    <p:extLst>
      <p:ext uri="{BB962C8B-B14F-4D97-AF65-F5344CB8AC3E}">
        <p14:creationId xmlns:p14="http://schemas.microsoft.com/office/powerpoint/2010/main" val="409425287"/>
      </p:ext>
    </p:extLst>
  </p:cSld>
  <p:clrMapOvr>
    <a:masterClrMapping/>
  </p:clrMapOvr>
  <mc:AlternateContent xmlns:mc="http://schemas.openxmlformats.org/markup-compatibility/2006" xmlns:p14="http://schemas.microsoft.com/office/powerpoint/2010/main">
    <mc:Choice Requires="p14">
      <p:transition spd="med" p14:dur="700" advTm="15229">
        <p:fade/>
      </p:transition>
    </mc:Choice>
    <mc:Fallback xmlns="">
      <p:transition spd="med" advTm="15229">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Jesse </a:t>
            </a:r>
            <a:r>
              <a:rPr lang="en-US" dirty="0" err="1" smtClean="0"/>
              <a:t>jackson</a:t>
            </a:r>
            <a:endParaRPr lang="en-US" dirty="0"/>
          </a:p>
        </p:txBody>
      </p:sp>
      <p:sp>
        <p:nvSpPr>
          <p:cNvPr id="3" name="Content Placeholder 2"/>
          <p:cNvSpPr>
            <a:spLocks noGrp="1"/>
          </p:cNvSpPr>
          <p:nvPr>
            <p:ph idx="1"/>
          </p:nvPr>
        </p:nvSpPr>
        <p:spPr>
          <a:xfrm>
            <a:off x="6189784" y="2194560"/>
            <a:ext cx="5316415" cy="4024125"/>
          </a:xfrm>
        </p:spPr>
        <p:txBody>
          <a:bodyPr/>
          <a:lstStyle/>
          <a:p>
            <a:pPr marL="0" indent="0">
              <a:buNone/>
            </a:pPr>
            <a:r>
              <a:rPr lang="en-US" dirty="0"/>
              <a:t>“Both tears and sweat are salty, but they render a different result. Tears will get you sympathy; sweat will get you change</a:t>
            </a:r>
            <a:r>
              <a:rPr lang="en-US" dirty="0" smtClean="0"/>
              <a:t>.”</a:t>
            </a:r>
          </a:p>
          <a:p>
            <a:pPr marL="0" indent="0">
              <a:buNone/>
            </a:pPr>
            <a:endParaRPr lang="en-US" dirty="0"/>
          </a:p>
          <a:p>
            <a:pPr marL="0" indent="0">
              <a:buNone/>
            </a:pPr>
            <a:r>
              <a:rPr lang="en-US" dirty="0"/>
              <a:t>“No one should negotiate their dreams. Dreams must be free to fly high. No government, no legislature, has a right to limit your dreams. You should never agree to surrender your dreams.”</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1887" y="1609431"/>
            <a:ext cx="3219450" cy="4286250"/>
          </a:xfrm>
          <a:prstGeom prst="rect">
            <a:avLst/>
          </a:prstGeom>
        </p:spPr>
      </p:pic>
    </p:spTree>
    <p:extLst>
      <p:ext uri="{BB962C8B-B14F-4D97-AF65-F5344CB8AC3E}">
        <p14:creationId xmlns:p14="http://schemas.microsoft.com/office/powerpoint/2010/main" val="3280701635"/>
      </p:ext>
    </p:extLst>
  </p:cSld>
  <p:clrMapOvr>
    <a:masterClrMapping/>
  </p:clrMapOvr>
  <mc:AlternateContent xmlns:mc="http://schemas.openxmlformats.org/markup-compatibility/2006" xmlns:p14="http://schemas.microsoft.com/office/powerpoint/2010/main">
    <mc:Choice Requires="p14">
      <p:transition spd="med" p14:dur="700" advTm="21662">
        <p:fade/>
      </p:transition>
    </mc:Choice>
    <mc:Fallback xmlns="">
      <p:transition spd="med" advTm="21662">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Octavia Butler</a:t>
            </a:r>
            <a:endParaRPr lang="en-US" dirty="0"/>
          </a:p>
        </p:txBody>
      </p:sp>
      <p:sp>
        <p:nvSpPr>
          <p:cNvPr id="3" name="Content Placeholder 2"/>
          <p:cNvSpPr>
            <a:spLocks noGrp="1"/>
          </p:cNvSpPr>
          <p:nvPr>
            <p:ph idx="1"/>
          </p:nvPr>
        </p:nvSpPr>
        <p:spPr>
          <a:xfrm>
            <a:off x="6372664" y="2194560"/>
            <a:ext cx="5133535" cy="4024125"/>
          </a:xfrm>
        </p:spPr>
        <p:txBody>
          <a:bodyPr/>
          <a:lstStyle/>
          <a:p>
            <a:pPr marL="0" indent="0">
              <a:buNone/>
            </a:pPr>
            <a:r>
              <a:rPr lang="en-US" i="1" dirty="0" smtClean="0"/>
              <a:t>“People </a:t>
            </a:r>
            <a:r>
              <a:rPr lang="en-US" i="1" dirty="0"/>
              <a:t>have the right to call themselves whatever they like. That doesn't bother me. It's other people doing the calling that bothers me</a:t>
            </a:r>
            <a:r>
              <a:rPr lang="en-US" i="1" dirty="0" smtClean="0"/>
              <a:t>.”</a:t>
            </a:r>
          </a:p>
          <a:p>
            <a:pPr marL="0" indent="0">
              <a:buNone/>
            </a:pPr>
            <a:endParaRPr lang="en-US" i="1" dirty="0"/>
          </a:p>
          <a:p>
            <a:pPr marL="0" indent="0">
              <a:buNone/>
            </a:pPr>
            <a:r>
              <a:rPr lang="en-US" i="1" dirty="0" smtClean="0"/>
              <a:t>“Once </a:t>
            </a:r>
            <a:r>
              <a:rPr lang="en-US" i="1" dirty="0"/>
              <a:t>you grow past Mommy and Daddy coming running when you're hurt, you're really on your own. You're alone, and there's no one to help you</a:t>
            </a:r>
            <a:r>
              <a:rPr lang="en-US" i="1" dirty="0" smtClean="0"/>
              <a: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2096" y="1410887"/>
            <a:ext cx="4663440" cy="4663440"/>
          </a:xfrm>
          <a:prstGeom prst="rect">
            <a:avLst/>
          </a:prstGeom>
        </p:spPr>
      </p:pic>
    </p:spTree>
    <p:extLst>
      <p:ext uri="{BB962C8B-B14F-4D97-AF65-F5344CB8AC3E}">
        <p14:creationId xmlns:p14="http://schemas.microsoft.com/office/powerpoint/2010/main" val="3909723866"/>
      </p:ext>
    </p:extLst>
  </p:cSld>
  <p:clrMapOvr>
    <a:masterClrMapping/>
  </p:clrMapOvr>
  <mc:AlternateContent xmlns:mc="http://schemas.openxmlformats.org/markup-compatibility/2006" xmlns:p14="http://schemas.microsoft.com/office/powerpoint/2010/main">
    <mc:Choice Requires="p14">
      <p:transition spd="med" p14:dur="700" advTm="17910">
        <p:fade/>
      </p:transition>
    </mc:Choice>
    <mc:Fallback xmlns="">
      <p:transition spd="med" advTm="1791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Colin </a:t>
            </a:r>
            <a:r>
              <a:rPr lang="en-US" dirty="0" err="1" smtClean="0"/>
              <a:t>Kaepernick</a:t>
            </a:r>
            <a:endParaRPr lang="en-US" dirty="0"/>
          </a:p>
        </p:txBody>
      </p:sp>
      <p:sp>
        <p:nvSpPr>
          <p:cNvPr id="3" name="Content Placeholder 2"/>
          <p:cNvSpPr>
            <a:spLocks noGrp="1"/>
          </p:cNvSpPr>
          <p:nvPr>
            <p:ph idx="1"/>
          </p:nvPr>
        </p:nvSpPr>
        <p:spPr>
          <a:xfrm>
            <a:off x="6274191" y="2057401"/>
            <a:ext cx="5232009" cy="4024125"/>
          </a:xfrm>
        </p:spPr>
        <p:txBody>
          <a:bodyPr>
            <a:normAutofit fontScale="92500" lnSpcReduction="10000"/>
          </a:bodyPr>
          <a:lstStyle/>
          <a:p>
            <a:pPr marL="0" indent="0">
              <a:buNone/>
            </a:pPr>
            <a:r>
              <a:rPr lang="en-US" dirty="0"/>
              <a:t>“People don't realize what's really going on in this country. There are a lot things that are going on that are unjust. People aren't being held accountable for. And that's something that needs to change. That's something that this country stands for: freedom, liberty and justice for all</a:t>
            </a:r>
            <a:r>
              <a:rPr lang="en-US" dirty="0" smtClean="0"/>
              <a:t>.”</a:t>
            </a:r>
          </a:p>
          <a:p>
            <a:pPr marL="0" indent="0">
              <a:buNone/>
            </a:pPr>
            <a:endParaRPr lang="en-US" dirty="0"/>
          </a:p>
          <a:p>
            <a:pPr marL="0" indent="0">
              <a:buNone/>
            </a:pPr>
            <a:r>
              <a:rPr lang="en-US" dirty="0"/>
              <a:t>“Most people don't want to change. They're comfortable and set in their ways. But in order to change, you have to be able to agitate people at times. And I think that's something that's very necessary for us to improve as a country.”</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1487252"/>
            <a:ext cx="4594274" cy="4594274"/>
          </a:xfrm>
          <a:prstGeom prst="rect">
            <a:avLst/>
          </a:prstGeom>
        </p:spPr>
      </p:pic>
    </p:spTree>
    <p:extLst>
      <p:ext uri="{BB962C8B-B14F-4D97-AF65-F5344CB8AC3E}">
        <p14:creationId xmlns:p14="http://schemas.microsoft.com/office/powerpoint/2010/main" val="1882121477"/>
      </p:ext>
    </p:extLst>
  </p:cSld>
  <p:clrMapOvr>
    <a:masterClrMapping/>
  </p:clrMapOvr>
  <mc:AlternateContent xmlns:mc="http://schemas.openxmlformats.org/markup-compatibility/2006" xmlns:p14="http://schemas.microsoft.com/office/powerpoint/2010/main">
    <mc:Choice Requires="p14">
      <p:transition spd="med" p14:dur="700" advTm="29678">
        <p:fade/>
      </p:transition>
    </mc:Choice>
    <mc:Fallback xmlns="">
      <p:transition spd="med" advTm="29678">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Mae C. Jemison</a:t>
            </a:r>
          </a:p>
        </p:txBody>
      </p:sp>
      <p:sp>
        <p:nvSpPr>
          <p:cNvPr id="3" name="Content Placeholder 2"/>
          <p:cNvSpPr>
            <a:spLocks noGrp="1"/>
          </p:cNvSpPr>
          <p:nvPr>
            <p:ph idx="1"/>
          </p:nvPr>
        </p:nvSpPr>
        <p:spPr>
          <a:xfrm>
            <a:off x="6780628" y="2194560"/>
            <a:ext cx="4725572" cy="4024125"/>
          </a:xfrm>
        </p:spPr>
        <p:txBody>
          <a:bodyPr/>
          <a:lstStyle/>
          <a:p>
            <a:pPr marL="0" indent="0">
              <a:buNone/>
            </a:pPr>
            <a:r>
              <a:rPr lang="en-US" dirty="0" smtClean="0"/>
              <a:t>“Never </a:t>
            </a:r>
            <a:r>
              <a:rPr lang="en-US" dirty="0"/>
              <a:t>limit yourself because of others' limited imagination; never limit others because of your own limited imagination</a:t>
            </a:r>
            <a:r>
              <a:rPr lang="en-US" dirty="0" smtClean="0"/>
              <a:t>.”</a:t>
            </a:r>
          </a:p>
          <a:p>
            <a:pPr marL="0" indent="0">
              <a:buNone/>
            </a:pPr>
            <a:endParaRPr lang="en-US" dirty="0"/>
          </a:p>
          <a:p>
            <a:pPr marL="0" indent="0">
              <a:buNone/>
            </a:pPr>
            <a:r>
              <a:rPr lang="en-US" dirty="0" smtClean="0"/>
              <a:t>“What </a:t>
            </a:r>
            <a:r>
              <a:rPr lang="en-US" dirty="0"/>
              <a:t>we find is that if you have a goal that is very, very far out, and you approach it in little steps, you start to get there faster. Your mind opens up to the possibilities</a:t>
            </a:r>
            <a:r>
              <a:rPr lang="en-US" dirty="0" smtClean="0"/>
              <a: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0648" y="1416379"/>
            <a:ext cx="3403209" cy="4802306"/>
          </a:xfrm>
          <a:prstGeom prst="rect">
            <a:avLst/>
          </a:prstGeom>
        </p:spPr>
      </p:pic>
    </p:spTree>
    <p:extLst>
      <p:ext uri="{BB962C8B-B14F-4D97-AF65-F5344CB8AC3E}">
        <p14:creationId xmlns:p14="http://schemas.microsoft.com/office/powerpoint/2010/main" val="3939803726"/>
      </p:ext>
    </p:extLst>
  </p:cSld>
  <p:clrMapOvr>
    <a:masterClrMapping/>
  </p:clrMapOvr>
  <mc:AlternateContent xmlns:mc="http://schemas.openxmlformats.org/markup-compatibility/2006" xmlns:p14="http://schemas.microsoft.com/office/powerpoint/2010/main">
    <mc:Choice Requires="p14">
      <p:transition spd="med" p14:dur="700" advTm="21278">
        <p:fade/>
      </p:transition>
    </mc:Choice>
    <mc:Fallback xmlns="">
      <p:transition spd="med" advTm="21278">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Barbara </a:t>
            </a:r>
            <a:r>
              <a:rPr lang="en-US" dirty="0" err="1" smtClean="0"/>
              <a:t>JOrdan</a:t>
            </a:r>
            <a:endParaRPr lang="en-US" dirty="0"/>
          </a:p>
        </p:txBody>
      </p:sp>
      <p:sp>
        <p:nvSpPr>
          <p:cNvPr id="3" name="Content Placeholder 2"/>
          <p:cNvSpPr>
            <a:spLocks noGrp="1"/>
          </p:cNvSpPr>
          <p:nvPr>
            <p:ph idx="1"/>
          </p:nvPr>
        </p:nvSpPr>
        <p:spPr>
          <a:xfrm>
            <a:off x="6443002" y="2194560"/>
            <a:ext cx="5063197" cy="4024125"/>
          </a:xfrm>
        </p:spPr>
        <p:txBody>
          <a:bodyPr>
            <a:normAutofit lnSpcReduction="10000"/>
          </a:bodyPr>
          <a:lstStyle/>
          <a:p>
            <a:pPr marL="0" indent="0">
              <a:buNone/>
            </a:pPr>
            <a:r>
              <a:rPr lang="en-US" dirty="0"/>
              <a:t>“A nation is formed by the willingness of each of us to share in the responsibility for upholding the common good.”</a:t>
            </a:r>
          </a:p>
          <a:p>
            <a:pPr marL="0" indent="0">
              <a:buNone/>
            </a:pPr>
            <a:endParaRPr lang="en-US" dirty="0" smtClean="0"/>
          </a:p>
          <a:p>
            <a:pPr marL="0" indent="0">
              <a:buNone/>
            </a:pPr>
            <a:r>
              <a:rPr lang="en-US" dirty="0"/>
              <a:t>“But this is the great danger America faces. That we will cease to be one nation and become instead a collection of interest groups: city against suburb, region against region, individual against individual. Each seeking to satisfy private wants.”</a:t>
            </a:r>
          </a:p>
          <a:p>
            <a:pPr marL="0" indent="0">
              <a:buNone/>
            </a:pPr>
            <a:endParaRPr lang="en-US" dirty="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6091" y="1410953"/>
            <a:ext cx="3978813" cy="4807732"/>
          </a:xfrm>
          <a:prstGeom prst="rect">
            <a:avLst/>
          </a:prstGeom>
        </p:spPr>
      </p:pic>
    </p:spTree>
    <p:extLst>
      <p:ext uri="{BB962C8B-B14F-4D97-AF65-F5344CB8AC3E}">
        <p14:creationId xmlns:p14="http://schemas.microsoft.com/office/powerpoint/2010/main" val="877797432"/>
      </p:ext>
    </p:extLst>
  </p:cSld>
  <p:clrMapOvr>
    <a:masterClrMapping/>
  </p:clrMapOvr>
  <mc:AlternateContent xmlns:mc="http://schemas.openxmlformats.org/markup-compatibility/2006" xmlns:p14="http://schemas.microsoft.com/office/powerpoint/2010/main">
    <mc:Choice Requires="p14">
      <p:transition spd="med" p14:dur="700" advTm="25695">
        <p:fade/>
      </p:transition>
    </mc:Choice>
    <mc:Fallback xmlns="">
      <p:transition spd="med" advTm="25695">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Beyoncé Knowles</a:t>
            </a:r>
            <a:endParaRPr lang="en-US" dirty="0"/>
          </a:p>
        </p:txBody>
      </p:sp>
      <p:sp>
        <p:nvSpPr>
          <p:cNvPr id="3" name="Content Placeholder 2"/>
          <p:cNvSpPr>
            <a:spLocks noGrp="1"/>
          </p:cNvSpPr>
          <p:nvPr>
            <p:ph idx="1"/>
          </p:nvPr>
        </p:nvSpPr>
        <p:spPr>
          <a:xfrm>
            <a:off x="6344528" y="2194560"/>
            <a:ext cx="5161671" cy="4024125"/>
          </a:xfrm>
        </p:spPr>
        <p:txBody>
          <a:bodyPr/>
          <a:lstStyle/>
          <a:p>
            <a:pPr marL="0" indent="0">
              <a:buNone/>
            </a:pPr>
            <a:r>
              <a:rPr lang="en-US" i="1" cap="all" dirty="0"/>
              <a:t>“We have to teach our boys the rules of equality and respect, so that as they grow up gender equality becomes a natural way of life. And we have to teach our girls that they can reach as high as humanly possible</a:t>
            </a:r>
            <a:r>
              <a:rPr lang="en-US" i="1" cap="all" dirty="0" smtClean="0"/>
              <a:t>.</a:t>
            </a:r>
            <a:r>
              <a:rPr lang="en-US" b="1" i="1" cap="all" dirty="0" smtClean="0"/>
              <a:t>”</a:t>
            </a:r>
          </a:p>
          <a:p>
            <a:pPr marL="0" indent="0">
              <a:buNone/>
            </a:pPr>
            <a:endParaRPr lang="en-US" b="1" i="1" cap="all" dirty="0"/>
          </a:p>
          <a:p>
            <a:pPr marL="0" indent="0">
              <a:buNone/>
            </a:pPr>
            <a:r>
              <a:rPr lang="en-US" i="1" cap="all" dirty="0"/>
              <a:t>“We need to reshape our own perception of how we view ourselves. We have to step up as women and take the lead.”</a:t>
            </a:r>
            <a:endParaRPr lang="en-US" dirty="0"/>
          </a:p>
          <a:p>
            <a:pPr marL="0" indent="0">
              <a:buNone/>
            </a:pPr>
            <a:endParaRPr lang="en-US"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5435" y="1420837"/>
            <a:ext cx="4179277" cy="5015132"/>
          </a:xfrm>
          <a:prstGeom prst="rect">
            <a:avLst/>
          </a:prstGeom>
        </p:spPr>
      </p:pic>
    </p:spTree>
    <p:extLst>
      <p:ext uri="{BB962C8B-B14F-4D97-AF65-F5344CB8AC3E}">
        <p14:creationId xmlns:p14="http://schemas.microsoft.com/office/powerpoint/2010/main" val="231225974"/>
      </p:ext>
    </p:extLst>
  </p:cSld>
  <p:clrMapOvr>
    <a:masterClrMapping/>
  </p:clrMapOvr>
  <mc:AlternateContent xmlns:mc="http://schemas.openxmlformats.org/markup-compatibility/2006" xmlns:p14="http://schemas.microsoft.com/office/powerpoint/2010/main">
    <mc:Choice Requires="p14">
      <p:transition spd="med" p14:dur="700" advTm="23967">
        <p:fade/>
      </p:transition>
    </mc:Choice>
    <mc:Fallback xmlns="">
      <p:transition spd="med" advTm="23967">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Barack </a:t>
            </a:r>
            <a:r>
              <a:rPr lang="en-US" b="1" dirty="0" smtClean="0"/>
              <a:t>Obama </a:t>
            </a:r>
            <a:r>
              <a:rPr lang="en-US" dirty="0" smtClean="0"/>
              <a:t> </a:t>
            </a:r>
            <a:endParaRPr lang="en-US" dirty="0"/>
          </a:p>
        </p:txBody>
      </p:sp>
      <p:sp>
        <p:nvSpPr>
          <p:cNvPr id="3" name="Content Placeholder 2"/>
          <p:cNvSpPr>
            <a:spLocks noGrp="1"/>
          </p:cNvSpPr>
          <p:nvPr>
            <p:ph idx="1"/>
          </p:nvPr>
        </p:nvSpPr>
        <p:spPr>
          <a:xfrm>
            <a:off x="6794694" y="2194560"/>
            <a:ext cx="4711505" cy="4024125"/>
          </a:xfrm>
        </p:spPr>
        <p:txBody>
          <a:bodyPr>
            <a:normAutofit lnSpcReduction="10000"/>
          </a:bodyPr>
          <a:lstStyle/>
          <a:p>
            <a:pPr marL="0" indent="0">
              <a:buNone/>
            </a:pPr>
            <a:r>
              <a:rPr lang="en-US" dirty="0"/>
              <a:t>“A change is brought about because ordinary people do extraordinary things.”</a:t>
            </a:r>
          </a:p>
          <a:p>
            <a:pPr marL="0" indent="0">
              <a:buNone/>
            </a:pPr>
            <a:endParaRPr lang="en-US" dirty="0" smtClean="0"/>
          </a:p>
          <a:p>
            <a:pPr marL="0" indent="0">
              <a:buNone/>
            </a:pPr>
            <a:r>
              <a:rPr lang="en-US" dirty="0"/>
              <a:t>“I believe in evolution, scientific inquiry, and global warming; I believe in free speech, whether politically correct or politically incorrect, and I am suspicious of using government to impose anybody's religious beliefs -including my own- on nonbelievers.”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7942" y="1749465"/>
            <a:ext cx="4191000" cy="4191000"/>
          </a:xfrm>
          <a:prstGeom prst="rect">
            <a:avLst/>
          </a:prstGeom>
        </p:spPr>
      </p:pic>
    </p:spTree>
    <p:extLst>
      <p:ext uri="{BB962C8B-B14F-4D97-AF65-F5344CB8AC3E}">
        <p14:creationId xmlns:p14="http://schemas.microsoft.com/office/powerpoint/2010/main" val="1444977162"/>
      </p:ext>
    </p:extLst>
  </p:cSld>
  <p:clrMapOvr>
    <a:masterClrMapping/>
  </p:clrMapOvr>
  <mc:AlternateContent xmlns:mc="http://schemas.openxmlformats.org/markup-compatibility/2006" xmlns:p14="http://schemas.microsoft.com/office/powerpoint/2010/main">
    <mc:Choice Requires="p14">
      <p:transition spd="med" p14:dur="700" advTm="24631">
        <p:fade/>
      </p:transition>
    </mc:Choice>
    <mc:Fallback xmlns="">
      <p:transition spd="med" advTm="24631">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a:t>
            </a:r>
            <a:r>
              <a:rPr lang="en-US" dirty="0" err="1" smtClean="0"/>
              <a:t>lewis</a:t>
            </a:r>
            <a:endParaRPr lang="en-US" dirty="0"/>
          </a:p>
        </p:txBody>
      </p:sp>
      <p:sp>
        <p:nvSpPr>
          <p:cNvPr id="3" name="Content Placeholder 2"/>
          <p:cNvSpPr>
            <a:spLocks noGrp="1"/>
          </p:cNvSpPr>
          <p:nvPr>
            <p:ph idx="1"/>
          </p:nvPr>
        </p:nvSpPr>
        <p:spPr>
          <a:xfrm>
            <a:off x="6682154" y="2194560"/>
            <a:ext cx="4824046" cy="4024125"/>
          </a:xfrm>
        </p:spPr>
        <p:txBody>
          <a:bodyPr/>
          <a:lstStyle/>
          <a:p>
            <a:pPr marL="0" indent="0">
              <a:buNone/>
            </a:pPr>
            <a:r>
              <a:rPr lang="en-US" dirty="0"/>
              <a:t>“When you see something that is not right, not fair, not just, you have to speak up. You have to say something; you have to do something.”</a:t>
            </a:r>
            <a:br>
              <a:rPr lang="en-US" dirty="0"/>
            </a:br>
            <a:endParaRPr lang="en-US" dirty="0" smtClean="0"/>
          </a:p>
          <a:p>
            <a:pPr marL="0" indent="0">
              <a:buNone/>
            </a:pPr>
            <a:endParaRPr lang="en-US" dirty="0"/>
          </a:p>
          <a:p>
            <a:pPr marL="0" indent="0">
              <a:buNone/>
            </a:pPr>
            <a:r>
              <a:rPr lang="en-US" dirty="0"/>
              <a:t>“The vote is precious. It's almost sacred, so go out and vote like you never voted before.”</a:t>
            </a:r>
            <a:br>
              <a:rPr lang="en-US" dirty="0"/>
            </a:b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1486" y="1410887"/>
            <a:ext cx="3572154" cy="5155809"/>
          </a:xfrm>
          <a:prstGeom prst="rect">
            <a:avLst/>
          </a:prstGeom>
        </p:spPr>
      </p:pic>
    </p:spTree>
    <p:extLst>
      <p:ext uri="{BB962C8B-B14F-4D97-AF65-F5344CB8AC3E}">
        <p14:creationId xmlns:p14="http://schemas.microsoft.com/office/powerpoint/2010/main" val="462928724"/>
      </p:ext>
    </p:extLst>
  </p:cSld>
  <p:clrMapOvr>
    <a:masterClrMapping/>
  </p:clrMapOvr>
  <mc:AlternateContent xmlns:mc="http://schemas.openxmlformats.org/markup-compatibility/2006" xmlns:p14="http://schemas.microsoft.com/office/powerpoint/2010/main">
    <mc:Choice Requires="p14">
      <p:transition spd="med" p14:dur="700" advTm="14873">
        <p:fade/>
      </p:transition>
    </mc:Choice>
    <mc:Fallback xmlns="">
      <p:transition spd="med" advTm="14873">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Toni </a:t>
            </a:r>
            <a:r>
              <a:rPr lang="en-US" dirty="0" err="1" smtClean="0"/>
              <a:t>morrison</a:t>
            </a:r>
            <a:endParaRPr lang="en-US" dirty="0"/>
          </a:p>
        </p:txBody>
      </p:sp>
      <p:sp>
        <p:nvSpPr>
          <p:cNvPr id="3" name="Content Placeholder 2"/>
          <p:cNvSpPr>
            <a:spLocks noGrp="1"/>
          </p:cNvSpPr>
          <p:nvPr>
            <p:ph idx="1"/>
          </p:nvPr>
        </p:nvSpPr>
        <p:spPr>
          <a:xfrm>
            <a:off x="7061982" y="2321169"/>
            <a:ext cx="4740812" cy="4024125"/>
          </a:xfrm>
        </p:spPr>
        <p:txBody>
          <a:bodyPr/>
          <a:lstStyle/>
          <a:p>
            <a:pPr marL="0" indent="0">
              <a:buNone/>
            </a:pPr>
            <a:r>
              <a:rPr lang="en-US" dirty="0"/>
              <a:t>“If you're going to hold someone down you're going to have to hold on by the other end of the chain. You are confined by your own repression.”</a:t>
            </a:r>
            <a:br>
              <a:rPr lang="en-US" dirty="0"/>
            </a:br>
            <a:endParaRPr lang="en-US" dirty="0" smtClean="0"/>
          </a:p>
          <a:p>
            <a:pPr marL="0" indent="0">
              <a:buNone/>
            </a:pPr>
            <a:r>
              <a:rPr lang="en-US" dirty="0"/>
              <a:t>“Make a difference about something other than yourselves.”</a:t>
            </a:r>
            <a:br>
              <a:rPr lang="en-US" dirty="0"/>
            </a:b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7792" y="1887134"/>
            <a:ext cx="5782262" cy="4112735"/>
          </a:xfrm>
          <a:prstGeom prst="rect">
            <a:avLst/>
          </a:prstGeom>
        </p:spPr>
      </p:pic>
    </p:spTree>
    <p:extLst>
      <p:ext uri="{BB962C8B-B14F-4D97-AF65-F5344CB8AC3E}">
        <p14:creationId xmlns:p14="http://schemas.microsoft.com/office/powerpoint/2010/main" val="922741488"/>
      </p:ext>
    </p:extLst>
  </p:cSld>
  <p:clrMapOvr>
    <a:masterClrMapping/>
  </p:clrMapOvr>
  <mc:AlternateContent xmlns:mc="http://schemas.openxmlformats.org/markup-compatibility/2006" xmlns:p14="http://schemas.microsoft.com/office/powerpoint/2010/main">
    <mc:Choice Requires="p14">
      <p:transition spd="med" p14:dur="700" advTm="16087">
        <p:fade/>
      </p:transition>
    </mc:Choice>
    <mc:Fallback xmlns="">
      <p:transition spd="med" advTm="16087">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Thurgood </a:t>
            </a:r>
            <a:r>
              <a:rPr lang="en-US" dirty="0" err="1" smtClean="0"/>
              <a:t>marshall</a:t>
            </a:r>
            <a:endParaRPr lang="en-US" dirty="0"/>
          </a:p>
        </p:txBody>
      </p:sp>
      <p:sp>
        <p:nvSpPr>
          <p:cNvPr id="3" name="Content Placeholder 2"/>
          <p:cNvSpPr>
            <a:spLocks noGrp="1"/>
          </p:cNvSpPr>
          <p:nvPr>
            <p:ph idx="1"/>
          </p:nvPr>
        </p:nvSpPr>
        <p:spPr>
          <a:xfrm>
            <a:off x="6147582" y="2194560"/>
            <a:ext cx="5358618" cy="4024125"/>
          </a:xfrm>
        </p:spPr>
        <p:txBody>
          <a:bodyPr/>
          <a:lstStyle/>
          <a:p>
            <a:pPr marL="0" indent="0">
              <a:buNone/>
            </a:pPr>
            <a:r>
              <a:rPr lang="en-US" dirty="0"/>
              <a:t>“None of us got where we are solely by pulling ourselves up by our bootstraps. We got here because somebody - a parent, a teacher, an Ivy League crony or a few nuns - bent down and helped us pick up our boots</a:t>
            </a:r>
            <a:r>
              <a:rPr lang="en-US" dirty="0" smtClean="0"/>
              <a:t>.”</a:t>
            </a:r>
          </a:p>
          <a:p>
            <a:pPr marL="0" indent="0">
              <a:buNone/>
            </a:pPr>
            <a:endParaRPr lang="en-US" dirty="0"/>
          </a:p>
          <a:p>
            <a:pPr marL="0" indent="0">
              <a:buNone/>
            </a:pPr>
            <a:r>
              <a:rPr lang="en-US" dirty="0"/>
              <a:t>“To protest against injustice is the foundation of all our American democracy.”</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8526" y="1514333"/>
            <a:ext cx="3140759" cy="4486799"/>
          </a:xfrm>
          <a:prstGeom prst="rect">
            <a:avLst/>
          </a:prstGeom>
        </p:spPr>
      </p:pic>
    </p:spTree>
    <p:extLst>
      <p:ext uri="{BB962C8B-B14F-4D97-AF65-F5344CB8AC3E}">
        <p14:creationId xmlns:p14="http://schemas.microsoft.com/office/powerpoint/2010/main" val="421838339"/>
      </p:ext>
    </p:extLst>
  </p:cSld>
  <p:clrMapOvr>
    <a:masterClrMapping/>
  </p:clrMapOvr>
  <mc:AlternateContent xmlns:mc="http://schemas.openxmlformats.org/markup-compatibility/2006" xmlns:p14="http://schemas.microsoft.com/office/powerpoint/2010/main">
    <mc:Choice Requires="p14">
      <p:transition spd="med" p14:dur="700" advTm="21357">
        <p:fade/>
      </p:transition>
    </mc:Choice>
    <mc:Fallback xmlns="">
      <p:transition spd="med" advTm="21357">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Michelle </a:t>
            </a:r>
            <a:r>
              <a:rPr lang="en-US" dirty="0" err="1" smtClean="0"/>
              <a:t>obama</a:t>
            </a:r>
            <a:endParaRPr lang="en-US" dirty="0"/>
          </a:p>
        </p:txBody>
      </p:sp>
      <p:sp>
        <p:nvSpPr>
          <p:cNvPr id="3" name="Content Placeholder 2"/>
          <p:cNvSpPr>
            <a:spLocks noGrp="1"/>
          </p:cNvSpPr>
          <p:nvPr>
            <p:ph idx="1"/>
          </p:nvPr>
        </p:nvSpPr>
        <p:spPr>
          <a:xfrm>
            <a:off x="6513342" y="2194560"/>
            <a:ext cx="5373858" cy="4024125"/>
          </a:xfrm>
        </p:spPr>
        <p:txBody>
          <a:bodyPr/>
          <a:lstStyle/>
          <a:p>
            <a:pPr marL="0" indent="0">
              <a:buNone/>
            </a:pPr>
            <a:r>
              <a:rPr lang="en-US" dirty="0" smtClean="0"/>
              <a:t>“You </a:t>
            </a:r>
            <a:r>
              <a:rPr lang="en-US" dirty="0"/>
              <a:t>may not always have a comfortable life and you will not always be able to solve all of the world's problems at once but don't ever underestimate the importance you can have because history has shown us that courage can be contagious and hope can take on a life of its own.”</a:t>
            </a:r>
            <a:br>
              <a:rPr lang="en-US" dirty="0"/>
            </a:br>
            <a:endParaRPr lang="en-US" dirty="0" smtClean="0"/>
          </a:p>
          <a:p>
            <a:pPr marL="0" indent="0">
              <a:buNone/>
            </a:pPr>
            <a:r>
              <a:rPr lang="en-US" dirty="0"/>
              <a:t>“The one way to get me to work my hardest was to doubt me.”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4297" y="1522860"/>
            <a:ext cx="4695825" cy="4695825"/>
          </a:xfrm>
          <a:prstGeom prst="rect">
            <a:avLst/>
          </a:prstGeom>
        </p:spPr>
      </p:pic>
    </p:spTree>
    <p:extLst>
      <p:ext uri="{BB962C8B-B14F-4D97-AF65-F5344CB8AC3E}">
        <p14:creationId xmlns:p14="http://schemas.microsoft.com/office/powerpoint/2010/main" val="1754034693"/>
      </p:ext>
    </p:extLst>
  </p:cSld>
  <p:clrMapOvr>
    <a:masterClrMapping/>
  </p:clrMapOvr>
  <mc:AlternateContent xmlns:mc="http://schemas.openxmlformats.org/markup-compatibility/2006" xmlns:p14="http://schemas.microsoft.com/office/powerpoint/2010/main">
    <mc:Choice Requires="p14">
      <p:transition spd="med" p14:dur="700" advTm="24626">
        <p:fade/>
      </p:transition>
    </mc:Choice>
    <mc:Fallback xmlns="">
      <p:transition spd="med" advTm="24626">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faith </a:t>
            </a:r>
            <a:r>
              <a:rPr lang="en-US" dirty="0" err="1"/>
              <a:t>ringgold</a:t>
            </a:r>
            <a:endParaRPr lang="en-US" dirty="0"/>
          </a:p>
        </p:txBody>
      </p:sp>
      <p:sp>
        <p:nvSpPr>
          <p:cNvPr id="3" name="Content Placeholder 2"/>
          <p:cNvSpPr>
            <a:spLocks noGrp="1"/>
          </p:cNvSpPr>
          <p:nvPr>
            <p:ph idx="1"/>
          </p:nvPr>
        </p:nvSpPr>
        <p:spPr>
          <a:xfrm>
            <a:off x="7132320" y="2194560"/>
            <a:ext cx="4373880" cy="4024125"/>
          </a:xfrm>
        </p:spPr>
        <p:txBody>
          <a:bodyPr/>
          <a:lstStyle/>
          <a:p>
            <a:pPr marL="0" indent="0">
              <a:buNone/>
            </a:pPr>
            <a:r>
              <a:rPr lang="en-US" dirty="0" smtClean="0"/>
              <a:t>“I </a:t>
            </a:r>
            <a:r>
              <a:rPr lang="en-US" dirty="0"/>
              <a:t>had something I was trying to say and sometimes the message is an easy transmission and sometimes it's a difficult one but I love the power of saying it so I'm </a:t>
            </a:r>
            <a:r>
              <a:rPr lang="en-US" dirty="0" err="1"/>
              <a:t>gonna</a:t>
            </a:r>
            <a:r>
              <a:rPr lang="en-US" dirty="0"/>
              <a:t> do it whether it's hard or easy</a:t>
            </a:r>
            <a:r>
              <a:rPr lang="en-US" dirty="0" smtClean="0"/>
              <a:t>.”</a:t>
            </a:r>
            <a:r>
              <a:rPr lang="en-US" dirty="0"/>
              <a:t/>
            </a:r>
            <a:br>
              <a:rPr lang="en-US" dirty="0"/>
            </a:br>
            <a:endParaRPr lang="en-US" dirty="0" smtClean="0"/>
          </a:p>
          <a:p>
            <a:pPr marL="0" indent="0">
              <a:buNone/>
            </a:pPr>
            <a:r>
              <a:rPr lang="en-US" dirty="0" smtClean="0"/>
              <a:t>“You </a:t>
            </a:r>
            <a:r>
              <a:rPr lang="en-US" dirty="0"/>
              <a:t>can't sit around and wait for somebody to say who you are. You need to write it and paint it and do </a:t>
            </a:r>
            <a:r>
              <a:rPr lang="en-US" dirty="0" smtClean="0"/>
              <a:t>it”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013" y="1378740"/>
            <a:ext cx="3297115" cy="4896216"/>
          </a:xfrm>
          <a:prstGeom prst="rect">
            <a:avLst/>
          </a:prstGeom>
        </p:spPr>
      </p:pic>
    </p:spTree>
    <p:extLst>
      <p:ext uri="{BB962C8B-B14F-4D97-AF65-F5344CB8AC3E}">
        <p14:creationId xmlns:p14="http://schemas.microsoft.com/office/powerpoint/2010/main" val="363975925"/>
      </p:ext>
    </p:extLst>
  </p:cSld>
  <p:clrMapOvr>
    <a:masterClrMapping/>
  </p:clrMapOvr>
  <mc:AlternateContent xmlns:mc="http://schemas.openxmlformats.org/markup-compatibility/2006" xmlns:p14="http://schemas.microsoft.com/office/powerpoint/2010/main">
    <mc:Choice Requires="p14">
      <p:transition spd="med" p14:dur="700" advTm="21693">
        <p:fade/>
      </p:transition>
    </mc:Choice>
    <mc:Fallback xmlns="">
      <p:transition spd="med" advTm="21693">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aLthea</a:t>
            </a:r>
            <a:r>
              <a:rPr lang="en-US" dirty="0" smtClean="0"/>
              <a:t> </a:t>
            </a:r>
            <a:r>
              <a:rPr lang="en-US" dirty="0" err="1"/>
              <a:t>gibson</a:t>
            </a:r>
            <a:endParaRPr lang="en-US" dirty="0"/>
          </a:p>
        </p:txBody>
      </p:sp>
      <p:sp>
        <p:nvSpPr>
          <p:cNvPr id="3" name="Content Placeholder 2"/>
          <p:cNvSpPr>
            <a:spLocks noGrp="1"/>
          </p:cNvSpPr>
          <p:nvPr>
            <p:ph idx="1"/>
          </p:nvPr>
        </p:nvSpPr>
        <p:spPr>
          <a:xfrm>
            <a:off x="6836898" y="2208627"/>
            <a:ext cx="5035062" cy="4024125"/>
          </a:xfrm>
        </p:spPr>
        <p:txBody>
          <a:bodyPr/>
          <a:lstStyle/>
          <a:p>
            <a:pPr marL="0" indent="0">
              <a:buNone/>
            </a:pPr>
            <a:r>
              <a:rPr lang="en-US" i="1" dirty="0" smtClean="0"/>
              <a:t>“In </a:t>
            </a:r>
            <a:r>
              <a:rPr lang="en-US" i="1" dirty="0"/>
              <a:t>the field of sports you are more or less accepted for what you do rather than what you are</a:t>
            </a:r>
            <a:r>
              <a:rPr lang="en-US" i="1" dirty="0" smtClean="0"/>
              <a:t>.”</a:t>
            </a:r>
          </a:p>
          <a:p>
            <a:pPr marL="0" indent="0">
              <a:buNone/>
            </a:pPr>
            <a:endParaRPr lang="en-US" i="1" dirty="0"/>
          </a:p>
          <a:p>
            <a:pPr marL="0" indent="0">
              <a:buNone/>
            </a:pPr>
            <a:r>
              <a:rPr lang="en-US" i="1" dirty="0" smtClean="0"/>
              <a:t>“Shaking </a:t>
            </a:r>
            <a:r>
              <a:rPr lang="en-US" i="1" dirty="0"/>
              <a:t>hands with the Queen of England was a long way from being forced to sit in the colored section of the bus going into downtown Wilmington, North Carolina</a:t>
            </a:r>
            <a:r>
              <a:rPr lang="en-US" i="1" dirty="0" smtClean="0"/>
              <a: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321" y="1903827"/>
            <a:ext cx="5905500" cy="3810000"/>
          </a:xfrm>
          <a:prstGeom prst="rect">
            <a:avLst/>
          </a:prstGeom>
        </p:spPr>
      </p:pic>
    </p:spTree>
    <p:extLst>
      <p:ext uri="{BB962C8B-B14F-4D97-AF65-F5344CB8AC3E}">
        <p14:creationId xmlns:p14="http://schemas.microsoft.com/office/powerpoint/2010/main" val="3732618831"/>
      </p:ext>
    </p:extLst>
  </p:cSld>
  <p:clrMapOvr>
    <a:masterClrMapping/>
  </p:clrMapOvr>
  <mc:AlternateContent xmlns:mc="http://schemas.openxmlformats.org/markup-compatibility/2006" xmlns:p14="http://schemas.microsoft.com/office/powerpoint/2010/main">
    <mc:Choice Requires="p14">
      <p:transition spd="med" p14:dur="700" advTm="16482">
        <p:fade/>
      </p:transition>
    </mc:Choice>
    <mc:Fallback xmlns="">
      <p:transition spd="med" advTm="16482">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 Shirley</a:t>
            </a:r>
            <a:endParaRPr lang="en-US" dirty="0"/>
          </a:p>
        </p:txBody>
      </p:sp>
      <p:sp>
        <p:nvSpPr>
          <p:cNvPr id="3" name="Content Placeholder 2"/>
          <p:cNvSpPr>
            <a:spLocks noGrp="1"/>
          </p:cNvSpPr>
          <p:nvPr>
            <p:ph idx="1"/>
          </p:nvPr>
        </p:nvSpPr>
        <p:spPr>
          <a:xfrm>
            <a:off x="6710289" y="2518118"/>
            <a:ext cx="5078438" cy="3010486"/>
          </a:xfrm>
        </p:spPr>
        <p:txBody>
          <a:bodyPr/>
          <a:lstStyle/>
          <a:p>
            <a:pPr marL="0" indent="0">
              <a:buNone/>
            </a:pPr>
            <a:r>
              <a:rPr lang="en-US" dirty="0" smtClean="0"/>
              <a:t>“You </a:t>
            </a:r>
            <a:r>
              <a:rPr lang="en-US" dirty="0"/>
              <a:t>never win with violence. You only win when you maintain your dignity</a:t>
            </a:r>
            <a:r>
              <a:rPr lang="en-US" dirty="0" smtClean="0"/>
              <a:t>.”</a:t>
            </a:r>
          </a:p>
          <a:p>
            <a:pPr marL="0" indent="0">
              <a:buNone/>
            </a:pPr>
            <a:endParaRPr lang="en-US" dirty="0"/>
          </a:p>
          <a:p>
            <a:pPr marL="0" indent="0">
              <a:buNone/>
            </a:pPr>
            <a:r>
              <a:rPr lang="en-US" dirty="0" smtClean="0"/>
              <a:t>“It </a:t>
            </a:r>
            <a:r>
              <a:rPr lang="en-US" dirty="0"/>
              <a:t>takes courage to change people’s </a:t>
            </a:r>
            <a:r>
              <a:rPr lang="en-US" dirty="0" smtClean="0"/>
              <a:t>hearts.”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242" y="2057401"/>
            <a:ext cx="5448926" cy="3693161"/>
          </a:xfrm>
          <a:prstGeom prst="rect">
            <a:avLst/>
          </a:prstGeom>
        </p:spPr>
      </p:pic>
    </p:spTree>
    <p:extLst>
      <p:ext uri="{BB962C8B-B14F-4D97-AF65-F5344CB8AC3E}">
        <p14:creationId xmlns:p14="http://schemas.microsoft.com/office/powerpoint/2010/main" val="809657911"/>
      </p:ext>
    </p:extLst>
  </p:cSld>
  <p:clrMapOvr>
    <a:masterClrMapping/>
  </p:clrMapOvr>
  <mc:AlternateContent xmlns:mc="http://schemas.openxmlformats.org/markup-compatibility/2006" xmlns:p14="http://schemas.microsoft.com/office/powerpoint/2010/main">
    <mc:Choice Requires="p14">
      <p:transition spd="med" p14:dur="700" advTm="12878">
        <p:fade/>
      </p:transition>
    </mc:Choice>
    <mc:Fallback xmlns="">
      <p:transition spd="med" advTm="12878">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Richard wright</a:t>
            </a:r>
            <a:endParaRPr lang="en-US" dirty="0"/>
          </a:p>
        </p:txBody>
      </p:sp>
      <p:sp>
        <p:nvSpPr>
          <p:cNvPr id="3" name="Content Placeholder 2"/>
          <p:cNvSpPr>
            <a:spLocks noGrp="1"/>
          </p:cNvSpPr>
          <p:nvPr>
            <p:ph idx="1"/>
          </p:nvPr>
        </p:nvSpPr>
        <p:spPr>
          <a:xfrm>
            <a:off x="6935372" y="2194560"/>
            <a:ext cx="4570828" cy="4024125"/>
          </a:xfrm>
        </p:spPr>
        <p:txBody>
          <a:bodyPr>
            <a:normAutofit lnSpcReduction="10000"/>
          </a:bodyPr>
          <a:lstStyle/>
          <a:p>
            <a:pPr marL="0" indent="0">
              <a:buNone/>
            </a:pPr>
            <a:r>
              <a:rPr lang="en-US" dirty="0"/>
              <a:t>“They hate because they fear, and they fear because they feel that the deepest feelings of their lives are being assaulted and outraged. And they do not know why; they are powerless pawns in a blind play of social forces.” </a:t>
            </a:r>
            <a:endParaRPr lang="en-US" dirty="0" smtClean="0"/>
          </a:p>
          <a:p>
            <a:pPr marL="0" indent="0">
              <a:buNone/>
            </a:pPr>
            <a:endParaRPr lang="en-US" dirty="0"/>
          </a:p>
          <a:p>
            <a:pPr marL="0" indent="0">
              <a:buNone/>
            </a:pPr>
            <a:r>
              <a:rPr lang="en-US" dirty="0"/>
              <a:t>“Men can starve from a lack of self-realization as much as they can from a lack of bread.”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4756" y="1593767"/>
            <a:ext cx="3812675" cy="4762499"/>
          </a:xfrm>
          <a:prstGeom prst="rect">
            <a:avLst/>
          </a:prstGeom>
        </p:spPr>
      </p:pic>
    </p:spTree>
    <p:extLst>
      <p:ext uri="{BB962C8B-B14F-4D97-AF65-F5344CB8AC3E}">
        <p14:creationId xmlns:p14="http://schemas.microsoft.com/office/powerpoint/2010/main" val="1418671123"/>
      </p:ext>
    </p:extLst>
  </p:cSld>
  <p:clrMapOvr>
    <a:masterClrMapping/>
  </p:clrMapOvr>
  <mc:AlternateContent xmlns:mc="http://schemas.openxmlformats.org/markup-compatibility/2006" xmlns:p14="http://schemas.microsoft.com/office/powerpoint/2010/main">
    <mc:Choice Requires="p14">
      <p:transition spd="med" p14:dur="700" advTm="18308">
        <p:fade/>
      </p:transition>
    </mc:Choice>
    <mc:Fallback xmlns="">
      <p:transition spd="med" advTm="18308">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Serena </a:t>
            </a:r>
            <a:r>
              <a:rPr lang="en-US" dirty="0" err="1" smtClean="0"/>
              <a:t>williams</a:t>
            </a:r>
            <a:endParaRPr lang="en-US" dirty="0"/>
          </a:p>
        </p:txBody>
      </p:sp>
      <p:sp>
        <p:nvSpPr>
          <p:cNvPr id="3" name="Content Placeholder 2"/>
          <p:cNvSpPr>
            <a:spLocks noGrp="1"/>
          </p:cNvSpPr>
          <p:nvPr>
            <p:ph idx="1"/>
          </p:nvPr>
        </p:nvSpPr>
        <p:spPr>
          <a:xfrm>
            <a:off x="6597748" y="2194560"/>
            <a:ext cx="4908452" cy="4024125"/>
          </a:xfrm>
        </p:spPr>
        <p:txBody>
          <a:bodyPr>
            <a:normAutofit lnSpcReduction="10000"/>
          </a:bodyPr>
          <a:lstStyle/>
          <a:p>
            <a:pPr marL="0" indent="0">
              <a:buNone/>
            </a:pPr>
            <a:r>
              <a:rPr lang="en-US" i="1" cap="all" dirty="0"/>
              <a:t>“You can be whatever size you are, and you can be beautiful both inside and out. We’re always told what’s beautiful and what’s not, and that’s not right</a:t>
            </a:r>
            <a:r>
              <a:rPr lang="en-US" i="1" cap="all" dirty="0" smtClean="0"/>
              <a:t>.</a:t>
            </a:r>
            <a:r>
              <a:rPr lang="en-US" dirty="0" smtClean="0"/>
              <a:t>”</a:t>
            </a:r>
          </a:p>
          <a:p>
            <a:pPr marL="0" indent="0">
              <a:buNone/>
            </a:pPr>
            <a:endParaRPr lang="en-US" dirty="0"/>
          </a:p>
          <a:p>
            <a:pPr marL="0" indent="0">
              <a:buNone/>
            </a:pPr>
            <a:r>
              <a:rPr lang="en-US" i="1" cap="all" dirty="0"/>
              <a:t>“I don’t like to lose — at anything… Yet I’ve grown most not from victories, but setbacks. If winning is God’s reward, then losing is how he teaches us.</a:t>
            </a:r>
            <a:r>
              <a:rPr lang="en-US" dirty="0"/>
              <a:t>”</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8205" y="1561514"/>
            <a:ext cx="4327844" cy="4512008"/>
          </a:xfrm>
          <a:prstGeom prst="rect">
            <a:avLst/>
          </a:prstGeom>
        </p:spPr>
      </p:pic>
    </p:spTree>
    <p:extLst>
      <p:ext uri="{BB962C8B-B14F-4D97-AF65-F5344CB8AC3E}">
        <p14:creationId xmlns:p14="http://schemas.microsoft.com/office/powerpoint/2010/main" val="2513035660"/>
      </p:ext>
    </p:extLst>
  </p:cSld>
  <p:clrMapOvr>
    <a:masterClrMapping/>
  </p:clrMapOvr>
  <mc:AlternateContent xmlns:mc="http://schemas.openxmlformats.org/markup-compatibility/2006" xmlns:p14="http://schemas.microsoft.com/office/powerpoint/2010/main">
    <mc:Choice Requires="p14">
      <p:transition spd="med" p14:dur="700" advTm="20098">
        <p:fade/>
      </p:transition>
    </mc:Choice>
    <mc:Fallback xmlns="">
      <p:transition spd="med" advTm="20098">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Jackie </a:t>
            </a:r>
            <a:r>
              <a:rPr lang="en-US" dirty="0" err="1" smtClean="0"/>
              <a:t>robinson</a:t>
            </a:r>
            <a:endParaRPr lang="en-US" dirty="0"/>
          </a:p>
        </p:txBody>
      </p:sp>
      <p:sp>
        <p:nvSpPr>
          <p:cNvPr id="3" name="Content Placeholder 2"/>
          <p:cNvSpPr>
            <a:spLocks noGrp="1"/>
          </p:cNvSpPr>
          <p:nvPr>
            <p:ph idx="1"/>
          </p:nvPr>
        </p:nvSpPr>
        <p:spPr>
          <a:xfrm>
            <a:off x="6808763" y="2574388"/>
            <a:ext cx="4697437" cy="3052689"/>
          </a:xfrm>
        </p:spPr>
        <p:txBody>
          <a:bodyPr/>
          <a:lstStyle/>
          <a:p>
            <a:pPr marL="0" indent="0">
              <a:buNone/>
            </a:pPr>
            <a:r>
              <a:rPr lang="en-US" i="1" dirty="0" smtClean="0"/>
              <a:t>“A </a:t>
            </a:r>
            <a:r>
              <a:rPr lang="en-US" i="1" dirty="0"/>
              <a:t>life is not important except in the impact it has on other lives</a:t>
            </a:r>
            <a:r>
              <a:rPr lang="en-US" i="1" dirty="0" smtClean="0"/>
              <a:t>.”</a:t>
            </a:r>
          </a:p>
          <a:p>
            <a:pPr marL="0" indent="0">
              <a:buNone/>
            </a:pPr>
            <a:endParaRPr lang="en-US" i="1" dirty="0"/>
          </a:p>
          <a:p>
            <a:pPr marL="0" indent="0">
              <a:buNone/>
            </a:pPr>
            <a:r>
              <a:rPr lang="en-US" i="1" dirty="0" smtClean="0"/>
              <a:t>“</a:t>
            </a:r>
            <a:r>
              <a:rPr lang="en-US" i="1" dirty="0"/>
              <a:t>I'm not concerned with your liking or disliking me... All I ask is that you respect me as a human being</a:t>
            </a:r>
            <a:r>
              <a:rPr lang="en-US" i="1" dirty="0" smtClean="0"/>
              <a: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0155" y="1811509"/>
            <a:ext cx="4181328" cy="4181328"/>
          </a:xfrm>
          <a:prstGeom prst="rect">
            <a:avLst/>
          </a:prstGeom>
        </p:spPr>
      </p:pic>
    </p:spTree>
    <p:extLst>
      <p:ext uri="{BB962C8B-B14F-4D97-AF65-F5344CB8AC3E}">
        <p14:creationId xmlns:p14="http://schemas.microsoft.com/office/powerpoint/2010/main" val="2413408149"/>
      </p:ext>
    </p:extLst>
  </p:cSld>
  <p:clrMapOvr>
    <a:masterClrMapping/>
  </p:clrMapOvr>
  <mc:AlternateContent xmlns:mc="http://schemas.openxmlformats.org/markup-compatibility/2006" xmlns:p14="http://schemas.microsoft.com/office/powerpoint/2010/main">
    <mc:Choice Requires="p14">
      <p:transition spd="med" p14:dur="700" advTm="8477">
        <p:fade/>
      </p:transition>
    </mc:Choice>
    <mc:Fallback xmlns="">
      <p:transition spd="med" advTm="8477">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Marion Anderson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1266" y="1410887"/>
            <a:ext cx="4940326" cy="5167314"/>
          </a:xfrm>
        </p:spPr>
      </p:pic>
      <p:sp>
        <p:nvSpPr>
          <p:cNvPr id="5" name="TextBox 4"/>
          <p:cNvSpPr txBox="1"/>
          <p:nvPr/>
        </p:nvSpPr>
        <p:spPr>
          <a:xfrm>
            <a:off x="6428935" y="2405575"/>
            <a:ext cx="4978791" cy="3416320"/>
          </a:xfrm>
          <a:prstGeom prst="rect">
            <a:avLst/>
          </a:prstGeom>
          <a:noFill/>
        </p:spPr>
        <p:txBody>
          <a:bodyPr wrap="square" rtlCol="0">
            <a:spAutoFit/>
          </a:bodyPr>
          <a:lstStyle/>
          <a:p>
            <a:r>
              <a:rPr lang="en-US" dirty="0"/>
              <a:t>“When I sing, I don't want them to see that my face is black. I don't want them to see that my face is white. I want them to see my soul. And that is colorless</a:t>
            </a:r>
            <a:r>
              <a:rPr lang="en-US" dirty="0" smtClean="0"/>
              <a:t>.”</a:t>
            </a:r>
          </a:p>
          <a:p>
            <a:endParaRPr lang="en-US" dirty="0"/>
          </a:p>
          <a:p>
            <a:endParaRPr lang="en-US" dirty="0" smtClean="0"/>
          </a:p>
          <a:p>
            <a:endParaRPr lang="en-US" dirty="0" smtClean="0"/>
          </a:p>
          <a:p>
            <a:r>
              <a:rPr lang="en-US" dirty="0"/>
              <a:t>“Prejudice is like a hair across your cheek. You can't see it, you can't find it with your fingers, but you keep brushing at it because the feel of it is irritating.”</a:t>
            </a:r>
            <a:br>
              <a:rPr lang="en-US" dirty="0"/>
            </a:br>
            <a:endParaRPr lang="en-US" dirty="0"/>
          </a:p>
        </p:txBody>
      </p:sp>
    </p:spTree>
    <p:extLst>
      <p:ext uri="{BB962C8B-B14F-4D97-AF65-F5344CB8AC3E}">
        <p14:creationId xmlns:p14="http://schemas.microsoft.com/office/powerpoint/2010/main" val="1997278588"/>
      </p:ext>
    </p:extLst>
  </p:cSld>
  <p:clrMapOvr>
    <a:masterClrMapping/>
  </p:clrMapOvr>
  <mc:AlternateContent xmlns:mc="http://schemas.openxmlformats.org/markup-compatibility/2006" xmlns:p14="http://schemas.microsoft.com/office/powerpoint/2010/main">
    <mc:Choice Requires="p14">
      <p:transition spd="med" p14:dur="700" advTm="20512">
        <p:fade/>
      </p:transition>
    </mc:Choice>
    <mc:Fallback xmlns="">
      <p:transition spd="med" advTm="20512">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r>
            <a:br>
              <a:rPr lang="en-US" dirty="0"/>
            </a:br>
            <a:r>
              <a:rPr lang="en-US" dirty="0"/>
              <a:t>Arturo Alfonso </a:t>
            </a:r>
            <a:r>
              <a:rPr lang="en-US" dirty="0" err="1"/>
              <a:t>Schomburg</a:t>
            </a:r>
            <a:endParaRPr lang="en-US" dirty="0"/>
          </a:p>
        </p:txBody>
      </p:sp>
      <p:sp>
        <p:nvSpPr>
          <p:cNvPr id="3" name="Content Placeholder 2"/>
          <p:cNvSpPr>
            <a:spLocks noGrp="1"/>
          </p:cNvSpPr>
          <p:nvPr>
            <p:ph idx="1"/>
          </p:nvPr>
        </p:nvSpPr>
        <p:spPr>
          <a:xfrm>
            <a:off x="6850966" y="2194560"/>
            <a:ext cx="4655234" cy="4024125"/>
          </a:xfrm>
        </p:spPr>
        <p:txBody>
          <a:bodyPr/>
          <a:lstStyle/>
          <a:p>
            <a:pPr marL="0" indent="0">
              <a:buNone/>
            </a:pPr>
            <a:r>
              <a:rPr lang="en-US" dirty="0" smtClean="0"/>
              <a:t>“We </a:t>
            </a:r>
            <a:r>
              <a:rPr lang="en-US" dirty="0"/>
              <a:t>need the historian and philosopher to give us with trenchant pen, the story of our forefathers, and let our soul and body, with phosphorescent light, brighten the chasm that separates us. We should cling to them just as blood is thicker than water</a:t>
            </a:r>
            <a:r>
              <a:rPr lang="en-US" dirty="0" smtClean="0"/>
              <a:t>.”</a:t>
            </a:r>
          </a:p>
          <a:p>
            <a:pPr marL="0" indent="0">
              <a:buNone/>
            </a:pPr>
            <a:endParaRPr lang="en-US" dirty="0" smtClean="0"/>
          </a:p>
          <a:p>
            <a:pPr marL="0" indent="0">
              <a:buNone/>
            </a:pPr>
            <a:r>
              <a:rPr lang="en-US" dirty="0" smtClean="0"/>
              <a:t>“Pride </a:t>
            </a:r>
            <a:r>
              <a:rPr lang="en-US" dirty="0"/>
              <a:t>of race is the antidote to prejudice</a:t>
            </a:r>
            <a:r>
              <a:rPr lang="en-US" dirty="0" smtClean="0"/>
              <a: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8278" y="2057401"/>
            <a:ext cx="3515751" cy="4262848"/>
          </a:xfrm>
          <a:prstGeom prst="rect">
            <a:avLst/>
          </a:prstGeom>
        </p:spPr>
      </p:pic>
    </p:spTree>
    <p:extLst>
      <p:ext uri="{BB962C8B-B14F-4D97-AF65-F5344CB8AC3E}">
        <p14:creationId xmlns:p14="http://schemas.microsoft.com/office/powerpoint/2010/main" val="80005094"/>
      </p:ext>
    </p:extLst>
  </p:cSld>
  <p:clrMapOvr>
    <a:masterClrMapping/>
  </p:clrMapOvr>
  <mc:AlternateContent xmlns:mc="http://schemas.openxmlformats.org/markup-compatibility/2006" xmlns:p14="http://schemas.microsoft.com/office/powerpoint/2010/main">
    <mc:Choice Requires="p14">
      <p:transition spd="med" p14:dur="700" advTm="23644">
        <p:fade/>
      </p:transition>
    </mc:Choice>
    <mc:Fallback xmlns="">
      <p:transition spd="med" advTm="23644">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James Baldwin</a:t>
            </a:r>
            <a:br>
              <a:rPr lang="en-US" dirty="0"/>
            </a:br>
            <a:endParaRPr lang="en-US" dirty="0"/>
          </a:p>
        </p:txBody>
      </p:sp>
      <p:sp>
        <p:nvSpPr>
          <p:cNvPr id="3" name="Content Placeholder 2"/>
          <p:cNvSpPr>
            <a:spLocks noGrp="1"/>
          </p:cNvSpPr>
          <p:nvPr>
            <p:ph idx="1"/>
          </p:nvPr>
        </p:nvSpPr>
        <p:spPr>
          <a:xfrm>
            <a:off x="7272996" y="2194560"/>
            <a:ext cx="4375053" cy="4024125"/>
          </a:xfrm>
        </p:spPr>
        <p:txBody>
          <a:bodyPr/>
          <a:lstStyle/>
          <a:p>
            <a:pPr marL="0" indent="0">
              <a:buNone/>
            </a:pPr>
            <a:r>
              <a:rPr lang="en-US" i="1" dirty="0" smtClean="0"/>
              <a:t>“I </a:t>
            </a:r>
            <a:r>
              <a:rPr lang="en-US" i="1" dirty="0"/>
              <a:t>imagine one of the reasons people cling to their hates so stubbornly is because they sense, once hate is gone, they will be forced to deal with pain</a:t>
            </a:r>
            <a:r>
              <a:rPr lang="en-US" i="1" dirty="0" smtClean="0"/>
              <a:t>.”</a:t>
            </a:r>
          </a:p>
          <a:p>
            <a:pPr marL="0" indent="0">
              <a:buNone/>
            </a:pPr>
            <a:endParaRPr lang="en-US" i="1" dirty="0"/>
          </a:p>
          <a:p>
            <a:pPr marL="0" indent="0">
              <a:buNone/>
            </a:pPr>
            <a:r>
              <a:rPr lang="en-US" i="1" dirty="0" smtClean="0"/>
              <a:t>“I </a:t>
            </a:r>
            <a:r>
              <a:rPr lang="en-US" i="1" dirty="0"/>
              <a:t>am what time, circumstance, history, have made of me, certainly, but I am also, much more than that. So are we all</a:t>
            </a:r>
            <a:r>
              <a:rPr lang="en-US" i="1" dirty="0" smtClean="0"/>
              <a:t>.”</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2368" y="1686620"/>
            <a:ext cx="6498981" cy="4532065"/>
          </a:xfrm>
          <a:prstGeom prst="rect">
            <a:avLst/>
          </a:prstGeom>
        </p:spPr>
      </p:pic>
    </p:spTree>
    <p:extLst>
      <p:ext uri="{BB962C8B-B14F-4D97-AF65-F5344CB8AC3E}">
        <p14:creationId xmlns:p14="http://schemas.microsoft.com/office/powerpoint/2010/main" val="235336775"/>
      </p:ext>
    </p:extLst>
  </p:cSld>
  <p:clrMapOvr>
    <a:masterClrMapping/>
  </p:clrMapOvr>
  <mc:AlternateContent xmlns:mc="http://schemas.openxmlformats.org/markup-compatibility/2006" xmlns:p14="http://schemas.microsoft.com/office/powerpoint/2010/main">
    <mc:Choice Requires="p14">
      <p:transition spd="med" p14:dur="700" advTm="20173">
        <p:fade/>
      </p:transition>
    </mc:Choice>
    <mc:Fallback xmlns="">
      <p:transition spd="med" advTm="20173">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Carla </a:t>
            </a:r>
            <a:r>
              <a:rPr lang="en-US" dirty="0" err="1" smtClean="0"/>
              <a:t>hayden</a:t>
            </a:r>
            <a:endParaRPr lang="en-US" dirty="0"/>
          </a:p>
        </p:txBody>
      </p:sp>
      <p:sp>
        <p:nvSpPr>
          <p:cNvPr id="3" name="Content Placeholder 2"/>
          <p:cNvSpPr>
            <a:spLocks noGrp="1"/>
          </p:cNvSpPr>
          <p:nvPr>
            <p:ph idx="1"/>
          </p:nvPr>
        </p:nvSpPr>
        <p:spPr>
          <a:xfrm>
            <a:off x="7033846" y="2194560"/>
            <a:ext cx="4472354" cy="4024125"/>
          </a:xfrm>
        </p:spPr>
        <p:txBody>
          <a:bodyPr>
            <a:normAutofit fontScale="92500"/>
          </a:bodyPr>
          <a:lstStyle/>
          <a:p>
            <a:pPr marL="0" indent="0">
              <a:buNone/>
            </a:pPr>
            <a:r>
              <a:rPr lang="en-US" dirty="0" smtClean="0"/>
              <a:t>“There </a:t>
            </a:r>
            <a:r>
              <a:rPr lang="en-US" dirty="0"/>
              <a:t>is a hunger in this digital age to hear authors together, to participate in programs, to just be in a place, a community space</a:t>
            </a:r>
            <a:r>
              <a:rPr lang="en-US" dirty="0" smtClean="0"/>
              <a:t>.”</a:t>
            </a:r>
          </a:p>
          <a:p>
            <a:pPr marL="0" indent="0">
              <a:buNone/>
            </a:pPr>
            <a:endParaRPr lang="en-US" dirty="0"/>
          </a:p>
          <a:p>
            <a:pPr marL="0" indent="0">
              <a:buNone/>
            </a:pPr>
            <a:r>
              <a:rPr lang="en-US" dirty="0" smtClean="0"/>
              <a:t>“Health </a:t>
            </a:r>
            <a:r>
              <a:rPr lang="en-US" dirty="0"/>
              <a:t>information is just about the number one thing that people go into public libraries and connect to public libraries for. They're also looking for information about things that can make their lives better. It's a great equalizer</a:t>
            </a:r>
            <a:r>
              <a:rPr lang="en-US" dirty="0" smtClean="0"/>
              <a: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625" y="2057401"/>
            <a:ext cx="6557450" cy="3691060"/>
          </a:xfrm>
          <a:prstGeom prst="rect">
            <a:avLst/>
          </a:prstGeom>
        </p:spPr>
      </p:pic>
    </p:spTree>
    <p:extLst>
      <p:ext uri="{BB962C8B-B14F-4D97-AF65-F5344CB8AC3E}">
        <p14:creationId xmlns:p14="http://schemas.microsoft.com/office/powerpoint/2010/main" val="2546920524"/>
      </p:ext>
    </p:extLst>
  </p:cSld>
  <p:clrMapOvr>
    <a:masterClrMapping/>
  </p:clrMapOvr>
  <mc:AlternateContent xmlns:mc="http://schemas.openxmlformats.org/markup-compatibility/2006" xmlns:p14="http://schemas.microsoft.com/office/powerpoint/2010/main">
    <mc:Choice Requires="p14">
      <p:transition spd="med" p14:dur="700" advTm="24273">
        <p:fade/>
      </p:transition>
    </mc:Choice>
    <mc:Fallback xmlns="">
      <p:transition spd="med" advTm="24273">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Muhammad Ali</a:t>
            </a:r>
            <a:br>
              <a:rPr lang="en-US" dirty="0"/>
            </a:br>
            <a:endParaRPr lang="en-US" dirty="0"/>
          </a:p>
        </p:txBody>
      </p:sp>
      <p:sp>
        <p:nvSpPr>
          <p:cNvPr id="3" name="Content Placeholder 2"/>
          <p:cNvSpPr>
            <a:spLocks noGrp="1"/>
          </p:cNvSpPr>
          <p:nvPr>
            <p:ph idx="1"/>
          </p:nvPr>
        </p:nvSpPr>
        <p:spPr>
          <a:xfrm>
            <a:off x="6780628" y="2194560"/>
            <a:ext cx="4725572" cy="4024125"/>
          </a:xfrm>
        </p:spPr>
        <p:txBody>
          <a:bodyPr/>
          <a:lstStyle/>
          <a:p>
            <a:pPr marL="0" indent="0">
              <a:buNone/>
            </a:pPr>
            <a:r>
              <a:rPr lang="en-US" i="1" dirty="0" smtClean="0"/>
              <a:t>“Service </a:t>
            </a:r>
            <a:r>
              <a:rPr lang="en-US" i="1" dirty="0"/>
              <a:t>to others is the rent you pay for your room here on earth</a:t>
            </a:r>
            <a:r>
              <a:rPr lang="en-US" i="1" dirty="0" smtClean="0"/>
              <a:t>.”</a:t>
            </a:r>
          </a:p>
          <a:p>
            <a:pPr marL="0" indent="0">
              <a:buNone/>
            </a:pPr>
            <a:endParaRPr lang="en-US" i="1" dirty="0"/>
          </a:p>
          <a:p>
            <a:pPr marL="0" indent="0">
              <a:buNone/>
            </a:pPr>
            <a:r>
              <a:rPr lang="en-US" i="1" dirty="0" smtClean="0"/>
              <a:t>“The </a:t>
            </a:r>
            <a:r>
              <a:rPr lang="en-US" i="1" dirty="0"/>
              <a:t>man who has no imagination has no wings</a:t>
            </a:r>
            <a:r>
              <a:rPr lang="en-US" i="1" dirty="0" smtClean="0"/>
              <a:t>.”</a:t>
            </a:r>
          </a:p>
          <a:p>
            <a:pPr marL="0" indent="0">
              <a:buNone/>
            </a:pPr>
            <a:endParaRPr lang="en-US" i="1" dirty="0"/>
          </a:p>
          <a:p>
            <a:pPr marL="0" indent="0">
              <a:buNone/>
            </a:pPr>
            <a:r>
              <a:rPr lang="en-US" i="1" dirty="0" smtClean="0"/>
              <a:t>“Don't </a:t>
            </a:r>
            <a:r>
              <a:rPr lang="en-US" i="1" dirty="0"/>
              <a:t>count the days, make the days count</a:t>
            </a:r>
            <a:r>
              <a:rPr lang="en-US" i="1" dirty="0" smtClean="0"/>
              <a:t>.”</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5586" y="1737751"/>
            <a:ext cx="5763651" cy="3842434"/>
          </a:xfrm>
          <a:prstGeom prst="rect">
            <a:avLst/>
          </a:prstGeom>
        </p:spPr>
      </p:pic>
    </p:spTree>
    <p:extLst>
      <p:ext uri="{BB962C8B-B14F-4D97-AF65-F5344CB8AC3E}">
        <p14:creationId xmlns:p14="http://schemas.microsoft.com/office/powerpoint/2010/main" val="1034644846"/>
      </p:ext>
    </p:extLst>
  </p:cSld>
  <p:clrMapOvr>
    <a:masterClrMapping/>
  </p:clrMapOvr>
  <mc:AlternateContent xmlns:mc="http://schemas.openxmlformats.org/markup-compatibility/2006" xmlns:p14="http://schemas.microsoft.com/office/powerpoint/2010/main">
    <mc:Choice Requires="p14">
      <p:transition spd="med" p14:dur="700" advTm="12382">
        <p:fade/>
      </p:transition>
    </mc:Choice>
    <mc:Fallback xmlns="">
      <p:transition spd="med" advTm="12382">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Darius Rucker</a:t>
            </a:r>
            <a:br>
              <a:rPr lang="en-US" dirty="0"/>
            </a:br>
            <a:endParaRPr lang="en-US" dirty="0"/>
          </a:p>
        </p:txBody>
      </p:sp>
      <p:sp>
        <p:nvSpPr>
          <p:cNvPr id="3" name="Content Placeholder 2"/>
          <p:cNvSpPr>
            <a:spLocks noGrp="1"/>
          </p:cNvSpPr>
          <p:nvPr>
            <p:ph idx="1"/>
          </p:nvPr>
        </p:nvSpPr>
        <p:spPr>
          <a:xfrm>
            <a:off x="7146388" y="2194560"/>
            <a:ext cx="4359812" cy="4024125"/>
          </a:xfrm>
        </p:spPr>
        <p:txBody>
          <a:bodyPr>
            <a:normAutofit/>
          </a:bodyPr>
          <a:lstStyle/>
          <a:p>
            <a:pPr marL="0" indent="0">
              <a:buNone/>
            </a:pPr>
            <a:r>
              <a:rPr lang="en-US" dirty="0" smtClean="0"/>
              <a:t>“I'm </a:t>
            </a:r>
            <a:r>
              <a:rPr lang="en-US" dirty="0"/>
              <a:t>black because I was born this way. I'm proud of it. Thank God I am who I am</a:t>
            </a:r>
            <a:r>
              <a:rPr lang="en-US" dirty="0" smtClean="0"/>
              <a:t>.”</a:t>
            </a:r>
            <a:r>
              <a:rPr lang="en-US" dirty="0"/>
              <a:t/>
            </a:r>
            <a:br>
              <a:rPr lang="en-US" dirty="0"/>
            </a:br>
            <a:endParaRPr lang="en-US" dirty="0" smtClean="0"/>
          </a:p>
          <a:p>
            <a:pPr marL="0" indent="0">
              <a:buNone/>
            </a:pPr>
            <a:r>
              <a:rPr lang="en-US" dirty="0" smtClean="0"/>
              <a:t>“When </a:t>
            </a:r>
            <a:r>
              <a:rPr lang="en-US" dirty="0"/>
              <a:t>I was growing up, I always knew that if I ever got anything, I was going to give back as much as I can. I learned that all you have to be willing to do is give your time</a:t>
            </a:r>
            <a:r>
              <a:rPr lang="en-US" dirty="0" smtClean="0"/>
              <a:t>.”</a:t>
            </a:r>
            <a:r>
              <a:rPr lang="en-US" dirty="0"/>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0836" y="1539239"/>
            <a:ext cx="4362157" cy="4362157"/>
          </a:xfrm>
          <a:prstGeom prst="rect">
            <a:avLst/>
          </a:prstGeom>
        </p:spPr>
      </p:pic>
    </p:spTree>
    <p:extLst>
      <p:ext uri="{BB962C8B-B14F-4D97-AF65-F5344CB8AC3E}">
        <p14:creationId xmlns:p14="http://schemas.microsoft.com/office/powerpoint/2010/main" val="589553862"/>
      </p:ext>
    </p:extLst>
  </p:cSld>
  <p:clrMapOvr>
    <a:masterClrMapping/>
  </p:clrMapOvr>
  <mc:AlternateContent xmlns:mc="http://schemas.openxmlformats.org/markup-compatibility/2006" xmlns:p14="http://schemas.microsoft.com/office/powerpoint/2010/main">
    <mc:Choice Requires="p14">
      <p:transition spd="med" p14:dur="700" advTm="16957">
        <p:fade/>
      </p:transition>
    </mc:Choice>
    <mc:Fallback xmlns="">
      <p:transition spd="med" advTm="16957">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Jean-Michel Basquiat</a:t>
            </a:r>
            <a:br>
              <a:rPr lang="en-US" dirty="0"/>
            </a:br>
            <a:endParaRPr lang="en-US" dirty="0"/>
          </a:p>
        </p:txBody>
      </p:sp>
      <p:sp>
        <p:nvSpPr>
          <p:cNvPr id="3" name="Content Placeholder 2"/>
          <p:cNvSpPr>
            <a:spLocks noGrp="1"/>
          </p:cNvSpPr>
          <p:nvPr>
            <p:ph idx="1"/>
          </p:nvPr>
        </p:nvSpPr>
        <p:spPr>
          <a:xfrm>
            <a:off x="5598942" y="2194560"/>
            <a:ext cx="5907258" cy="4024125"/>
          </a:xfrm>
        </p:spPr>
        <p:txBody>
          <a:bodyPr/>
          <a:lstStyle/>
          <a:p>
            <a:pPr marL="0" indent="0">
              <a:buNone/>
            </a:pPr>
            <a:r>
              <a:rPr lang="en-US" dirty="0" smtClean="0"/>
              <a:t>“The </a:t>
            </a:r>
            <a:r>
              <a:rPr lang="en-US" dirty="0"/>
              <a:t>black person is the protagonist in most of my paintings. I realized that I didn't see many paintings with black people in them</a:t>
            </a:r>
            <a:r>
              <a:rPr lang="en-US" dirty="0" smtClean="0"/>
              <a:t>.”</a:t>
            </a:r>
          </a:p>
          <a:p>
            <a:pPr marL="0" indent="0">
              <a:buNone/>
            </a:pPr>
            <a:endParaRPr lang="en-US" dirty="0"/>
          </a:p>
          <a:p>
            <a:pPr marL="0" indent="0">
              <a:buNone/>
            </a:pPr>
            <a:r>
              <a:rPr lang="en-US" dirty="0" smtClean="0"/>
              <a:t>“I </a:t>
            </a:r>
            <a:r>
              <a:rPr lang="en-US" dirty="0"/>
              <a:t>don't listen to what art critics say. I don't know anybody who needs a critic to find out what art is</a:t>
            </a:r>
            <a:r>
              <a:rPr lang="en-US" dirty="0" smtClean="0"/>
              <a:t>.”</a:t>
            </a:r>
            <a:r>
              <a:rPr lang="en-US" dirty="0"/>
              <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5509" y="1927274"/>
            <a:ext cx="4200182" cy="3982931"/>
          </a:xfrm>
          <a:prstGeom prst="rect">
            <a:avLst/>
          </a:prstGeom>
        </p:spPr>
      </p:pic>
    </p:spTree>
    <p:extLst>
      <p:ext uri="{BB962C8B-B14F-4D97-AF65-F5344CB8AC3E}">
        <p14:creationId xmlns:p14="http://schemas.microsoft.com/office/powerpoint/2010/main" val="4048502009"/>
      </p:ext>
    </p:extLst>
  </p:cSld>
  <p:clrMapOvr>
    <a:masterClrMapping/>
  </p:clrMapOvr>
  <mc:AlternateContent xmlns:mc="http://schemas.openxmlformats.org/markup-compatibility/2006" xmlns:p14="http://schemas.microsoft.com/office/powerpoint/2010/main">
    <mc:Choice Requires="p14">
      <p:transition spd="med" p14:dur="700" advTm="16063">
        <p:fade/>
      </p:transition>
    </mc:Choice>
    <mc:Fallback xmlns="">
      <p:transition spd="med" advTm="16063">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Shirley Chisholm</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1095" y="1583596"/>
            <a:ext cx="3669009" cy="4892013"/>
          </a:xfrm>
        </p:spPr>
      </p:pic>
      <p:sp>
        <p:nvSpPr>
          <p:cNvPr id="6" name="Rectangle 5"/>
          <p:cNvSpPr/>
          <p:nvPr/>
        </p:nvSpPr>
        <p:spPr>
          <a:xfrm>
            <a:off x="5410200" y="2608170"/>
            <a:ext cx="6096000" cy="2133982"/>
          </a:xfrm>
          <a:prstGeom prst="rect">
            <a:avLst/>
          </a:prstGeom>
        </p:spPr>
        <p:txBody>
          <a:bodyPr>
            <a:spAutoFit/>
          </a:bodyPr>
          <a:lstStyle/>
          <a:p>
            <a:pPr>
              <a:lnSpc>
                <a:spcPct val="107000"/>
              </a:lnSpc>
            </a:pPr>
            <a:r>
              <a:rPr lang="en-US" dirty="0">
                <a:ea typeface="Times New Roman" panose="02020603050405020304" pitchFamily="18" charset="0"/>
                <a:cs typeface="Calibri" panose="020F0502020204030204" pitchFamily="34" charset="0"/>
              </a:rPr>
              <a:t> “When morality comes up against profit, it is seldom that profit loses.” </a:t>
            </a:r>
            <a:endParaRPr lang="en-US" dirty="0" smtClean="0">
              <a:ea typeface="Times New Roman" panose="02020603050405020304" pitchFamily="18" charset="0"/>
              <a:cs typeface="Calibri" panose="020F0502020204030204" pitchFamily="34" charset="0"/>
            </a:endParaRPr>
          </a:p>
          <a:p>
            <a:pPr>
              <a:lnSpc>
                <a:spcPct val="107000"/>
              </a:lnSpc>
            </a:pPr>
            <a:endParaRPr lang="en-US" sz="1600" dirty="0">
              <a:effectLst/>
              <a:ea typeface="Calibri" panose="020F0502020204030204" pitchFamily="34" charset="0"/>
              <a:cs typeface="Times New Roman" panose="02020603050405020304" pitchFamily="18" charset="0"/>
            </a:endParaRPr>
          </a:p>
          <a:p>
            <a:pPr>
              <a:lnSpc>
                <a:spcPct val="107000"/>
              </a:lnSpc>
            </a:pPr>
            <a:endParaRPr lang="en-US" dirty="0" smtClean="0">
              <a:ea typeface="Calibri" panose="020F0502020204030204" pitchFamily="34" charset="0"/>
              <a:cs typeface="Times New Roman" panose="02020603050405020304" pitchFamily="18" charset="0"/>
            </a:endParaRPr>
          </a:p>
          <a:p>
            <a:pPr>
              <a:lnSpc>
                <a:spcPct val="107000"/>
              </a:lnSpc>
            </a:pPr>
            <a:r>
              <a:rPr lang="en-US" dirty="0">
                <a:ea typeface="Calibri" panose="020F0502020204030204" pitchFamily="34" charset="0"/>
                <a:cs typeface="Times New Roman" panose="02020603050405020304" pitchFamily="18" charset="0"/>
              </a:rPr>
              <a:t>“The emotional, sexual, and psychological stereotyping of females begins when the doctor says: "It's a girl.” </a:t>
            </a:r>
            <a:endParaRPr lang="en-US"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12717354"/>
      </p:ext>
    </p:extLst>
  </p:cSld>
  <p:clrMapOvr>
    <a:masterClrMapping/>
  </p:clrMapOvr>
  <mc:AlternateContent xmlns:mc="http://schemas.openxmlformats.org/markup-compatibility/2006" xmlns:p14="http://schemas.microsoft.com/office/powerpoint/2010/main">
    <mc:Choice Requires="p14">
      <p:transition spd="med" p14:dur="700" advTm="15653">
        <p:fade/>
      </p:transition>
    </mc:Choice>
    <mc:Fallback xmlns="">
      <p:transition spd="med" advTm="15653">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Julian bond</a:t>
            </a:r>
            <a:endParaRPr lang="en-US" dirty="0"/>
          </a:p>
        </p:txBody>
      </p:sp>
      <p:sp>
        <p:nvSpPr>
          <p:cNvPr id="3" name="Content Placeholder 2"/>
          <p:cNvSpPr>
            <a:spLocks noGrp="1"/>
          </p:cNvSpPr>
          <p:nvPr>
            <p:ph idx="1"/>
          </p:nvPr>
        </p:nvSpPr>
        <p:spPr>
          <a:xfrm>
            <a:off x="7258928" y="2194560"/>
            <a:ext cx="4247271" cy="4024125"/>
          </a:xfrm>
        </p:spPr>
        <p:txBody>
          <a:bodyPr/>
          <a:lstStyle/>
          <a:p>
            <a:pPr marL="0" indent="0">
              <a:buNone/>
            </a:pPr>
            <a:r>
              <a:rPr lang="en-US" dirty="0"/>
              <a:t>“The humanity of all Americans is diminished when any group is denied rights granted to others.”</a:t>
            </a:r>
          </a:p>
          <a:p>
            <a:pPr marL="0" indent="0">
              <a:buNone/>
            </a:pPr>
            <a:endParaRPr lang="en-US" dirty="0" smtClean="0"/>
          </a:p>
          <a:p>
            <a:pPr marL="0" indent="0">
              <a:buNone/>
            </a:pPr>
            <a:r>
              <a:rPr lang="en-US" dirty="0"/>
              <a:t>“Violence is black children going to school for 12 years and receiving 6 years' worth of education.”</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8634" y="1479338"/>
            <a:ext cx="4739347" cy="4739347"/>
          </a:xfrm>
          <a:prstGeom prst="rect">
            <a:avLst/>
          </a:prstGeom>
        </p:spPr>
      </p:pic>
    </p:spTree>
    <p:extLst>
      <p:ext uri="{BB962C8B-B14F-4D97-AF65-F5344CB8AC3E}">
        <p14:creationId xmlns:p14="http://schemas.microsoft.com/office/powerpoint/2010/main" val="3224934188"/>
      </p:ext>
    </p:extLst>
  </p:cSld>
  <p:clrMapOvr>
    <a:masterClrMapping/>
  </p:clrMapOvr>
  <mc:AlternateContent xmlns:mc="http://schemas.openxmlformats.org/markup-compatibility/2006" xmlns:p14="http://schemas.microsoft.com/office/powerpoint/2010/main">
    <mc:Choice Requires="p14">
      <p:transition spd="med" p14:dur="700" advTm="14827">
        <p:fade/>
      </p:transition>
    </mc:Choice>
    <mc:Fallback xmlns="">
      <p:transition spd="med" advTm="14827">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Maya Angelou</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44465" y="2057401"/>
            <a:ext cx="5382429" cy="4024313"/>
          </a:xfrm>
        </p:spPr>
      </p:pic>
      <p:sp>
        <p:nvSpPr>
          <p:cNvPr id="7" name="TextBox 6"/>
          <p:cNvSpPr txBox="1"/>
          <p:nvPr/>
        </p:nvSpPr>
        <p:spPr>
          <a:xfrm>
            <a:off x="6865034" y="2499896"/>
            <a:ext cx="4867421" cy="3139321"/>
          </a:xfrm>
          <a:prstGeom prst="rect">
            <a:avLst/>
          </a:prstGeom>
          <a:noFill/>
        </p:spPr>
        <p:txBody>
          <a:bodyPr wrap="square" rtlCol="0">
            <a:spAutoFit/>
          </a:bodyPr>
          <a:lstStyle/>
          <a:p>
            <a:r>
              <a:rPr lang="en-US" dirty="0"/>
              <a:t>“I've learned that people will forget what you said, people will forget what you did, but people will never forget how you made them feel</a:t>
            </a:r>
            <a:r>
              <a:rPr lang="en-US" dirty="0" smtClean="0"/>
              <a:t>.”</a:t>
            </a:r>
          </a:p>
          <a:p>
            <a:endParaRPr lang="en-US" dirty="0"/>
          </a:p>
          <a:p>
            <a:endParaRPr lang="en-US" dirty="0" smtClean="0"/>
          </a:p>
          <a:p>
            <a:endParaRPr lang="en-US" dirty="0"/>
          </a:p>
          <a:p>
            <a:r>
              <a:rPr lang="en-US" dirty="0"/>
              <a:t>“If you don't like something, change it. If you can't change it, change your attitude.”</a:t>
            </a:r>
            <a:br>
              <a:rPr lang="en-US" dirty="0"/>
            </a:br>
            <a:endParaRPr lang="en-US" dirty="0"/>
          </a:p>
        </p:txBody>
      </p:sp>
    </p:spTree>
    <p:extLst>
      <p:ext uri="{BB962C8B-B14F-4D97-AF65-F5344CB8AC3E}">
        <p14:creationId xmlns:p14="http://schemas.microsoft.com/office/powerpoint/2010/main" val="2801214909"/>
      </p:ext>
    </p:extLst>
  </p:cSld>
  <p:clrMapOvr>
    <a:masterClrMapping/>
  </p:clrMapOvr>
  <mc:AlternateContent xmlns:mc="http://schemas.openxmlformats.org/markup-compatibility/2006" xmlns:p14="http://schemas.microsoft.com/office/powerpoint/2010/main">
    <mc:Choice Requires="p14">
      <p:transition spd="med" p14:dur="700" advTm="14339">
        <p:fade/>
      </p:transition>
    </mc:Choice>
    <mc:Fallback xmlns="">
      <p:transition spd="med" advTm="14339">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Neil </a:t>
            </a:r>
            <a:r>
              <a:rPr lang="en-US" dirty="0" err="1"/>
              <a:t>deGrasse</a:t>
            </a:r>
            <a:r>
              <a:rPr lang="en-US" dirty="0"/>
              <a:t> Tyson</a:t>
            </a:r>
          </a:p>
        </p:txBody>
      </p:sp>
      <p:sp>
        <p:nvSpPr>
          <p:cNvPr id="3" name="Content Placeholder 2"/>
          <p:cNvSpPr>
            <a:spLocks noGrp="1"/>
          </p:cNvSpPr>
          <p:nvPr>
            <p:ph idx="1"/>
          </p:nvPr>
        </p:nvSpPr>
        <p:spPr>
          <a:xfrm>
            <a:off x="5950634" y="2194560"/>
            <a:ext cx="5555566" cy="4024125"/>
          </a:xfrm>
        </p:spPr>
        <p:txBody>
          <a:bodyPr/>
          <a:lstStyle/>
          <a:p>
            <a:pPr marL="0" indent="0">
              <a:buNone/>
            </a:pPr>
            <a:r>
              <a:rPr lang="en-US" i="1" dirty="0" smtClean="0"/>
              <a:t>“The </a:t>
            </a:r>
            <a:r>
              <a:rPr lang="en-US" i="1" dirty="0"/>
              <a:t>good thing about science is that it's true whether or not you believe in it</a:t>
            </a:r>
            <a:r>
              <a:rPr lang="en-US" i="1" dirty="0" smtClean="0"/>
              <a:t>.”</a:t>
            </a:r>
          </a:p>
          <a:p>
            <a:pPr marL="0" indent="0">
              <a:buNone/>
            </a:pPr>
            <a:endParaRPr lang="en-US" i="1" dirty="0"/>
          </a:p>
          <a:p>
            <a:pPr marL="0" indent="0">
              <a:buNone/>
            </a:pPr>
            <a:r>
              <a:rPr lang="en-US" i="1" dirty="0" smtClean="0"/>
              <a:t>“Curious </a:t>
            </a:r>
            <a:r>
              <a:rPr lang="en-US" i="1" dirty="0"/>
              <a:t>that we spend more time congratulating people who have succeeded than encouraging people who have not</a:t>
            </a:r>
            <a:r>
              <a:rPr lang="en-US" i="1" dirty="0" smtClean="0"/>
              <a: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7107" y="1517894"/>
            <a:ext cx="3596009" cy="4861804"/>
          </a:xfrm>
          <a:prstGeom prst="rect">
            <a:avLst/>
          </a:prstGeom>
        </p:spPr>
      </p:pic>
    </p:spTree>
    <p:extLst>
      <p:ext uri="{BB962C8B-B14F-4D97-AF65-F5344CB8AC3E}">
        <p14:creationId xmlns:p14="http://schemas.microsoft.com/office/powerpoint/2010/main" val="3763182908"/>
      </p:ext>
    </p:extLst>
  </p:cSld>
  <p:clrMapOvr>
    <a:masterClrMapping/>
  </p:clrMapOvr>
  <mc:AlternateContent xmlns:mc="http://schemas.openxmlformats.org/markup-compatibility/2006" xmlns:p14="http://schemas.microsoft.com/office/powerpoint/2010/main">
    <mc:Choice Requires="p14">
      <p:transition spd="med" p14:dur="700" advTm="14733">
        <p:fade/>
      </p:transition>
    </mc:Choice>
    <mc:Fallback xmlns="">
      <p:transition spd="med" advTm="14733">
        <p:fade/>
      </p:transition>
    </mc:Fallback>
  </mc:AlternateContent>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TM04033937[[fn=Vapor Trail]]</Template>
  <TotalTime>13161</TotalTime>
  <Words>1750</Words>
  <Application>Microsoft Office PowerPoint</Application>
  <PresentationFormat>Widescreen</PresentationFormat>
  <Paragraphs>134</Paragraphs>
  <Slides>33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Century Gothic</vt:lpstr>
      <vt:lpstr>Times New Roman</vt:lpstr>
      <vt:lpstr>Vapor Trail</vt:lpstr>
      <vt:lpstr>Ordinary and Extraordinary Americans</vt:lpstr>
      <vt:lpstr>Barack Obama  </vt:lpstr>
      <vt:lpstr>Marion Anderson</vt:lpstr>
      <vt:lpstr>Darius Rucker </vt:lpstr>
      <vt:lpstr>Jean-Michel Basquiat </vt:lpstr>
      <vt:lpstr>Shirley Chisholm</vt:lpstr>
      <vt:lpstr>Julian bond</vt:lpstr>
      <vt:lpstr>Maya Angelou</vt:lpstr>
      <vt:lpstr>Neil deGrasse Tyson</vt:lpstr>
      <vt:lpstr>Jimi hendrix</vt:lpstr>
      <vt:lpstr>Aretha Franklin</vt:lpstr>
      <vt:lpstr>Donald Glover</vt:lpstr>
      <vt:lpstr>Kamala Harris</vt:lpstr>
      <vt:lpstr>Jesse jackson</vt:lpstr>
      <vt:lpstr>Octavia Butler</vt:lpstr>
      <vt:lpstr>Colin Kaepernick</vt:lpstr>
      <vt:lpstr>Mae C. Jemison</vt:lpstr>
      <vt:lpstr>Barbara JOrdan</vt:lpstr>
      <vt:lpstr>Beyoncé Knowles</vt:lpstr>
      <vt:lpstr>John lewis</vt:lpstr>
      <vt:lpstr>Toni morrison</vt:lpstr>
      <vt:lpstr>Thurgood marshall</vt:lpstr>
      <vt:lpstr>Michelle obama</vt:lpstr>
      <vt:lpstr>faith ringgold</vt:lpstr>
      <vt:lpstr>aLthea gibson</vt:lpstr>
      <vt:lpstr>Don Shirley</vt:lpstr>
      <vt:lpstr>Richard wright</vt:lpstr>
      <vt:lpstr>Serena williams</vt:lpstr>
      <vt:lpstr>Jackie robinson</vt:lpstr>
      <vt:lpstr> Arturo Alfonso Schomburg</vt:lpstr>
      <vt:lpstr>James Baldwin </vt:lpstr>
      <vt:lpstr>Carla hayden</vt:lpstr>
      <vt:lpstr>Muhammad Ali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Ordinary and Extraordinary Americans</dc:title>
  <dc:creator>Carol Hixson</dc:creator>
  <cp:lastModifiedBy>Carol Hixson</cp:lastModifiedBy>
  <cp:revision>25</cp:revision>
  <dcterms:created xsi:type="dcterms:W3CDTF">2019-01-14T13:12:04Z</dcterms:created>
  <dcterms:modified xsi:type="dcterms:W3CDTF">2019-01-24T15:39:31Z</dcterms:modified>
</cp:coreProperties>
</file>