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87" r:id="rId2"/>
    <p:sldId id="295" r:id="rId3"/>
    <p:sldId id="405" r:id="rId4"/>
    <p:sldId id="309" r:id="rId5"/>
    <p:sldId id="398" r:id="rId6"/>
    <p:sldId id="404" r:id="rId7"/>
    <p:sldId id="315" r:id="rId8"/>
    <p:sldId id="319" r:id="rId9"/>
    <p:sldId id="402" r:id="rId10"/>
    <p:sldId id="403" r:id="rId11"/>
    <p:sldId id="406" r:id="rId12"/>
    <p:sldId id="407"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65912" autoAdjust="0"/>
  </p:normalViewPr>
  <p:slideViewPr>
    <p:cSldViewPr snapToGrid="0">
      <p:cViewPr varScale="1">
        <p:scale>
          <a:sx n="44" d="100"/>
          <a:sy n="44" d="100"/>
        </p:scale>
        <p:origin x="772" y="40"/>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ixson\Documents\Library_SAC\space_surve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Student Needs Related to Building</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C00000"/>
              </a:solidFill>
              <a:ln>
                <a:noFill/>
              </a:ln>
              <a:effectLst/>
            </c:spPr>
            <c:extLst>
              <c:ext xmlns:c16="http://schemas.microsoft.com/office/drawing/2014/chart" uri="{C3380CC4-5D6E-409C-BE32-E72D297353CC}">
                <c16:uniqueId val="{00000001-93B8-4CF7-B42B-C9FA151FF486}"/>
              </c:ext>
            </c:extLst>
          </c:dPt>
          <c:dPt>
            <c:idx val="3"/>
            <c:invertIfNegative val="0"/>
            <c:bubble3D val="0"/>
            <c:spPr>
              <a:solidFill>
                <a:srgbClr val="C00000"/>
              </a:solidFill>
              <a:ln>
                <a:noFill/>
              </a:ln>
              <a:effectLst/>
            </c:spPr>
            <c:extLst>
              <c:ext xmlns:c16="http://schemas.microsoft.com/office/drawing/2014/chart" uri="{C3380CC4-5D6E-409C-BE32-E72D297353CC}">
                <c16:uniqueId val="{00000003-93B8-4CF7-B42B-C9FA151FF486}"/>
              </c:ext>
            </c:extLst>
          </c:dPt>
          <c:dPt>
            <c:idx val="5"/>
            <c:invertIfNegative val="0"/>
            <c:bubble3D val="0"/>
            <c:spPr>
              <a:solidFill>
                <a:srgbClr val="C00000"/>
              </a:solidFill>
              <a:ln>
                <a:noFill/>
              </a:ln>
              <a:effectLst/>
            </c:spPr>
            <c:extLst>
              <c:ext xmlns:c16="http://schemas.microsoft.com/office/drawing/2014/chart" uri="{C3380CC4-5D6E-409C-BE32-E72D297353CC}">
                <c16:uniqueId val="{00000005-93B8-4CF7-B42B-C9FA151FF486}"/>
              </c:ext>
            </c:extLst>
          </c:dPt>
          <c:dPt>
            <c:idx val="7"/>
            <c:invertIfNegative val="0"/>
            <c:bubble3D val="0"/>
            <c:spPr>
              <a:solidFill>
                <a:srgbClr val="C00000"/>
              </a:solidFill>
              <a:ln>
                <a:noFill/>
              </a:ln>
              <a:effectLst/>
            </c:spPr>
            <c:extLst>
              <c:ext xmlns:c16="http://schemas.microsoft.com/office/drawing/2014/chart" uri="{C3380CC4-5D6E-409C-BE32-E72D297353CC}">
                <c16:uniqueId val="{00000007-93B8-4CF7-B42B-C9FA151FF486}"/>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Sheet3!$A$583:$I$583</c:f>
              <c:strCache>
                <c:ptCount val="9"/>
                <c:pt idx="0">
                  <c:v>More Study Rooms</c:v>
                </c:pt>
                <c:pt idx="1">
                  <c:v>More Access to Power</c:v>
                </c:pt>
                <c:pt idx="2">
                  <c:v>Collaborative Space</c:v>
                </c:pt>
                <c:pt idx="3">
                  <c:v>Bigger Study Rooms</c:v>
                </c:pt>
                <c:pt idx="4">
                  <c:v>More Quiet Study</c:v>
                </c:pt>
                <c:pt idx="5">
                  <c:v>Better Wifi</c:v>
                </c:pt>
                <c:pt idx="6">
                  <c:v>More tables</c:v>
                </c:pt>
                <c:pt idx="7">
                  <c:v>Replace Carpet</c:v>
                </c:pt>
                <c:pt idx="8">
                  <c:v>Better Lighting</c:v>
                </c:pt>
              </c:strCache>
            </c:strRef>
          </c:cat>
          <c:val>
            <c:numRef>
              <c:f>Sheet3!$A$584:$I$584</c:f>
              <c:numCache>
                <c:formatCode>0%</c:formatCode>
                <c:ptCount val="9"/>
                <c:pt idx="0">
                  <c:v>0.56317689530685922</c:v>
                </c:pt>
                <c:pt idx="1">
                  <c:v>0.53790613718411551</c:v>
                </c:pt>
                <c:pt idx="2">
                  <c:v>0.42238267148014441</c:v>
                </c:pt>
                <c:pt idx="3">
                  <c:v>0.4007220216606498</c:v>
                </c:pt>
                <c:pt idx="4">
                  <c:v>0.31227436823104693</c:v>
                </c:pt>
                <c:pt idx="5">
                  <c:v>0.28880866425992779</c:v>
                </c:pt>
                <c:pt idx="6">
                  <c:v>0.25270758122743681</c:v>
                </c:pt>
                <c:pt idx="7">
                  <c:v>0.22743682310469315</c:v>
                </c:pt>
                <c:pt idx="8">
                  <c:v>7.7617328519855602E-2</c:v>
                </c:pt>
              </c:numCache>
            </c:numRef>
          </c:val>
          <c:extLst>
            <c:ext xmlns:c16="http://schemas.microsoft.com/office/drawing/2014/chart" uri="{C3380CC4-5D6E-409C-BE32-E72D297353CC}">
              <c16:uniqueId val="{00000008-93B8-4CF7-B42B-C9FA151FF486}"/>
            </c:ext>
          </c:extLst>
        </c:ser>
        <c:dLbls>
          <c:showLegendKey val="0"/>
          <c:showVal val="0"/>
          <c:showCatName val="0"/>
          <c:showSerName val="0"/>
          <c:showPercent val="0"/>
          <c:showBubbleSize val="0"/>
        </c:dLbls>
        <c:gapWidth val="219"/>
        <c:overlap val="-27"/>
        <c:axId val="255380720"/>
        <c:axId val="255381280"/>
      </c:barChart>
      <c:catAx>
        <c:axId val="255380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55381280"/>
        <c:crosses val="autoZero"/>
        <c:auto val="1"/>
        <c:lblAlgn val="ctr"/>
        <c:lblOffset val="100"/>
        <c:noMultiLvlLbl val="0"/>
      </c:catAx>
      <c:valAx>
        <c:axId val="255381280"/>
        <c:scaling>
          <c:orientation val="minMax"/>
        </c:scaling>
        <c:delete val="0"/>
        <c:axPos val="l"/>
        <c:majorGridlines>
          <c:spPr>
            <a:ln w="317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55380720"/>
        <c:crosses val="autoZero"/>
        <c:crossBetween val="between"/>
      </c:valAx>
      <c:spPr>
        <a:noFill/>
        <a:ln>
          <a:solidFill>
            <a:schemeClr val="tx1"/>
          </a:solidFill>
        </a:ln>
        <a:effectLst/>
      </c:spPr>
    </c:plotArea>
    <c:plotVisOnly val="1"/>
    <c:dispBlanksAs val="gap"/>
    <c:showDLblsOverMax val="0"/>
  </c:chart>
  <c:spPr>
    <a:noFill/>
    <a:ln w="57150">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C601CBAB-57B1-4E71-A3F8-BD498B4CA3CD}" type="datetimeFigureOut">
              <a:rPr lang="en-US" smtClean="0"/>
              <a:t>3/10/2021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51B4E59-CE18-40F8-B606-646FAE444E22}" type="slidenum">
              <a:rPr lang="en-US" smtClean="0"/>
              <a:t>‹#›</a:t>
            </a:fld>
            <a:endParaRPr lang="en-US" dirty="0"/>
          </a:p>
        </p:txBody>
      </p:sp>
    </p:spTree>
    <p:extLst>
      <p:ext uri="{BB962C8B-B14F-4D97-AF65-F5344CB8AC3E}">
        <p14:creationId xmlns:p14="http://schemas.microsoft.com/office/powerpoint/2010/main" val="38969165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3/10/2021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allowing me a few minutes today when I know you have so many other important matters to discuss. My name is Carol Hixson and I have been the Dean of FAU’s Libraries since August 2015. I was previously the dean of the library at USF St. Petersburg</a:t>
            </a:r>
            <a:r>
              <a:rPr lang="en-US" baseline="0" dirty="0"/>
              <a:t> and before that at the University of Regina in Saskatchewan.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a:t>
            </a:fld>
            <a:endParaRPr lang="en-US" dirty="0"/>
          </a:p>
        </p:txBody>
      </p:sp>
    </p:spTree>
    <p:extLst>
      <p:ext uri="{BB962C8B-B14F-4D97-AF65-F5344CB8AC3E}">
        <p14:creationId xmlns:p14="http://schemas.microsoft.com/office/powerpoint/2010/main" val="1992026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1" dirty="0">
                <a:solidFill>
                  <a:schemeClr val="tx1"/>
                </a:solidFill>
              </a:rPr>
              <a:t>With all the areas and</a:t>
            </a:r>
            <a:r>
              <a:rPr lang="en-US" sz="1200" b="1" i="1" baseline="0" dirty="0">
                <a:solidFill>
                  <a:schemeClr val="tx1"/>
                </a:solidFill>
              </a:rPr>
              <a:t> services that we are reviewing, the Wimberly Library presents a special case that cannot be ignored. </a:t>
            </a:r>
            <a:endParaRPr lang="en-US" sz="1200" b="1" i="1" dirty="0">
              <a:solidFill>
                <a:schemeClr val="tx1"/>
              </a:solidFill>
            </a:endParaRPr>
          </a:p>
          <a:p>
            <a:pPr algn="l"/>
            <a:r>
              <a:rPr lang="en-US" sz="1200" b="1" i="1" dirty="0">
                <a:solidFill>
                  <a:schemeClr val="tx1"/>
                </a:solidFill>
              </a:rPr>
              <a:t>Very heavily used facility.</a:t>
            </a:r>
            <a:r>
              <a:rPr lang="en-US" sz="1200" b="1" i="1" baseline="0" dirty="0">
                <a:solidFill>
                  <a:schemeClr val="tx1"/>
                </a:solidFill>
              </a:rPr>
              <a:t> For example, </a:t>
            </a:r>
            <a:r>
              <a:rPr lang="en-US" sz="1200" b="1" i="1" dirty="0">
                <a:solidFill>
                  <a:schemeClr val="tx1"/>
                </a:solidFill>
              </a:rPr>
              <a:t>131,839 visits were made to Wimberly Library in September 2015. </a:t>
            </a:r>
          </a:p>
          <a:p>
            <a:pPr algn="l"/>
            <a:r>
              <a:rPr lang="en-US" sz="1200" b="1" i="1" dirty="0">
                <a:solidFill>
                  <a:schemeClr val="tx1"/>
                </a:solidFill>
              </a:rPr>
              <a:t>The all-time record high was in September 2014 with  137, 911 visits.</a:t>
            </a:r>
          </a:p>
          <a:p>
            <a:pPr algn="l"/>
            <a:r>
              <a:rPr lang="en-US" sz="1200" b="1" i="1" dirty="0">
                <a:solidFill>
                  <a:schemeClr val="tx1"/>
                </a:solidFill>
              </a:rPr>
              <a:t>September and February are typically the busiest months.</a:t>
            </a:r>
            <a:r>
              <a:rPr lang="en-US" sz="1200" b="1" i="1" baseline="0" dirty="0">
                <a:solidFill>
                  <a:schemeClr val="tx1"/>
                </a:solidFill>
              </a:rPr>
              <a:t> Contrary to what some people think, students don’t just come in for Dunkin Donuts and leave. They stay for hours. And they often have no place to sit so they sit on the floor. And if you look at the floor, you know that is not a pretty thing. </a:t>
            </a:r>
            <a:endParaRPr lang="en-US" dirty="0"/>
          </a:p>
          <a:p>
            <a:pPr algn="l"/>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2022649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September and</a:t>
            </a:r>
            <a:r>
              <a:rPr lang="en-US" baseline="0" dirty="0"/>
              <a:t> October I spent a few hours a week for several weeks meeting with students in the atrium of the library and listening to their concerns. I also handed out a small survey and received over 500 responses. From that survey, these were their top concerns about the Wimberly Library building.  They need more study rooms, access to power, more collaborative space, more quiet space, better Wi-Fi and more.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827875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dirty="0"/>
              <a:t>The</a:t>
            </a:r>
            <a:r>
              <a:rPr lang="en-US" baseline="0" dirty="0"/>
              <a:t> Wimberly Library is in serious condition and needs to be repaired and upgraded. Almost all of the other libraries within the SUS have had partial or complete renovations in the last decade.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419092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dirty="0"/>
              <a:t>We have seating for about 1100 students at this point,</a:t>
            </a:r>
            <a:r>
              <a:rPr lang="en-US" baseline="0" dirty="0"/>
              <a:t> including the study rooms. Study rooms are in high demand and people are put on a waiting list.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628903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a:t>
            </a:r>
            <a:r>
              <a:rPr lang="en-US" baseline="0" dirty="0"/>
              <a:t> comments from my impromptu survey are revealing and powerful. They are not happy with the facility and neither am I. They deserve better and we are working to improve things within our current capacity.</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3451489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vision for the FAU Libraries as a whole</a:t>
            </a:r>
            <a:r>
              <a:rPr lang="en-US" baseline="0" dirty="0"/>
              <a:t> is to have safe, bright, comfortable spaces to meet the needs of today’s students and faculty. We need a variety of spaces because not everyone needs the same type of space and we need flexibility so that spaces can be redesigned on the fly by users. We need technology embedded in our spaces to ensure that our graduates have the competitive edge they need. . And we need facilities that look like they are part of FAU and can be a point of pride for all those prospective students and their parents who stop in the library on their tours of campus.</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506594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dozens of models out there for us to follow. I have prepared a more complete overview of some of those models for anyone who might be interested.</a:t>
            </a:r>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4033024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63599594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A471529-4DFE-4CC2-B392-70D08945909E}" type="datetimeFigureOut">
              <a:rPr lang="en-US" smtClean="0"/>
              <a:t>3/10/2021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498047728"/>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3" r:id="rId8"/>
    <p:sldLayoutId id="2147483674" r:id="rId9"/>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4797" b="3597"/>
          <a:stretch/>
        </p:blipFill>
        <p:spPr>
          <a:xfrm>
            <a:off x="4944533" y="145149"/>
            <a:ext cx="6807200" cy="4298201"/>
          </a:xfrm>
          <a:prstGeom prst="rect">
            <a:avLst/>
          </a:prstGeom>
        </p:spPr>
      </p:pic>
      <p:sp>
        <p:nvSpPr>
          <p:cNvPr id="2" name="TextBox 1"/>
          <p:cNvSpPr txBox="1"/>
          <p:nvPr/>
        </p:nvSpPr>
        <p:spPr>
          <a:xfrm>
            <a:off x="304800" y="530578"/>
            <a:ext cx="4380089" cy="3816429"/>
          </a:xfrm>
          <a:prstGeom prst="rect">
            <a:avLst/>
          </a:prstGeom>
          <a:noFill/>
        </p:spPr>
        <p:txBody>
          <a:bodyPr wrap="square" rtlCol="0">
            <a:spAutoFit/>
          </a:bodyPr>
          <a:lstStyle/>
          <a:p>
            <a:pPr algn="ctr"/>
            <a:r>
              <a:rPr lang="en-US" sz="4000" i="1" dirty="0">
                <a:cs typeface="Arial" pitchFamily="34" charset="0"/>
              </a:rPr>
              <a:t>FAU Libraries:</a:t>
            </a:r>
          </a:p>
          <a:p>
            <a:pPr algn="ctr"/>
            <a:r>
              <a:rPr lang="en-US" sz="4000" i="1" dirty="0">
                <a:cs typeface="Arial" pitchFamily="34" charset="0"/>
              </a:rPr>
              <a:t>Reinventing the </a:t>
            </a:r>
            <a:r>
              <a:rPr lang="en-US" sz="4000" i="1">
                <a:cs typeface="Arial" pitchFamily="34" charset="0"/>
              </a:rPr>
              <a:t>Library Experience </a:t>
            </a:r>
            <a:r>
              <a:rPr lang="en-US" i="1" dirty="0">
                <a:cs typeface="Arial" pitchFamily="34" charset="0"/>
              </a:rPr>
              <a:t>presentation to Professor </a:t>
            </a:r>
            <a:r>
              <a:rPr lang="en-US" i="1" dirty="0" err="1">
                <a:cs typeface="Arial" pitchFamily="34" charset="0"/>
              </a:rPr>
              <a:t>Palina</a:t>
            </a:r>
            <a:r>
              <a:rPr lang="en-US" i="1" dirty="0">
                <a:cs typeface="Arial" pitchFamily="34" charset="0"/>
              </a:rPr>
              <a:t> </a:t>
            </a:r>
            <a:r>
              <a:rPr lang="en-US" i="1" dirty="0" err="1">
                <a:cs typeface="Arial" pitchFamily="34" charset="0"/>
              </a:rPr>
              <a:t>Prysmakova’s</a:t>
            </a:r>
            <a:r>
              <a:rPr lang="en-US" i="1" dirty="0">
                <a:cs typeface="Arial" pitchFamily="34" charset="0"/>
              </a:rPr>
              <a:t> fundraising class </a:t>
            </a:r>
          </a:p>
          <a:p>
            <a:pPr algn="ctr"/>
            <a:r>
              <a:rPr lang="en-US" i="1" dirty="0">
                <a:cs typeface="Arial" pitchFamily="34" charset="0"/>
              </a:rPr>
              <a:t>by</a:t>
            </a:r>
          </a:p>
          <a:p>
            <a:pPr algn="ctr"/>
            <a:r>
              <a:rPr lang="en-US" sz="1600" i="1" dirty="0">
                <a:cs typeface="Arial" pitchFamily="34" charset="0"/>
              </a:rPr>
              <a:t>Carol Hixson, Dean</a:t>
            </a:r>
          </a:p>
          <a:p>
            <a:pPr algn="ctr"/>
            <a:r>
              <a:rPr lang="en-US" sz="1600" i="1" dirty="0">
                <a:cs typeface="Arial" pitchFamily="34" charset="0"/>
              </a:rPr>
              <a:t>hixson@fau.edu</a:t>
            </a:r>
          </a:p>
          <a:p>
            <a:endParaRPr lang="en-US" dirty="0"/>
          </a:p>
          <a:p>
            <a:r>
              <a:rPr lang="en-US" dirty="0"/>
              <a:t>	      September 29, 2016</a:t>
            </a:r>
          </a:p>
        </p:txBody>
      </p:sp>
    </p:spTree>
    <p:extLst>
      <p:ext uri="{BB962C8B-B14F-4D97-AF65-F5344CB8AC3E}">
        <p14:creationId xmlns:p14="http://schemas.microsoft.com/office/powerpoint/2010/main" val="506165397"/>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Models for the Future</a:t>
            </a:r>
            <a:br>
              <a:rPr lang="en-US" dirty="0"/>
            </a:br>
            <a:r>
              <a:rPr lang="en-US" dirty="0">
                <a:solidFill>
                  <a:srgbClr val="FFFF00"/>
                </a:solidFill>
              </a:rPr>
              <a:t>https://sites.google.com/site/faulibrariescommittees/select-presentations</a:t>
            </a:r>
            <a:endParaRPr lang="en-US" dirty="0"/>
          </a:p>
        </p:txBody>
      </p:sp>
      <p:sp>
        <p:nvSpPr>
          <p:cNvPr id="3" name="Text Placeholder 2"/>
          <p:cNvSpPr>
            <a:spLocks noGrp="1"/>
          </p:cNvSpPr>
          <p:nvPr>
            <p:ph type="body" idx="1"/>
          </p:nvPr>
        </p:nvSpPr>
        <p:spPr/>
        <p:txBody>
          <a:bodyPr/>
          <a:lstStyle/>
          <a:p>
            <a:r>
              <a:rPr lang="en-US" dirty="0"/>
              <a:t>USF St. Petersburg Library</a:t>
            </a:r>
          </a:p>
        </p:txBody>
      </p:sp>
      <p:sp>
        <p:nvSpPr>
          <p:cNvPr id="5" name="Text Placeholder 4"/>
          <p:cNvSpPr>
            <a:spLocks noGrp="1"/>
          </p:cNvSpPr>
          <p:nvPr>
            <p:ph type="body" sz="quarter" idx="3"/>
          </p:nvPr>
        </p:nvSpPr>
        <p:spPr/>
        <p:txBody>
          <a:bodyPr/>
          <a:lstStyle/>
          <a:p>
            <a:r>
              <a:rPr lang="en-US" dirty="0"/>
              <a:t>North Carolina State University Library</a:t>
            </a:r>
          </a:p>
        </p:txBody>
      </p:sp>
      <p:pic>
        <p:nvPicPr>
          <p:cNvPr id="10" name="Content Placeholder 3"/>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62289" y="2505075"/>
            <a:ext cx="4806333" cy="3082925"/>
          </a:xfrm>
          <a:prstGeom prst="rect">
            <a:avLst/>
          </a:prstGeom>
        </p:spPr>
      </p:pic>
      <p:pic>
        <p:nvPicPr>
          <p:cNvPr id="11" name="Content Placeholder 3"/>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a:xfrm>
            <a:off x="6172200" y="2505076"/>
            <a:ext cx="5037667" cy="3082924"/>
          </a:xfrm>
          <a:prstGeom prst="rect">
            <a:avLst/>
          </a:prstGeom>
        </p:spPr>
      </p:pic>
    </p:spTree>
    <p:extLst>
      <p:ext uri="{BB962C8B-B14F-4D97-AF65-F5344CB8AC3E}">
        <p14:creationId xmlns:p14="http://schemas.microsoft.com/office/powerpoint/2010/main" val="2756635802"/>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9538" y="1561514"/>
            <a:ext cx="2954215" cy="1111347"/>
          </a:xfrm>
        </p:spPr>
        <p:txBody>
          <a:bodyPr/>
          <a:lstStyle/>
          <a:p>
            <a:r>
              <a:rPr lang="en-US" dirty="0"/>
              <a:t>UNF Library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8122" y="1909105"/>
            <a:ext cx="5937679" cy="3183399"/>
          </a:xfrm>
        </p:spPr>
      </p:pic>
      <p:sp>
        <p:nvSpPr>
          <p:cNvPr id="3" name="TextBox 2"/>
          <p:cNvSpPr txBox="1"/>
          <p:nvPr/>
        </p:nvSpPr>
        <p:spPr>
          <a:xfrm>
            <a:off x="633046" y="-126610"/>
            <a:ext cx="10986868" cy="1938992"/>
          </a:xfrm>
          <a:prstGeom prst="rect">
            <a:avLst/>
          </a:prstGeom>
          <a:noFill/>
        </p:spPr>
        <p:txBody>
          <a:bodyPr wrap="square" rtlCol="0">
            <a:spAutoFit/>
          </a:bodyPr>
          <a:lstStyle/>
          <a:p>
            <a:r>
              <a:rPr lang="en-US" sz="4000" dirty="0">
                <a:latin typeface="+mj-lt"/>
              </a:rPr>
              <a:t>Models for the Future</a:t>
            </a:r>
            <a:br>
              <a:rPr lang="en-US" sz="4000" dirty="0">
                <a:latin typeface="+mj-lt"/>
              </a:rPr>
            </a:br>
            <a:r>
              <a:rPr lang="en-US" sz="4000" dirty="0">
                <a:solidFill>
                  <a:srgbClr val="FFFF00"/>
                </a:solidFill>
                <a:latin typeface="+mj-lt"/>
              </a:rPr>
              <a:t>https://sites.google.com/site/faulibrariescommittees/select-presentations</a:t>
            </a:r>
            <a:endParaRPr lang="en-US" sz="4000" dirty="0">
              <a:latin typeface="+mj-lt"/>
            </a:endParaRPr>
          </a:p>
        </p:txBody>
      </p:sp>
    </p:spTree>
    <p:extLst>
      <p:ext uri="{BB962C8B-B14F-4D97-AF65-F5344CB8AC3E}">
        <p14:creationId xmlns:p14="http://schemas.microsoft.com/office/powerpoint/2010/main" val="4125657435"/>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768" y="829057"/>
            <a:ext cx="9180576" cy="3133344"/>
          </a:xfrm>
        </p:spPr>
        <p:txBody>
          <a:bodyPr>
            <a:normAutofit/>
          </a:bodyPr>
          <a:lstStyle/>
          <a:p>
            <a:pPr algn="ctr"/>
            <a:r>
              <a:rPr lang="en-US" sz="6600" b="1" dirty="0">
                <a:effectLst>
                  <a:glow rad="139700">
                    <a:srgbClr val="00B0F0">
                      <a:alpha val="40000"/>
                    </a:srgbClr>
                  </a:glow>
                  <a:outerShdw blurRad="38100" dist="38100" dir="2700000" algn="tl">
                    <a:srgbClr val="000000">
                      <a:alpha val="43137"/>
                    </a:srgbClr>
                  </a:outerShdw>
                </a:effectLst>
              </a:rPr>
              <a:t>“</a:t>
            </a:r>
            <a:r>
              <a:rPr lang="en-US" sz="6000" dirty="0">
                <a:effectLst>
                  <a:glow rad="139700">
                    <a:srgbClr val="00B0F0">
                      <a:alpha val="40000"/>
                    </a:srgbClr>
                  </a:glow>
                </a:effectLst>
              </a:rPr>
              <a:t>The library should support and inspire student scholarship and creativity.”</a:t>
            </a:r>
            <a:endParaRPr lang="en-US" sz="6600" b="1" dirty="0">
              <a:effectLst>
                <a:glow rad="139700">
                  <a:srgbClr val="00B0F0">
                    <a:alpha val="40000"/>
                  </a:srgbClr>
                </a:glo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a:t>Carol Hixson</a:t>
            </a:r>
            <a:br>
              <a:rPr lang="en-US" sz="4500" dirty="0"/>
            </a:br>
            <a:r>
              <a:rPr lang="en-US" sz="1600" dirty="0"/>
              <a:t>Dean of University Libraries</a:t>
            </a:r>
          </a:p>
        </p:txBody>
      </p:sp>
    </p:spTree>
    <p:extLst>
      <p:ext uri="{BB962C8B-B14F-4D97-AF65-F5344CB8AC3E}">
        <p14:creationId xmlns:p14="http://schemas.microsoft.com/office/powerpoint/2010/main" val="1949773449"/>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Wimberly</a:t>
            </a:r>
            <a:r>
              <a:rPr lang="en-US" dirty="0"/>
              <a:t> Library Today</a:t>
            </a:r>
          </a:p>
        </p:txBody>
      </p:sp>
      <p:sp>
        <p:nvSpPr>
          <p:cNvPr id="3" name="Text Placeholder 2"/>
          <p:cNvSpPr>
            <a:spLocks noGrp="1"/>
          </p:cNvSpPr>
          <p:nvPr>
            <p:ph type="body" idx="1"/>
          </p:nvPr>
        </p:nvSpPr>
        <p:spPr/>
        <p:txBody>
          <a:bodyPr/>
          <a:lstStyle/>
          <a:p>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39788" y="1647977"/>
            <a:ext cx="4088922" cy="3060163"/>
          </a:xfrm>
          <a:ln w="57150">
            <a:solidFill>
              <a:schemeClr val="tx1"/>
            </a:solidFill>
          </a:ln>
        </p:spPr>
      </p:pic>
      <p:sp>
        <p:nvSpPr>
          <p:cNvPr id="5" name="Text Placeholder 4"/>
          <p:cNvSpPr>
            <a:spLocks noGrp="1"/>
          </p:cNvSpPr>
          <p:nvPr>
            <p:ph type="body" sz="quarter" idx="3"/>
          </p:nvPr>
        </p:nvSpPr>
        <p:spPr/>
        <p:txBody>
          <a:bodyPr/>
          <a:lstStyle/>
          <a:p>
            <a:endParaRPr lang="en-US" dirty="0"/>
          </a:p>
          <a:p>
            <a:endParaRPr lang="en-US" dirty="0"/>
          </a:p>
        </p:txBody>
      </p:sp>
      <p:sp>
        <p:nvSpPr>
          <p:cNvPr id="4" name="Content Placeholder 3"/>
          <p:cNvSpPr>
            <a:spLocks noGrp="1"/>
          </p:cNvSpPr>
          <p:nvPr>
            <p:ph sz="quarter" idx="4"/>
          </p:nvPr>
        </p:nvSpPr>
        <p:spPr/>
        <p:txBody>
          <a:bodyPr/>
          <a:lstStyle/>
          <a:p>
            <a:endParaRPr lang="en-US" dirty="0"/>
          </a:p>
        </p:txBody>
      </p:sp>
      <p:pic>
        <p:nvPicPr>
          <p:cNvPr id="8" name="Content Placeholder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6371" y="1633154"/>
            <a:ext cx="3044785" cy="3104026"/>
          </a:xfrm>
          <a:prstGeom prst="rect">
            <a:avLst/>
          </a:prstGeom>
          <a:ln w="57150">
            <a:solidFill>
              <a:schemeClr val="tx1"/>
            </a:solidFill>
          </a:ln>
        </p:spPr>
      </p:pic>
      <p:pic>
        <p:nvPicPr>
          <p:cNvPr id="9"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3335" y="1647977"/>
            <a:ext cx="2898411" cy="3060163"/>
          </a:xfrm>
          <a:prstGeom prst="rect">
            <a:avLst/>
          </a:prstGeom>
          <a:ln w="57150">
            <a:solidFill>
              <a:schemeClr val="tx1"/>
            </a:solidFill>
          </a:ln>
        </p:spPr>
      </p:pic>
    </p:spTree>
    <p:extLst>
      <p:ext uri="{BB962C8B-B14F-4D97-AF65-F5344CB8AC3E}">
        <p14:creationId xmlns:p14="http://schemas.microsoft.com/office/powerpoint/2010/main" val="1886730831"/>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Wimberly</a:t>
            </a:r>
            <a:r>
              <a:rPr lang="en-US" dirty="0"/>
              <a:t> Library Today</a:t>
            </a:r>
          </a:p>
        </p:txBody>
      </p:sp>
      <p:pic>
        <p:nvPicPr>
          <p:cNvPr id="12" name="Content Placeholder 11"/>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299125" y="1419755"/>
            <a:ext cx="4929338" cy="3950260"/>
          </a:xfrm>
          <a:ln w="57150">
            <a:solidFill>
              <a:schemeClr val="tx1"/>
            </a:solidFill>
          </a:ln>
        </p:spPr>
      </p:pic>
      <p:pic>
        <p:nvPicPr>
          <p:cNvPr id="11" name="Content Placeholder 10"/>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309218" y="1419755"/>
            <a:ext cx="3384468" cy="3950259"/>
          </a:xfrm>
          <a:prstGeom prst="rect">
            <a:avLst/>
          </a:prstGeom>
          <a:ln w="57150">
            <a:solidFill>
              <a:schemeClr val="tx1"/>
            </a:solidFill>
          </a:ln>
        </p:spPr>
      </p:pic>
    </p:spTree>
    <p:extLst>
      <p:ext uri="{BB962C8B-B14F-4D97-AF65-F5344CB8AC3E}">
        <p14:creationId xmlns:p14="http://schemas.microsoft.com/office/powerpoint/2010/main" val="1669917641"/>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490" y="115911"/>
            <a:ext cx="10483403" cy="1307776"/>
          </a:xfrm>
        </p:spPr>
        <p:txBody>
          <a:bodyPr>
            <a:noAutofit/>
          </a:bodyPr>
          <a:lstStyle/>
          <a:p>
            <a:pPr algn="ctr"/>
            <a:r>
              <a:rPr lang="en-US" sz="3600" dirty="0"/>
              <a:t>Students Want Space, Power, Better Connectivity, Updated Facility – Sept-Oct. 2015 Survey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9175979"/>
              </p:ext>
            </p:extLst>
          </p:nvPr>
        </p:nvGraphicFramePr>
        <p:xfrm>
          <a:off x="1714500" y="1536700"/>
          <a:ext cx="7912100" cy="46402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4055668"/>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365125"/>
            <a:ext cx="9905320" cy="549275"/>
          </a:xfrm>
        </p:spPr>
        <p:txBody>
          <a:bodyPr>
            <a:noAutofit/>
          </a:bodyPr>
          <a:lstStyle/>
          <a:p>
            <a:pPr algn="ctr"/>
            <a:br>
              <a:rPr lang="en-US" sz="3600" b="1" dirty="0"/>
            </a:br>
            <a:r>
              <a:rPr lang="en-US" sz="3600" b="1" dirty="0"/>
              <a:t>Constructed in 1964</a:t>
            </a:r>
            <a:br>
              <a:rPr lang="en-US" sz="3600" dirty="0"/>
            </a:br>
            <a:r>
              <a:rPr lang="en-US" sz="3600" dirty="0"/>
              <a:t>Building Age and Backlog of </a:t>
            </a:r>
            <a:br>
              <a:rPr lang="en-US" sz="3600" dirty="0"/>
            </a:br>
            <a:r>
              <a:rPr lang="en-US" sz="3600" dirty="0"/>
              <a:t>Deferred Maintenance Is Taking  a Toll</a:t>
            </a:r>
          </a:p>
        </p:txBody>
      </p:sp>
      <p:sp>
        <p:nvSpPr>
          <p:cNvPr id="3" name="Rectangle 2"/>
          <p:cNvSpPr/>
          <p:nvPr/>
        </p:nvSpPr>
        <p:spPr>
          <a:xfrm>
            <a:off x="824088" y="2280356"/>
            <a:ext cx="10155517" cy="3447098"/>
          </a:xfrm>
          <a:prstGeom prst="rect">
            <a:avLst/>
          </a:prstGeom>
        </p:spPr>
        <p:txBody>
          <a:bodyPr wrap="square">
            <a:spAutoFit/>
          </a:bodyPr>
          <a:lstStyle/>
          <a:p>
            <a:pPr marL="342900" indent="-342900">
              <a:buFont typeface="Wingdings" panose="05000000000000000000" pitchFamily="2" charset="2"/>
              <a:buChar char="Ø"/>
            </a:pPr>
            <a:r>
              <a:rPr lang="en-US" sz="2400" b="1" i="1" dirty="0"/>
              <a:t>A 2013 study determined that it would cost between $1.4 and $1.7 million to replace  the HVAC system in the Wimberly Library. Studies have recently been conducted on the electrical capacity and the building envelope.</a:t>
            </a:r>
          </a:p>
          <a:p>
            <a:pPr marL="342900" indent="-342900">
              <a:buFont typeface="Wingdings" panose="05000000000000000000" pitchFamily="2" charset="2"/>
              <a:buChar char="Ø"/>
            </a:pPr>
            <a:r>
              <a:rPr lang="en-US" sz="2400" b="1" i="1" dirty="0"/>
              <a:t>A 2016 electrical study determined it would cost $335,000 to upgrade the electrical capacity</a:t>
            </a:r>
          </a:p>
          <a:p>
            <a:pPr marL="342900" indent="-342900">
              <a:buFont typeface="Wingdings" panose="05000000000000000000" pitchFamily="2" charset="2"/>
              <a:buChar char="Ø"/>
            </a:pPr>
            <a:r>
              <a:rPr lang="en-US" sz="2400" b="1" i="1" dirty="0"/>
              <a:t>A 2016 study determined that the roof, all windows, and parts of the foundation needed to be repaired or replaced – no dollar figure given</a:t>
            </a:r>
          </a:p>
          <a:p>
            <a:pPr marL="285750" indent="-285750">
              <a:buFont typeface="Wingdings" panose="05000000000000000000" pitchFamily="2" charset="2"/>
              <a:buChar char="Ø"/>
            </a:pP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998642"/>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365125"/>
            <a:ext cx="9905320" cy="549275"/>
          </a:xfrm>
        </p:spPr>
        <p:txBody>
          <a:bodyPr>
            <a:normAutofit fontScale="90000"/>
          </a:bodyPr>
          <a:lstStyle/>
          <a:p>
            <a:r>
              <a:rPr lang="en-US" dirty="0"/>
              <a:t>Seating and Study Capacity in Wimberly Library</a:t>
            </a:r>
          </a:p>
        </p:txBody>
      </p:sp>
      <p:sp>
        <p:nvSpPr>
          <p:cNvPr id="3" name="Rectangle 2"/>
          <p:cNvSpPr/>
          <p:nvPr/>
        </p:nvSpPr>
        <p:spPr>
          <a:xfrm>
            <a:off x="458300" y="1004553"/>
            <a:ext cx="10521306" cy="5170646"/>
          </a:xfrm>
          <a:prstGeom prst="rect">
            <a:avLst/>
          </a:prstGeom>
        </p:spPr>
        <p:txBody>
          <a:bodyPr wrap="square">
            <a:spAutoFit/>
          </a:bodyPr>
          <a:lstStyle/>
          <a:p>
            <a:pPr marL="285750" indent="-285750">
              <a:buFont typeface="Wingdings" panose="05000000000000000000" pitchFamily="2" charset="2"/>
              <a:buChar char="Ø"/>
            </a:pPr>
            <a:r>
              <a:rPr lang="en-US" sz="2800" b="1" i="1" dirty="0">
                <a:ea typeface="Calibri" panose="020F0502020204030204" pitchFamily="34" charset="0"/>
                <a:cs typeface="Times New Roman" panose="02020603050405020304" pitchFamily="18" charset="0"/>
              </a:rPr>
              <a:t>25 group study rooms:  5 large study rooms for 3 or more people and 20 smaller rooms for 2 or more people </a:t>
            </a:r>
          </a:p>
          <a:p>
            <a:pPr marL="285750" indent="-285750">
              <a:buFont typeface="Wingdings" panose="05000000000000000000" pitchFamily="2" charset="2"/>
              <a:buChar char="Ø"/>
            </a:pPr>
            <a:r>
              <a:rPr lang="en-US" sz="2800" b="1" i="1" dirty="0">
                <a:ea typeface="Calibri" panose="020F0502020204030204" pitchFamily="34" charset="0"/>
                <a:cs typeface="Times New Roman" panose="02020603050405020304" pitchFamily="18" charset="0"/>
              </a:rPr>
              <a:t>High demand daily, with extremely high demand before and during midterms  and final exams</a:t>
            </a:r>
          </a:p>
          <a:p>
            <a:pPr marL="285750" indent="-285750">
              <a:buFont typeface="Wingdings" panose="05000000000000000000" pitchFamily="2" charset="2"/>
              <a:buChar char="Ø"/>
            </a:pPr>
            <a:r>
              <a:rPr lang="en-US" sz="2800" b="1" i="1" dirty="0">
                <a:ea typeface="Calibri" panose="020F0502020204030204" pitchFamily="34" charset="0"/>
                <a:cs typeface="Times New Roman" panose="02020603050405020304" pitchFamily="18" charset="0"/>
              </a:rPr>
              <a:t>Peak demand days/times are M-F, 10:00 a.m. – 3:00 p.m. Pagers notify people on a waiting list when rooms become available</a:t>
            </a:r>
          </a:p>
          <a:p>
            <a:pPr marL="285750" indent="-285750">
              <a:buFont typeface="Wingdings" panose="05000000000000000000" pitchFamily="2" charset="2"/>
              <a:buChar char="Ø"/>
            </a:pPr>
            <a:r>
              <a:rPr lang="en-US" sz="2800" b="1" i="1" dirty="0"/>
              <a:t>The seating capacity is 1,099 seats including study rooms; 995 seats outside of study rooms</a:t>
            </a:r>
          </a:p>
          <a:p>
            <a:pPr marL="285750" indent="-285750">
              <a:buFont typeface="Wingdings" panose="05000000000000000000" pitchFamily="2" charset="2"/>
              <a:buChar char="Ø"/>
            </a:pPr>
            <a:r>
              <a:rPr lang="en-US" sz="2800" b="1" i="1" dirty="0"/>
              <a:t>Students frequently sit on the floor because of lack of available seating</a:t>
            </a:r>
          </a:p>
          <a:p>
            <a:pPr marL="285750" indent="-285750">
              <a:buFont typeface="Wingdings" panose="05000000000000000000" pitchFamily="2" charset="2"/>
              <a:buChar char="Ø"/>
            </a:pP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8855475"/>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549" y="180304"/>
            <a:ext cx="10404676" cy="780682"/>
          </a:xfrm>
        </p:spPr>
        <p:txBody>
          <a:bodyPr>
            <a:normAutofit/>
          </a:bodyPr>
          <a:lstStyle/>
          <a:p>
            <a:pPr algn="ctr"/>
            <a:r>
              <a:rPr lang="en-US" dirty="0"/>
              <a:t>Student Comments from Fall 2015 Survey</a:t>
            </a:r>
          </a:p>
        </p:txBody>
      </p:sp>
      <p:sp>
        <p:nvSpPr>
          <p:cNvPr id="3" name="Rectangle 2"/>
          <p:cNvSpPr/>
          <p:nvPr/>
        </p:nvSpPr>
        <p:spPr>
          <a:xfrm>
            <a:off x="1403797" y="960986"/>
            <a:ext cx="9478850" cy="5909310"/>
          </a:xfrm>
          <a:prstGeom prst="rect">
            <a:avLst/>
          </a:prstGeom>
        </p:spPr>
        <p:txBody>
          <a:bodyPr wrap="square">
            <a:spAutoFit/>
          </a:bodyPr>
          <a:lstStyle/>
          <a:p>
            <a:pPr marL="285750" indent="-285750">
              <a:buFont typeface="Wingdings" panose="05000000000000000000" pitchFamily="2" charset="2"/>
              <a:buChar char="Ø"/>
            </a:pPr>
            <a:r>
              <a:rPr lang="en-US" sz="2000" b="1" i="1" dirty="0"/>
              <a:t>the library needs more floors, more spaces, better structure. MAKE IT A REAL LIBRARY </a:t>
            </a:r>
          </a:p>
          <a:p>
            <a:pPr marL="285750" indent="-285750">
              <a:buFont typeface="Wingdings" panose="05000000000000000000" pitchFamily="2" charset="2"/>
              <a:buChar char="Ø"/>
            </a:pPr>
            <a:r>
              <a:rPr lang="en-US" sz="2000" b="1" i="1" dirty="0"/>
              <a:t>it's too small – there is never space </a:t>
            </a:r>
          </a:p>
          <a:p>
            <a:pPr marL="285750" indent="-285750">
              <a:buFont typeface="Wingdings" panose="05000000000000000000" pitchFamily="2" charset="2"/>
              <a:buChar char="Ø"/>
            </a:pPr>
            <a:r>
              <a:rPr lang="en-US" sz="2000" b="1" i="1" dirty="0"/>
              <a:t>just hard to find someplace in the middle of the day, especially access to outlets</a:t>
            </a:r>
          </a:p>
          <a:p>
            <a:pPr marL="285750" indent="-285750">
              <a:buFont typeface="Wingdings" panose="05000000000000000000" pitchFamily="2" charset="2"/>
              <a:buChar char="Ø"/>
            </a:pPr>
            <a:r>
              <a:rPr lang="en-US" sz="2000" b="1" i="1" dirty="0"/>
              <a:t>have to sit between shelves to charge and study</a:t>
            </a:r>
          </a:p>
          <a:p>
            <a:pPr marL="285750" indent="-285750">
              <a:buFont typeface="Wingdings" panose="05000000000000000000" pitchFamily="2" charset="2"/>
              <a:buChar char="Ø"/>
            </a:pPr>
            <a:r>
              <a:rPr lang="en-US" sz="2000" b="1" i="1" dirty="0"/>
              <a:t>make library nice looking with working stuff and places to sit</a:t>
            </a:r>
          </a:p>
          <a:p>
            <a:pPr marL="285750" indent="-285750">
              <a:buFont typeface="Wingdings" panose="05000000000000000000" pitchFamily="2" charset="2"/>
              <a:buChar char="Ø"/>
            </a:pPr>
            <a:r>
              <a:rPr lang="en-US" sz="2000" b="1" i="1" dirty="0"/>
              <a:t>there are never any study rooms available; tables always taken </a:t>
            </a:r>
          </a:p>
          <a:p>
            <a:pPr marL="285750" indent="-285750">
              <a:buFont typeface="Wingdings" panose="05000000000000000000" pitchFamily="2" charset="2"/>
              <a:buChar char="Ø"/>
            </a:pPr>
            <a:r>
              <a:rPr lang="en-US" sz="2000" b="1" i="1" dirty="0"/>
              <a:t>new building at some point; this one's foundation is ailing under the strain</a:t>
            </a:r>
          </a:p>
          <a:p>
            <a:pPr marL="285750" indent="-285750">
              <a:buFont typeface="Wingdings" panose="05000000000000000000" pitchFamily="2" charset="2"/>
              <a:buChar char="Ø"/>
            </a:pPr>
            <a:r>
              <a:rPr lang="en-US" sz="2000" b="1" i="1" dirty="0"/>
              <a:t>collaborative rooms with whiteboards, printers, tvs, and projectors</a:t>
            </a:r>
          </a:p>
          <a:p>
            <a:pPr marL="285750" indent="-285750">
              <a:buFont typeface="Wingdings" panose="05000000000000000000" pitchFamily="2" charset="2"/>
              <a:buChar char="Ø"/>
            </a:pPr>
            <a:r>
              <a:rPr lang="en-US" sz="2000" b="1" i="1" dirty="0"/>
              <a:t>let people use the balconies instead of holding us in here like rats</a:t>
            </a:r>
          </a:p>
          <a:p>
            <a:pPr marL="285750" indent="-285750">
              <a:buFont typeface="Wingdings" panose="05000000000000000000" pitchFamily="2" charset="2"/>
              <a:buChar char="Ø"/>
            </a:pPr>
            <a:r>
              <a:rPr lang="en-US" sz="2000" b="1" i="1" dirty="0"/>
              <a:t>more public spaces that won't interrupt quiet study space</a:t>
            </a:r>
          </a:p>
          <a:p>
            <a:pPr marL="285750" indent="-285750">
              <a:buFont typeface="Wingdings" panose="05000000000000000000" pitchFamily="2" charset="2"/>
              <a:buChar char="Ø"/>
            </a:pPr>
            <a:r>
              <a:rPr lang="en-US" sz="2000" b="1" i="1" dirty="0"/>
              <a:t>dirtiest library ever!</a:t>
            </a:r>
          </a:p>
          <a:p>
            <a:pPr marL="285750" indent="-285750">
              <a:buFont typeface="Wingdings" panose="05000000000000000000" pitchFamily="2" charset="2"/>
              <a:buChar char="Ø"/>
            </a:pPr>
            <a:r>
              <a:rPr lang="en-US" sz="2000" b="1" i="1" dirty="0"/>
              <a:t>get rid of mold </a:t>
            </a:r>
          </a:p>
          <a:p>
            <a:pPr marL="285750" indent="-285750">
              <a:buFont typeface="Wingdings" panose="05000000000000000000" pitchFamily="2" charset="2"/>
              <a:buChar char="Ø"/>
            </a:pPr>
            <a:r>
              <a:rPr lang="en-US" sz="2000" b="1" i="1" dirty="0"/>
              <a:t>FAU-centric!</a:t>
            </a:r>
          </a:p>
          <a:p>
            <a:pPr marL="285750" indent="-285750">
              <a:buFont typeface="Wingdings" panose="05000000000000000000" pitchFamily="2" charset="2"/>
              <a:buChar char="Ø"/>
            </a:pPr>
            <a:endParaRPr lang="en-US" sz="2000" i="1" dirty="0"/>
          </a:p>
          <a:p>
            <a:pPr marL="285750" indent="-285750">
              <a:buFont typeface="Wingdings" panose="05000000000000000000" pitchFamily="2" charset="2"/>
              <a:buChar char="Ø"/>
            </a:pPr>
            <a:endParaRPr lang="en-US" sz="2000" i="1" dirty="0"/>
          </a:p>
          <a:p>
            <a:pPr marL="285750" indent="-285750">
              <a:buFont typeface="Wingdings" panose="05000000000000000000" pitchFamily="2" charset="2"/>
              <a:buChar char="Ø"/>
            </a:pPr>
            <a:endParaRPr lang="en-US" sz="2000" i="1" dirty="0"/>
          </a:p>
          <a:p>
            <a:pPr marL="285750" indent="-285750">
              <a:buFont typeface="Wingdings" panose="05000000000000000000" pitchFamily="2" charset="2"/>
              <a:buChar char="Ø"/>
            </a:pPr>
            <a:endParaRPr lang="en-US" sz="4000" i="1" dirty="0"/>
          </a:p>
          <a:p>
            <a:endParaRPr lang="en-US" i="1" dirty="0"/>
          </a:p>
        </p:txBody>
      </p:sp>
    </p:spTree>
    <p:extLst>
      <p:ext uri="{BB962C8B-B14F-4D97-AF65-F5344CB8AC3E}">
        <p14:creationId xmlns:p14="http://schemas.microsoft.com/office/powerpoint/2010/main" val="266542501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97" y="215236"/>
            <a:ext cx="8759930" cy="1325563"/>
          </a:xfrm>
        </p:spPr>
        <p:txBody>
          <a:bodyPr/>
          <a:lstStyle/>
          <a:p>
            <a:r>
              <a:rPr lang="en-US" dirty="0"/>
              <a:t>Future Vision for FAU Libraries</a:t>
            </a:r>
          </a:p>
        </p:txBody>
      </p:sp>
      <p:sp>
        <p:nvSpPr>
          <p:cNvPr id="3" name="TextBox 2"/>
          <p:cNvSpPr txBox="1"/>
          <p:nvPr/>
        </p:nvSpPr>
        <p:spPr>
          <a:xfrm>
            <a:off x="711200" y="1540799"/>
            <a:ext cx="10622844" cy="4093428"/>
          </a:xfrm>
          <a:prstGeom prst="rect">
            <a:avLst/>
          </a:prstGeom>
          <a:noFill/>
        </p:spPr>
        <p:txBody>
          <a:bodyPr wrap="square" rtlCol="0">
            <a:spAutoFit/>
          </a:bodyPr>
          <a:lstStyle/>
          <a:p>
            <a:pPr marL="342900" indent="-342900">
              <a:buFont typeface="Wingdings" panose="05000000000000000000" pitchFamily="2" charset="2"/>
              <a:buChar char="Ø"/>
            </a:pPr>
            <a:r>
              <a:rPr lang="en-US" sz="2800" dirty="0"/>
              <a:t>Stabilize and reverse deterioration of Wimberly facility</a:t>
            </a:r>
          </a:p>
          <a:p>
            <a:pPr marL="342900" indent="-342900">
              <a:buFont typeface="Wingdings" panose="05000000000000000000" pitchFamily="2" charset="2"/>
              <a:buChar char="Ø"/>
            </a:pPr>
            <a:r>
              <a:rPr lang="en-US" sz="2800" dirty="0"/>
              <a:t>Accommodate needs of today’s students and faculty</a:t>
            </a:r>
          </a:p>
          <a:p>
            <a:pPr marL="342900" indent="-342900">
              <a:buFont typeface="Wingdings" panose="05000000000000000000" pitchFamily="2" charset="2"/>
              <a:buChar char="Ø"/>
            </a:pPr>
            <a:r>
              <a:rPr lang="en-US" sz="2800" dirty="0"/>
              <a:t>Service-centered more than collection-centered </a:t>
            </a:r>
          </a:p>
          <a:p>
            <a:pPr marL="342900" indent="-342900">
              <a:buFont typeface="Wingdings" panose="05000000000000000000" pitchFamily="2" charset="2"/>
              <a:buChar char="Ø"/>
            </a:pPr>
            <a:r>
              <a:rPr lang="en-US" sz="2800" dirty="0"/>
              <a:t>Flexible and multi-purpose designs and furnishings </a:t>
            </a:r>
          </a:p>
          <a:p>
            <a:pPr marL="342900" indent="-342900">
              <a:buFont typeface="Wingdings" panose="05000000000000000000" pitchFamily="2" charset="2"/>
              <a:buChar char="Ø"/>
            </a:pPr>
            <a:r>
              <a:rPr lang="en-US" sz="2800" dirty="0"/>
              <a:t>Technology-infused spaces and services to ensure competitive edge</a:t>
            </a:r>
          </a:p>
          <a:p>
            <a:pPr marL="342900" indent="-342900">
              <a:buFont typeface="Wingdings" panose="05000000000000000000" pitchFamily="2" charset="2"/>
              <a:buChar char="Ø"/>
            </a:pPr>
            <a:r>
              <a:rPr lang="en-US" sz="2800" dirty="0"/>
              <a:t>Collaborative spaces with other student support units</a:t>
            </a:r>
          </a:p>
          <a:p>
            <a:pPr marL="342900" indent="-342900">
              <a:buFont typeface="Wingdings" panose="05000000000000000000" pitchFamily="2" charset="2"/>
              <a:buChar char="Ø"/>
            </a:pPr>
            <a:r>
              <a:rPr lang="en-US" sz="2800" dirty="0"/>
              <a:t>Presentation spaces to showcase faculty and student research</a:t>
            </a:r>
          </a:p>
          <a:p>
            <a:pPr marL="342900" indent="-342900">
              <a:buFont typeface="Wingdings" panose="05000000000000000000" pitchFamily="2" charset="2"/>
              <a:buChar char="Ø"/>
            </a:pPr>
            <a:r>
              <a:rPr lang="en-US" sz="2800" dirty="0"/>
              <a:t>Points of pride and clearly identifiable as FAU facilities</a:t>
            </a:r>
          </a:p>
          <a:p>
            <a:endParaRPr lang="en-US" dirty="0"/>
          </a:p>
          <a:p>
            <a:endParaRPr lang="en-US" dirty="0"/>
          </a:p>
        </p:txBody>
      </p:sp>
    </p:spTree>
    <p:extLst>
      <p:ext uri="{BB962C8B-B14F-4D97-AF65-F5344CB8AC3E}">
        <p14:creationId xmlns:p14="http://schemas.microsoft.com/office/powerpoint/2010/main" val="85989802"/>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Models for the Future</a:t>
            </a:r>
            <a:br>
              <a:rPr lang="en-US" dirty="0"/>
            </a:br>
            <a:r>
              <a:rPr lang="en-US" dirty="0">
                <a:solidFill>
                  <a:srgbClr val="FFFF00"/>
                </a:solidFill>
              </a:rPr>
              <a:t>https://sites.google.com/site/faulibrariescommittees/select-presentations</a:t>
            </a:r>
            <a:endParaRPr lang="en-US" dirty="0"/>
          </a:p>
        </p:txBody>
      </p:sp>
      <p:sp>
        <p:nvSpPr>
          <p:cNvPr id="3" name="Text Placeholder 2"/>
          <p:cNvSpPr>
            <a:spLocks noGrp="1"/>
          </p:cNvSpPr>
          <p:nvPr>
            <p:ph type="body" idx="1"/>
          </p:nvPr>
        </p:nvSpPr>
        <p:spPr/>
        <p:txBody>
          <a:bodyPr/>
          <a:lstStyle/>
          <a:p>
            <a:r>
              <a:rPr lang="en-US" dirty="0"/>
              <a:t>UCF Library</a:t>
            </a:r>
          </a:p>
        </p:txBody>
      </p:sp>
      <p:sp>
        <p:nvSpPr>
          <p:cNvPr id="5" name="Text Placeholder 4"/>
          <p:cNvSpPr>
            <a:spLocks noGrp="1"/>
          </p:cNvSpPr>
          <p:nvPr>
            <p:ph type="body" sz="quarter" idx="3"/>
          </p:nvPr>
        </p:nvSpPr>
        <p:spPr/>
        <p:txBody>
          <a:bodyPr/>
          <a:lstStyle/>
          <a:p>
            <a:r>
              <a:rPr lang="en-US" dirty="0"/>
              <a:t>UNF Library</a:t>
            </a:r>
          </a:p>
        </p:txBody>
      </p:sp>
      <p:pic>
        <p:nvPicPr>
          <p:cNvPr id="8" name="Content Placeholder 3"/>
          <p:cNvPicPr>
            <a:picLocks noGrp="1"/>
          </p:cNvPicPr>
          <p:nvPr>
            <p:ph sz="half" idx="2"/>
          </p:nvPr>
        </p:nvPicPr>
        <p:blipFill rotWithShape="1">
          <a:blip r:embed="rId3" cstate="print">
            <a:extLst>
              <a:ext uri="{28A0092B-C50C-407E-A947-70E740481C1C}">
                <a14:useLocalDpi xmlns:a14="http://schemas.microsoft.com/office/drawing/2010/main" val="0"/>
              </a:ext>
            </a:extLst>
          </a:blip>
          <a:srcRect l="1091" r="4133"/>
          <a:stretch/>
        </p:blipFill>
        <p:spPr>
          <a:xfrm>
            <a:off x="839789" y="2505075"/>
            <a:ext cx="4973990" cy="3105504"/>
          </a:xfrm>
          <a:prstGeom prst="rect">
            <a:avLst/>
          </a:prstGeom>
        </p:spPr>
      </p:pic>
      <p:pic>
        <p:nvPicPr>
          <p:cNvPr id="9" name="Content Placeholder 3"/>
          <p:cNvPicPr>
            <a:picLocks noGrp="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6307402" y="2505076"/>
            <a:ext cx="4665398" cy="3105504"/>
          </a:xfrm>
          <a:prstGeom prst="rect">
            <a:avLst/>
          </a:prstGeom>
        </p:spPr>
      </p:pic>
    </p:spTree>
    <p:extLst>
      <p:ext uri="{BB962C8B-B14F-4D97-AF65-F5344CB8AC3E}">
        <p14:creationId xmlns:p14="http://schemas.microsoft.com/office/powerpoint/2010/main" val="1616919599"/>
      </p:ext>
    </p:extLst>
  </p:cSld>
  <p:clrMapOvr>
    <a:masterClrMapping/>
  </p:clrMapOvr>
  <p:transition spd="slow">
    <p:fade/>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3425</TotalTime>
  <Words>1069</Words>
  <Application>Microsoft Office PowerPoint</Application>
  <PresentationFormat>Widescreen</PresentationFormat>
  <Paragraphs>82</Paragraphs>
  <Slides>12</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PowerPoint Presentation</vt:lpstr>
      <vt:lpstr>Wimberly Library Today</vt:lpstr>
      <vt:lpstr>Wimberly Library Today</vt:lpstr>
      <vt:lpstr>Students Want Space, Power, Better Connectivity, Updated Facility – Sept-Oct. 2015 Survey</vt:lpstr>
      <vt:lpstr> Constructed in 1964 Building Age and Backlog of  Deferred Maintenance Is Taking  a Toll</vt:lpstr>
      <vt:lpstr>Seating and Study Capacity in Wimberly Library</vt:lpstr>
      <vt:lpstr>Student Comments from Fall 2015 Survey</vt:lpstr>
      <vt:lpstr>Future Vision for FAU Libraries</vt:lpstr>
      <vt:lpstr>Models for the Future https://sites.google.com/site/faulibrariescommittees/select-presentations</vt:lpstr>
      <vt:lpstr>Models for the Future https://sites.google.com/site/faulibrariescommittees/select-presentations</vt:lpstr>
      <vt:lpstr>UNF Library</vt:lpstr>
      <vt:lpstr>“The library should support and inspire student scholarship and creativity.”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 Hixson</dc:creator>
  <cp:lastModifiedBy>Carol Hixson</cp:lastModifiedBy>
  <cp:revision>183</cp:revision>
  <cp:lastPrinted>2016-09-29T21:40:24Z</cp:lastPrinted>
  <dcterms:created xsi:type="dcterms:W3CDTF">2015-09-10T16:49:29Z</dcterms:created>
  <dcterms:modified xsi:type="dcterms:W3CDTF">2021-03-10T19:34:33Z</dcterms:modified>
</cp:coreProperties>
</file>