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421" r:id="rId2"/>
    <p:sldId id="432" r:id="rId3"/>
    <p:sldId id="521" r:id="rId4"/>
    <p:sldId id="499" r:id="rId5"/>
    <p:sldId id="502" r:id="rId6"/>
    <p:sldId id="488" r:id="rId7"/>
    <p:sldId id="498" r:id="rId8"/>
    <p:sldId id="500" r:id="rId9"/>
    <p:sldId id="490" r:id="rId10"/>
    <p:sldId id="505" r:id="rId11"/>
    <p:sldId id="506" r:id="rId12"/>
    <p:sldId id="507" r:id="rId13"/>
    <p:sldId id="508" r:id="rId14"/>
    <p:sldId id="510" r:id="rId15"/>
    <p:sldId id="486" r:id="rId16"/>
    <p:sldId id="487" r:id="rId17"/>
    <p:sldId id="518" r:id="rId18"/>
    <p:sldId id="520" r:id="rId19"/>
    <p:sldId id="522" r:id="rId20"/>
    <p:sldId id="530" r:id="rId21"/>
    <p:sldId id="531" r:id="rId22"/>
    <p:sldId id="533" r:id="rId23"/>
    <p:sldId id="534" r:id="rId24"/>
    <p:sldId id="535" r:id="rId25"/>
    <p:sldId id="536" r:id="rId26"/>
    <p:sldId id="537" r:id="rId27"/>
    <p:sldId id="539" r:id="rId28"/>
    <p:sldId id="541" r:id="rId29"/>
    <p:sldId id="542" r:id="rId30"/>
    <p:sldId id="543" r:id="rId3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66" d="100"/>
          <a:sy n="66" d="100"/>
        </p:scale>
        <p:origin x="53" y="235"/>
      </p:cViewPr>
      <p:guideLst/>
    </p:cSldViewPr>
  </p:slideViewPr>
  <p:outlineViewPr>
    <p:cViewPr>
      <p:scale>
        <a:sx n="33" d="100"/>
        <a:sy n="33" d="100"/>
      </p:scale>
      <p:origin x="0" y="-20582"/>
    </p:cViewPr>
  </p:outlineViewPr>
  <p:notesTextViewPr>
    <p:cViewPr>
      <p:scale>
        <a:sx n="3" d="2"/>
        <a:sy n="3" d="2"/>
      </p:scale>
      <p:origin x="0" y="0"/>
    </p:cViewPr>
  </p:notesTextViewPr>
  <p:sorterViewPr>
    <p:cViewPr varScale="1">
      <p:scale>
        <a:sx n="1" d="1"/>
        <a:sy n="1" d="1"/>
      </p:scale>
      <p:origin x="0" y="-125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ixson\Documents\Library_SAC\space_surve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Student Needs Related to Building</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rgbClr val="C00000"/>
              </a:solidFill>
              <a:ln>
                <a:noFill/>
              </a:ln>
              <a:effectLst/>
            </c:spPr>
          </c:dPt>
          <c:dPt>
            <c:idx val="3"/>
            <c:invertIfNegative val="0"/>
            <c:bubble3D val="0"/>
            <c:spPr>
              <a:solidFill>
                <a:srgbClr val="C00000"/>
              </a:solidFill>
              <a:ln>
                <a:noFill/>
              </a:ln>
              <a:effectLst/>
            </c:spPr>
          </c:dPt>
          <c:dPt>
            <c:idx val="5"/>
            <c:invertIfNegative val="0"/>
            <c:bubble3D val="0"/>
            <c:spPr>
              <a:solidFill>
                <a:srgbClr val="C00000"/>
              </a:solidFill>
              <a:ln>
                <a:noFill/>
              </a:ln>
              <a:effectLst/>
            </c:spPr>
          </c:dPt>
          <c:dPt>
            <c:idx val="7"/>
            <c:invertIfNegative val="0"/>
            <c:bubble3D val="0"/>
            <c:spPr>
              <a:solidFill>
                <a:srgbClr val="C0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Sheet3!$A$583:$I$583</c:f>
              <c:strCache>
                <c:ptCount val="9"/>
                <c:pt idx="0">
                  <c:v>More Study Rooms</c:v>
                </c:pt>
                <c:pt idx="1">
                  <c:v>More Access to Power</c:v>
                </c:pt>
                <c:pt idx="2">
                  <c:v>Collaborative Space</c:v>
                </c:pt>
                <c:pt idx="3">
                  <c:v>Bigger Study Rooms</c:v>
                </c:pt>
                <c:pt idx="4">
                  <c:v>More Quiet Study</c:v>
                </c:pt>
                <c:pt idx="5">
                  <c:v>Better Wifi</c:v>
                </c:pt>
                <c:pt idx="6">
                  <c:v>More tables</c:v>
                </c:pt>
                <c:pt idx="7">
                  <c:v>Replace Carpet</c:v>
                </c:pt>
                <c:pt idx="8">
                  <c:v>Better Lighting</c:v>
                </c:pt>
              </c:strCache>
            </c:strRef>
          </c:cat>
          <c:val>
            <c:numRef>
              <c:f>Sheet3!$A$584:$I$584</c:f>
              <c:numCache>
                <c:formatCode>0%</c:formatCode>
                <c:ptCount val="9"/>
                <c:pt idx="0">
                  <c:v>0.56317689530685922</c:v>
                </c:pt>
                <c:pt idx="1">
                  <c:v>0.53790613718411551</c:v>
                </c:pt>
                <c:pt idx="2">
                  <c:v>0.42238267148014441</c:v>
                </c:pt>
                <c:pt idx="3">
                  <c:v>0.4007220216606498</c:v>
                </c:pt>
                <c:pt idx="4">
                  <c:v>0.31227436823104693</c:v>
                </c:pt>
                <c:pt idx="5">
                  <c:v>0.28880866425992779</c:v>
                </c:pt>
                <c:pt idx="6">
                  <c:v>0.25270758122743681</c:v>
                </c:pt>
                <c:pt idx="7">
                  <c:v>0.22743682310469315</c:v>
                </c:pt>
                <c:pt idx="8">
                  <c:v>7.7617328519855602E-2</c:v>
                </c:pt>
              </c:numCache>
            </c:numRef>
          </c:val>
        </c:ser>
        <c:dLbls>
          <c:showLegendKey val="0"/>
          <c:showVal val="0"/>
          <c:showCatName val="0"/>
          <c:showSerName val="0"/>
          <c:showPercent val="0"/>
          <c:showBubbleSize val="0"/>
        </c:dLbls>
        <c:gapWidth val="219"/>
        <c:overlap val="-27"/>
        <c:axId val="119726688"/>
        <c:axId val="175368000"/>
      </c:barChart>
      <c:catAx>
        <c:axId val="119726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5368000"/>
        <c:crosses val="autoZero"/>
        <c:auto val="1"/>
        <c:lblAlgn val="ctr"/>
        <c:lblOffset val="100"/>
        <c:noMultiLvlLbl val="0"/>
      </c:catAx>
      <c:valAx>
        <c:axId val="175368000"/>
        <c:scaling>
          <c:orientation val="minMax"/>
        </c:scaling>
        <c:delete val="0"/>
        <c:axPos val="l"/>
        <c:majorGridlines>
          <c:spPr>
            <a:ln w="3175" cap="flat" cmpd="sng" algn="ctr">
              <a:solidFill>
                <a:schemeClr val="tx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726688"/>
        <c:crosses val="autoZero"/>
        <c:crossBetween val="between"/>
      </c:valAx>
      <c:spPr>
        <a:noFill/>
        <a:ln>
          <a:solidFill>
            <a:schemeClr val="tx1"/>
          </a:solidFill>
        </a:ln>
        <a:effectLst/>
      </c:spPr>
    </c:plotArea>
    <c:plotVisOnly val="1"/>
    <c:dispBlanksAs val="gap"/>
    <c:showDLblsOverMax val="0"/>
  </c:chart>
  <c:spPr>
    <a:noFill/>
    <a:ln w="57150">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41C80DAF-1EBE-403F-805C-8AD2F780BC72}" type="datetimeFigureOut">
              <a:rPr lang="en-US" smtClean="0"/>
              <a:t>12/13/2018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5A57798-D47E-473C-9ABD-8E8F71C2908F}" type="slidenum">
              <a:rPr lang="en-US" smtClean="0"/>
              <a:t>‹#›</a:t>
            </a:fld>
            <a:endParaRPr lang="en-US" dirty="0"/>
          </a:p>
        </p:txBody>
      </p:sp>
    </p:spTree>
    <p:extLst>
      <p:ext uri="{BB962C8B-B14F-4D97-AF65-F5344CB8AC3E}">
        <p14:creationId xmlns:p14="http://schemas.microsoft.com/office/powerpoint/2010/main" val="10920460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12/13/2018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dirty="0"/>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28</a:t>
            </a:fld>
            <a:endParaRPr lang="en-US" dirty="0"/>
          </a:p>
        </p:txBody>
      </p:sp>
    </p:spTree>
    <p:extLst>
      <p:ext uri="{BB962C8B-B14F-4D97-AF65-F5344CB8AC3E}">
        <p14:creationId xmlns:p14="http://schemas.microsoft.com/office/powerpoint/2010/main" val="3599388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29</a:t>
            </a:fld>
            <a:endParaRPr lang="en-US" dirty="0"/>
          </a:p>
        </p:txBody>
      </p:sp>
    </p:spTree>
    <p:extLst>
      <p:ext uri="{BB962C8B-B14F-4D97-AF65-F5344CB8AC3E}">
        <p14:creationId xmlns:p14="http://schemas.microsoft.com/office/powerpoint/2010/main" val="1093535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30</a:t>
            </a:fld>
            <a:endParaRPr lang="en-US" dirty="0"/>
          </a:p>
        </p:txBody>
      </p:sp>
    </p:spTree>
    <p:extLst>
      <p:ext uri="{BB962C8B-B14F-4D97-AF65-F5344CB8AC3E}">
        <p14:creationId xmlns:p14="http://schemas.microsoft.com/office/powerpoint/2010/main" val="3142209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a:t>
            </a:fld>
            <a:endParaRPr lang="en-US" dirty="0"/>
          </a:p>
        </p:txBody>
      </p:sp>
    </p:spTree>
    <p:extLst>
      <p:ext uri="{BB962C8B-B14F-4D97-AF65-F5344CB8AC3E}">
        <p14:creationId xmlns:p14="http://schemas.microsoft.com/office/powerpoint/2010/main" val="1366818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3</a:t>
            </a:fld>
            <a:endParaRPr lang="en-US" dirty="0"/>
          </a:p>
        </p:txBody>
      </p:sp>
    </p:spTree>
    <p:extLst>
      <p:ext uri="{BB962C8B-B14F-4D97-AF65-F5344CB8AC3E}">
        <p14:creationId xmlns:p14="http://schemas.microsoft.com/office/powerpoint/2010/main" val="3582613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1165292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23</a:t>
            </a:fld>
            <a:endParaRPr lang="en-US" dirty="0"/>
          </a:p>
        </p:txBody>
      </p:sp>
    </p:spTree>
    <p:extLst>
      <p:ext uri="{BB962C8B-B14F-4D97-AF65-F5344CB8AC3E}">
        <p14:creationId xmlns:p14="http://schemas.microsoft.com/office/powerpoint/2010/main" val="2273763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24</a:t>
            </a:fld>
            <a:endParaRPr lang="en-US" dirty="0"/>
          </a:p>
        </p:txBody>
      </p:sp>
    </p:spTree>
    <p:extLst>
      <p:ext uri="{BB962C8B-B14F-4D97-AF65-F5344CB8AC3E}">
        <p14:creationId xmlns:p14="http://schemas.microsoft.com/office/powerpoint/2010/main" val="1259824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25</a:t>
            </a:fld>
            <a:endParaRPr lang="en-US" dirty="0"/>
          </a:p>
        </p:txBody>
      </p:sp>
    </p:spTree>
    <p:extLst>
      <p:ext uri="{BB962C8B-B14F-4D97-AF65-F5344CB8AC3E}">
        <p14:creationId xmlns:p14="http://schemas.microsoft.com/office/powerpoint/2010/main" val="1332362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26</a:t>
            </a:fld>
            <a:endParaRPr lang="en-US" dirty="0"/>
          </a:p>
        </p:txBody>
      </p:sp>
    </p:spTree>
    <p:extLst>
      <p:ext uri="{BB962C8B-B14F-4D97-AF65-F5344CB8AC3E}">
        <p14:creationId xmlns:p14="http://schemas.microsoft.com/office/powerpoint/2010/main" val="4123827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27</a:t>
            </a:fld>
            <a:endParaRPr lang="en-US" dirty="0"/>
          </a:p>
        </p:txBody>
      </p:sp>
    </p:spTree>
    <p:extLst>
      <p:ext uri="{BB962C8B-B14F-4D97-AF65-F5344CB8AC3E}">
        <p14:creationId xmlns:p14="http://schemas.microsoft.com/office/powerpoint/2010/main" val="3834044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ACAA8A-22F8-4B37-ACF7-4070BF532F7F}" type="datetimeFigureOut">
              <a:rPr lang="en-US" smtClean="0"/>
              <a:t>12/13/2018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8B712D-536F-4557-9045-422EDC8AE000}" type="slidenum">
              <a:rPr lang="en-US" smtClean="0"/>
              <a:t>‹#›</a:t>
            </a:fld>
            <a:endParaRPr lang="en-US" dirty="0"/>
          </a:p>
        </p:txBody>
      </p:sp>
    </p:spTree>
    <p:extLst>
      <p:ext uri="{BB962C8B-B14F-4D97-AF65-F5344CB8AC3E}">
        <p14:creationId xmlns:p14="http://schemas.microsoft.com/office/powerpoint/2010/main" val="63740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12/13/2018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dirty="0"/>
          </a:p>
        </p:txBody>
      </p:sp>
    </p:spTree>
    <p:extLst>
      <p:ext uri="{BB962C8B-B14F-4D97-AF65-F5344CB8AC3E}">
        <p14:creationId xmlns:p14="http://schemas.microsoft.com/office/powerpoint/2010/main" val="3324228911"/>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12/13/2018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dirty="0"/>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5" r:id="rId8"/>
    <p:sldLayoutId id="2147483676" r:id="rId9"/>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335667" y="185196"/>
            <a:ext cx="11551535" cy="5286056"/>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a:t>
            </a:r>
            <a:r>
              <a:rPr lang="en-US" sz="4000" dirty="0" smtClean="0">
                <a:cs typeface="Arial" pitchFamily="34" charset="0"/>
              </a:rPr>
              <a:t>Libraries</a:t>
            </a:r>
          </a:p>
          <a:p>
            <a:pPr algn="ctr"/>
            <a:r>
              <a:rPr lang="en-US" sz="4000" dirty="0" smtClean="0">
                <a:cs typeface="Arial" pitchFamily="34" charset="0"/>
              </a:rPr>
              <a:t>Library Collections</a:t>
            </a:r>
          </a:p>
          <a:p>
            <a:pPr algn="ctr"/>
            <a:endParaRPr lang="en-US" sz="4000" dirty="0">
              <a:cs typeface="Arial" pitchFamily="34" charset="0"/>
            </a:endParaRPr>
          </a:p>
          <a:p>
            <a:pPr algn="ctr"/>
            <a:r>
              <a:rPr lang="en-US" i="1" dirty="0" smtClean="0">
                <a:cs typeface="Arial" pitchFamily="34" charset="0"/>
              </a:rPr>
              <a:t>Presentation of</a:t>
            </a:r>
          </a:p>
          <a:p>
            <a:pPr algn="ctr"/>
            <a:r>
              <a:rPr lang="en-US" i="1" dirty="0">
                <a:cs typeface="Arial" pitchFamily="34" charset="0"/>
              </a:rPr>
              <a:t>Carol Hixson, Dean of University </a:t>
            </a:r>
            <a:r>
              <a:rPr lang="en-US" i="1" dirty="0" smtClean="0">
                <a:cs typeface="Arial" pitchFamily="34" charset="0"/>
              </a:rPr>
              <a:t>Libraries</a:t>
            </a:r>
          </a:p>
          <a:p>
            <a:pPr algn="ctr"/>
            <a:r>
              <a:rPr lang="en-US" i="1" dirty="0" smtClean="0">
                <a:cs typeface="Arial" pitchFamily="34" charset="0"/>
              </a:rPr>
              <a:t>To Student Government Town Hall</a:t>
            </a:r>
          </a:p>
          <a:p>
            <a:pPr algn="ctr"/>
            <a:endParaRPr lang="en-US" sz="2400" i="1" dirty="0" smtClean="0">
              <a:cs typeface="Arial" pitchFamily="34" charset="0"/>
            </a:endParaRPr>
          </a:p>
          <a:p>
            <a:pPr algn="ctr"/>
            <a:endParaRPr lang="en-US" sz="2000" i="1" dirty="0" smtClean="0">
              <a:cs typeface="Arial" pitchFamily="34" charset="0"/>
            </a:endParaRPr>
          </a:p>
          <a:p>
            <a:pPr algn="ctr"/>
            <a:endParaRPr lang="en-US" sz="2000" i="1" dirty="0">
              <a:cs typeface="Arial" pitchFamily="34" charset="0"/>
            </a:endParaRPr>
          </a:p>
          <a:p>
            <a:pPr algn="ctr"/>
            <a:r>
              <a:rPr lang="en-US" sz="2000" dirty="0" smtClean="0"/>
              <a:t>April 9, 2018</a:t>
            </a:r>
            <a:endParaRPr lang="en-US" sz="2000" dirty="0"/>
          </a:p>
          <a:p>
            <a:pPr algn="ctr"/>
            <a:r>
              <a:rPr lang="en-US" sz="4000" dirty="0" smtClean="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Wimberly Library Today</a:t>
            </a:r>
            <a:endParaRPr lang="en-US" b="1" dirty="0"/>
          </a:p>
        </p:txBody>
      </p:sp>
      <p:sp>
        <p:nvSpPr>
          <p:cNvPr id="3" name="Text Placeholder 2"/>
          <p:cNvSpPr>
            <a:spLocks noGrp="1"/>
          </p:cNvSpPr>
          <p:nvPr>
            <p:ph type="body" idx="1"/>
          </p:nvPr>
        </p:nvSpPr>
        <p:spPr/>
        <p:txBody>
          <a:bodyPr/>
          <a:lstStyle/>
          <a:p>
            <a:endParaRPr lang="en-US" dirty="0"/>
          </a:p>
        </p:txBody>
      </p:sp>
      <p:sp>
        <p:nvSpPr>
          <p:cNvPr id="5" name="Text Placeholder 4"/>
          <p:cNvSpPr>
            <a:spLocks noGrp="1"/>
          </p:cNvSpPr>
          <p:nvPr>
            <p:ph type="body" sz="quarter" idx="3"/>
          </p:nvPr>
        </p:nvSpPr>
        <p:spPr/>
        <p:txBody>
          <a:bodyPr/>
          <a:lstStyle/>
          <a:p>
            <a:endParaRPr lang="en-US" dirty="0"/>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81163"/>
            <a:ext cx="3616301" cy="3818116"/>
          </a:xfrm>
          <a:ln w="57150">
            <a:solidFill>
              <a:schemeClr val="tx1"/>
            </a:solidFill>
          </a:ln>
        </p:spPr>
      </p:pic>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8404227" y="1681163"/>
            <a:ext cx="3055726" cy="3818116"/>
          </a:xfrm>
          <a:ln w="57150">
            <a:solidFill>
              <a:schemeClr val="tx1"/>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30714" y="1681163"/>
            <a:ext cx="3598887" cy="3818116"/>
          </a:xfrm>
          <a:prstGeom prst="rect">
            <a:avLst/>
          </a:prstGeom>
          <a:ln w="57150">
            <a:solidFill>
              <a:schemeClr val="tx1"/>
            </a:solidFill>
          </a:ln>
        </p:spPr>
      </p:pic>
    </p:spTree>
    <p:extLst>
      <p:ext uri="{BB962C8B-B14F-4D97-AF65-F5344CB8AC3E}">
        <p14:creationId xmlns:p14="http://schemas.microsoft.com/office/powerpoint/2010/main" val="3016614602"/>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97" y="215236"/>
            <a:ext cx="6524223" cy="1325563"/>
          </a:xfrm>
        </p:spPr>
        <p:txBody>
          <a:bodyPr/>
          <a:lstStyle/>
          <a:p>
            <a:r>
              <a:rPr lang="en-US" b="1" dirty="0" smtClean="0"/>
              <a:t>Vision for Wimberly</a:t>
            </a:r>
            <a:endParaRPr lang="en-US" b="1" dirty="0"/>
          </a:p>
        </p:txBody>
      </p:sp>
      <p:sp>
        <p:nvSpPr>
          <p:cNvPr id="3" name="TextBox 2"/>
          <p:cNvSpPr txBox="1"/>
          <p:nvPr/>
        </p:nvSpPr>
        <p:spPr>
          <a:xfrm>
            <a:off x="1247384" y="1540799"/>
            <a:ext cx="9627507" cy="3600986"/>
          </a:xfrm>
          <a:prstGeom prst="rect">
            <a:avLst/>
          </a:prstGeom>
          <a:noFill/>
        </p:spPr>
        <p:txBody>
          <a:bodyPr wrap="none" rtlCol="0">
            <a:spAutoFit/>
          </a:bodyPr>
          <a:lstStyle/>
          <a:p>
            <a:pPr marL="342900" indent="-342900">
              <a:buFont typeface="Wingdings" panose="05000000000000000000" pitchFamily="2" charset="2"/>
              <a:buChar char="Ø"/>
            </a:pPr>
            <a:r>
              <a:rPr lang="en-US" sz="3200" i="1" dirty="0" smtClean="0"/>
              <a:t>Stabilize and reverse deterioration of facility</a:t>
            </a:r>
          </a:p>
          <a:p>
            <a:pPr marL="342900" indent="-342900">
              <a:buFont typeface="Wingdings" panose="05000000000000000000" pitchFamily="2" charset="2"/>
              <a:buChar char="Ø"/>
            </a:pPr>
            <a:r>
              <a:rPr lang="en-US" sz="3200" i="1" dirty="0" smtClean="0"/>
              <a:t>Accommodate needs of today’s students</a:t>
            </a:r>
          </a:p>
          <a:p>
            <a:pPr marL="342900" indent="-342900">
              <a:buFont typeface="Wingdings" panose="05000000000000000000" pitchFamily="2" charset="2"/>
              <a:buChar char="Ø"/>
            </a:pPr>
            <a:r>
              <a:rPr lang="en-US" sz="3200" i="1" dirty="0" smtClean="0"/>
              <a:t>Service-centered rather than collection-centered </a:t>
            </a:r>
          </a:p>
          <a:p>
            <a:pPr marL="342900" indent="-342900">
              <a:buFont typeface="Wingdings" panose="05000000000000000000" pitchFamily="2" charset="2"/>
              <a:buChar char="Ø"/>
            </a:pPr>
            <a:r>
              <a:rPr lang="en-US" sz="3200" i="1" dirty="0" smtClean="0"/>
              <a:t>Flexible and multi-purpose design and furnishings </a:t>
            </a:r>
          </a:p>
          <a:p>
            <a:pPr marL="342900" indent="-342900">
              <a:buFont typeface="Wingdings" panose="05000000000000000000" pitchFamily="2" charset="2"/>
              <a:buChar char="Ø"/>
            </a:pPr>
            <a:r>
              <a:rPr lang="en-US" sz="3200" i="1" dirty="0" smtClean="0"/>
              <a:t>Technology-infused spaces to ensure competitive edge</a:t>
            </a:r>
          </a:p>
          <a:p>
            <a:pPr marL="342900" indent="-342900">
              <a:buFont typeface="Wingdings" panose="05000000000000000000" pitchFamily="2" charset="2"/>
              <a:buChar char="Ø"/>
            </a:pPr>
            <a:r>
              <a:rPr lang="en-US" sz="3200" i="1" dirty="0" smtClean="0"/>
              <a:t>Point of pride and clearly identifiable as an FAU facility</a:t>
            </a:r>
          </a:p>
          <a:p>
            <a:endParaRPr lang="en-US" dirty="0" smtClean="0"/>
          </a:p>
          <a:p>
            <a:endParaRPr lang="en-US" dirty="0"/>
          </a:p>
        </p:txBody>
      </p:sp>
    </p:spTree>
    <p:extLst>
      <p:ext uri="{BB962C8B-B14F-4D97-AF65-F5344CB8AC3E}">
        <p14:creationId xmlns:p14="http://schemas.microsoft.com/office/powerpoint/2010/main" val="85989802"/>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Wimberly Library Being Transformed</a:t>
            </a:r>
          </a:p>
        </p:txBody>
      </p:sp>
      <p:sp>
        <p:nvSpPr>
          <p:cNvPr id="3" name="Text Placeholder 2"/>
          <p:cNvSpPr>
            <a:spLocks noGrp="1"/>
          </p:cNvSpPr>
          <p:nvPr>
            <p:ph type="body" idx="1"/>
          </p:nvPr>
        </p:nvSpPr>
        <p:spPr>
          <a:xfrm>
            <a:off x="839788" y="1659647"/>
            <a:ext cx="5157787" cy="823912"/>
          </a:xfrm>
        </p:spPr>
        <p:txBody>
          <a:bodyPr/>
          <a:lstStyle/>
          <a:p>
            <a:r>
              <a:rPr lang="en-US" dirty="0" smtClean="0"/>
              <a:t>Before</a:t>
            </a:r>
            <a:endParaRPr lang="en-US" dirty="0"/>
          </a:p>
        </p:txBody>
      </p:sp>
      <p:sp>
        <p:nvSpPr>
          <p:cNvPr id="5" name="Text Placeholder 4"/>
          <p:cNvSpPr>
            <a:spLocks noGrp="1"/>
          </p:cNvSpPr>
          <p:nvPr>
            <p:ph type="body" sz="quarter" idx="3"/>
          </p:nvPr>
        </p:nvSpPr>
        <p:spPr>
          <a:xfrm>
            <a:off x="6172200" y="1659647"/>
            <a:ext cx="5183188" cy="823912"/>
          </a:xfrm>
        </p:spPr>
        <p:txBody>
          <a:bodyPr/>
          <a:lstStyle/>
          <a:p>
            <a:r>
              <a:rPr lang="en-US" dirty="0" smtClean="0"/>
              <a:t>  After</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63739" y="2612873"/>
            <a:ext cx="4541422" cy="3130223"/>
          </a:xfr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4747"/>
          <a:stretch/>
        </p:blipFill>
        <p:spPr>
          <a:xfrm>
            <a:off x="6389510" y="2612873"/>
            <a:ext cx="4865993" cy="3111625"/>
          </a:xfrm>
          <a:prstGeom prst="rect">
            <a:avLst/>
          </a:prstGeom>
        </p:spPr>
      </p:pic>
    </p:spTree>
    <p:extLst>
      <p:ext uri="{BB962C8B-B14F-4D97-AF65-F5344CB8AC3E}">
        <p14:creationId xmlns:p14="http://schemas.microsoft.com/office/powerpoint/2010/main" val="1303837494"/>
      </p:ext>
    </p:extLst>
  </p:cSld>
  <p:clrMapOvr>
    <a:masterClrMapping/>
  </p:clrMapOvr>
  <p:transition spd="slow" advTm="13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Wimberly Library Being Transformed</a:t>
            </a:r>
          </a:p>
        </p:txBody>
      </p:sp>
      <p:sp>
        <p:nvSpPr>
          <p:cNvPr id="3" name="Text Placeholder 2"/>
          <p:cNvSpPr>
            <a:spLocks noGrp="1"/>
          </p:cNvSpPr>
          <p:nvPr>
            <p:ph type="body" idx="1"/>
          </p:nvPr>
        </p:nvSpPr>
        <p:spPr/>
        <p:txBody>
          <a:bodyPr/>
          <a:lstStyle/>
          <a:p>
            <a:r>
              <a:rPr lang="en-US" dirty="0" smtClean="0"/>
              <a:t>Before</a:t>
            </a:r>
            <a:endParaRPr lang="en-US" dirty="0"/>
          </a:p>
        </p:txBody>
      </p:sp>
      <p:sp>
        <p:nvSpPr>
          <p:cNvPr id="5" name="Text Placeholder 4"/>
          <p:cNvSpPr>
            <a:spLocks noGrp="1"/>
          </p:cNvSpPr>
          <p:nvPr>
            <p:ph type="body" sz="quarter" idx="3"/>
          </p:nvPr>
        </p:nvSpPr>
        <p:spPr/>
        <p:txBody>
          <a:bodyPr/>
          <a:lstStyle/>
          <a:p>
            <a:r>
              <a:rPr lang="en-US" dirty="0" smtClean="0"/>
              <a:t>   After</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20708" y="2592058"/>
            <a:ext cx="4780181" cy="3207798"/>
          </a:xfrm>
        </p:spPr>
      </p:pic>
      <p:pic>
        <p:nvPicPr>
          <p:cNvPr id="8" name="Content Placeholder 7" descr="C:\Users\hixson\Pictures\2016-08-21\007.JPG"/>
          <p:cNvPicPr>
            <a:picLocks noGrp="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6434666" y="2592058"/>
            <a:ext cx="4785519" cy="3207798"/>
          </a:xfrm>
          <a:prstGeom prst="rect">
            <a:avLst/>
          </a:prstGeom>
          <a:noFill/>
          <a:ln>
            <a:noFill/>
          </a:ln>
        </p:spPr>
      </p:pic>
    </p:spTree>
    <p:extLst>
      <p:ext uri="{BB962C8B-B14F-4D97-AF65-F5344CB8AC3E}">
        <p14:creationId xmlns:p14="http://schemas.microsoft.com/office/powerpoint/2010/main" val="3179655975"/>
      </p:ext>
    </p:extLst>
  </p:cSld>
  <p:clrMapOvr>
    <a:masterClrMapping/>
  </p:clrMapOvr>
  <p:transition spd="slow" advTm="13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Wimberly Library Being Transformed</a:t>
            </a:r>
          </a:p>
          <a:p>
            <a:pPr algn="ctr"/>
            <a:endParaRPr lang="en-US" b="1"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11737" y="1862666"/>
            <a:ext cx="5381063" cy="377048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4008" y="1862668"/>
            <a:ext cx="5277632" cy="3770487"/>
          </a:xfrm>
          <a:prstGeom prst="rect">
            <a:avLst/>
          </a:prstGeom>
        </p:spPr>
      </p:pic>
      <p:sp>
        <p:nvSpPr>
          <p:cNvPr id="10" name="TextBox 9"/>
          <p:cNvSpPr txBox="1"/>
          <p:nvPr/>
        </p:nvSpPr>
        <p:spPr>
          <a:xfrm>
            <a:off x="451551" y="1332089"/>
            <a:ext cx="8738748" cy="369332"/>
          </a:xfrm>
          <a:prstGeom prst="rect">
            <a:avLst/>
          </a:prstGeom>
          <a:noFill/>
        </p:spPr>
        <p:txBody>
          <a:bodyPr wrap="square" rtlCol="0">
            <a:spAutoFit/>
          </a:bodyPr>
          <a:lstStyle/>
          <a:p>
            <a:r>
              <a:rPr lang="en-US" dirty="0"/>
              <a:t>Students Enjoying the FAU Experience in the Wimberly </a:t>
            </a:r>
            <a:r>
              <a:rPr lang="en-US" dirty="0" smtClean="0"/>
              <a:t>Library 1</a:t>
            </a:r>
            <a:r>
              <a:rPr lang="en-US" baseline="30000" dirty="0" smtClean="0"/>
              <a:t>st</a:t>
            </a:r>
            <a:r>
              <a:rPr lang="en-US" dirty="0" smtClean="0"/>
              <a:t> Floor Atrium</a:t>
            </a:r>
            <a:endParaRPr lang="en-US" dirty="0"/>
          </a:p>
        </p:txBody>
      </p:sp>
    </p:spTree>
    <p:extLst>
      <p:ext uri="{BB962C8B-B14F-4D97-AF65-F5344CB8AC3E}">
        <p14:creationId xmlns:p14="http://schemas.microsoft.com/office/powerpoint/2010/main" val="530567907"/>
      </p:ext>
    </p:extLst>
  </p:cSld>
  <p:clrMapOvr>
    <a:masterClrMapping/>
  </p:clrMapOvr>
  <mc:AlternateContent xmlns:mc="http://schemas.openxmlformats.org/markup-compatibility/2006" xmlns:p14="http://schemas.microsoft.com/office/powerpoint/2010/main">
    <mc:Choice Requires="p14">
      <p:transition spd="med" p14:dur="700" advTm="13000">
        <p:fade/>
      </p:transition>
    </mc:Choice>
    <mc:Fallback xmlns="">
      <p:transition spd="med" advTm="13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76" y="1991656"/>
            <a:ext cx="5484516" cy="365634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1989123"/>
            <a:ext cx="5486400" cy="3658877"/>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3463" y="1991656"/>
            <a:ext cx="5482604" cy="3656344"/>
          </a:xfrm>
          <a:prstGeom prst="rect">
            <a:avLst/>
          </a:prstGeom>
        </p:spPr>
      </p:pic>
      <p:sp>
        <p:nvSpPr>
          <p:cNvPr id="8" name="Title 1"/>
          <p:cNvSpPr>
            <a:spLocks noGrp="1"/>
          </p:cNvSpPr>
          <p:nvPr>
            <p:ph type="title"/>
          </p:nvPr>
        </p:nvSpPr>
        <p:spPr>
          <a:xfrm>
            <a:off x="415951" y="1383929"/>
            <a:ext cx="3681916" cy="613518"/>
          </a:xfrm>
        </p:spPr>
        <p:txBody>
          <a:bodyPr>
            <a:normAutofit/>
          </a:bodyPr>
          <a:lstStyle/>
          <a:p>
            <a:r>
              <a:rPr lang="en-US" sz="1800" dirty="0" smtClean="0">
                <a:latin typeface="+mn-lt"/>
              </a:rPr>
              <a:t>Graduate Student Lounge</a:t>
            </a:r>
            <a:endParaRPr lang="en-US" sz="1800" b="1" dirty="0">
              <a:latin typeface="+mn-lt"/>
            </a:endParaRPr>
          </a:p>
        </p:txBody>
      </p:sp>
      <p:sp>
        <p:nvSpPr>
          <p:cNvPr id="9"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Wimberly Library Being Transformed</a:t>
            </a:r>
          </a:p>
          <a:p>
            <a:pPr algn="ctr"/>
            <a:endParaRPr lang="en-US" b="1" dirty="0"/>
          </a:p>
        </p:txBody>
      </p:sp>
    </p:spTree>
    <p:extLst>
      <p:ext uri="{BB962C8B-B14F-4D97-AF65-F5344CB8AC3E}">
        <p14:creationId xmlns:p14="http://schemas.microsoft.com/office/powerpoint/2010/main" val="3192516560"/>
      </p:ext>
    </p:extLst>
  </p:cSld>
  <p:clrMapOvr>
    <a:masterClrMapping/>
  </p:clrMapOvr>
  <p:transition spd="slow" advTm="13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Wimberly Library Being Transformed</a:t>
            </a:r>
          </a:p>
        </p:txBody>
      </p:sp>
      <p:sp>
        <p:nvSpPr>
          <p:cNvPr id="10" name="TextBox 9"/>
          <p:cNvSpPr txBox="1"/>
          <p:nvPr/>
        </p:nvSpPr>
        <p:spPr>
          <a:xfrm>
            <a:off x="451551" y="1332089"/>
            <a:ext cx="6807200" cy="369332"/>
          </a:xfrm>
          <a:prstGeom prst="rect">
            <a:avLst/>
          </a:prstGeom>
          <a:noFill/>
        </p:spPr>
        <p:txBody>
          <a:bodyPr wrap="square" rtlCol="0">
            <a:spAutoFit/>
          </a:bodyPr>
          <a:lstStyle/>
          <a:p>
            <a:r>
              <a:rPr lang="en-US" dirty="0" smtClean="0"/>
              <a:t>New 5</a:t>
            </a:r>
            <a:r>
              <a:rPr lang="en-US" baseline="30000" dirty="0" smtClean="0"/>
              <a:t>th</a:t>
            </a:r>
            <a:r>
              <a:rPr lang="en-US" dirty="0" smtClean="0"/>
              <a:t> Floor in </a:t>
            </a:r>
            <a:r>
              <a:rPr lang="en-US" dirty="0"/>
              <a:t>the Wimberly Library</a:t>
            </a:r>
          </a:p>
        </p:txBody>
      </p:sp>
      <p:pic>
        <p:nvPicPr>
          <p:cNvPr id="7" name="Picture 6" descr="W:\Photos\5th Floor Renovation\Soft_opening\DSC_04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5956" y="1862666"/>
            <a:ext cx="4909431" cy="3770489"/>
          </a:xfrm>
          <a:prstGeom prst="rect">
            <a:avLst/>
          </a:prstGeom>
          <a:noFill/>
          <a:ln>
            <a:noFill/>
          </a:ln>
        </p:spPr>
      </p:pic>
      <p:pic>
        <p:nvPicPr>
          <p:cNvPr id="9" name="Picture 8" descr="W:\Photos\5th Floor Renovation\Soft_opening\5th_opening_cgh_2017_05_31 (1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733" y="1862665"/>
            <a:ext cx="5181599" cy="3860801"/>
          </a:xfrm>
          <a:prstGeom prst="rect">
            <a:avLst/>
          </a:prstGeom>
          <a:noFill/>
          <a:ln>
            <a:noFill/>
          </a:ln>
        </p:spPr>
      </p:pic>
    </p:spTree>
    <p:extLst>
      <p:ext uri="{BB962C8B-B14F-4D97-AF65-F5344CB8AC3E}">
        <p14:creationId xmlns:p14="http://schemas.microsoft.com/office/powerpoint/2010/main" val="3222430132"/>
      </p:ext>
    </p:extLst>
  </p:cSld>
  <p:clrMapOvr>
    <a:masterClrMapping/>
  </p:clrMapOvr>
  <mc:AlternateContent xmlns:mc="http://schemas.openxmlformats.org/markup-compatibility/2006" xmlns:p14="http://schemas.microsoft.com/office/powerpoint/2010/main">
    <mc:Choice Requires="p14">
      <p:transition spd="med" p14:dur="700" advTm="13000">
        <p:fade/>
      </p:transition>
    </mc:Choice>
    <mc:Fallback xmlns="">
      <p:transition spd="med" advTm="13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760" y="7257"/>
            <a:ext cx="10515600" cy="1325563"/>
          </a:xfrm>
        </p:spPr>
        <p:txBody>
          <a:bodyPr/>
          <a:lstStyle/>
          <a:p>
            <a:r>
              <a:rPr lang="en-US" b="1" dirty="0" smtClean="0"/>
              <a:t>How Do We Get from Here to There?</a:t>
            </a:r>
            <a:endParaRPr lang="en-US" b="1" dirty="0"/>
          </a:p>
        </p:txBody>
      </p:sp>
      <p:sp>
        <p:nvSpPr>
          <p:cNvPr id="3" name="Text Placeholder 2"/>
          <p:cNvSpPr>
            <a:spLocks noGrp="1"/>
          </p:cNvSpPr>
          <p:nvPr>
            <p:ph type="body" idx="1"/>
          </p:nvPr>
        </p:nvSpPr>
        <p:spPr>
          <a:xfrm>
            <a:off x="273733" y="752251"/>
            <a:ext cx="5157787" cy="823912"/>
          </a:xfrm>
        </p:spPr>
        <p:txBody>
          <a:bodyPr/>
          <a:lstStyle/>
          <a:p>
            <a:r>
              <a:rPr lang="en-US" dirty="0" smtClean="0"/>
              <a:t>Wimberly Today</a:t>
            </a:r>
            <a:endParaRPr lang="en-US" dirty="0"/>
          </a:p>
        </p:txBody>
      </p:sp>
      <p:sp>
        <p:nvSpPr>
          <p:cNvPr id="5" name="Text Placeholder 4"/>
          <p:cNvSpPr>
            <a:spLocks noGrp="1"/>
          </p:cNvSpPr>
          <p:nvPr>
            <p:ph type="body" sz="quarter" idx="3"/>
          </p:nvPr>
        </p:nvSpPr>
        <p:spPr>
          <a:xfrm>
            <a:off x="6273805" y="752251"/>
            <a:ext cx="5183188" cy="823912"/>
          </a:xfrm>
        </p:spPr>
        <p:txBody>
          <a:bodyPr/>
          <a:lstStyle/>
          <a:p>
            <a:r>
              <a:rPr lang="en-US" dirty="0" smtClean="0"/>
              <a:t>Future Vision</a:t>
            </a:r>
            <a:endParaRPr lang="en-US" dirty="0"/>
          </a:p>
        </p:txBody>
      </p:sp>
      <p:pic>
        <p:nvPicPr>
          <p:cNvPr id="7" name="Content Placeholder 3"/>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17275" y="1713735"/>
            <a:ext cx="5502955" cy="3855999"/>
          </a:xfrm>
          <a:prstGeom prst="rect">
            <a:avLst/>
          </a:prstGeom>
          <a:ln w="57150">
            <a:solidFill>
              <a:schemeClr val="tx1"/>
            </a:solidFill>
          </a:ln>
        </p:spPr>
      </p:pic>
      <p:pic>
        <p:nvPicPr>
          <p:cNvPr id="10" name="Content Placeholder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404431" y="1713735"/>
            <a:ext cx="5494967" cy="3881283"/>
          </a:xfrm>
          <a:ln w="57150">
            <a:solidFill>
              <a:schemeClr val="tx1"/>
            </a:solidFill>
          </a:ln>
        </p:spPr>
      </p:pic>
    </p:spTree>
    <p:extLst>
      <p:ext uri="{BB962C8B-B14F-4D97-AF65-F5344CB8AC3E}">
        <p14:creationId xmlns:p14="http://schemas.microsoft.com/office/powerpoint/2010/main" val="3899549784"/>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Do We Get from Here to There?</a:t>
            </a:r>
            <a:endParaRPr lang="en-US" b="1" dirty="0"/>
          </a:p>
        </p:txBody>
      </p:sp>
      <p:sp>
        <p:nvSpPr>
          <p:cNvPr id="3" name="Text Placeholder 2"/>
          <p:cNvSpPr>
            <a:spLocks noGrp="1"/>
          </p:cNvSpPr>
          <p:nvPr>
            <p:ph type="body" idx="1"/>
          </p:nvPr>
        </p:nvSpPr>
        <p:spPr/>
        <p:txBody>
          <a:bodyPr/>
          <a:lstStyle/>
          <a:p>
            <a:r>
              <a:rPr lang="en-US" dirty="0" smtClean="0"/>
              <a:t>Wimberly Today</a:t>
            </a:r>
            <a:endParaRPr lang="en-US" dirty="0"/>
          </a:p>
        </p:txBody>
      </p:sp>
      <p:sp>
        <p:nvSpPr>
          <p:cNvPr id="5" name="Text Placeholder 4"/>
          <p:cNvSpPr>
            <a:spLocks noGrp="1"/>
          </p:cNvSpPr>
          <p:nvPr>
            <p:ph type="body" sz="quarter" idx="3"/>
          </p:nvPr>
        </p:nvSpPr>
        <p:spPr/>
        <p:txBody>
          <a:bodyPr/>
          <a:lstStyle/>
          <a:p>
            <a:r>
              <a:rPr lang="en-US" dirty="0" smtClean="0"/>
              <a:t>Future Vision</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2619640"/>
            <a:ext cx="5157787" cy="3092786"/>
          </a:xfrm>
          <a:ln w="57150">
            <a:solidFill>
              <a:schemeClr val="tx1"/>
            </a:solidFill>
          </a:ln>
        </p:spPr>
      </p:pic>
      <p:pic>
        <p:nvPicPr>
          <p:cNvPr id="12" name="Content Placeholder 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555346" y="2619641"/>
            <a:ext cx="4597758" cy="3092786"/>
          </a:xfrm>
          <a:ln w="57150">
            <a:solidFill>
              <a:schemeClr val="tx1"/>
            </a:solidFill>
          </a:ln>
        </p:spPr>
      </p:pic>
    </p:spTree>
    <p:extLst>
      <p:ext uri="{BB962C8B-B14F-4D97-AF65-F5344CB8AC3E}">
        <p14:creationId xmlns:p14="http://schemas.microsoft.com/office/powerpoint/2010/main" val="2229238110"/>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97" y="215236"/>
            <a:ext cx="9724911" cy="1325563"/>
          </a:xfrm>
        </p:spPr>
        <p:txBody>
          <a:bodyPr/>
          <a:lstStyle/>
          <a:p>
            <a:r>
              <a:rPr lang="en-US" b="1" dirty="0" smtClean="0"/>
              <a:t>Student survey: 3 days of responses</a:t>
            </a:r>
            <a:endParaRPr lang="en-US" b="1" dirty="0"/>
          </a:p>
        </p:txBody>
      </p:sp>
      <p:sp>
        <p:nvSpPr>
          <p:cNvPr id="3" name="TextBox 2"/>
          <p:cNvSpPr txBox="1"/>
          <p:nvPr/>
        </p:nvSpPr>
        <p:spPr>
          <a:xfrm>
            <a:off x="150470" y="1436627"/>
            <a:ext cx="15773391" cy="3662541"/>
          </a:xfrm>
          <a:prstGeom prst="rect">
            <a:avLst/>
          </a:prstGeom>
          <a:noFill/>
        </p:spPr>
        <p:txBody>
          <a:bodyPr wrap="square" rtlCol="0">
            <a:spAutoFit/>
          </a:bodyPr>
          <a:lstStyle/>
          <a:p>
            <a:pPr marL="285750" indent="-285750">
              <a:buFont typeface="Wingdings" panose="05000000000000000000" pitchFamily="2" charset="2"/>
              <a:buChar char="Ø"/>
            </a:pPr>
            <a:r>
              <a:rPr lang="en-US" sz="2800" b="1" dirty="0"/>
              <a:t>323 </a:t>
            </a:r>
            <a:r>
              <a:rPr lang="en-US" sz="2800" b="1" dirty="0" smtClean="0"/>
              <a:t>Responses as of 9 a.m. April 7, 2018 (open until April 23)</a:t>
            </a:r>
            <a:endParaRPr lang="en-US" sz="2800" dirty="0"/>
          </a:p>
          <a:p>
            <a:pPr marL="742950" lvl="1" indent="-285750">
              <a:buFont typeface="Wingdings" panose="05000000000000000000" pitchFamily="2" charset="2"/>
              <a:buChar char="Ø"/>
            </a:pPr>
            <a:r>
              <a:rPr lang="en-US" sz="2800" dirty="0"/>
              <a:t>Undergrads 88% (First Year 15%, Sophomore 14%, Junior 28%, Senior 33%)</a:t>
            </a:r>
          </a:p>
          <a:p>
            <a:pPr marL="742950" lvl="1" indent="-285750">
              <a:buFont typeface="Wingdings" panose="05000000000000000000" pitchFamily="2" charset="2"/>
              <a:buChar char="Ø"/>
            </a:pPr>
            <a:r>
              <a:rPr lang="en-US" sz="2800" dirty="0"/>
              <a:t>Grad Students 7.5%, FAU High 1%, PBSC .3%</a:t>
            </a:r>
          </a:p>
          <a:p>
            <a:pPr marL="742950" lvl="1" indent="-285750">
              <a:buFont typeface="Wingdings" panose="05000000000000000000" pitchFamily="2" charset="2"/>
              <a:buChar char="Ø"/>
            </a:pPr>
            <a:r>
              <a:rPr lang="en-US" sz="2800" dirty="0"/>
              <a:t>Primary Language English 86</a:t>
            </a:r>
            <a:r>
              <a:rPr lang="en-US" sz="2800" dirty="0" smtClean="0"/>
              <a:t>%; </a:t>
            </a:r>
            <a:r>
              <a:rPr lang="en-US" sz="2800" dirty="0"/>
              <a:t>Spanish </a:t>
            </a:r>
            <a:r>
              <a:rPr lang="en-US" sz="2800" dirty="0" smtClean="0"/>
              <a:t>5%; Portuguese</a:t>
            </a:r>
            <a:r>
              <a:rPr lang="en-US" sz="2800" dirty="0"/>
              <a:t>, French </a:t>
            </a:r>
            <a:endParaRPr lang="en-US" sz="2800" dirty="0" smtClean="0"/>
          </a:p>
          <a:p>
            <a:pPr lvl="2"/>
            <a:r>
              <a:rPr lang="en-US" sz="2800" dirty="0" smtClean="0"/>
              <a:t>and </a:t>
            </a:r>
            <a:r>
              <a:rPr lang="en-US" sz="2800" dirty="0"/>
              <a:t>Creole 1.25%</a:t>
            </a:r>
          </a:p>
          <a:p>
            <a:pPr marL="742950" lvl="1" indent="-285750">
              <a:buFont typeface="Wingdings" panose="05000000000000000000" pitchFamily="2" charset="2"/>
              <a:buChar char="Ø"/>
            </a:pPr>
            <a:r>
              <a:rPr lang="en-US" sz="2800" dirty="0"/>
              <a:t>Female 48%, Male 47%</a:t>
            </a:r>
          </a:p>
          <a:p>
            <a:pPr marL="742950" lvl="1" indent="-285750">
              <a:buFont typeface="Wingdings" panose="05000000000000000000" pitchFamily="2" charset="2"/>
              <a:buChar char="Ø"/>
            </a:pPr>
            <a:r>
              <a:rPr lang="en-US" sz="2800" dirty="0"/>
              <a:t>95% Use the Wimberly Library Primarily</a:t>
            </a:r>
          </a:p>
          <a:p>
            <a:endParaRPr lang="en-US" dirty="0" smtClean="0"/>
          </a:p>
          <a:p>
            <a:endParaRPr lang="en-US" dirty="0"/>
          </a:p>
        </p:txBody>
      </p:sp>
    </p:spTree>
    <p:extLst>
      <p:ext uri="{BB962C8B-B14F-4D97-AF65-F5344CB8AC3E}">
        <p14:creationId xmlns:p14="http://schemas.microsoft.com/office/powerpoint/2010/main" val="2586606168"/>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365126"/>
            <a:ext cx="10462548" cy="699746"/>
          </a:xfrm>
        </p:spPr>
        <p:txBody>
          <a:bodyPr/>
          <a:lstStyle/>
          <a:p>
            <a:r>
              <a:rPr lang="en-US" b="1" dirty="0" smtClean="0"/>
              <a:t>FAU’s Libraries</a:t>
            </a:r>
            <a:endParaRPr lang="en-US" b="1" dirty="0"/>
          </a:p>
        </p:txBody>
      </p:sp>
      <p:sp>
        <p:nvSpPr>
          <p:cNvPr id="3" name="Content Placeholder 2"/>
          <p:cNvSpPr>
            <a:spLocks noGrp="1"/>
          </p:cNvSpPr>
          <p:nvPr>
            <p:ph idx="1"/>
          </p:nvPr>
        </p:nvSpPr>
        <p:spPr>
          <a:xfrm>
            <a:off x="891252" y="1504709"/>
            <a:ext cx="9965801" cy="4051139"/>
          </a:xfrm>
        </p:spPr>
        <p:txBody>
          <a:bodyPr>
            <a:normAutofit fontScale="92500" lnSpcReduction="10000"/>
          </a:bodyPr>
          <a:lstStyle/>
          <a:p>
            <a:pPr>
              <a:buFont typeface="Wingdings" panose="05000000000000000000" pitchFamily="2" charset="2"/>
              <a:buChar char="Ø"/>
            </a:pPr>
            <a:r>
              <a:rPr lang="en-US" sz="3600" dirty="0" smtClean="0"/>
              <a:t>3 FAU Facilities </a:t>
            </a:r>
          </a:p>
          <a:p>
            <a:pPr lvl="1">
              <a:buFont typeface="Wingdings" panose="05000000000000000000" pitchFamily="2" charset="2"/>
              <a:buChar char="Ø"/>
            </a:pPr>
            <a:r>
              <a:rPr lang="en-US" sz="3200" dirty="0" smtClean="0"/>
              <a:t>Wimberly (Boca Raton)</a:t>
            </a:r>
          </a:p>
          <a:p>
            <a:pPr lvl="1">
              <a:buFont typeface="Wingdings" panose="05000000000000000000" pitchFamily="2" charset="2"/>
              <a:buChar char="Ø"/>
            </a:pPr>
            <a:r>
              <a:rPr lang="en-US" sz="3200" dirty="0" smtClean="0"/>
              <a:t>MacArthur (Jupiter)</a:t>
            </a:r>
          </a:p>
          <a:p>
            <a:pPr lvl="1">
              <a:buFont typeface="Wingdings" panose="05000000000000000000" pitchFamily="2" charset="2"/>
              <a:buChar char="Ø"/>
            </a:pPr>
            <a:r>
              <a:rPr lang="en-US" sz="3200" dirty="0" smtClean="0"/>
              <a:t>HBOI (Fort Pierce)</a:t>
            </a:r>
          </a:p>
          <a:p>
            <a:pPr>
              <a:buFont typeface="Wingdings" panose="05000000000000000000" pitchFamily="2" charset="2"/>
              <a:buChar char="Ø"/>
            </a:pPr>
            <a:r>
              <a:rPr lang="en-US" sz="3600" dirty="0" smtClean="0"/>
              <a:t>2 Shared Facilities</a:t>
            </a:r>
          </a:p>
          <a:p>
            <a:pPr lvl="1">
              <a:buFont typeface="Wingdings" panose="05000000000000000000" pitchFamily="2" charset="2"/>
              <a:buChar char="Ø"/>
            </a:pPr>
            <a:r>
              <a:rPr lang="en-US" sz="3200" dirty="0" smtClean="0"/>
              <a:t>Broward County Main Branch (to serve Fort Lauderdale students)</a:t>
            </a:r>
          </a:p>
          <a:p>
            <a:pPr lvl="1">
              <a:buFont typeface="Wingdings" panose="05000000000000000000" pitchFamily="2" charset="2"/>
              <a:buChar char="Ø"/>
            </a:pPr>
            <a:r>
              <a:rPr lang="en-US" sz="3200" dirty="0" smtClean="0"/>
              <a:t>University/College Library, Broward College (to serve Davie students)</a:t>
            </a:r>
            <a:endParaRPr lang="en-US" sz="3200" dirty="0"/>
          </a:p>
        </p:txBody>
      </p:sp>
    </p:spTree>
    <p:extLst>
      <p:ext uri="{BB962C8B-B14F-4D97-AF65-F5344CB8AC3E}">
        <p14:creationId xmlns:p14="http://schemas.microsoft.com/office/powerpoint/2010/main" val="238444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365125"/>
            <a:ext cx="10080585" cy="1325563"/>
          </a:xfrm>
        </p:spPr>
        <p:txBody>
          <a:bodyPr/>
          <a:lstStyle/>
          <a:p>
            <a:r>
              <a:rPr lang="en-US" dirty="0" smtClean="0"/>
              <a:t>College Affiliation</a:t>
            </a:r>
            <a:endParaRPr lang="en-US" dirty="0"/>
          </a:p>
        </p:txBody>
      </p:sp>
      <p:pic>
        <p:nvPicPr>
          <p:cNvPr id="5" name="chart"/>
          <p:cNvPicPr>
            <a:picLocks noGrp="1" noChangeAspect="1"/>
          </p:cNvPicPr>
          <p:nvPr>
            <p:ph idx="1"/>
          </p:nvPr>
        </p:nvPicPr>
        <p:blipFill rotWithShape="1">
          <a:blip r:embed="rId2"/>
          <a:srcRect l="15214" t="32890" r="13005" b="18289"/>
          <a:stretch/>
        </p:blipFill>
        <p:spPr>
          <a:xfrm>
            <a:off x="1365813" y="1497977"/>
            <a:ext cx="8900931" cy="4555581"/>
          </a:xfrm>
          <a:prstGeom prst="rect">
            <a:avLst/>
          </a:prstGeom>
        </p:spPr>
      </p:pic>
    </p:spTree>
    <p:extLst>
      <p:ext uri="{BB962C8B-B14F-4D97-AF65-F5344CB8AC3E}">
        <p14:creationId xmlns:p14="http://schemas.microsoft.com/office/powerpoint/2010/main" val="858363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365125"/>
            <a:ext cx="10080585" cy="1325563"/>
          </a:xfrm>
        </p:spPr>
        <p:txBody>
          <a:bodyPr/>
          <a:lstStyle/>
          <a:p>
            <a:r>
              <a:rPr lang="en-US" dirty="0" smtClean="0"/>
              <a:t>Frequency of Visits to Library</a:t>
            </a:r>
            <a:endParaRPr lang="en-US" dirty="0"/>
          </a:p>
        </p:txBody>
      </p:sp>
      <p:pic>
        <p:nvPicPr>
          <p:cNvPr id="7" name="Content Placeholder 6"/>
          <p:cNvPicPr>
            <a:picLocks noGrp="1"/>
          </p:cNvPicPr>
          <p:nvPr>
            <p:ph idx="1"/>
          </p:nvPr>
        </p:nvPicPr>
        <p:blipFill rotWithShape="1">
          <a:blip r:embed="rId2"/>
          <a:srcRect l="2436" t="23795" r="16154" b="15898"/>
          <a:stretch/>
        </p:blipFill>
        <p:spPr bwMode="auto">
          <a:xfrm>
            <a:off x="1412112" y="1493134"/>
            <a:ext cx="8380071" cy="430578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2095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Reasons people Come to the Library</a:t>
            </a:r>
            <a:endParaRPr lang="en-US" dirty="0"/>
          </a:p>
        </p:txBody>
      </p:sp>
      <p:pic>
        <p:nvPicPr>
          <p:cNvPr id="5" name="Content Placeholder 4"/>
          <p:cNvPicPr>
            <a:picLocks noGrp="1"/>
          </p:cNvPicPr>
          <p:nvPr>
            <p:ph idx="1"/>
          </p:nvPr>
        </p:nvPicPr>
        <p:blipFill rotWithShape="1">
          <a:blip r:embed="rId2"/>
          <a:srcRect l="2308" t="24001" r="21667" b="9744"/>
          <a:stretch/>
        </p:blipFill>
        <p:spPr bwMode="auto">
          <a:xfrm>
            <a:off x="1273215" y="1493919"/>
            <a:ext cx="8623139" cy="43049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981293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Satisfaction with Library</a:t>
            </a:r>
            <a:endParaRPr lang="en-US" dirty="0"/>
          </a:p>
        </p:txBody>
      </p:sp>
      <p:pic>
        <p:nvPicPr>
          <p:cNvPr id="6" name="Content Placeholder 5"/>
          <p:cNvPicPr>
            <a:picLocks noGrp="1"/>
          </p:cNvPicPr>
          <p:nvPr>
            <p:ph idx="1"/>
          </p:nvPr>
        </p:nvPicPr>
        <p:blipFill rotWithShape="1">
          <a:blip r:embed="rId3"/>
          <a:srcRect l="20897" t="24821" r="27051" b="22256"/>
          <a:stretch/>
        </p:blipFill>
        <p:spPr bwMode="auto">
          <a:xfrm>
            <a:off x="1458411" y="1331089"/>
            <a:ext cx="8241174" cy="47108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620115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Satisfaction with Library</a:t>
            </a:r>
            <a:endParaRPr lang="en-US" dirty="0"/>
          </a:p>
        </p:txBody>
      </p:sp>
      <p:pic>
        <p:nvPicPr>
          <p:cNvPr id="9" name="Content Placeholder 8"/>
          <p:cNvPicPr>
            <a:picLocks noGrp="1"/>
          </p:cNvPicPr>
          <p:nvPr>
            <p:ph idx="1"/>
          </p:nvPr>
        </p:nvPicPr>
        <p:blipFill rotWithShape="1">
          <a:blip r:embed="rId3"/>
          <a:srcRect l="8122" t="23564" r="29570" b="12623"/>
          <a:stretch/>
        </p:blipFill>
        <p:spPr bwMode="auto">
          <a:xfrm>
            <a:off x="1365813" y="1505494"/>
            <a:ext cx="8148577" cy="445546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616560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Quality of Interactions with Library Staff</a:t>
            </a:r>
            <a:endParaRPr lang="en-US" dirty="0"/>
          </a:p>
        </p:txBody>
      </p:sp>
      <p:pic>
        <p:nvPicPr>
          <p:cNvPr id="5" name="Content Placeholder 4"/>
          <p:cNvPicPr>
            <a:picLocks noGrp="1"/>
          </p:cNvPicPr>
          <p:nvPr>
            <p:ph idx="1"/>
          </p:nvPr>
        </p:nvPicPr>
        <p:blipFill rotWithShape="1">
          <a:blip r:embed="rId3"/>
          <a:srcRect l="10898" t="22770" r="8333" b="13847"/>
          <a:stretch/>
        </p:blipFill>
        <p:spPr bwMode="auto">
          <a:xfrm>
            <a:off x="1446835" y="1620455"/>
            <a:ext cx="8218025" cy="445625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77258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Satisfaction with Wimberly Spaces</a:t>
            </a:r>
            <a:endParaRPr lang="en-US" dirty="0"/>
          </a:p>
        </p:txBody>
      </p:sp>
      <p:pic>
        <p:nvPicPr>
          <p:cNvPr id="6" name="Content Placeholder 5"/>
          <p:cNvPicPr>
            <a:picLocks noGrp="1"/>
          </p:cNvPicPr>
          <p:nvPr>
            <p:ph idx="1"/>
          </p:nvPr>
        </p:nvPicPr>
        <p:blipFill rotWithShape="1">
          <a:blip r:embed="rId3"/>
          <a:srcRect l="14616" t="23793" r="15512" b="11796"/>
          <a:stretch/>
        </p:blipFill>
        <p:spPr bwMode="auto">
          <a:xfrm>
            <a:off x="1273215" y="1493919"/>
            <a:ext cx="8368496" cy="455963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38755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Quantity of Resources</a:t>
            </a:r>
            <a:endParaRPr lang="en-US" dirty="0"/>
          </a:p>
        </p:txBody>
      </p:sp>
      <p:pic>
        <p:nvPicPr>
          <p:cNvPr id="6" name="Content Placeholder 5"/>
          <p:cNvPicPr>
            <a:picLocks noGrp="1"/>
          </p:cNvPicPr>
          <p:nvPr>
            <p:ph idx="1"/>
          </p:nvPr>
        </p:nvPicPr>
        <p:blipFill rotWithShape="1">
          <a:blip r:embed="rId3"/>
          <a:srcRect l="18974" t="22974" r="13462" b="12820"/>
          <a:stretch/>
        </p:blipFill>
        <p:spPr bwMode="auto">
          <a:xfrm>
            <a:off x="1388962" y="1342663"/>
            <a:ext cx="8194875" cy="44678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81561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Academic Success</a:t>
            </a:r>
            <a:endParaRPr lang="en-US" dirty="0"/>
          </a:p>
        </p:txBody>
      </p:sp>
      <p:pic>
        <p:nvPicPr>
          <p:cNvPr id="5" name="Content Placeholder 4"/>
          <p:cNvPicPr>
            <a:picLocks noGrp="1"/>
          </p:cNvPicPr>
          <p:nvPr>
            <p:ph idx="1"/>
          </p:nvPr>
        </p:nvPicPr>
        <p:blipFill rotWithShape="1">
          <a:blip r:embed="rId3"/>
          <a:srcRect l="16538" t="25641" r="17051" b="12000"/>
          <a:stretch/>
        </p:blipFill>
        <p:spPr bwMode="auto">
          <a:xfrm>
            <a:off x="1458411" y="1493919"/>
            <a:ext cx="8206450" cy="47332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314650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Cost of Textbooks</a:t>
            </a:r>
            <a:endParaRPr lang="en-US" dirty="0"/>
          </a:p>
        </p:txBody>
      </p:sp>
      <p:pic>
        <p:nvPicPr>
          <p:cNvPr id="6" name="Content Placeholder 5"/>
          <p:cNvPicPr>
            <a:picLocks noGrp="1"/>
          </p:cNvPicPr>
          <p:nvPr>
            <p:ph idx="1"/>
          </p:nvPr>
        </p:nvPicPr>
        <p:blipFill rotWithShape="1">
          <a:blip r:embed="rId3"/>
          <a:srcRect l="2179" t="24000" r="28846" b="11590"/>
          <a:stretch/>
        </p:blipFill>
        <p:spPr bwMode="auto">
          <a:xfrm>
            <a:off x="1273215" y="1493919"/>
            <a:ext cx="8646289" cy="45943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8546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252" y="173620"/>
            <a:ext cx="10462548" cy="659757"/>
          </a:xfrm>
        </p:spPr>
        <p:txBody>
          <a:bodyPr>
            <a:normAutofit fontScale="90000"/>
          </a:bodyPr>
          <a:lstStyle/>
          <a:p>
            <a:r>
              <a:rPr lang="en-US" b="1" dirty="0" smtClean="0"/>
              <a:t>Collections</a:t>
            </a:r>
            <a:r>
              <a:rPr lang="en-US" dirty="0" smtClean="0"/>
              <a:t> </a:t>
            </a:r>
            <a:endParaRPr lang="en-US" dirty="0"/>
          </a:p>
        </p:txBody>
      </p:sp>
      <p:sp>
        <p:nvSpPr>
          <p:cNvPr id="3" name="Content Placeholder 2"/>
          <p:cNvSpPr>
            <a:spLocks noGrp="1"/>
          </p:cNvSpPr>
          <p:nvPr>
            <p:ph idx="1"/>
          </p:nvPr>
        </p:nvSpPr>
        <p:spPr>
          <a:xfrm>
            <a:off x="891252" y="949125"/>
            <a:ext cx="9965801" cy="4606724"/>
          </a:xfrm>
        </p:spPr>
        <p:txBody>
          <a:bodyPr>
            <a:normAutofit fontScale="92500" lnSpcReduction="10000"/>
          </a:bodyPr>
          <a:lstStyle/>
          <a:p>
            <a:pPr>
              <a:buFont typeface="Wingdings" panose="05000000000000000000" pitchFamily="2" charset="2"/>
              <a:buChar char="Ø"/>
            </a:pPr>
            <a:r>
              <a:rPr lang="en-US" dirty="0" smtClean="0"/>
              <a:t>3.7 </a:t>
            </a:r>
            <a:r>
              <a:rPr lang="en-US" dirty="0"/>
              <a:t>million items </a:t>
            </a:r>
            <a:r>
              <a:rPr lang="en-US" dirty="0" smtClean="0"/>
              <a:t>in FAU’s three libraries, including</a:t>
            </a:r>
          </a:p>
          <a:p>
            <a:pPr lvl="1">
              <a:buFont typeface="Wingdings" panose="05000000000000000000" pitchFamily="2" charset="2"/>
              <a:buChar char="Ø"/>
            </a:pPr>
            <a:r>
              <a:rPr lang="en-US" dirty="0"/>
              <a:t>artists' books, sound recordings, print music, rare books and </a:t>
            </a:r>
            <a:r>
              <a:rPr lang="en-US" dirty="0" smtClean="0"/>
              <a:t>manuscripts</a:t>
            </a:r>
          </a:p>
          <a:p>
            <a:pPr lvl="1">
              <a:buFont typeface="Wingdings" panose="05000000000000000000" pitchFamily="2" charset="2"/>
              <a:buChar char="Ø"/>
            </a:pPr>
            <a:r>
              <a:rPr lang="en-US" dirty="0"/>
              <a:t>selective depository library in the Federal Depository Library </a:t>
            </a:r>
            <a:r>
              <a:rPr lang="en-US" dirty="0" smtClean="0"/>
              <a:t>Program</a:t>
            </a:r>
          </a:p>
          <a:p>
            <a:pPr lvl="1">
              <a:buFont typeface="Wingdings" panose="05000000000000000000" pitchFamily="2" charset="2"/>
              <a:buChar char="Ø"/>
            </a:pPr>
            <a:r>
              <a:rPr lang="en-US" dirty="0" smtClean="0"/>
              <a:t>depository </a:t>
            </a:r>
            <a:r>
              <a:rPr lang="en-US" dirty="0"/>
              <a:t>library in the Florida State Depository </a:t>
            </a:r>
            <a:r>
              <a:rPr lang="en-US" dirty="0" smtClean="0"/>
              <a:t>System</a:t>
            </a:r>
          </a:p>
          <a:p>
            <a:pPr>
              <a:buFont typeface="Wingdings" panose="05000000000000000000" pitchFamily="2" charset="2"/>
              <a:buChar char="Ø"/>
            </a:pPr>
            <a:r>
              <a:rPr lang="en-US" dirty="0"/>
              <a:t>The Digital Library </a:t>
            </a:r>
            <a:endParaRPr lang="en-US" dirty="0" smtClean="0"/>
          </a:p>
          <a:p>
            <a:pPr lvl="1">
              <a:buFont typeface="Wingdings" panose="05000000000000000000" pitchFamily="2" charset="2"/>
              <a:buChar char="Ø"/>
            </a:pPr>
            <a:r>
              <a:rPr lang="en-US" dirty="0" smtClean="0"/>
              <a:t>digitized </a:t>
            </a:r>
            <a:r>
              <a:rPr lang="en-US" dirty="0"/>
              <a:t>collections </a:t>
            </a:r>
            <a:r>
              <a:rPr lang="en-US" dirty="0" smtClean="0"/>
              <a:t>of </a:t>
            </a:r>
            <a:r>
              <a:rPr lang="en-US" dirty="0"/>
              <a:t>unique materials from Special </a:t>
            </a:r>
            <a:r>
              <a:rPr lang="en-US" dirty="0" smtClean="0"/>
              <a:t>Collections</a:t>
            </a:r>
          </a:p>
          <a:p>
            <a:pPr lvl="1">
              <a:buFont typeface="Wingdings" panose="05000000000000000000" pitchFamily="2" charset="2"/>
              <a:buChar char="Ø"/>
            </a:pPr>
            <a:r>
              <a:rPr lang="en-US" dirty="0"/>
              <a:t>o</a:t>
            </a:r>
            <a:r>
              <a:rPr lang="en-US" dirty="0" smtClean="0"/>
              <a:t>nline database of student theses and dissertations</a:t>
            </a:r>
          </a:p>
          <a:p>
            <a:pPr lvl="1">
              <a:buFont typeface="Wingdings" panose="05000000000000000000" pitchFamily="2" charset="2"/>
              <a:buChar char="Ø"/>
            </a:pPr>
            <a:r>
              <a:rPr lang="en-US" dirty="0" smtClean="0"/>
              <a:t>University produced journals</a:t>
            </a:r>
          </a:p>
          <a:p>
            <a:pPr>
              <a:buFont typeface="Wingdings" panose="05000000000000000000" pitchFamily="2" charset="2"/>
              <a:buChar char="Ø"/>
            </a:pPr>
            <a:r>
              <a:rPr lang="en-US" dirty="0" smtClean="0"/>
              <a:t>Access to: </a:t>
            </a:r>
          </a:p>
          <a:p>
            <a:pPr lvl="1">
              <a:buFont typeface="Wingdings" panose="05000000000000000000" pitchFamily="2" charset="2"/>
              <a:buChar char="Ø"/>
            </a:pPr>
            <a:r>
              <a:rPr lang="en-US" dirty="0" smtClean="0"/>
              <a:t>over </a:t>
            </a:r>
            <a:r>
              <a:rPr lang="en-US" dirty="0"/>
              <a:t>80,000 electronic </a:t>
            </a:r>
            <a:r>
              <a:rPr lang="en-US" dirty="0" smtClean="0"/>
              <a:t>journals</a:t>
            </a:r>
          </a:p>
          <a:p>
            <a:pPr lvl="1">
              <a:buFont typeface="Wingdings" panose="05000000000000000000" pitchFamily="2" charset="2"/>
              <a:buChar char="Ø"/>
            </a:pPr>
            <a:r>
              <a:rPr lang="en-US" dirty="0" smtClean="0"/>
              <a:t>nearly </a:t>
            </a:r>
            <a:r>
              <a:rPr lang="en-US" dirty="0"/>
              <a:t>500 </a:t>
            </a:r>
            <a:r>
              <a:rPr lang="en-US" dirty="0" smtClean="0"/>
              <a:t>databases</a:t>
            </a:r>
          </a:p>
          <a:p>
            <a:pPr lvl="1">
              <a:buFont typeface="Wingdings" panose="05000000000000000000" pitchFamily="2" charset="2"/>
              <a:buChar char="Ø"/>
            </a:pPr>
            <a:r>
              <a:rPr lang="en-US" dirty="0" smtClean="0"/>
              <a:t>growing </a:t>
            </a:r>
            <a:r>
              <a:rPr lang="en-US" dirty="0"/>
              <a:t>collection of e-books and streaming </a:t>
            </a:r>
            <a:r>
              <a:rPr lang="en-US" dirty="0" smtClean="0"/>
              <a:t>videos </a:t>
            </a:r>
          </a:p>
          <a:p>
            <a:pPr marL="0" indent="0">
              <a:buNone/>
            </a:pPr>
            <a:endParaRPr lang="en-US" dirty="0"/>
          </a:p>
        </p:txBody>
      </p:sp>
    </p:spTree>
    <p:extLst>
      <p:ext uri="{BB962C8B-B14F-4D97-AF65-F5344CB8AC3E}">
        <p14:creationId xmlns:p14="http://schemas.microsoft.com/office/powerpoint/2010/main" val="27287699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3215" y="168356"/>
            <a:ext cx="10080585" cy="1325563"/>
          </a:xfrm>
        </p:spPr>
        <p:txBody>
          <a:bodyPr/>
          <a:lstStyle/>
          <a:p>
            <a:r>
              <a:rPr lang="en-US" dirty="0" smtClean="0"/>
              <a:t>Impact of High Costs </a:t>
            </a:r>
            <a:endParaRPr lang="en-US" dirty="0"/>
          </a:p>
        </p:txBody>
      </p:sp>
      <p:pic>
        <p:nvPicPr>
          <p:cNvPr id="6" name="Content Placeholder 5"/>
          <p:cNvPicPr>
            <a:picLocks noGrp="1"/>
          </p:cNvPicPr>
          <p:nvPr>
            <p:ph idx="1"/>
          </p:nvPr>
        </p:nvPicPr>
        <p:blipFill rotWithShape="1">
          <a:blip r:embed="rId3"/>
          <a:srcRect l="9616" t="23589" r="18717" b="16102"/>
          <a:stretch/>
        </p:blipFill>
        <p:spPr bwMode="auto">
          <a:xfrm>
            <a:off x="1446835" y="1331089"/>
            <a:ext cx="7974957" cy="465302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65208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Wimberly Library Facility</a:t>
            </a:r>
            <a:endParaRPr lang="en-US" dirty="0"/>
          </a:p>
        </p:txBody>
      </p:sp>
      <p:sp>
        <p:nvSpPr>
          <p:cNvPr id="3" name="Text Placeholder 2"/>
          <p:cNvSpPr>
            <a:spLocks noGrp="1"/>
          </p:cNvSpPr>
          <p:nvPr>
            <p:ph type="body" idx="1"/>
          </p:nvPr>
        </p:nvSpPr>
        <p:spPr/>
        <p:txBody>
          <a:bodyPr/>
          <a:lstStyle/>
          <a:p>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90689"/>
            <a:ext cx="5157787" cy="3860106"/>
          </a:xfrm>
          <a:ln w="57150">
            <a:solidFill>
              <a:schemeClr val="tx1"/>
            </a:solidFill>
          </a:ln>
        </p:spPr>
      </p:pic>
      <p:sp>
        <p:nvSpPr>
          <p:cNvPr id="5" name="Text Placeholder 4"/>
          <p:cNvSpPr>
            <a:spLocks noGrp="1"/>
          </p:cNvSpPr>
          <p:nvPr>
            <p:ph type="body" sz="quarter" idx="3"/>
          </p:nvPr>
        </p:nvSpPr>
        <p:spPr/>
        <p:txBody>
          <a:bodyPr/>
          <a:lstStyle/>
          <a:p>
            <a:endParaRPr lang="en-US" dirty="0" smtClean="0"/>
          </a:p>
          <a:p>
            <a:endParaRPr lang="en-US" dirty="0"/>
          </a:p>
        </p:txBody>
      </p:sp>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07402" y="1690689"/>
            <a:ext cx="4912784" cy="3860106"/>
          </a:xfrm>
          <a:ln w="57150">
            <a:solidFill>
              <a:schemeClr val="tx1"/>
            </a:solidFill>
          </a:ln>
        </p:spPr>
      </p:pic>
    </p:spTree>
    <p:extLst>
      <p:ext uri="{BB962C8B-B14F-4D97-AF65-F5344CB8AC3E}">
        <p14:creationId xmlns:p14="http://schemas.microsoft.com/office/powerpoint/2010/main" val="1886730831"/>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490" y="115911"/>
            <a:ext cx="10483403" cy="1307776"/>
          </a:xfrm>
        </p:spPr>
        <p:txBody>
          <a:bodyPr>
            <a:noAutofit/>
          </a:bodyPr>
          <a:lstStyle/>
          <a:p>
            <a:pPr algn="ctr"/>
            <a:r>
              <a:rPr lang="en-US" sz="3600" dirty="0" smtClean="0"/>
              <a:t>Students Said They Wanted Space, Power, Better Connectivity, Updated Facility – Sept-Oct. 2015 Survey</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9175979"/>
              </p:ext>
            </p:extLst>
          </p:nvPr>
        </p:nvGraphicFramePr>
        <p:xfrm>
          <a:off x="1714500" y="1536700"/>
          <a:ext cx="7912100" cy="46402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4055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699746"/>
          </a:xfrm>
        </p:spPr>
        <p:txBody>
          <a:bodyPr>
            <a:normAutofit/>
          </a:bodyPr>
          <a:lstStyle/>
          <a:p>
            <a:r>
              <a:rPr lang="en-US" b="1" dirty="0" smtClean="0"/>
              <a:t>Faculty comment from fall 2017 faculty survey</a:t>
            </a:r>
            <a:endParaRPr lang="en-US" b="1" dirty="0"/>
          </a:p>
        </p:txBody>
      </p:sp>
      <p:sp>
        <p:nvSpPr>
          <p:cNvPr id="3" name="Content Placeholder 2"/>
          <p:cNvSpPr>
            <a:spLocks noGrp="1"/>
          </p:cNvSpPr>
          <p:nvPr>
            <p:ph idx="1"/>
          </p:nvPr>
        </p:nvSpPr>
        <p:spPr>
          <a:xfrm>
            <a:off x="891252" y="1250066"/>
            <a:ext cx="10462548" cy="4618299"/>
          </a:xfrm>
        </p:spPr>
        <p:txBody>
          <a:bodyPr>
            <a:normAutofit/>
          </a:bodyPr>
          <a:lstStyle/>
          <a:p>
            <a:pPr marL="0" lvl="0" indent="0">
              <a:buNone/>
            </a:pPr>
            <a:r>
              <a:rPr lang="en-US" dirty="0" smtClean="0"/>
              <a:t>“</a:t>
            </a:r>
            <a:r>
              <a:rPr lang="en-US" dirty="0"/>
              <a:t>I find the library's staff to be very friendly and professional when working with me and our students, even though they are dealing with many issues that are beyond their control. 1) the building that clearly has seen its better days decades ago and while they have managed to make small inroads into improving the quality of the library experience for everyone, the building still presents itself as the </a:t>
            </a:r>
            <a:r>
              <a:rPr lang="en-US" dirty="0">
                <a:solidFill>
                  <a:srgbClr val="FFFF00"/>
                </a:solidFill>
              </a:rPr>
              <a:t>library that time has forgotten.</a:t>
            </a:r>
            <a:r>
              <a:rPr lang="en-US" dirty="0"/>
              <a:t> In its current physical state I would find it hard to believe it could compete against libraries at many of our state competitors let alone outside the state. The building simply does not convey the image one would come to expect for a university marketing itself as a high research </a:t>
            </a:r>
            <a:r>
              <a:rPr lang="en-US" dirty="0" smtClean="0"/>
              <a:t>institute…”</a:t>
            </a:r>
            <a:endParaRPr lang="en-US" dirty="0"/>
          </a:p>
          <a:p>
            <a:pPr marL="0" indent="0">
              <a:buNone/>
            </a:pPr>
            <a:endParaRPr lang="en-US" sz="2400" dirty="0"/>
          </a:p>
        </p:txBody>
      </p:sp>
    </p:spTree>
    <p:extLst>
      <p:ext uri="{BB962C8B-B14F-4D97-AF65-F5344CB8AC3E}">
        <p14:creationId xmlns:p14="http://schemas.microsoft.com/office/powerpoint/2010/main" val="3084869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fontScale="92500" lnSpcReduction="20000"/>
          </a:bodyPr>
          <a:lstStyle/>
          <a:p>
            <a:pPr algn="ctr"/>
            <a:endParaRPr lang="en-US" sz="2800" b="1" dirty="0" smtClean="0">
              <a:solidFill>
                <a:schemeClr val="tx1"/>
              </a:solidFill>
            </a:endParaRPr>
          </a:p>
          <a:p>
            <a:pPr algn="ctr"/>
            <a:r>
              <a:rPr lang="en-US" sz="2800" b="1" dirty="0" smtClean="0">
                <a:solidFill>
                  <a:schemeClr val="tx1"/>
                </a:solidFill>
              </a:rPr>
              <a:t>Wimberly Library Facility</a:t>
            </a:r>
          </a:p>
          <a:p>
            <a:pPr marL="342900" indent="-342900">
              <a:buFont typeface="Arial" panose="020B0604020202020204" pitchFamily="34" charset="0"/>
              <a:buChar char="•"/>
            </a:pPr>
            <a:endParaRPr lang="en-US" sz="2400" b="1" i="1" dirty="0" smtClean="0">
              <a:solidFill>
                <a:schemeClr val="tx1"/>
              </a:solidFill>
            </a:endParaRPr>
          </a:p>
          <a:p>
            <a:pPr marL="342900" indent="-342900">
              <a:buFont typeface="Wingdings" panose="05000000000000000000" pitchFamily="2" charset="2"/>
              <a:buChar char="Ø"/>
            </a:pPr>
            <a:r>
              <a:rPr lang="en-US" sz="2600" b="1" i="1" dirty="0" smtClean="0">
                <a:solidFill>
                  <a:schemeClr val="tx1"/>
                </a:solidFill>
              </a:rPr>
              <a:t>Very heavily used facility</a:t>
            </a:r>
          </a:p>
          <a:p>
            <a:pPr marL="342900" indent="-342900">
              <a:buFont typeface="Wingdings" panose="05000000000000000000" pitchFamily="2" charset="2"/>
              <a:buChar char="Ø"/>
            </a:pPr>
            <a:r>
              <a:rPr lang="en-US" sz="2600" b="1" i="1" dirty="0" smtClean="0">
                <a:solidFill>
                  <a:schemeClr val="tx1"/>
                </a:solidFill>
              </a:rPr>
              <a:t>Typically, 120,000 to 130,000 visits per month</a:t>
            </a:r>
          </a:p>
          <a:p>
            <a:pPr marL="342900" indent="-342900">
              <a:buFont typeface="Wingdings" panose="05000000000000000000" pitchFamily="2" charset="2"/>
              <a:buChar char="Ø"/>
            </a:pPr>
            <a:r>
              <a:rPr lang="en-US" sz="2600" b="1" i="1" dirty="0" smtClean="0">
                <a:solidFill>
                  <a:schemeClr val="tx1"/>
                </a:solidFill>
              </a:rPr>
              <a:t>So far, all-time record high was 137</a:t>
            </a:r>
            <a:r>
              <a:rPr lang="en-US" sz="2600" b="1" i="1" dirty="0">
                <a:solidFill>
                  <a:schemeClr val="tx1"/>
                </a:solidFill>
              </a:rPr>
              <a:t>, 911 </a:t>
            </a:r>
            <a:endParaRPr lang="en-US" sz="2600" b="1" i="1" dirty="0" smtClean="0">
              <a:solidFill>
                <a:schemeClr val="tx1"/>
              </a:solidFill>
            </a:endParaRPr>
          </a:p>
          <a:p>
            <a:pPr marL="800100" lvl="1" indent="-342900">
              <a:buFont typeface="Wingdings" panose="05000000000000000000" pitchFamily="2" charset="2"/>
              <a:buChar char="Ø"/>
            </a:pPr>
            <a:r>
              <a:rPr lang="en-US" sz="2600" b="1" i="1" dirty="0" smtClean="0"/>
              <a:t>Only tells partial story as students come in and stay for hours</a:t>
            </a:r>
            <a:endParaRPr lang="en-US" sz="2600" b="1" i="1" dirty="0" smtClean="0">
              <a:solidFill>
                <a:schemeClr val="tx1"/>
              </a:solidFill>
            </a:endParaRPr>
          </a:p>
          <a:p>
            <a:pPr marL="342900" indent="-342900">
              <a:buFont typeface="Wingdings" panose="05000000000000000000" pitchFamily="2" charset="2"/>
              <a:buChar char="Ø"/>
            </a:pPr>
            <a:r>
              <a:rPr lang="en-US" sz="2600" b="1" i="1" dirty="0" smtClean="0">
                <a:solidFill>
                  <a:schemeClr val="tx1"/>
                </a:solidFill>
              </a:rPr>
              <a:t>September </a:t>
            </a:r>
            <a:r>
              <a:rPr lang="en-US" sz="2600" b="1" i="1" dirty="0">
                <a:solidFill>
                  <a:schemeClr val="tx1"/>
                </a:solidFill>
              </a:rPr>
              <a:t>and February are typically the busiest </a:t>
            </a:r>
            <a:r>
              <a:rPr lang="en-US" sz="2600" b="1" i="1" dirty="0" smtClean="0">
                <a:solidFill>
                  <a:schemeClr val="tx1"/>
                </a:solidFill>
              </a:rPr>
              <a:t>months</a:t>
            </a:r>
          </a:p>
          <a:p>
            <a:pPr marL="342900" indent="-342900">
              <a:buFont typeface="Wingdings" panose="05000000000000000000" pitchFamily="2" charset="2"/>
              <a:buChar char="Ø"/>
            </a:pPr>
            <a:r>
              <a:rPr lang="en-US" sz="2600" b="1" i="1" dirty="0">
                <a:solidFill>
                  <a:schemeClr val="tx1"/>
                </a:solidFill>
              </a:rPr>
              <a:t>Students frequently sit on the floor because of lack of available </a:t>
            </a:r>
            <a:r>
              <a:rPr lang="en-US" sz="2600" b="1" i="1" dirty="0" smtClean="0">
                <a:solidFill>
                  <a:schemeClr val="tx1"/>
                </a:solidFill>
              </a:rPr>
              <a:t>seating</a:t>
            </a:r>
          </a:p>
          <a:p>
            <a:pPr marL="342900" indent="-342900">
              <a:buFont typeface="Wingdings" panose="05000000000000000000" pitchFamily="2" charset="2"/>
              <a:buChar char="Ø"/>
            </a:pPr>
            <a:r>
              <a:rPr lang="en-US" sz="2600" b="1" i="1" dirty="0" smtClean="0">
                <a:solidFill>
                  <a:schemeClr val="tx1"/>
                </a:solidFill>
              </a:rPr>
              <a:t>They use footstools as desks</a:t>
            </a:r>
            <a:endParaRPr lang="en-US" sz="2600" b="1" i="1" dirty="0">
              <a:solidFill>
                <a:schemeClr val="tx1"/>
              </a:solidFill>
            </a:endParaRP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Tree>
    <p:extLst>
      <p:ext uri="{BB962C8B-B14F-4D97-AF65-F5344CB8AC3E}">
        <p14:creationId xmlns:p14="http://schemas.microsoft.com/office/powerpoint/2010/main" val="189335326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365125"/>
            <a:ext cx="9905320" cy="549275"/>
          </a:xfrm>
        </p:spPr>
        <p:txBody>
          <a:bodyPr>
            <a:normAutofit fontScale="90000"/>
          </a:bodyPr>
          <a:lstStyle/>
          <a:p>
            <a:r>
              <a:rPr lang="en-US" b="1" dirty="0" smtClean="0"/>
              <a:t>Seating and Study Capacity in Wimberly Library</a:t>
            </a:r>
            <a:endParaRPr lang="en-US" b="1" dirty="0"/>
          </a:p>
        </p:txBody>
      </p:sp>
      <p:sp>
        <p:nvSpPr>
          <p:cNvPr id="3" name="Rectangle 2"/>
          <p:cNvSpPr/>
          <p:nvPr/>
        </p:nvSpPr>
        <p:spPr>
          <a:xfrm>
            <a:off x="458300" y="1004553"/>
            <a:ext cx="10521306" cy="4308872"/>
          </a:xfrm>
          <a:prstGeom prst="rect">
            <a:avLst/>
          </a:prstGeom>
        </p:spPr>
        <p:txBody>
          <a:bodyPr wrap="square">
            <a:spAutoFit/>
          </a:bodyPr>
          <a:lstStyle/>
          <a:p>
            <a:pPr marL="285750" indent="-285750">
              <a:buFont typeface="Wingdings" panose="05000000000000000000" pitchFamily="2" charset="2"/>
              <a:buChar char="Ø"/>
            </a:pPr>
            <a:endParaRPr lang="en-US" sz="2800" b="1" i="1" dirty="0" smtClean="0"/>
          </a:p>
          <a:p>
            <a:pPr marL="285750" indent="-285750">
              <a:buFont typeface="Wingdings" panose="05000000000000000000" pitchFamily="2" charset="2"/>
              <a:buChar char="Ø"/>
            </a:pPr>
            <a:r>
              <a:rPr lang="en-US" sz="2800" b="1" i="1" dirty="0" smtClean="0"/>
              <a:t>We have been adding seats and study rooms in last 3 years</a:t>
            </a:r>
          </a:p>
          <a:p>
            <a:pPr marL="285750" indent="-285750">
              <a:buFont typeface="Wingdings" panose="05000000000000000000" pitchFamily="2" charset="2"/>
              <a:buChar char="Ø"/>
            </a:pPr>
            <a:r>
              <a:rPr lang="en-US" sz="2800" b="1" i="1" dirty="0" smtClean="0"/>
              <a:t>The </a:t>
            </a:r>
            <a:r>
              <a:rPr lang="en-US" sz="2800" b="1" i="1" dirty="0"/>
              <a:t>seating capacity is </a:t>
            </a:r>
            <a:r>
              <a:rPr lang="en-US" sz="2800" b="1" i="1" dirty="0" smtClean="0"/>
              <a:t>1400+ </a:t>
            </a:r>
            <a:r>
              <a:rPr lang="en-US" sz="2800" b="1" i="1" dirty="0"/>
              <a:t>seats, including study rooms </a:t>
            </a:r>
            <a:endParaRPr lang="en-US" sz="2800" b="1" i="1" dirty="0" smtClean="0"/>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30 </a:t>
            </a:r>
            <a:r>
              <a:rPr lang="en-US" sz="2800" b="1" i="1" dirty="0">
                <a:ea typeface="Calibri" panose="020F0502020204030204" pitchFamily="34" charset="0"/>
                <a:cs typeface="Times New Roman" panose="02020603050405020304" pitchFamily="18" charset="0"/>
              </a:rPr>
              <a:t>group study </a:t>
            </a:r>
            <a:r>
              <a:rPr lang="en-US" sz="2800" b="1" i="1" dirty="0" smtClean="0">
                <a:ea typeface="Calibri" panose="020F0502020204030204" pitchFamily="34" charset="0"/>
                <a:cs typeface="Times New Roman" panose="02020603050405020304" pitchFamily="18" charset="0"/>
              </a:rPr>
              <a:t>rooms</a:t>
            </a:r>
            <a:r>
              <a:rPr lang="en-US" sz="2800" b="1" i="1" dirty="0">
                <a:ea typeface="Calibri" panose="020F0502020204030204" pitchFamily="34" charset="0"/>
                <a:cs typeface="Times New Roman" panose="02020603050405020304" pitchFamily="18" charset="0"/>
              </a:rPr>
              <a:t> </a:t>
            </a:r>
            <a:endParaRPr lang="en-US" sz="2800" b="1" i="1" dirty="0" smtClean="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High </a:t>
            </a:r>
            <a:r>
              <a:rPr lang="en-US" sz="2800" b="1" i="1" dirty="0">
                <a:ea typeface="Calibri" panose="020F0502020204030204" pitchFamily="34" charset="0"/>
                <a:cs typeface="Times New Roman" panose="02020603050405020304" pitchFamily="18" charset="0"/>
              </a:rPr>
              <a:t>demand daily, </a:t>
            </a:r>
            <a:r>
              <a:rPr lang="en-US" sz="2800" b="1" i="1" dirty="0" smtClean="0">
                <a:ea typeface="Calibri" panose="020F0502020204030204" pitchFamily="34" charset="0"/>
                <a:cs typeface="Times New Roman" panose="02020603050405020304" pitchFamily="18" charset="0"/>
              </a:rPr>
              <a:t>with extremely </a:t>
            </a:r>
            <a:r>
              <a:rPr lang="en-US" sz="2800" b="1" i="1" dirty="0">
                <a:ea typeface="Calibri" panose="020F0502020204030204" pitchFamily="34" charset="0"/>
                <a:cs typeface="Times New Roman" panose="02020603050405020304" pitchFamily="18" charset="0"/>
              </a:rPr>
              <a:t>high </a:t>
            </a:r>
            <a:r>
              <a:rPr lang="en-US" sz="2800" b="1" i="1" dirty="0" smtClean="0">
                <a:ea typeface="Calibri" panose="020F0502020204030204" pitchFamily="34" charset="0"/>
                <a:cs typeface="Times New Roman" panose="02020603050405020304" pitchFamily="18" charset="0"/>
              </a:rPr>
              <a:t>demand before </a:t>
            </a:r>
            <a:r>
              <a:rPr lang="en-US" sz="2800" b="1" i="1" dirty="0">
                <a:ea typeface="Calibri" panose="020F0502020204030204" pitchFamily="34" charset="0"/>
                <a:cs typeface="Times New Roman" panose="02020603050405020304" pitchFamily="18" charset="0"/>
              </a:rPr>
              <a:t>and during midterms </a:t>
            </a:r>
            <a:r>
              <a:rPr lang="en-US" sz="2800" b="1" i="1" dirty="0" smtClean="0">
                <a:ea typeface="Calibri" panose="020F0502020204030204" pitchFamily="34" charset="0"/>
                <a:cs typeface="Times New Roman" panose="02020603050405020304" pitchFamily="18" charset="0"/>
              </a:rPr>
              <a:t> and </a:t>
            </a:r>
            <a:r>
              <a:rPr lang="en-US" sz="2800" b="1" i="1" dirty="0">
                <a:ea typeface="Calibri" panose="020F0502020204030204" pitchFamily="34" charset="0"/>
                <a:cs typeface="Times New Roman" panose="02020603050405020304" pitchFamily="18" charset="0"/>
              </a:rPr>
              <a:t>final </a:t>
            </a:r>
            <a:r>
              <a:rPr lang="en-US" sz="2800" b="1" i="1" dirty="0" smtClean="0">
                <a:ea typeface="Calibri" panose="020F0502020204030204" pitchFamily="34" charset="0"/>
                <a:cs typeface="Times New Roman" panose="02020603050405020304" pitchFamily="18" charset="0"/>
              </a:rPr>
              <a:t>exams</a:t>
            </a:r>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Peak </a:t>
            </a:r>
            <a:r>
              <a:rPr lang="en-US" sz="2800" b="1" i="1" dirty="0">
                <a:ea typeface="Calibri" panose="020F0502020204030204" pitchFamily="34" charset="0"/>
                <a:cs typeface="Times New Roman" panose="02020603050405020304" pitchFamily="18" charset="0"/>
              </a:rPr>
              <a:t>demand </a:t>
            </a:r>
            <a:r>
              <a:rPr lang="en-US" sz="2800" b="1" i="1" dirty="0" smtClean="0">
                <a:ea typeface="Calibri" panose="020F0502020204030204" pitchFamily="34" charset="0"/>
                <a:cs typeface="Times New Roman" panose="02020603050405020304" pitchFamily="18" charset="0"/>
              </a:rPr>
              <a:t>days/times are M-F, 10:00 a.m. </a:t>
            </a:r>
            <a:r>
              <a:rPr lang="en-US" sz="2800" b="1" i="1" dirty="0">
                <a:ea typeface="Calibri" panose="020F0502020204030204" pitchFamily="34" charset="0"/>
                <a:cs typeface="Times New Roman" panose="02020603050405020304" pitchFamily="18" charset="0"/>
              </a:rPr>
              <a:t>– 3:00 </a:t>
            </a:r>
            <a:r>
              <a:rPr lang="en-US" sz="2800" b="1" i="1" dirty="0" smtClean="0">
                <a:ea typeface="Calibri" panose="020F0502020204030204" pitchFamily="34" charset="0"/>
                <a:cs typeface="Times New Roman" panose="02020603050405020304" pitchFamily="18" charset="0"/>
              </a:rPr>
              <a:t>p.m. Pagers notify people on a waiting list when rooms become available</a:t>
            </a:r>
          </a:p>
          <a:p>
            <a:pPr marL="285750" indent="-285750">
              <a:buFont typeface="Wingdings" panose="05000000000000000000" pitchFamily="2" charset="2"/>
              <a:buChar char="Ø"/>
            </a:pP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62200047"/>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908090"/>
          </a:xfrm>
        </p:spPr>
        <p:txBody>
          <a:bodyPr>
            <a:normAutofit/>
          </a:bodyPr>
          <a:lstStyle/>
          <a:p>
            <a:r>
              <a:rPr lang="en-US" sz="3600" b="1" dirty="0" smtClean="0"/>
              <a:t>Wimberly Library Facility</a:t>
            </a:r>
            <a:endParaRPr lang="en-US" sz="3600" b="1" dirty="0"/>
          </a:p>
        </p:txBody>
      </p:sp>
      <p:sp>
        <p:nvSpPr>
          <p:cNvPr id="3" name="Content Placeholder 2"/>
          <p:cNvSpPr>
            <a:spLocks noGrp="1"/>
          </p:cNvSpPr>
          <p:nvPr>
            <p:ph idx="1"/>
          </p:nvPr>
        </p:nvSpPr>
        <p:spPr>
          <a:xfrm>
            <a:off x="891252" y="1273216"/>
            <a:ext cx="10462548" cy="4363655"/>
          </a:xfrm>
        </p:spPr>
        <p:txBody>
          <a:bodyPr>
            <a:normAutofit/>
          </a:bodyPr>
          <a:lstStyle/>
          <a:p>
            <a:pPr marL="0" indent="0">
              <a:buNone/>
            </a:pPr>
            <a:endParaRPr lang="en-US" dirty="0" smtClean="0"/>
          </a:p>
          <a:p>
            <a:pPr marL="0" indent="0">
              <a:buNone/>
            </a:pPr>
            <a:r>
              <a:rPr lang="en-US" i="1" dirty="0" smtClean="0"/>
              <a:t>Minor upgrades in Boca Raton in the past 2 1/2 years funded by:</a:t>
            </a:r>
          </a:p>
          <a:p>
            <a:pPr lvl="1">
              <a:buFont typeface="Wingdings" panose="05000000000000000000" pitchFamily="2" charset="2"/>
              <a:buChar char="Ø"/>
            </a:pPr>
            <a:r>
              <a:rPr lang="en-US" sz="2800" i="1" dirty="0" smtClean="0"/>
              <a:t>$250,000 special allocation for the 5</a:t>
            </a:r>
            <a:r>
              <a:rPr lang="en-US" sz="2800" i="1" baseline="30000" dirty="0" smtClean="0"/>
              <a:t>th</a:t>
            </a:r>
            <a:r>
              <a:rPr lang="en-US" sz="2800" i="1" dirty="0" smtClean="0"/>
              <a:t> floor</a:t>
            </a:r>
          </a:p>
          <a:p>
            <a:pPr lvl="1">
              <a:buFont typeface="Wingdings" panose="05000000000000000000" pitchFamily="2" charset="2"/>
              <a:buChar char="Ø"/>
            </a:pPr>
            <a:r>
              <a:rPr lang="en-US" sz="2800" i="1" dirty="0" smtClean="0"/>
              <a:t>$10,000 gift from University Club for Graduate Lounge</a:t>
            </a:r>
          </a:p>
          <a:p>
            <a:pPr lvl="1">
              <a:buFont typeface="Wingdings" panose="05000000000000000000" pitchFamily="2" charset="2"/>
              <a:buChar char="Ø"/>
            </a:pPr>
            <a:r>
              <a:rPr lang="en-US" sz="2800" i="1" dirty="0" smtClean="0"/>
              <a:t>$14,000 gift from Lifelong Learning  Society for some painting and branding</a:t>
            </a:r>
          </a:p>
          <a:p>
            <a:pPr lvl="1">
              <a:buFont typeface="Wingdings" panose="05000000000000000000" pitchFamily="2" charset="2"/>
              <a:buChar char="Ø"/>
            </a:pPr>
            <a:r>
              <a:rPr lang="en-US" sz="2800" i="1" dirty="0" smtClean="0"/>
              <a:t>Tech fee money to upgrade computers and study room equipment</a:t>
            </a:r>
          </a:p>
          <a:p>
            <a:pPr lvl="1">
              <a:buFont typeface="Wingdings" panose="05000000000000000000" pitchFamily="2" charset="2"/>
              <a:buChar char="Ø"/>
            </a:pPr>
            <a:r>
              <a:rPr lang="en-US" sz="2800" i="1" dirty="0" smtClean="0"/>
              <a:t>Funds from Auxiliary accounts for limited branding, painting, furnishings, and new service desk</a:t>
            </a:r>
          </a:p>
          <a:p>
            <a:pPr lvl="1">
              <a:buFont typeface="Wingdings" panose="05000000000000000000" pitchFamily="2" charset="2"/>
              <a:buChar char="Ø"/>
            </a:pPr>
            <a:endParaRPr lang="en-US" sz="2000" dirty="0" smtClean="0"/>
          </a:p>
          <a:p>
            <a:pPr lvl="1"/>
            <a:endParaRPr lang="en-US" sz="2000" dirty="0"/>
          </a:p>
        </p:txBody>
      </p:sp>
    </p:spTree>
    <p:extLst>
      <p:ext uri="{BB962C8B-B14F-4D97-AF65-F5344CB8AC3E}">
        <p14:creationId xmlns:p14="http://schemas.microsoft.com/office/powerpoint/2010/main" val="15207684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8227</TotalTime>
  <Words>732</Words>
  <Application>Microsoft Office PowerPoint</Application>
  <PresentationFormat>Widescreen</PresentationFormat>
  <Paragraphs>122</Paragraphs>
  <Slides>30</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Times New Roman</vt:lpstr>
      <vt:lpstr>Wingdings</vt:lpstr>
      <vt:lpstr>Office Theme</vt:lpstr>
      <vt:lpstr>PowerPoint Presentation</vt:lpstr>
      <vt:lpstr>FAU’s Libraries</vt:lpstr>
      <vt:lpstr>Collections </vt:lpstr>
      <vt:lpstr>Wimberly Library Facility</vt:lpstr>
      <vt:lpstr>Students Said They Wanted Space, Power, Better Connectivity, Updated Facility – Sept-Oct. 2015 Survey</vt:lpstr>
      <vt:lpstr>Faculty comment from fall 2017 faculty survey</vt:lpstr>
      <vt:lpstr>PowerPoint Presentation</vt:lpstr>
      <vt:lpstr>Seating and Study Capacity in Wimberly Library</vt:lpstr>
      <vt:lpstr>Wimberly Library Facility</vt:lpstr>
      <vt:lpstr>Wimberly Library Today</vt:lpstr>
      <vt:lpstr>Vision for Wimberly</vt:lpstr>
      <vt:lpstr>Wimberly Library Being Transformed</vt:lpstr>
      <vt:lpstr>Wimberly Library Being Transformed</vt:lpstr>
      <vt:lpstr>PowerPoint Presentation</vt:lpstr>
      <vt:lpstr>Graduate Student Lounge</vt:lpstr>
      <vt:lpstr>PowerPoint Presentation</vt:lpstr>
      <vt:lpstr>How Do We Get from Here to There?</vt:lpstr>
      <vt:lpstr>How Do We Get from Here to There?</vt:lpstr>
      <vt:lpstr>Student survey: 3 days of responses</vt:lpstr>
      <vt:lpstr>College Affiliation</vt:lpstr>
      <vt:lpstr>Frequency of Visits to Library</vt:lpstr>
      <vt:lpstr>Reasons people Come to the Library</vt:lpstr>
      <vt:lpstr>Satisfaction with Library</vt:lpstr>
      <vt:lpstr>Satisfaction with Library</vt:lpstr>
      <vt:lpstr>Quality of Interactions with Library Staff</vt:lpstr>
      <vt:lpstr>Satisfaction with Wimberly Spaces</vt:lpstr>
      <vt:lpstr>Quantity of Resources</vt:lpstr>
      <vt:lpstr>Academic Success</vt:lpstr>
      <vt:lpstr>Cost of Textbooks</vt:lpstr>
      <vt:lpstr>Impact of High Costs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 Hixson</dc:creator>
  <cp:lastModifiedBy>Carol Hixson</cp:lastModifiedBy>
  <cp:revision>476</cp:revision>
  <cp:lastPrinted>2018-04-07T21:00:15Z</cp:lastPrinted>
  <dcterms:created xsi:type="dcterms:W3CDTF">2015-09-10T16:49:29Z</dcterms:created>
  <dcterms:modified xsi:type="dcterms:W3CDTF">2018-12-13T13:29:23Z</dcterms:modified>
</cp:coreProperties>
</file>