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8" r:id="rId2"/>
    <p:sldId id="26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 varScale="1">
        <p:scale>
          <a:sx n="81" d="100"/>
          <a:sy n="81" d="100"/>
        </p:scale>
        <p:origin x="1013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4750E3-93CB-4A03-9C7B-28B2698FC5AA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90D06-A7F8-4ADA-B074-F872C7253B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4448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872973-FE35-4631-AEC7-5641D8D8820F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7101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z="2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1067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8F0C22-B235-419B-A870-3FC775F21EF9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318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8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9278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8F0C22-B235-419B-A870-3FC775F21EF9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318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8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70916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CF11DF-7E9B-4DF4-A734-8AD77BF39AB3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397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00FDA-2EF9-4A02-BAEF-39E747D13D95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6EC10-1620-4ADE-888D-EA8F8C88A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104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00FDA-2EF9-4A02-BAEF-39E747D13D95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6EC10-1620-4ADE-888D-EA8F8C88A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008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00FDA-2EF9-4A02-BAEF-39E747D13D95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6EC10-1620-4ADE-888D-EA8F8C88A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701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00FDA-2EF9-4A02-BAEF-39E747D13D95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6EC10-1620-4ADE-888D-EA8F8C88A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420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00FDA-2EF9-4A02-BAEF-39E747D13D95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6EC10-1620-4ADE-888D-EA8F8C88A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508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00FDA-2EF9-4A02-BAEF-39E747D13D95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6EC10-1620-4ADE-888D-EA8F8C88A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192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00FDA-2EF9-4A02-BAEF-39E747D13D95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6EC10-1620-4ADE-888D-EA8F8C88A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404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00FDA-2EF9-4A02-BAEF-39E747D13D95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6EC10-1620-4ADE-888D-EA8F8C88A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209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00FDA-2EF9-4A02-BAEF-39E747D13D95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6EC10-1620-4ADE-888D-EA8F8C88A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895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00FDA-2EF9-4A02-BAEF-39E747D13D95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6EC10-1620-4ADE-888D-EA8F8C88A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943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00FDA-2EF9-4A02-BAEF-39E747D13D95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6EC10-1620-4ADE-888D-EA8F8C88A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161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00FDA-2EF9-4A02-BAEF-39E747D13D95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6EC10-1620-4ADE-888D-EA8F8C88A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597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8" name="Rectangle 4"/>
          <p:cNvSpPr>
            <a:spLocks noChangeArrowheads="1"/>
          </p:cNvSpPr>
          <p:nvPr/>
        </p:nvSpPr>
        <p:spPr bwMode="auto">
          <a:xfrm>
            <a:off x="0" y="2438400"/>
            <a:ext cx="9144000" cy="3948773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endParaRPr lang="en-US" sz="3200" dirty="0">
              <a:latin typeface="Arial Unicode MS" pitchFamily="34" charset="-128"/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>
                <a:latin typeface="Arial Unicode MS" pitchFamily="34" charset="-128"/>
              </a:rPr>
              <a:t>http://dspace.nelson.usf.edu/xmlui/handle/10806/6415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endParaRPr lang="en-US" sz="3200" dirty="0" smtClean="0">
              <a:latin typeface="Arial Unicode MS" pitchFamily="34" charset="-128"/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i="1" dirty="0" smtClean="0">
                <a:latin typeface="Arial Unicode MS" pitchFamily="34" charset="-128"/>
              </a:rPr>
              <a:t>Carol </a:t>
            </a:r>
            <a:r>
              <a:rPr lang="en-US" i="1" dirty="0">
                <a:latin typeface="Arial Unicode MS" pitchFamily="34" charset="-128"/>
              </a:rPr>
              <a:t>Hixson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i="1" dirty="0" smtClean="0">
                <a:latin typeface="Arial Unicode MS" pitchFamily="34" charset="-128"/>
              </a:rPr>
              <a:t>Dean, Nelson Poynter Memorial Library 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i="1" dirty="0">
                <a:latin typeface="Arial Unicode MS" pitchFamily="34" charset="-128"/>
              </a:rPr>
              <a:t>a</a:t>
            </a:r>
            <a:r>
              <a:rPr lang="en-US" i="1" dirty="0" smtClean="0">
                <a:latin typeface="Arial Unicode MS" pitchFamily="34" charset="-128"/>
              </a:rPr>
              <a:t>nd 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i="1" dirty="0" smtClean="0">
                <a:latin typeface="Arial Unicode MS" pitchFamily="34" charset="-128"/>
              </a:rPr>
              <a:t>Alex Brice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i="1" dirty="0" smtClean="0">
                <a:latin typeface="Arial Unicode MS" pitchFamily="34" charset="-128"/>
              </a:rPr>
              <a:t>Associate Professor, College of Education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endParaRPr lang="en-US" sz="3200" dirty="0">
              <a:latin typeface="Arial Unicode MS" pitchFamily="34" charset="-128"/>
            </a:endParaRPr>
          </a:p>
          <a:p>
            <a:pPr algn="ctr">
              <a:spcBef>
                <a:spcPct val="20000"/>
              </a:spcBef>
            </a:pPr>
            <a:endParaRPr lang="en-US" dirty="0">
              <a:solidFill>
                <a:schemeClr val="tx2"/>
              </a:solidFill>
              <a:latin typeface="Arial Unicode MS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2514600"/>
          </a:xfrm>
        </p:spPr>
        <p:txBody>
          <a:bodyPr/>
          <a:lstStyle/>
          <a:p>
            <a:r>
              <a:rPr lang="en-US" dirty="0" smtClean="0"/>
              <a:t>Promote and Publish Your Work </a:t>
            </a:r>
            <a:br>
              <a:rPr lang="en-US" dirty="0" smtClean="0"/>
            </a:br>
            <a:r>
              <a:rPr lang="en-US" sz="3200" dirty="0" smtClean="0"/>
              <a:t>A </a:t>
            </a:r>
            <a:r>
              <a:rPr lang="en-US" sz="3200" dirty="0"/>
              <a:t>P</a:t>
            </a:r>
            <a:r>
              <a:rPr lang="en-US" sz="3200" dirty="0" smtClean="0"/>
              <a:t>resentation to the USFSP </a:t>
            </a:r>
            <a:br>
              <a:rPr lang="en-US" sz="3200" dirty="0" smtClean="0"/>
            </a:br>
            <a:r>
              <a:rPr lang="en-US" sz="3200" dirty="0" smtClean="0"/>
              <a:t>Undergraduate Research Symposium</a:t>
            </a:r>
            <a:br>
              <a:rPr lang="en-US" sz="3200" dirty="0" smtClean="0"/>
            </a:br>
            <a:r>
              <a:rPr lang="en-US" sz="3200" dirty="0" smtClean="0"/>
              <a:t>April 11, 2013</a:t>
            </a:r>
            <a:endParaRPr lang="en-US" sz="3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/>
    </mc:Choice>
    <mc:Fallback xmlns="">
      <p:transition spd="slow" advClick="0" advTm="9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USFSP Student Research Journal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65288"/>
            <a:ext cx="8229600" cy="4114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Published in the USFSP </a:t>
            </a:r>
            <a:r>
              <a:rPr lang="en-US" dirty="0"/>
              <a:t>Digital Archive </a:t>
            </a:r>
            <a:r>
              <a:rPr lang="en-US" dirty="0" smtClean="0"/>
              <a:t>at: </a:t>
            </a:r>
          </a:p>
          <a:p>
            <a:pPr marL="0" indent="0">
              <a:buNone/>
            </a:pPr>
            <a:r>
              <a:rPr lang="en-US" sz="2800" b="1" u="sng" dirty="0" smtClean="0">
                <a:solidFill>
                  <a:schemeClr val="tx2"/>
                </a:solidFill>
              </a:rPr>
              <a:t>http</a:t>
            </a:r>
            <a:r>
              <a:rPr lang="en-US" sz="2800" b="1" u="sng" dirty="0">
                <a:solidFill>
                  <a:schemeClr val="tx2"/>
                </a:solidFill>
              </a:rPr>
              <a:t>://</a:t>
            </a:r>
            <a:r>
              <a:rPr lang="en-US" sz="2800" b="1" u="sng" dirty="0" smtClean="0">
                <a:solidFill>
                  <a:schemeClr val="tx2"/>
                </a:solidFill>
              </a:rPr>
              <a:t>dspace.nelson.usf.edu/xmlui/handle/10806/10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To submit an article to the </a:t>
            </a:r>
            <a:r>
              <a:rPr lang="en-US" i="1" dirty="0" smtClean="0"/>
              <a:t>Student Research Journal</a:t>
            </a:r>
            <a:r>
              <a:rPr lang="en-US" dirty="0" smtClean="0"/>
              <a:t>, contact Dr. </a:t>
            </a:r>
            <a:r>
              <a:rPr lang="en-US" dirty="0"/>
              <a:t>Alejandro Brice </a:t>
            </a:r>
            <a:r>
              <a:rPr lang="en-US" b="1" u="sng" dirty="0" smtClean="0">
                <a:solidFill>
                  <a:schemeClr val="tx2"/>
                </a:solidFill>
              </a:rPr>
              <a:t>aebrice@mail.usf.edu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98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/>
    </mc:Choice>
    <mc:Fallback xmlns="">
      <p:transition spd="slow" advClick="0" advTm="9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Promote and Publish </a:t>
            </a:r>
            <a:br>
              <a:rPr lang="en-US" dirty="0" smtClean="0"/>
            </a:br>
            <a:r>
              <a:rPr lang="en-US" dirty="0" smtClean="0"/>
              <a:t>Your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Share the results of your research widely</a:t>
            </a:r>
          </a:p>
          <a:p>
            <a:r>
              <a:rPr lang="en-US" dirty="0" smtClean="0"/>
              <a:t>Get credit for your work</a:t>
            </a:r>
          </a:p>
          <a:p>
            <a:r>
              <a:rPr lang="en-US" dirty="0" smtClean="0"/>
              <a:t>Contribute new knowledge to your field</a:t>
            </a:r>
          </a:p>
          <a:p>
            <a:r>
              <a:rPr lang="en-US" dirty="0" smtClean="0"/>
              <a:t>Build your portfolio for work or graduate school</a:t>
            </a:r>
          </a:p>
          <a:p>
            <a:r>
              <a:rPr lang="en-US" dirty="0" smtClean="0"/>
              <a:t>Get connected with others interested in the same topic</a:t>
            </a:r>
          </a:p>
          <a:p>
            <a:r>
              <a:rPr lang="en-US" dirty="0" smtClean="0"/>
              <a:t>Secure grant funding for more research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845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/>
    </mc:Choice>
    <mc:Fallback xmlns="">
      <p:transition spd="slow" advClick="0" advTm="9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Promote Your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/>
              <a:t>Submit work to the USFSP Digital </a:t>
            </a:r>
            <a:r>
              <a:rPr lang="en-US" sz="4000" dirty="0" smtClean="0"/>
              <a:t>Archive’s collection for the Undergraduate Research Symposium, and/or</a:t>
            </a:r>
            <a:endParaRPr lang="en-US" sz="4000" dirty="0"/>
          </a:p>
          <a:p>
            <a:r>
              <a:rPr lang="en-US" sz="4000" dirty="0" smtClean="0"/>
              <a:t>Publish </a:t>
            </a:r>
            <a:r>
              <a:rPr lang="en-US" sz="4000" dirty="0"/>
              <a:t>in the </a:t>
            </a:r>
            <a:r>
              <a:rPr lang="en-US" sz="4000" i="1" dirty="0"/>
              <a:t>USFSP Student Research Journal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24700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/>
    </mc:Choice>
    <mc:Fallback xmlns="">
      <p:transition spd="slow" advClick="0" advTm="9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USFSP </a:t>
            </a:r>
            <a:r>
              <a:rPr lang="en-US" dirty="0"/>
              <a:t>Digital Archive</a:t>
            </a:r>
            <a:br>
              <a:rPr lang="en-US" dirty="0"/>
            </a:br>
            <a:r>
              <a:rPr lang="en-US" sz="4000" dirty="0"/>
              <a:t>http://</a:t>
            </a:r>
            <a:r>
              <a:rPr lang="en-US" sz="4000" dirty="0" smtClean="0"/>
              <a:t>dspace.nelson.usf.edu/</a:t>
            </a:r>
            <a:endParaRPr lang="en-US" sz="40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/>
          <a:srcRect r="3707"/>
          <a:stretch/>
        </p:blipFill>
        <p:spPr>
          <a:xfrm>
            <a:off x="990600" y="1665288"/>
            <a:ext cx="7162800" cy="4430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672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/>
    </mc:Choice>
    <mc:Fallback xmlns="">
      <p:transition spd="slow" advClick="0" advTm="9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the USFSP Digital Archive Do?</a:t>
            </a:r>
            <a:endParaRPr lang="en-US" dirty="0"/>
          </a:p>
        </p:txBody>
      </p:sp>
      <p:sp>
        <p:nvSpPr>
          <p:cNvPr id="317443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665288"/>
            <a:ext cx="8991600" cy="4735512"/>
          </a:xfrm>
        </p:spPr>
        <p:txBody>
          <a:bodyPr/>
          <a:lstStyle/>
          <a:p>
            <a:r>
              <a:rPr lang="en-US" dirty="0" smtClean="0"/>
              <a:t>Highlights individual, group, and institutional  achievement</a:t>
            </a:r>
          </a:p>
          <a:p>
            <a:pPr lvl="1"/>
            <a:r>
              <a:rPr lang="en-US" sz="3200" dirty="0" smtClean="0"/>
              <a:t>Includes use statistics to track impact</a:t>
            </a:r>
          </a:p>
          <a:p>
            <a:r>
              <a:rPr lang="en-US" dirty="0" smtClean="0"/>
              <a:t>Improves </a:t>
            </a:r>
            <a:r>
              <a:rPr lang="en-US" dirty="0"/>
              <a:t>access to and discoverability of materials</a:t>
            </a:r>
          </a:p>
          <a:p>
            <a:pPr lvl="1"/>
            <a:r>
              <a:rPr lang="en-US" sz="3200" dirty="0"/>
              <a:t>Provides unique and unchanging </a:t>
            </a:r>
            <a:r>
              <a:rPr lang="en-US" sz="3200" dirty="0" smtClean="0"/>
              <a:t>URL</a:t>
            </a:r>
          </a:p>
          <a:p>
            <a:pPr lvl="1"/>
            <a:r>
              <a:rPr lang="en-US" sz="3200" dirty="0" smtClean="0"/>
              <a:t>Full text indexing </a:t>
            </a:r>
          </a:p>
          <a:p>
            <a:pPr lvl="1"/>
            <a:r>
              <a:rPr lang="en-US" sz="3200" dirty="0" smtClean="0"/>
              <a:t>Indexed by Google, Google Scholar, etc.</a:t>
            </a:r>
          </a:p>
          <a:p>
            <a:pPr lvl="2"/>
            <a:r>
              <a:rPr lang="en-US" sz="3200" dirty="0"/>
              <a:t>Increases visibility of USFSP</a:t>
            </a:r>
          </a:p>
          <a:p>
            <a:pPr lvl="2"/>
            <a:endParaRPr lang="en-US" dirty="0" smtClean="0"/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6376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/>
    </mc:Choice>
    <mc:Fallback xmlns="">
      <p:transition spd="slow" advClick="0" advTm="9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the USFSP Digital Archive Do?</a:t>
            </a:r>
            <a:endParaRPr lang="en-US" dirty="0"/>
          </a:p>
        </p:txBody>
      </p:sp>
      <p:sp>
        <p:nvSpPr>
          <p:cNvPr id="317443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665288"/>
            <a:ext cx="8991600" cy="4735512"/>
          </a:xfrm>
        </p:spPr>
        <p:txBody>
          <a:bodyPr/>
          <a:lstStyle/>
          <a:p>
            <a:r>
              <a:rPr lang="en-US" sz="3600" dirty="0" smtClean="0"/>
              <a:t>Protects </a:t>
            </a:r>
            <a:r>
              <a:rPr lang="en-US" sz="3600" dirty="0"/>
              <a:t>intellectual property</a:t>
            </a:r>
          </a:p>
          <a:p>
            <a:pPr lvl="1"/>
            <a:r>
              <a:rPr lang="en-US" sz="3600" dirty="0" smtClean="0"/>
              <a:t>Credits authors and creators</a:t>
            </a:r>
          </a:p>
          <a:p>
            <a:pPr lvl="1"/>
            <a:r>
              <a:rPr lang="en-US" sz="3600" dirty="0" smtClean="0"/>
              <a:t>Provides </a:t>
            </a:r>
            <a:r>
              <a:rPr lang="en-US" sz="3600" dirty="0"/>
              <a:t>date and time stamp for all </a:t>
            </a:r>
            <a:r>
              <a:rPr lang="en-US" sz="3600" dirty="0" smtClean="0"/>
              <a:t>work</a:t>
            </a:r>
          </a:p>
          <a:p>
            <a:pPr lvl="1"/>
            <a:r>
              <a:rPr lang="en-US" sz="3600" dirty="0" smtClean="0"/>
              <a:t>Provides copyright protection</a:t>
            </a:r>
            <a:endParaRPr lang="en-US" sz="3600" dirty="0"/>
          </a:p>
          <a:p>
            <a:r>
              <a:rPr lang="en-US" sz="3600" dirty="0"/>
              <a:t>Accepts all types of </a:t>
            </a:r>
            <a:r>
              <a:rPr lang="en-US" sz="3600" dirty="0" smtClean="0"/>
              <a:t>materials</a:t>
            </a:r>
          </a:p>
          <a:p>
            <a:pPr lvl="1"/>
            <a:r>
              <a:rPr lang="en-US" dirty="0" smtClean="0"/>
              <a:t>Multiple files per item and different file types</a:t>
            </a:r>
            <a:endParaRPr lang="en-US" dirty="0"/>
          </a:p>
          <a:p>
            <a:r>
              <a:rPr lang="en-US" sz="3600" dirty="0" smtClean="0"/>
              <a:t>Preserves materials</a:t>
            </a:r>
          </a:p>
          <a:p>
            <a:endParaRPr lang="en-US" sz="2800" dirty="0" smtClean="0"/>
          </a:p>
          <a:p>
            <a:endParaRPr lang="en-US" sz="28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/>
    </mc:Choice>
    <mc:Fallback xmlns="">
      <p:transition spd="slow" advClick="0" advTm="9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USFSP Student Research Journal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8500" y="1371600"/>
            <a:ext cx="7772400" cy="4408488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The </a:t>
            </a:r>
            <a:r>
              <a:rPr lang="en-US" sz="2000" i="1" dirty="0"/>
              <a:t>Student Research Journal</a:t>
            </a:r>
            <a:r>
              <a:rPr lang="en-US" sz="2000" dirty="0"/>
              <a:t> follows a tradition of student scholarship found in many other schools, including Berkeley, Clemson, and Harvard. There are five guiding principles for the online USFSP Student Research Journal:</a:t>
            </a:r>
          </a:p>
          <a:p>
            <a:pPr lvl="1"/>
            <a:r>
              <a:rPr lang="en-US" sz="2000" dirty="0"/>
              <a:t>The </a:t>
            </a:r>
            <a:r>
              <a:rPr lang="en-US" sz="2000" i="1" dirty="0"/>
              <a:t>Student Research Journal</a:t>
            </a:r>
            <a:r>
              <a:rPr lang="en-US" sz="2000" dirty="0"/>
              <a:t> is published through on-line submissions.</a:t>
            </a:r>
          </a:p>
          <a:p>
            <a:pPr lvl="1"/>
            <a:r>
              <a:rPr lang="en-US" sz="2000" dirty="0"/>
              <a:t>The </a:t>
            </a:r>
            <a:r>
              <a:rPr lang="en-US" sz="2000" i="1" dirty="0"/>
              <a:t>Student Research Journal</a:t>
            </a:r>
            <a:r>
              <a:rPr lang="en-US" sz="2000" dirty="0"/>
              <a:t> is available online through a platform that indexes, retrieves, and tracks the usage of the articles in it. </a:t>
            </a:r>
          </a:p>
          <a:p>
            <a:pPr lvl="1"/>
            <a:r>
              <a:rPr lang="en-US" sz="2000" dirty="0"/>
              <a:t>The American Psychological Association (APA) 6th edition will be used as the preferred style format.</a:t>
            </a:r>
          </a:p>
          <a:p>
            <a:pPr lvl="1"/>
            <a:r>
              <a:rPr lang="en-US" sz="2000" dirty="0"/>
              <a:t>Submission procedures and form are accessible online.</a:t>
            </a:r>
          </a:p>
          <a:p>
            <a:pPr lvl="1"/>
            <a:r>
              <a:rPr lang="en-US" sz="2000" dirty="0"/>
              <a:t>A rolling publication system allows for flexibility in publishing special issues and rolling out new editions.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4593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/>
    </mc:Choice>
    <mc:Fallback xmlns="">
      <p:transition spd="slow" advClick="0" advTm="9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Benefits of the Student Research Journal and the Digital Archive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8500" y="1665288"/>
            <a:ext cx="7772400" cy="4583112"/>
          </a:xfrm>
        </p:spPr>
        <p:txBody>
          <a:bodyPr/>
          <a:lstStyle/>
          <a:p>
            <a:r>
              <a:rPr lang="en-US" sz="2400" dirty="0"/>
              <a:t> </a:t>
            </a:r>
            <a:r>
              <a:rPr lang="en-US" sz="2000" dirty="0" smtClean="0"/>
              <a:t>Highlights </a:t>
            </a:r>
            <a:r>
              <a:rPr lang="en-US" sz="2000" dirty="0"/>
              <a:t>individual, group, and institutional  achievement</a:t>
            </a:r>
          </a:p>
          <a:p>
            <a:pPr lvl="0"/>
            <a:r>
              <a:rPr lang="en-US" sz="2000" dirty="0"/>
              <a:t>Improves access to and discoverability of materials</a:t>
            </a:r>
          </a:p>
          <a:p>
            <a:pPr lvl="1"/>
            <a:r>
              <a:rPr lang="en-US" sz="2000" dirty="0"/>
              <a:t>Provides unique and unchanging URL</a:t>
            </a:r>
          </a:p>
          <a:p>
            <a:pPr lvl="1"/>
            <a:r>
              <a:rPr lang="en-US" sz="2000" dirty="0"/>
              <a:t>Full text indexing </a:t>
            </a:r>
          </a:p>
          <a:p>
            <a:pPr lvl="1"/>
            <a:r>
              <a:rPr lang="en-US" sz="2000" dirty="0"/>
              <a:t>Indexed by Google, Google Scholar, etc.</a:t>
            </a:r>
          </a:p>
          <a:p>
            <a:pPr lvl="0"/>
            <a:r>
              <a:rPr lang="en-US" sz="2000" dirty="0"/>
              <a:t>Protects intellectual property</a:t>
            </a:r>
          </a:p>
          <a:p>
            <a:pPr lvl="1"/>
            <a:r>
              <a:rPr lang="en-US" sz="2000" dirty="0"/>
              <a:t>Credits authors and creators</a:t>
            </a:r>
          </a:p>
          <a:p>
            <a:pPr lvl="1"/>
            <a:r>
              <a:rPr lang="en-US" sz="2000" dirty="0"/>
              <a:t>Provides date and time stamp for all work</a:t>
            </a:r>
          </a:p>
          <a:p>
            <a:pPr lvl="1"/>
            <a:r>
              <a:rPr lang="en-US" sz="2000" dirty="0"/>
              <a:t>Provides copyright protection</a:t>
            </a:r>
          </a:p>
          <a:p>
            <a:pPr lvl="0"/>
            <a:r>
              <a:rPr lang="en-US" sz="2000" dirty="0"/>
              <a:t>Accepts all types of materials</a:t>
            </a:r>
          </a:p>
          <a:p>
            <a:pPr lvl="0"/>
            <a:r>
              <a:rPr lang="en-US" sz="2000" dirty="0"/>
              <a:t>Preserves materials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136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/>
    </mc:Choice>
    <mc:Fallback xmlns="">
      <p:transition spd="slow" advClick="0" advTm="9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 Submit Your Research to the Digital Archive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65288"/>
            <a:ext cx="8382000" cy="4114800"/>
          </a:xfrm>
        </p:spPr>
        <p:txBody>
          <a:bodyPr/>
          <a:lstStyle/>
          <a:p>
            <a:r>
              <a:rPr lang="en-US" dirty="0" smtClean="0"/>
              <a:t>Review </a:t>
            </a:r>
            <a:r>
              <a:rPr lang="en-US" i="1" u="sng" dirty="0" smtClean="0"/>
              <a:t>Going Green </a:t>
            </a:r>
            <a:r>
              <a:rPr lang="en-US" dirty="0" smtClean="0"/>
              <a:t>– Instructions for Submitting to the Undergraduate Research Collection online </a:t>
            </a:r>
            <a:r>
              <a:rPr lang="en-US" sz="2400" b="1" u="sng" dirty="0" smtClean="0">
                <a:solidFill>
                  <a:schemeClr val="tx2"/>
                </a:solidFill>
              </a:rPr>
              <a:t>http</a:t>
            </a:r>
            <a:r>
              <a:rPr lang="en-US" sz="2400" b="1" u="sng" dirty="0">
                <a:solidFill>
                  <a:schemeClr val="tx2"/>
                </a:solidFill>
              </a:rPr>
              <a:t>://</a:t>
            </a:r>
            <a:r>
              <a:rPr lang="en-US" sz="2400" b="1" u="sng" dirty="0" smtClean="0">
                <a:solidFill>
                  <a:schemeClr val="tx2"/>
                </a:solidFill>
              </a:rPr>
              <a:t>dspace.nelson.usf.edu/xmlui/handle/10806/450</a:t>
            </a:r>
            <a:r>
              <a:rPr lang="en-US" sz="2400" b="1" u="sng" dirty="0" smtClean="0"/>
              <a:t>9</a:t>
            </a:r>
          </a:p>
          <a:p>
            <a:pPr marL="0" indent="0" algn="ctr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OR</a:t>
            </a:r>
          </a:p>
          <a:p>
            <a:r>
              <a:rPr lang="en-US" dirty="0" smtClean="0"/>
              <a:t>Contact Carol Hixson, Dean of Library</a:t>
            </a:r>
          </a:p>
          <a:p>
            <a:pPr lvl="1"/>
            <a:r>
              <a:rPr lang="en-US" dirty="0" smtClean="0"/>
              <a:t>873-4400</a:t>
            </a:r>
          </a:p>
          <a:p>
            <a:pPr lvl="1"/>
            <a:r>
              <a:rPr lang="en-US" b="1" u="sng" dirty="0" smtClean="0">
                <a:solidFill>
                  <a:schemeClr val="tx2"/>
                </a:solidFill>
              </a:rPr>
              <a:t>hixson@usfsp.edu</a:t>
            </a:r>
          </a:p>
          <a:p>
            <a:pPr lvl="1"/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/>
    </mc:Choice>
    <mc:Fallback xmlns="">
      <p:transition spd="slow" advClick="0" advTm="9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275</Words>
  <Application>Microsoft Office PowerPoint</Application>
  <PresentationFormat>On-screen Show (4:3)</PresentationFormat>
  <Paragraphs>71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 Unicode MS</vt:lpstr>
      <vt:lpstr>Arial</vt:lpstr>
      <vt:lpstr>Calibri</vt:lpstr>
      <vt:lpstr>Times New Roman</vt:lpstr>
      <vt:lpstr>Office Theme</vt:lpstr>
      <vt:lpstr>Promote and Publish Your Work  A Presentation to the USFSP  Undergraduate Research Symposium April 11, 2013</vt:lpstr>
      <vt:lpstr>Why Promote and Publish  Your Work?</vt:lpstr>
      <vt:lpstr>How to Promote Your Work</vt:lpstr>
      <vt:lpstr>USFSP Digital Archive http://dspace.nelson.usf.edu/</vt:lpstr>
      <vt:lpstr>What Does the USFSP Digital Archive Do?</vt:lpstr>
      <vt:lpstr>What Does the USFSP Digital Archive Do?</vt:lpstr>
      <vt:lpstr>USFSP Student Research Journal</vt:lpstr>
      <vt:lpstr>Benefits of the Student Research Journal and the Digital Archive</vt:lpstr>
      <vt:lpstr>To Submit Your Research to the Digital Archive</vt:lpstr>
      <vt:lpstr>USFSP Student Research Journal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Promote and Publish Your Work  A Presentation to the USFSP  Undergraduate Research Symposium April 11, 2013</dc:title>
  <dc:creator>Carol Hixson</dc:creator>
  <cp:lastModifiedBy>Carol Hixson</cp:lastModifiedBy>
  <cp:revision>3</cp:revision>
  <dcterms:created xsi:type="dcterms:W3CDTF">2013-04-02T19:35:01Z</dcterms:created>
  <dcterms:modified xsi:type="dcterms:W3CDTF">2019-02-09T16:59:00Z</dcterms:modified>
</cp:coreProperties>
</file>