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0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11" autoAdjust="0"/>
  </p:normalViewPr>
  <p:slideViewPr>
    <p:cSldViewPr snapToGrid="0">
      <p:cViewPr varScale="1">
        <p:scale>
          <a:sx n="48" d="100"/>
          <a:sy n="48" d="100"/>
        </p:scale>
        <p:origin x="13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B76059-8219-42F7-908A-34266FBC43F0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DB229-CF1F-4C3D-A663-D8EC8F4BFF3D}" type="pres">
      <dgm:prSet presAssocID="{59B76059-8219-42F7-908A-34266FBC43F0}" presName="root" presStyleCnt="0">
        <dgm:presLayoutVars>
          <dgm:dir/>
          <dgm:resizeHandles val="exact"/>
        </dgm:presLayoutVars>
      </dgm:prSet>
      <dgm:spPr/>
    </dgm:pt>
    <dgm:pt modelId="{757A47B2-668D-404D-BDFA-78A83BCE5789}" type="pres">
      <dgm:prSet presAssocID="{59B76059-8219-42F7-908A-34266FBC43F0}" presName="container" presStyleCnt="0">
        <dgm:presLayoutVars>
          <dgm:dir/>
          <dgm:resizeHandles val="exact"/>
        </dgm:presLayoutVars>
      </dgm:prSet>
      <dgm:spPr/>
    </dgm:pt>
  </dgm:ptLst>
  <dgm:cxnLst>
    <dgm:cxn modelId="{2AAFAF94-AAC9-4277-89DC-1744C57117AE}" type="presOf" srcId="{59B76059-8219-42F7-908A-34266FBC43F0}" destId="{5C0DB229-CF1F-4C3D-A663-D8EC8F4BFF3D}" srcOrd="0" destOrd="0" presId="urn:microsoft.com/office/officeart/2018/2/layout/IconCircleList"/>
    <dgm:cxn modelId="{D579E34C-35F8-4448-812E-43BD5845C702}" type="presParOf" srcId="{5C0DB229-CF1F-4C3D-A663-D8EC8F4BFF3D}" destId="{757A47B2-668D-404D-BDFA-78A83BCE5789}" srcOrd="0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B76059-8219-42F7-908A-34266FBC43F0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DB229-CF1F-4C3D-A663-D8EC8F4BFF3D}" type="pres">
      <dgm:prSet presAssocID="{59B76059-8219-42F7-908A-34266FBC43F0}" presName="root" presStyleCnt="0">
        <dgm:presLayoutVars>
          <dgm:dir/>
          <dgm:resizeHandles val="exact"/>
        </dgm:presLayoutVars>
      </dgm:prSet>
      <dgm:spPr/>
    </dgm:pt>
    <dgm:pt modelId="{757A47B2-668D-404D-BDFA-78A83BCE5789}" type="pres">
      <dgm:prSet presAssocID="{59B76059-8219-42F7-908A-34266FBC43F0}" presName="container" presStyleCnt="0">
        <dgm:presLayoutVars>
          <dgm:dir/>
          <dgm:resizeHandles val="exact"/>
        </dgm:presLayoutVars>
      </dgm:prSet>
      <dgm:spPr/>
    </dgm:pt>
  </dgm:ptLst>
  <dgm:cxnLst>
    <dgm:cxn modelId="{2AAFAF94-AAC9-4277-89DC-1744C57117AE}" type="presOf" srcId="{59B76059-8219-42F7-908A-34266FBC43F0}" destId="{5C0DB229-CF1F-4C3D-A663-D8EC8F4BFF3D}" srcOrd="0" destOrd="0" presId="urn:microsoft.com/office/officeart/2018/2/layout/IconCircleList"/>
    <dgm:cxn modelId="{D579E34C-35F8-4448-812E-43BD5845C702}" type="presParOf" srcId="{5C0DB229-CF1F-4C3D-A663-D8EC8F4BFF3D}" destId="{757A47B2-668D-404D-BDFA-78A83BCE5789}" srcOrd="0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5CD90-BB27-4906-854E-71439C526B13}" type="datetimeFigureOut">
              <a:rPr lang="en-US" smtClean="0"/>
              <a:t>12/16/2025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45D8-7E24-421A-B872-C713E5F2E4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37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UO student studying math and computer science</a:t>
            </a:r>
          </a:p>
          <a:p>
            <a:pPr marL="171450" indent="-171450">
              <a:buFontTx/>
              <a:buChar char="-"/>
            </a:pPr>
            <a:r>
              <a:rPr lang="en-US" dirty="0"/>
              <a:t>Introduce title and topic</a:t>
            </a:r>
          </a:p>
          <a:p>
            <a:pPr marL="171450" indent="-171450">
              <a:buFontTx/>
              <a:buChar char="-"/>
            </a:pPr>
            <a:r>
              <a:rPr lang="en-US" dirty="0"/>
              <a:t>“bias in ML-based flood model prediction”</a:t>
            </a:r>
          </a:p>
          <a:p>
            <a:pPr marL="171450" indent="-171450">
              <a:buFontTx/>
              <a:buChar char="-"/>
            </a:pPr>
            <a:r>
              <a:rPr lang="en-US" dirty="0"/>
              <a:t>Thank PTA Daniel Lowd, HC advisor Trond Jacobsen, Miriam Alexis Jordan for coordinating thesis logistics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167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6C2B5-0E26-DABD-150A-F8301F754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BCB88C-EF56-26CE-40CC-9637F7BF99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4492A4-12F3-9E64-9C6D-AEC988E1BE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Scope of search string: does not bring up studies that don’t address bias at 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F8B20-D7D1-A676-4F19-1902C5D16E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60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Scope of search string (results may not capture scope of papers that don’t discuss bias at all)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Machine learning is a promising next step to enhance the abilities of flood model prediction, and working on this project has given me a greater appreciation for the nuance of bias and fairness in the AI-age.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882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374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primarily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race and gender bias in hiring, criminal justice, and healthcare applications</a:t>
            </a: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Define what ML is: algorithms that learn from datasets without explicit programming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Limitations of traditional flood modeling: extensive hydro-geomorphological monitoring datasets, difficult to make real time predictions due to complexity</a:t>
            </a: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ML-based models allow for improved data processing capacities, potential for real-time response and warning applications</a:t>
            </a: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Nonetheless, ML-based modeling face barriers in application due to bias: Is a limitation in trustworthiness/interpretability of applying ML predictions</a:t>
            </a: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Thus important to research and identify the presence of bias in models; discuss accountability with these uses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- Images via https://www.vox.com/climate/2023/7/11/23791452/nyc-flooding-brooklyn-weather-climate-change and https://www.reuters.com/world/asia-pacific/taiwan-clears-up-slowly-re-opens-after-hit-typhoon-krathon-2024-10-04/</a:t>
            </a:r>
          </a:p>
          <a:p>
            <a:r>
              <a:rPr lang="en-US" dirty="0"/>
              <a:t>Top: NYC flooding in 2023 – just two weeks ago, flash floods killed two in NYC and caused damage across the city</a:t>
            </a:r>
          </a:p>
          <a:p>
            <a:r>
              <a:rPr lang="en-US" dirty="0"/>
              <a:t>Bottom: Kaohsiung flooding in 2024 after Typhoon </a:t>
            </a:r>
            <a:r>
              <a:rPr lang="en-US" dirty="0" err="1"/>
              <a:t>Krathon</a:t>
            </a:r>
            <a:r>
              <a:rPr lang="en-US" dirty="0"/>
              <a:t> – Typhoon Fung-</a:t>
            </a:r>
            <a:r>
              <a:rPr lang="en-US" dirty="0" err="1"/>
              <a:t>wong</a:t>
            </a:r>
            <a:r>
              <a:rPr lang="en-US" dirty="0"/>
              <a:t> causing floods in Taiwan; over 8000 evacuated and 51 injured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Joint Economic Committee’s 2024 estimates flood cost (https://www.jec.senate.gov/public/index.cfm/democrats/2024/6/flooding-costs-the-u-s-between-179-8-and-496-0-billion-each-year)</a:t>
            </a:r>
            <a:endParaRPr lang="en-US" dirty="0"/>
          </a:p>
          <a:p>
            <a:endParaRPr lang="en-US" dirty="0"/>
          </a:p>
          <a:p>
            <a:r>
              <a:rPr lang="en-US" dirty="0"/>
              <a:t>Reason for interest</a:t>
            </a:r>
          </a:p>
          <a:p>
            <a:r>
              <a:rPr lang="en-US" dirty="0"/>
              <a:t>Prior research</a:t>
            </a:r>
          </a:p>
          <a:p>
            <a:r>
              <a:rPr lang="en-US" dirty="0"/>
              <a:t>Problem and purpose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6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machine bias?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bias: systematic errors during in the dataset from collection or processing; leading to skewed or inaccurate results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Systematic bias - inherent tendency of a process, system, or institution to support particular outcomes, leading to results that consistently deviate from the true value in a specific direction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Representational bias: form of data bias where a dataset fails to accurately reflect the diversity of the population or problem it is intended to model, leading to unfair or inaccurate outcomes for underrepresented groups.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amplify existing biases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important to define fairness, a lens through which we can consider bias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 fairness: assumes that individuals who are similar should be treated similarly; individuals should receive consistent and equal treatment based on their features, regardless of what demographic group they belong to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fairness: assumes demographic groups should be treated similarly as a whole; protected groups should receive equal outcomes to address historical and structural biases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(The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)Possibility of Fairness by Friedler et al.)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7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RQ1: What bias concerns are raised regarding the use of machine learning in flood prediction models?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RQ2: What are the most frequently implemented methods for debiasing flood prediction models?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RQ3: Based on the findings from RQ1 and RQ2, how closely do proposed solutions address key ethical concerns in the research and development of ML-based flood prediction models?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RQ4: What are the recommended directions of future research for addressing bias in ML-based flood prediction modeling?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375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guideline by Kitchenham and Charters (2004):</a:t>
            </a:r>
          </a:p>
          <a:p>
            <a:pPr marL="228600" indent="-228600">
              <a:buAutoNum type="arabicParenR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identification of the need for a review, 2) specifying the research question(s), and 3) developing a review protocol</a:t>
            </a:r>
            <a:endParaRPr lang="en-US" dirty="0"/>
          </a:p>
          <a:p>
            <a:endParaRPr lang="en-US" dirty="0"/>
          </a:p>
          <a:p>
            <a:r>
              <a:rPr lang="en-US" dirty="0"/>
              <a:t>Talk about inclusion and exclusion criteria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Inclusion criteria: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written in English.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published in a peer-reviewed publication channel: IEEE Xplore, Springer Nature Link, or Science Direct.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was published between 2020 – 2025.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related to flood prediction and bias in machine learning predictive models.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Exclusion criteria: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not relevant to any research questions.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full text of the study is not available in the search database and accessible using institutional accounts.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related to disaster prediction but not machine learning.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related to machine learning but not to disaster prediction.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in a language other than English.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not identified as peer reviewed.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is duplicated.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41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Selected a total of 26 papers for review based on the search criteria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Count: papers are organized in terms of most frequently mentioned to least (thus more prevalent/crucial – not necessarily by severity)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75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Data augmentation: oversampling methods like SMOTE (to minimize bias toward the minority class/extreme events)</a:t>
            </a:r>
          </a:p>
          <a:p>
            <a:pPr marL="171450" indent="-171450">
              <a:buFontTx/>
              <a:buChar char="-"/>
            </a:pPr>
            <a:r>
              <a:rPr lang="en-US" dirty="0"/>
              <a:t>Statistical bias correction: post-processing technique used to adjust model outputs to match observational data, by identifying and correcting systematic errors in a model's output for a historical period and then applying that correction to future projections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Example: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Multivariate Hawkes process - </a:t>
            </a:r>
            <a:r>
              <a:rPr lang="en-US" dirty="0"/>
              <a:t>statistical model that describes relationships between multiple events across time (temporal relation);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occurrence of an event in one process can increase the probability of future events in the same or other processes</a:t>
            </a:r>
          </a:p>
          <a:p>
            <a:pPr marL="628650" lvl="1" indent="-171450">
              <a:buFontTx/>
              <a:buChar char="-"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457200" lvl="1" indent="0">
              <a:buFontTx/>
              <a:buNone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post-hoc interpretation method: evaluate feature effects for hydrometeorological prediction - MSE-based feature importance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46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oversampling tends to yield more accurate models than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undersampling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Ensemble methods tend to be effective in mitigating individual model biases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not be effective in reducing burden on vulnerable communities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32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Integration of explainable AI (XAI) to improve </a:t>
            </a:r>
            <a:r>
              <a:rPr lang="en-US" dirty="0" err="1"/>
              <a:t>intepretability</a:t>
            </a:r>
            <a:r>
              <a:rPr lang="en-US" dirty="0"/>
              <a:t> (use ML, statistics, human-computer interactions to explain AI outputs – helps build accountability/trust)</a:t>
            </a:r>
          </a:p>
          <a:p>
            <a:endParaRPr lang="en-US" dirty="0"/>
          </a:p>
          <a:p>
            <a:r>
              <a:rPr lang="en-US" dirty="0"/>
              <a:t>Auditing</a:t>
            </a:r>
          </a:p>
          <a:p>
            <a:r>
              <a:rPr lang="en-US" dirty="0"/>
              <a:t>Count: many of the papers focus on generalizability (important for applications in real world) but also fall short on other key considerations for real world applications like interpretability</a:t>
            </a:r>
          </a:p>
          <a:p>
            <a:r>
              <a:rPr lang="en-US" dirty="0"/>
              <a:t>(most direct next steps vs long term improvements to applicability)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Need for interdisciplinary collaboration between ML researchers, policy experts, and community representatives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define protocols that acknowledge the existence of biases and make the most of the valuable insight that AI can provide while maintaining human judgment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645D8-7E24-421A-B872-C713E5F2E44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4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AAB2B-16EA-C263-C78D-F9EE7A8C76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B2598-CCD6-B81C-11E9-ECC13A880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83164-AC64-D6D6-1686-5C19738FF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3E1F-AB97-4517-B287-E5D4ADDBF2D7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B5C32-7F62-1377-5F5C-430B65E0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60190-F854-18B4-E22B-027D87F8C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1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F4A76-5E07-8213-84F6-7DAA09772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CD8A25-0C8A-02A1-225F-D6A1044F0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16005-DDAC-0A52-8F9B-F8791066F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E8E-D9E7-4CEA-9737-7006C801CDE7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77B3B-6508-12CF-E9D9-A0F49D3B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CC3E3-ECFA-496A-965E-29AB8A838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8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B64E5E-FAE6-E95D-F332-1DC653CA3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8F0A4-5A8E-85CA-A97A-3C967BE33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7442B-C813-3FC5-57E8-E2A667D69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3E8E-6A64-491E-9EE6-5266544C44BC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1F147-3178-4158-0FAD-4CECC61F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A77C1-7954-F8CA-B583-2A838E7C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16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C765A-9533-2269-C258-3FD19BA20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3CFEB-D291-BFE5-488D-3A2475E76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2EE7C-64A1-8253-D902-6417B09A0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4B86-269C-447D-97EB-FEA50C8BFDD6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D40C2-716C-14F6-B821-9DBE4748C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707BF-7596-EBB0-01F6-30E9013F2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6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0BB6C-5BE9-679C-656C-55756B2B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D4A50-018C-95CC-E689-B42202E75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03C5A-2853-DF79-270D-45D1DAE7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9915-AC57-4721-AAB0-E8BB18042723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F0F0F-108A-952A-6814-9747C679B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85995-F31F-837B-5A3F-2C9D9C7DC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7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B8E4B-EC39-8515-7B99-19391CD9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25BD1-B1E7-B7BB-16CF-9837CCDB0A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C3139-4252-A92F-F947-CA653CA5E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B23F8-2DDC-595C-A8D3-AA75FEAFF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8EB0-F7F4-4CB0-8F08-6F046AC4DC37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10C49-FF1B-69A5-D912-150D7C4DF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4ED1A1-2A70-662F-F750-CC6C20DC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6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A60B-7569-3C7C-C658-A94A186E6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BD682-7675-902D-5C1F-B614A2E95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8C5C1-9923-860D-125A-036801C6C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77151-F22C-B476-51D5-269FB1666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E0244D-EE80-FA21-E5D5-C9820B207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D4B9F5-245F-BAD5-A38A-6AC064D21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A421E-070E-4893-A59E-8DE90CBCB2FB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97721-B270-CF90-C55C-1D01D41FB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88FDF8-9A66-35AE-EA1F-808B68A9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36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70435-7EE9-AA85-7DEC-A3E2D32F6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B9149-DB83-4446-C62A-5F2F17EED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57FD-4A25-4FF3-8AA6-D0F7A490158B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6C8626-3864-CC56-FD13-A2964F74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C9D28-9A4E-E078-5BB4-3AAEC2A80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92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7AEC4D-424D-8213-E8EB-2331A7CD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A004-2A90-411C-AB37-88DD7EB821B7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F90961-DF27-63E9-98C6-E8EDDC9BE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3361B-63BC-E2DE-DDEF-B73BD8BB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64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EBD8B-8877-54D7-2522-399D7154F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42494-DB7C-BFA0-0CB2-BBC41FC50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F166B-8E47-A151-74A9-94563FBA8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86C22-B05C-401C-934C-1DAA5656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9B00-E57B-436E-B081-CED69CF84CEC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B7AD7-5177-C7A8-891F-7CDD4FB7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ADCA1-6B26-012A-873A-8A53486D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96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CCCF-EF58-1B0A-C3A8-68E9C4F86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DFA03-C059-D826-2C9E-573D668D65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528DC-57D1-89B6-A198-DC77A2782D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67565-28E9-499D-0A85-A03C8C2F1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ECE0-908F-40A9-AB9E-38979C19434A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A1B18-1568-F0D2-D787-F820EFB5E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AD4DCD-EF46-E468-1ADE-E909BD93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3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E63483-D074-7A59-D391-85458BD3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626AB-5171-CF49-95A7-99959760C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2A377-0574-2EF8-0BA8-240E2FF6F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9E4B11-6898-4DEA-946E-ABEAE9A8143F}" type="datetime1">
              <a:rPr lang="en-US" smtClean="0"/>
              <a:t>12/16/2025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8EA51-E8FF-7499-FEEA-730A14D86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A2BC2-3F41-2B82-8FB7-7B7E9345C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7AC397-1A5E-44B3-B731-5B4D05D74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9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6C99A-B26E-AFD5-F82A-A0E20A16D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65" y="818984"/>
            <a:ext cx="6596245" cy="3268520"/>
          </a:xfrm>
        </p:spPr>
        <p:txBody>
          <a:bodyPr>
            <a:normAutofit/>
          </a:bodyPr>
          <a:lstStyle/>
          <a:p>
            <a:pPr algn="r"/>
            <a:r>
              <a:rPr lang="en-US" sz="4800" dirty="0">
                <a:solidFill>
                  <a:srgbClr val="FFFFFF"/>
                </a:solidFill>
              </a:rPr>
              <a:t>Machine Learning, Machine Bias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92E219-85C6-D666-796B-8DDA9E0D2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874" y="4797188"/>
            <a:ext cx="6051236" cy="1241828"/>
          </a:xfrm>
        </p:spPr>
        <p:txBody>
          <a:bodyPr>
            <a:normAutofit/>
          </a:bodyPr>
          <a:lstStyle/>
          <a:p>
            <a:pPr algn="r"/>
            <a:r>
              <a:rPr lang="en-US" sz="1700" dirty="0">
                <a:solidFill>
                  <a:srgbClr val="FFFFFF"/>
                </a:solidFill>
              </a:rPr>
              <a:t>A Systematic Survey on ML-based Flood Model Prediction</a:t>
            </a:r>
          </a:p>
          <a:p>
            <a:pPr algn="r"/>
            <a:endParaRPr lang="en-US" sz="1700" dirty="0">
              <a:solidFill>
                <a:srgbClr val="FFFFFF"/>
              </a:solidFill>
            </a:endParaRPr>
          </a:p>
          <a:p>
            <a:pPr algn="r"/>
            <a:r>
              <a:rPr lang="en-US" sz="1700" dirty="0">
                <a:solidFill>
                  <a:srgbClr val="FFFFFF"/>
                </a:solidFill>
              </a:rPr>
              <a:t>Clio Tsao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6D0B0-F2F6-D144-B247-9B5A9D310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88EB16D-FB6C-EA7A-AA84-BE5D59431B3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Machine Learning, Machine Bias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2E239CC-46A1-F08A-DF06-93480D0630D3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Systematic Survey on ML-based Flood Model Prediction</a:t>
            </a:r>
          </a:p>
          <a:p>
            <a:endParaRPr lang="en-US" dirty="0"/>
          </a:p>
          <a:p>
            <a:r>
              <a:rPr lang="en-US" dirty="0"/>
              <a:t>Clio Tsao</a:t>
            </a:r>
          </a:p>
        </p:txBody>
      </p:sp>
    </p:spTree>
    <p:extLst>
      <p:ext uri="{BB962C8B-B14F-4D97-AF65-F5344CB8AC3E}">
        <p14:creationId xmlns:p14="http://schemas.microsoft.com/office/powerpoint/2010/main" val="683651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525D2-26F5-807E-DB01-A0F005FF6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BE9-7AAD-1D16-BCA0-D522D114D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449" y="365125"/>
            <a:ext cx="10515600" cy="1325563"/>
          </a:xfrm>
        </p:spPr>
        <p:txBody>
          <a:bodyPr/>
          <a:lstStyle/>
          <a:p>
            <a:r>
              <a:rPr lang="en-US" dirty="0"/>
              <a:t>Limitations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CCF66588-B7A2-8FFF-219F-D4BD77FD6A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7166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523BC-6550-0596-C41F-B274E107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282C5E-FEF0-A6CF-581D-AC87448A42F9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Limited number of papers</a:t>
            </a:r>
          </a:p>
          <a:p>
            <a:r>
              <a:rPr lang="en-US" dirty="0"/>
              <a:t>Limited time period (recent 5 years)</a:t>
            </a:r>
          </a:p>
          <a:p>
            <a:r>
              <a:rPr lang="en-US" dirty="0"/>
              <a:t>Scope of search string</a:t>
            </a:r>
          </a:p>
        </p:txBody>
      </p:sp>
    </p:spTree>
    <p:extLst>
      <p:ext uri="{BB962C8B-B14F-4D97-AF65-F5344CB8AC3E}">
        <p14:creationId xmlns:p14="http://schemas.microsoft.com/office/powerpoint/2010/main" val="1685933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1A18B-FE4C-A0E5-C1BD-94E7B95C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449" y="365125"/>
            <a:ext cx="10515600" cy="1325563"/>
          </a:xfrm>
        </p:spPr>
        <p:txBody>
          <a:bodyPr/>
          <a:lstStyle/>
          <a:p>
            <a:r>
              <a:rPr lang="en-US" dirty="0"/>
              <a:t>Future Research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03D894A9-13A9-60AE-1B57-71D46B88CA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6558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7DB97-0953-D254-9F8C-A46C5EFD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AB7BE5-71A4-AE10-7150-6D363E2E7431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Compare to ethical regulations in other fields</a:t>
            </a:r>
          </a:p>
          <a:p>
            <a:r>
              <a:rPr lang="en-US" dirty="0"/>
              <a:t>Compare cost of computational demands vs provided benefits</a:t>
            </a:r>
          </a:p>
          <a:p>
            <a:r>
              <a:rPr lang="en-US" dirty="0"/>
              <a:t>Identify data-poor regions to guide further data collection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67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746988-2070-A886-F064-4B6FF35F9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</a:rPr>
              <a:t>Thank you!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21F6CA-4BFC-9A18-0B08-7B986755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19C2999C-FA7A-10AE-2622-7B6710DFA7C4}"/>
              </a:ext>
            </a:extLst>
          </p:cNvPr>
          <p:cNvSpPr txBox="1">
            <a:spLocks/>
          </p:cNvSpPr>
          <p:nvPr/>
        </p:nvSpPr>
        <p:spPr>
          <a:xfrm>
            <a:off x="1524000" y="125884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2478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EDE99-1682-9F76-4E02-58130E92F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90688"/>
            <a:ext cx="5334000" cy="4451695"/>
          </a:xfrm>
        </p:spPr>
        <p:txBody>
          <a:bodyPr>
            <a:normAutofit/>
          </a:bodyPr>
          <a:lstStyle/>
          <a:p>
            <a:r>
              <a:rPr lang="en-US" dirty="0"/>
              <a:t>Interest in ML bias, research gap for climate modeling</a:t>
            </a:r>
          </a:p>
          <a:p>
            <a:endParaRPr lang="en-US" dirty="0"/>
          </a:p>
          <a:p>
            <a:r>
              <a:rPr lang="en-US" dirty="0"/>
              <a:t>Floods cost U.S. &gt;$180B annually (JEC 2024)</a:t>
            </a:r>
          </a:p>
          <a:p>
            <a:endParaRPr lang="en-US" dirty="0"/>
          </a:p>
          <a:p>
            <a:r>
              <a:rPr lang="en-US" dirty="0"/>
              <a:t>Focus on ML-based flood model prediction and bias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EA9A9-2AE0-A2B8-7411-085C17FA3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2</a:t>
            </a:fld>
            <a:endParaRPr lang="en-US" dirty="0"/>
          </a:p>
        </p:txBody>
      </p:sp>
      <p:pic>
        <p:nvPicPr>
          <p:cNvPr id="1038" name="Picture 14" descr="NYC flooding: Why extreme rain and flash floods may be the “new abnormal” |  Vox">
            <a:extLst>
              <a:ext uri="{FF2B5EF4-FFF2-40B4-BE49-F238E27FC236}">
                <a16:creationId xmlns:a16="http://schemas.microsoft.com/office/drawing/2014/main" id="{F7429207-4718-A30F-CE2C-AAE56EA091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33"/>
          <a:stretch>
            <a:fillRect/>
          </a:stretch>
        </p:blipFill>
        <p:spPr bwMode="auto">
          <a:xfrm>
            <a:off x="6979129" y="1"/>
            <a:ext cx="521286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Taiwan re-opens, mopping up after Typhoon Krathon | Reuters">
            <a:extLst>
              <a:ext uri="{FF2B5EF4-FFF2-40B4-BE49-F238E27FC236}">
                <a16:creationId xmlns:a16="http://schemas.microsoft.com/office/drawing/2014/main" id="{8F01080B-CD75-234C-82B0-3E899C336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" r="-1" b="-1"/>
          <a:stretch>
            <a:fillRect/>
          </a:stretch>
        </p:blipFill>
        <p:spPr bwMode="auto">
          <a:xfrm>
            <a:off x="6979147" y="3429000"/>
            <a:ext cx="521286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6D04A56-E0CB-9A87-C7EE-AC67ADA61F0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46209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Motivations</a:t>
            </a:r>
          </a:p>
        </p:txBody>
      </p:sp>
    </p:spTree>
    <p:extLst>
      <p:ext uri="{BB962C8B-B14F-4D97-AF65-F5344CB8AC3E}">
        <p14:creationId xmlns:p14="http://schemas.microsoft.com/office/powerpoint/2010/main" val="3618174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D9A25-4462-6ABD-1AED-782B22224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07ECD-52F3-2929-DF26-D0275B513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558867" cy="3151541"/>
          </a:xfrm>
        </p:spPr>
        <p:txBody>
          <a:bodyPr/>
          <a:lstStyle/>
          <a:p>
            <a:r>
              <a:rPr lang="en-US" dirty="0"/>
              <a:t>Machine bias</a:t>
            </a:r>
          </a:p>
          <a:p>
            <a:pPr lvl="1"/>
            <a:r>
              <a:rPr lang="en-US" dirty="0"/>
              <a:t>Systematic bias</a:t>
            </a:r>
          </a:p>
          <a:p>
            <a:pPr lvl="1"/>
            <a:r>
              <a:rPr lang="en-US" dirty="0"/>
              <a:t>Representational bias</a:t>
            </a:r>
          </a:p>
          <a:p>
            <a:endParaRPr lang="en-US" dirty="0"/>
          </a:p>
          <a:p>
            <a:r>
              <a:rPr lang="en-US" dirty="0"/>
              <a:t>Individual fairness vs group fairness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B4C3E-32A4-905A-8054-731358F39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3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D80285B-F133-B714-E977-295EE6353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259" y="4301326"/>
            <a:ext cx="4957482" cy="201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48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8C19C-1C8B-EC43-3AD1-A10B958BD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964193-502D-30C3-AF06-53706B825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468DE7-9942-9E1E-7623-B93738BD8C5C}"/>
              </a:ext>
            </a:extLst>
          </p:cNvPr>
          <p:cNvSpPr txBox="1"/>
          <p:nvPr/>
        </p:nvSpPr>
        <p:spPr>
          <a:xfrm>
            <a:off x="944829" y="1690688"/>
            <a:ext cx="104089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RQ1: Bias concerns of ML-based flood prediction models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RQ2: Methods for debiasing flood prediction models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RQ3: Efficacy of methods in addressing ethical concerns of ML-based flood prediction models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RQ4: Directions of 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207223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CE57-E5DF-0D20-8D97-7E7CA4808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93ECE2-D28E-C8E3-4DB2-0E91D5005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 descr="A black and white text&#10;&#10;AI-generated content may be incorrect.">
            <a:extLst>
              <a:ext uri="{FF2B5EF4-FFF2-40B4-BE49-F238E27FC236}">
                <a16:creationId xmlns:a16="http://schemas.microsoft.com/office/drawing/2014/main" id="{F5CA4673-0C7E-3872-A063-E5A889411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496" y="1533736"/>
            <a:ext cx="10573362" cy="1452502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F4431EE2-2164-C27A-B07E-7E626B254461}"/>
              </a:ext>
            </a:extLst>
          </p:cNvPr>
          <p:cNvSpPr txBox="1">
            <a:spLocks/>
          </p:cNvSpPr>
          <p:nvPr/>
        </p:nvSpPr>
        <p:spPr>
          <a:xfrm>
            <a:off x="838200" y="3179601"/>
            <a:ext cx="10515600" cy="2983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IEEE Xplore, Science Direct, and SpringerLink </a:t>
            </a:r>
          </a:p>
          <a:p>
            <a:r>
              <a:rPr lang="en-US" dirty="0"/>
              <a:t>Zotero for tracking sources</a:t>
            </a:r>
          </a:p>
          <a:p>
            <a:r>
              <a:rPr lang="en-US" dirty="0"/>
              <a:t>Excel for documenting data</a:t>
            </a:r>
          </a:p>
          <a:p>
            <a:r>
              <a:rPr lang="en-US" dirty="0"/>
              <a:t>Quality assessment table</a:t>
            </a:r>
          </a:p>
        </p:txBody>
      </p:sp>
    </p:spTree>
    <p:extLst>
      <p:ext uri="{BB962C8B-B14F-4D97-AF65-F5344CB8AC3E}">
        <p14:creationId xmlns:p14="http://schemas.microsoft.com/office/powerpoint/2010/main" val="429354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18EF8-39D0-4D3C-FF1D-DB1848BCE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90AAF-C64A-C14E-5A51-988ECA97C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12E36-D163-FC6F-6A90-F5CA9DB7B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RQ1: What bias concerns are raised regarding the use of machine learning in flood prediction models?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85AD1-8E0D-987E-F8C2-D435A1DF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4360C6-E5FB-77A8-EA92-2567F9DB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97217"/>
              </p:ext>
            </p:extLst>
          </p:nvPr>
        </p:nvGraphicFramePr>
        <p:xfrm>
          <a:off x="838199" y="3072148"/>
          <a:ext cx="10515599" cy="32867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990731">
                  <a:extLst>
                    <a:ext uri="{9D8B030D-6E8A-4147-A177-3AD203B41FA5}">
                      <a16:colId xmlns:a16="http://schemas.microsoft.com/office/drawing/2014/main" val="3896565855"/>
                    </a:ext>
                  </a:extLst>
                </a:gridCol>
                <a:gridCol w="2524868">
                  <a:extLst>
                    <a:ext uri="{9D8B030D-6E8A-4147-A177-3AD203B41FA5}">
                      <a16:colId xmlns:a16="http://schemas.microsoft.com/office/drawing/2014/main" val="32068915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Bias Concerns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Count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3616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Insufficient data, limited monitoring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5483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 dirty="0">
                          <a:effectLst/>
                        </a:rPr>
                        <a:t>M</a:t>
                      </a:r>
                      <a:r>
                        <a:rPr lang="en-US" sz="1600" dirty="0">
                          <a:effectLst/>
                        </a:rPr>
                        <a:t>odel bias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99408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Data imbalance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508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Data privacy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51099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Computational constraints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55588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Algorithmic transparency, accountability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0855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Unequal access to climate prediction tools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323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Interpretability barriers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0831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 dirty="0">
                          <a:effectLst/>
                        </a:rPr>
                        <a:t>O</a:t>
                      </a:r>
                      <a:r>
                        <a:rPr lang="en-US" sz="1600" dirty="0">
                          <a:effectLst/>
                        </a:rPr>
                        <a:t>verburdening of certain socio-demographic populations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4493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36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84285-6581-1817-D831-DEED27055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76AE9-AA07-146B-87AE-F5EF1230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5CA07-E8A6-9836-F9D2-98FB2E37F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RQ2: What are the most frequently implemented methods for debiasing flood prediction models?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534FF-4FFD-30B0-A87C-86D34E004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86BA464-7D50-277E-2DF2-B21BB519A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77185"/>
              </p:ext>
            </p:extLst>
          </p:nvPr>
        </p:nvGraphicFramePr>
        <p:xfrm>
          <a:off x="838200" y="3077241"/>
          <a:ext cx="10515600" cy="285093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990731">
                  <a:extLst>
                    <a:ext uri="{9D8B030D-6E8A-4147-A177-3AD203B41FA5}">
                      <a16:colId xmlns:a16="http://schemas.microsoft.com/office/drawing/2014/main" val="414299737"/>
                    </a:ext>
                  </a:extLst>
                </a:gridCol>
                <a:gridCol w="2524869">
                  <a:extLst>
                    <a:ext uri="{9D8B030D-6E8A-4147-A177-3AD203B41FA5}">
                      <a16:colId xmlns:a16="http://schemas.microsoft.com/office/drawing/2014/main" val="2058424721"/>
                    </a:ext>
                  </a:extLst>
                </a:gridCol>
              </a:tblGrid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 dirty="0">
                          <a:effectLst/>
                        </a:rPr>
                        <a:t>Debiasing methods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Count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2285006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Statistical bias correction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229249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 dirty="0">
                          <a:effectLst/>
                        </a:rPr>
                        <a:t>M</a:t>
                      </a:r>
                      <a:r>
                        <a:rPr lang="en-US" sz="1600" dirty="0">
                          <a:effectLst/>
                        </a:rPr>
                        <a:t>odel development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3643265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Data augmentation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3939726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Crowdsourced/open-source data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1356301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Federated learning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1326524"/>
                  </a:ext>
                </a:extLst>
              </a:tr>
              <a:tr h="4072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Post-hoc interpretation methods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661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82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C03C0-6A59-2C03-DCF1-48149D2A8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37C2C-4727-6143-4BCF-81AD61834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B62D4-EFEB-60FD-1AC5-A36129C9B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RQ3: Based on the findings from RQ1 and RQ2, how closely do proposed solutions address key ethical concerns in the research and development of ML-based flood prediction models?</a:t>
            </a:r>
          </a:p>
          <a:p>
            <a:endParaRPr lang="en-US" dirty="0"/>
          </a:p>
          <a:p>
            <a:r>
              <a:rPr lang="en-US" dirty="0"/>
              <a:t>Effective for technical definitions of bias</a:t>
            </a:r>
          </a:p>
          <a:p>
            <a:r>
              <a:rPr lang="en-US" dirty="0"/>
              <a:t>Limited for interpretability and representational bias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9E78B-5D9F-F09A-DB8C-503769576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250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6B56E-36D6-8455-2863-0DBCFA823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4F064-45E6-48E9-4218-CF6E10AE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08B7-04BF-F28F-ECB2-73358436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RQ4: What are the recommended directions of future research for addressing bias in ML-based flood prediction modeling?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D35C2-6A8C-1F90-20AD-34FAC87A7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C397-1A5E-44B3-B731-5B4D05D745E7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6A9C177-15EE-FA4A-E20C-CD094E6BD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797795"/>
              </p:ext>
            </p:extLst>
          </p:nvPr>
        </p:nvGraphicFramePr>
        <p:xfrm>
          <a:off x="838199" y="3026723"/>
          <a:ext cx="10515599" cy="32867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990731">
                  <a:extLst>
                    <a:ext uri="{9D8B030D-6E8A-4147-A177-3AD203B41FA5}">
                      <a16:colId xmlns:a16="http://schemas.microsoft.com/office/drawing/2014/main" val="23612179"/>
                    </a:ext>
                  </a:extLst>
                </a:gridCol>
                <a:gridCol w="2524868">
                  <a:extLst>
                    <a:ext uri="{9D8B030D-6E8A-4147-A177-3AD203B41FA5}">
                      <a16:colId xmlns:a16="http://schemas.microsoft.com/office/drawing/2014/main" val="38491918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Future research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Count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1456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Generalizability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8814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cap="all">
                          <a:effectLst/>
                        </a:rPr>
                        <a:t>E</a:t>
                      </a:r>
                      <a:r>
                        <a:rPr lang="en-US" sz="1600">
                          <a:effectLst/>
                        </a:rPr>
                        <a:t>xpanding datasets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31673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Compare against alternatives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132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Integration (of other techniques, models)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1437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Validation/Follow-up monitoring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78704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Scaling model application/capacity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0982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Improve interpretability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0593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Enhancement/Further development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837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Qualitative research of communities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buNone/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2916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470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2999</TotalTime>
  <Words>1479</Words>
  <Application>Microsoft Office PowerPoint</Application>
  <PresentationFormat>Widescreen</PresentationFormat>
  <Paragraphs>212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Times New Roman</vt:lpstr>
      <vt:lpstr>Office Theme</vt:lpstr>
      <vt:lpstr>Machine Learning, Machine Bias</vt:lpstr>
      <vt:lpstr>PowerPoint Presentation</vt:lpstr>
      <vt:lpstr>Bias</vt:lpstr>
      <vt:lpstr>Research Questions</vt:lpstr>
      <vt:lpstr>Methods</vt:lpstr>
      <vt:lpstr>Findings</vt:lpstr>
      <vt:lpstr>Findings</vt:lpstr>
      <vt:lpstr>Findings</vt:lpstr>
      <vt:lpstr>Findings</vt:lpstr>
      <vt:lpstr>Limitations</vt:lpstr>
      <vt:lpstr>Future Research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Clio Tsao</dc:creator>
  <cp:lastModifiedBy>Miriam Alexis Castellon Jordan</cp:lastModifiedBy>
  <cp:revision>107</cp:revision>
  <dcterms:created xsi:type="dcterms:W3CDTF">2025-11-13T01:00:03Z</dcterms:created>
  <dcterms:modified xsi:type="dcterms:W3CDTF">2025-12-16T18:16:10Z</dcterms:modified>
</cp:coreProperties>
</file>