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9"/>
  </p:notesMasterIdLst>
  <p:handoutMasterIdLst>
    <p:handoutMasterId r:id="rId70"/>
  </p:handoutMasterIdLst>
  <p:sldIdLst>
    <p:sldId id="260" r:id="rId2"/>
    <p:sldId id="278" r:id="rId3"/>
    <p:sldId id="261" r:id="rId4"/>
    <p:sldId id="265" r:id="rId5"/>
    <p:sldId id="263" r:id="rId6"/>
    <p:sldId id="281" r:id="rId7"/>
    <p:sldId id="293" r:id="rId8"/>
    <p:sldId id="361" r:id="rId9"/>
    <p:sldId id="292" r:id="rId10"/>
    <p:sldId id="291" r:id="rId11"/>
    <p:sldId id="316" r:id="rId12"/>
    <p:sldId id="321" r:id="rId13"/>
    <p:sldId id="308" r:id="rId14"/>
    <p:sldId id="314" r:id="rId15"/>
    <p:sldId id="312" r:id="rId16"/>
    <p:sldId id="311" r:id="rId17"/>
    <p:sldId id="323" r:id="rId18"/>
    <p:sldId id="326" r:id="rId19"/>
    <p:sldId id="284" r:id="rId20"/>
    <p:sldId id="318" r:id="rId21"/>
    <p:sldId id="305" r:id="rId22"/>
    <p:sldId id="320" r:id="rId23"/>
    <p:sldId id="319" r:id="rId24"/>
    <p:sldId id="327" r:id="rId25"/>
    <p:sldId id="352" r:id="rId26"/>
    <p:sldId id="324" r:id="rId27"/>
    <p:sldId id="353" r:id="rId28"/>
    <p:sldId id="325" r:id="rId29"/>
    <p:sldId id="328" r:id="rId30"/>
    <p:sldId id="329" r:id="rId31"/>
    <p:sldId id="290" r:id="rId32"/>
    <p:sldId id="315" r:id="rId33"/>
    <p:sldId id="342" r:id="rId34"/>
    <p:sldId id="341" r:id="rId35"/>
    <p:sldId id="343" r:id="rId36"/>
    <p:sldId id="344" r:id="rId37"/>
    <p:sldId id="345" r:id="rId38"/>
    <p:sldId id="346" r:id="rId39"/>
    <p:sldId id="317" r:id="rId40"/>
    <p:sldId id="288" r:id="rId41"/>
    <p:sldId id="339" r:id="rId42"/>
    <p:sldId id="347" r:id="rId43"/>
    <p:sldId id="335" r:id="rId44"/>
    <p:sldId id="362" r:id="rId45"/>
    <p:sldId id="348" r:id="rId46"/>
    <p:sldId id="349" r:id="rId47"/>
    <p:sldId id="350" r:id="rId48"/>
    <p:sldId id="356" r:id="rId49"/>
    <p:sldId id="354" r:id="rId50"/>
    <p:sldId id="334" r:id="rId51"/>
    <p:sldId id="287" r:id="rId52"/>
    <p:sldId id="333" r:id="rId53"/>
    <p:sldId id="358" r:id="rId54"/>
    <p:sldId id="282" r:id="rId55"/>
    <p:sldId id="285" r:id="rId56"/>
    <p:sldId id="279" r:id="rId57"/>
    <p:sldId id="357" r:id="rId58"/>
    <p:sldId id="294" r:id="rId59"/>
    <p:sldId id="307" r:id="rId60"/>
    <p:sldId id="337" r:id="rId61"/>
    <p:sldId id="304" r:id="rId62"/>
    <p:sldId id="351" r:id="rId63"/>
    <p:sldId id="303" r:id="rId64"/>
    <p:sldId id="302" r:id="rId65"/>
    <p:sldId id="360" r:id="rId66"/>
    <p:sldId id="363" r:id="rId67"/>
    <p:sldId id="359" r:id="rId68"/>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E2C"/>
    <a:srgbClr val="B9A7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70721" autoAdjust="0"/>
  </p:normalViewPr>
  <p:slideViewPr>
    <p:cSldViewPr snapToGrid="0" snapToObjects="1">
      <p:cViewPr varScale="1">
        <p:scale>
          <a:sx n="61" d="100"/>
          <a:sy n="61" d="100"/>
        </p:scale>
        <p:origin x="1584" y="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674"/>
    </p:cViewPr>
  </p:sorterViewPr>
  <p:notesViewPr>
    <p:cSldViewPr snapToGrid="0" snapToObjects="1">
      <p:cViewPr varScale="1">
        <p:scale>
          <a:sx n="70" d="100"/>
          <a:sy n="70" d="100"/>
        </p:scale>
        <p:origin x="-2766"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r>
              <a:rPr lang="en-US" smtClean="0"/>
              <a:t>10/25/2013</a:t>
            </a:r>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n-US" smtClean="0"/>
              <a:t>http://dspace.nelson.usf.edu/xmlui/handle/10806/7729</a:t>
            </a:r>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5FF3B8E7-88EF-4E62-9284-46005DBAE44C}" type="slidenum">
              <a:rPr lang="en-US" smtClean="0"/>
              <a:t>‹#›</a:t>
            </a:fld>
            <a:endParaRPr lang="en-US"/>
          </a:p>
        </p:txBody>
      </p:sp>
    </p:spTree>
    <p:extLst>
      <p:ext uri="{BB962C8B-B14F-4D97-AF65-F5344CB8AC3E}">
        <p14:creationId xmlns:p14="http://schemas.microsoft.com/office/powerpoint/2010/main" val="108920859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smtClean="0"/>
            </a:lvl1pPr>
          </a:lstStyle>
          <a:p>
            <a:pPr>
              <a:defRPr/>
            </a:pP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smtClean="0"/>
            </a:lvl1pPr>
          </a:lstStyle>
          <a:p>
            <a:pPr>
              <a:defRPr/>
            </a:pPr>
            <a:r>
              <a:rPr lang="en-US" smtClean="0"/>
              <a:t>10/25/2013</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smtClean="0"/>
            </a:lvl1pPr>
          </a:lstStyle>
          <a:p>
            <a:pPr>
              <a:defRPr/>
            </a:pPr>
            <a:r>
              <a:rPr lang="en-US" smtClean="0"/>
              <a:t>http://dspace.nelson.usf.edu/xmlui/handle/10806/7729</a:t>
            </a: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smtClean="0"/>
            </a:lvl1pPr>
          </a:lstStyle>
          <a:p>
            <a:pPr>
              <a:defRPr/>
            </a:pPr>
            <a:fld id="{C1E71EA3-6AAE-495E-A93D-8BF81C31FD01}" type="slidenum">
              <a:rPr lang="en-US"/>
              <a:pPr>
                <a:defRPr/>
              </a:pPr>
              <a:t>‹#›</a:t>
            </a:fld>
            <a:endParaRPr lang="en-US" dirty="0"/>
          </a:p>
        </p:txBody>
      </p:sp>
    </p:spTree>
    <p:extLst>
      <p:ext uri="{BB962C8B-B14F-4D97-AF65-F5344CB8AC3E}">
        <p14:creationId xmlns:p14="http://schemas.microsoft.com/office/powerpoint/2010/main" val="672570488"/>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a:t>
            </a:fld>
            <a:endParaRPr lang="en-US" dirty="0"/>
          </a:p>
        </p:txBody>
      </p:sp>
    </p:spTree>
    <p:extLst>
      <p:ext uri="{BB962C8B-B14F-4D97-AF65-F5344CB8AC3E}">
        <p14:creationId xmlns:p14="http://schemas.microsoft.com/office/powerpoint/2010/main" val="1269715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10</a:t>
            </a:fld>
            <a:endParaRPr lang="en-US" dirty="0"/>
          </a:p>
        </p:txBody>
      </p:sp>
    </p:spTree>
    <p:extLst>
      <p:ext uri="{BB962C8B-B14F-4D97-AF65-F5344CB8AC3E}">
        <p14:creationId xmlns:p14="http://schemas.microsoft.com/office/powerpoint/2010/main" val="2130660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11</a:t>
            </a:fld>
            <a:endParaRPr lang="en-US" dirty="0"/>
          </a:p>
        </p:txBody>
      </p:sp>
    </p:spTree>
    <p:extLst>
      <p:ext uri="{BB962C8B-B14F-4D97-AF65-F5344CB8AC3E}">
        <p14:creationId xmlns:p14="http://schemas.microsoft.com/office/powerpoint/2010/main" val="3065574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12</a:t>
            </a:fld>
            <a:endParaRPr lang="en-US" dirty="0"/>
          </a:p>
        </p:txBody>
      </p:sp>
    </p:spTree>
    <p:extLst>
      <p:ext uri="{BB962C8B-B14F-4D97-AF65-F5344CB8AC3E}">
        <p14:creationId xmlns:p14="http://schemas.microsoft.com/office/powerpoint/2010/main" val="3768465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13</a:t>
            </a:fld>
            <a:endParaRPr lang="en-US" dirty="0"/>
          </a:p>
        </p:txBody>
      </p:sp>
    </p:spTree>
    <p:extLst>
      <p:ext uri="{BB962C8B-B14F-4D97-AF65-F5344CB8AC3E}">
        <p14:creationId xmlns:p14="http://schemas.microsoft.com/office/powerpoint/2010/main" val="3719694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14</a:t>
            </a:fld>
            <a:endParaRPr lang="en-US" dirty="0"/>
          </a:p>
        </p:txBody>
      </p:sp>
    </p:spTree>
    <p:extLst>
      <p:ext uri="{BB962C8B-B14F-4D97-AF65-F5344CB8AC3E}">
        <p14:creationId xmlns:p14="http://schemas.microsoft.com/office/powerpoint/2010/main" val="2071786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15</a:t>
            </a:fld>
            <a:endParaRPr lang="en-US" dirty="0"/>
          </a:p>
        </p:txBody>
      </p:sp>
    </p:spTree>
    <p:extLst>
      <p:ext uri="{BB962C8B-B14F-4D97-AF65-F5344CB8AC3E}">
        <p14:creationId xmlns:p14="http://schemas.microsoft.com/office/powerpoint/2010/main" val="3928981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16</a:t>
            </a:fld>
            <a:endParaRPr lang="en-US" dirty="0"/>
          </a:p>
        </p:txBody>
      </p:sp>
    </p:spTree>
    <p:extLst>
      <p:ext uri="{BB962C8B-B14F-4D97-AF65-F5344CB8AC3E}">
        <p14:creationId xmlns:p14="http://schemas.microsoft.com/office/powerpoint/2010/main" val="2975705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17</a:t>
            </a:fld>
            <a:endParaRPr lang="en-US" dirty="0"/>
          </a:p>
        </p:txBody>
      </p:sp>
    </p:spTree>
    <p:extLst>
      <p:ext uri="{BB962C8B-B14F-4D97-AF65-F5344CB8AC3E}">
        <p14:creationId xmlns:p14="http://schemas.microsoft.com/office/powerpoint/2010/main" val="1984006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18</a:t>
            </a:fld>
            <a:endParaRPr lang="en-US" dirty="0"/>
          </a:p>
        </p:txBody>
      </p:sp>
    </p:spTree>
    <p:extLst>
      <p:ext uri="{BB962C8B-B14F-4D97-AF65-F5344CB8AC3E}">
        <p14:creationId xmlns:p14="http://schemas.microsoft.com/office/powerpoint/2010/main" val="2381925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19</a:t>
            </a:fld>
            <a:endParaRPr lang="en-US" dirty="0"/>
          </a:p>
        </p:txBody>
      </p:sp>
    </p:spTree>
    <p:extLst>
      <p:ext uri="{BB962C8B-B14F-4D97-AF65-F5344CB8AC3E}">
        <p14:creationId xmlns:p14="http://schemas.microsoft.com/office/powerpoint/2010/main" val="1610613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a:t>
            </a:fld>
            <a:endParaRPr lang="en-US" dirty="0"/>
          </a:p>
        </p:txBody>
      </p:sp>
    </p:spTree>
    <p:extLst>
      <p:ext uri="{BB962C8B-B14F-4D97-AF65-F5344CB8AC3E}">
        <p14:creationId xmlns:p14="http://schemas.microsoft.com/office/powerpoint/2010/main" val="243738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20</a:t>
            </a:fld>
            <a:endParaRPr lang="en-US" dirty="0"/>
          </a:p>
        </p:txBody>
      </p:sp>
    </p:spTree>
    <p:extLst>
      <p:ext uri="{BB962C8B-B14F-4D97-AF65-F5344CB8AC3E}">
        <p14:creationId xmlns:p14="http://schemas.microsoft.com/office/powerpoint/2010/main" val="853793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21</a:t>
            </a:fld>
            <a:endParaRPr lang="en-US" dirty="0"/>
          </a:p>
        </p:txBody>
      </p:sp>
    </p:spTree>
    <p:extLst>
      <p:ext uri="{BB962C8B-B14F-4D97-AF65-F5344CB8AC3E}">
        <p14:creationId xmlns:p14="http://schemas.microsoft.com/office/powerpoint/2010/main" val="39814365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22</a:t>
            </a:fld>
            <a:endParaRPr lang="en-US" dirty="0"/>
          </a:p>
        </p:txBody>
      </p:sp>
    </p:spTree>
    <p:extLst>
      <p:ext uri="{BB962C8B-B14F-4D97-AF65-F5344CB8AC3E}">
        <p14:creationId xmlns:p14="http://schemas.microsoft.com/office/powerpoint/2010/main" val="21011849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23</a:t>
            </a:fld>
            <a:endParaRPr lang="en-US" dirty="0"/>
          </a:p>
        </p:txBody>
      </p:sp>
    </p:spTree>
    <p:extLst>
      <p:ext uri="{BB962C8B-B14F-4D97-AF65-F5344CB8AC3E}">
        <p14:creationId xmlns:p14="http://schemas.microsoft.com/office/powerpoint/2010/main" val="2575087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24</a:t>
            </a:fld>
            <a:endParaRPr lang="en-US" dirty="0"/>
          </a:p>
        </p:txBody>
      </p:sp>
    </p:spTree>
    <p:extLst>
      <p:ext uri="{BB962C8B-B14F-4D97-AF65-F5344CB8AC3E}">
        <p14:creationId xmlns:p14="http://schemas.microsoft.com/office/powerpoint/2010/main" val="3775791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
            </a:r>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25</a:t>
            </a:fld>
            <a:endParaRPr lang="en-US" dirty="0"/>
          </a:p>
        </p:txBody>
      </p:sp>
    </p:spTree>
    <p:extLst>
      <p:ext uri="{BB962C8B-B14F-4D97-AF65-F5344CB8AC3E}">
        <p14:creationId xmlns:p14="http://schemas.microsoft.com/office/powerpoint/2010/main" val="10464362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26</a:t>
            </a:fld>
            <a:endParaRPr lang="en-US" dirty="0"/>
          </a:p>
        </p:txBody>
      </p:sp>
    </p:spTree>
    <p:extLst>
      <p:ext uri="{BB962C8B-B14F-4D97-AF65-F5344CB8AC3E}">
        <p14:creationId xmlns:p14="http://schemas.microsoft.com/office/powerpoint/2010/main" val="2562317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27</a:t>
            </a:fld>
            <a:endParaRPr lang="en-US" dirty="0"/>
          </a:p>
        </p:txBody>
      </p:sp>
    </p:spTree>
    <p:extLst>
      <p:ext uri="{BB962C8B-B14F-4D97-AF65-F5344CB8AC3E}">
        <p14:creationId xmlns:p14="http://schemas.microsoft.com/office/powerpoint/2010/main" val="25623177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28</a:t>
            </a:fld>
            <a:endParaRPr lang="en-US" dirty="0"/>
          </a:p>
        </p:txBody>
      </p:sp>
    </p:spTree>
    <p:extLst>
      <p:ext uri="{BB962C8B-B14F-4D97-AF65-F5344CB8AC3E}">
        <p14:creationId xmlns:p14="http://schemas.microsoft.com/office/powerpoint/2010/main" val="2504254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29</a:t>
            </a:fld>
            <a:endParaRPr lang="en-US" dirty="0"/>
          </a:p>
        </p:txBody>
      </p:sp>
    </p:spTree>
    <p:extLst>
      <p:ext uri="{BB962C8B-B14F-4D97-AF65-F5344CB8AC3E}">
        <p14:creationId xmlns:p14="http://schemas.microsoft.com/office/powerpoint/2010/main" val="2821886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sz="1300" dirty="0">
              <a:latin typeface="Adobe Garamond Pro" pitchFamily="18" charset="0"/>
            </a:endParaRPr>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a:t>
            </a:fld>
            <a:endParaRPr lang="en-US" dirty="0"/>
          </a:p>
        </p:txBody>
      </p:sp>
    </p:spTree>
    <p:extLst>
      <p:ext uri="{BB962C8B-B14F-4D97-AF65-F5344CB8AC3E}">
        <p14:creationId xmlns:p14="http://schemas.microsoft.com/office/powerpoint/2010/main" val="36354594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30</a:t>
            </a:fld>
            <a:endParaRPr lang="en-US" dirty="0"/>
          </a:p>
        </p:txBody>
      </p:sp>
    </p:spTree>
    <p:extLst>
      <p:ext uri="{BB962C8B-B14F-4D97-AF65-F5344CB8AC3E}">
        <p14:creationId xmlns:p14="http://schemas.microsoft.com/office/powerpoint/2010/main" val="16646388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31</a:t>
            </a:fld>
            <a:endParaRPr lang="en-US" dirty="0"/>
          </a:p>
        </p:txBody>
      </p:sp>
    </p:spTree>
    <p:extLst>
      <p:ext uri="{BB962C8B-B14F-4D97-AF65-F5344CB8AC3E}">
        <p14:creationId xmlns:p14="http://schemas.microsoft.com/office/powerpoint/2010/main" val="4871495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32</a:t>
            </a:fld>
            <a:endParaRPr lang="en-US" dirty="0"/>
          </a:p>
        </p:txBody>
      </p:sp>
    </p:spTree>
    <p:extLst>
      <p:ext uri="{BB962C8B-B14F-4D97-AF65-F5344CB8AC3E}">
        <p14:creationId xmlns:p14="http://schemas.microsoft.com/office/powerpoint/2010/main" val="31477568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u="sng"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33</a:t>
            </a:fld>
            <a:endParaRPr lang="en-US" dirty="0"/>
          </a:p>
        </p:txBody>
      </p:sp>
    </p:spTree>
    <p:extLst>
      <p:ext uri="{BB962C8B-B14F-4D97-AF65-F5344CB8AC3E}">
        <p14:creationId xmlns:p14="http://schemas.microsoft.com/office/powerpoint/2010/main" val="13576021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34</a:t>
            </a:fld>
            <a:endParaRPr lang="en-US" dirty="0"/>
          </a:p>
        </p:txBody>
      </p:sp>
    </p:spTree>
    <p:extLst>
      <p:ext uri="{BB962C8B-B14F-4D97-AF65-F5344CB8AC3E}">
        <p14:creationId xmlns:p14="http://schemas.microsoft.com/office/powerpoint/2010/main" val="3062655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35</a:t>
            </a:fld>
            <a:endParaRPr lang="en-US" dirty="0"/>
          </a:p>
        </p:txBody>
      </p:sp>
    </p:spTree>
    <p:extLst>
      <p:ext uri="{BB962C8B-B14F-4D97-AF65-F5344CB8AC3E}">
        <p14:creationId xmlns:p14="http://schemas.microsoft.com/office/powerpoint/2010/main" val="24399178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36</a:t>
            </a:fld>
            <a:endParaRPr lang="en-US" dirty="0"/>
          </a:p>
        </p:txBody>
      </p:sp>
    </p:spTree>
    <p:extLst>
      <p:ext uri="{BB962C8B-B14F-4D97-AF65-F5344CB8AC3E}">
        <p14:creationId xmlns:p14="http://schemas.microsoft.com/office/powerpoint/2010/main" val="16139333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37</a:t>
            </a:fld>
            <a:endParaRPr lang="en-US" dirty="0"/>
          </a:p>
        </p:txBody>
      </p:sp>
    </p:spTree>
    <p:extLst>
      <p:ext uri="{BB962C8B-B14F-4D97-AF65-F5344CB8AC3E}">
        <p14:creationId xmlns:p14="http://schemas.microsoft.com/office/powerpoint/2010/main" val="23468320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38</a:t>
            </a:fld>
            <a:endParaRPr lang="en-US" dirty="0"/>
          </a:p>
        </p:txBody>
      </p:sp>
    </p:spTree>
    <p:extLst>
      <p:ext uri="{BB962C8B-B14F-4D97-AF65-F5344CB8AC3E}">
        <p14:creationId xmlns:p14="http://schemas.microsoft.com/office/powerpoint/2010/main" val="21452636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39</a:t>
            </a:fld>
            <a:endParaRPr lang="en-US" dirty="0"/>
          </a:p>
        </p:txBody>
      </p:sp>
    </p:spTree>
    <p:extLst>
      <p:ext uri="{BB962C8B-B14F-4D97-AF65-F5344CB8AC3E}">
        <p14:creationId xmlns:p14="http://schemas.microsoft.com/office/powerpoint/2010/main" val="1155782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a:t>
            </a:fld>
            <a:endParaRPr lang="en-US" dirty="0"/>
          </a:p>
        </p:txBody>
      </p:sp>
    </p:spTree>
    <p:extLst>
      <p:ext uri="{BB962C8B-B14F-4D97-AF65-F5344CB8AC3E}">
        <p14:creationId xmlns:p14="http://schemas.microsoft.com/office/powerpoint/2010/main" val="24802662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40</a:t>
            </a:fld>
            <a:endParaRPr lang="en-US" dirty="0"/>
          </a:p>
        </p:txBody>
      </p:sp>
    </p:spTree>
    <p:extLst>
      <p:ext uri="{BB962C8B-B14F-4D97-AF65-F5344CB8AC3E}">
        <p14:creationId xmlns:p14="http://schemas.microsoft.com/office/powerpoint/2010/main" val="4442723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41</a:t>
            </a:fld>
            <a:endParaRPr lang="en-US" dirty="0"/>
          </a:p>
        </p:txBody>
      </p:sp>
    </p:spTree>
    <p:extLst>
      <p:ext uri="{BB962C8B-B14F-4D97-AF65-F5344CB8AC3E}">
        <p14:creationId xmlns:p14="http://schemas.microsoft.com/office/powerpoint/2010/main" val="91601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42</a:t>
            </a:fld>
            <a:endParaRPr lang="en-US" dirty="0"/>
          </a:p>
        </p:txBody>
      </p:sp>
    </p:spTree>
    <p:extLst>
      <p:ext uri="{BB962C8B-B14F-4D97-AF65-F5344CB8AC3E}">
        <p14:creationId xmlns:p14="http://schemas.microsoft.com/office/powerpoint/2010/main" val="34562596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43</a:t>
            </a:fld>
            <a:endParaRPr lang="en-US" dirty="0"/>
          </a:p>
        </p:txBody>
      </p:sp>
    </p:spTree>
    <p:extLst>
      <p:ext uri="{BB962C8B-B14F-4D97-AF65-F5344CB8AC3E}">
        <p14:creationId xmlns:p14="http://schemas.microsoft.com/office/powerpoint/2010/main" val="12049593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44</a:t>
            </a:fld>
            <a:endParaRPr lang="en-US" dirty="0"/>
          </a:p>
        </p:txBody>
      </p:sp>
    </p:spTree>
    <p:extLst>
      <p:ext uri="{BB962C8B-B14F-4D97-AF65-F5344CB8AC3E}">
        <p14:creationId xmlns:p14="http://schemas.microsoft.com/office/powerpoint/2010/main" val="12049593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45</a:t>
            </a:fld>
            <a:endParaRPr lang="en-US" dirty="0"/>
          </a:p>
        </p:txBody>
      </p:sp>
    </p:spTree>
    <p:extLst>
      <p:ext uri="{BB962C8B-B14F-4D97-AF65-F5344CB8AC3E}">
        <p14:creationId xmlns:p14="http://schemas.microsoft.com/office/powerpoint/2010/main" val="42630235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46</a:t>
            </a:fld>
            <a:endParaRPr lang="en-US" dirty="0"/>
          </a:p>
        </p:txBody>
      </p:sp>
    </p:spTree>
    <p:extLst>
      <p:ext uri="{BB962C8B-B14F-4D97-AF65-F5344CB8AC3E}">
        <p14:creationId xmlns:p14="http://schemas.microsoft.com/office/powerpoint/2010/main" val="14124638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47</a:t>
            </a:fld>
            <a:endParaRPr lang="en-US" dirty="0"/>
          </a:p>
        </p:txBody>
      </p:sp>
    </p:spTree>
    <p:extLst>
      <p:ext uri="{BB962C8B-B14F-4D97-AF65-F5344CB8AC3E}">
        <p14:creationId xmlns:p14="http://schemas.microsoft.com/office/powerpoint/2010/main" val="29717876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48</a:t>
            </a:fld>
            <a:endParaRPr lang="en-US" dirty="0"/>
          </a:p>
        </p:txBody>
      </p:sp>
    </p:spTree>
    <p:extLst>
      <p:ext uri="{BB962C8B-B14F-4D97-AF65-F5344CB8AC3E}">
        <p14:creationId xmlns:p14="http://schemas.microsoft.com/office/powerpoint/2010/main" val="34322253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49</a:t>
            </a:fld>
            <a:endParaRPr lang="en-US" dirty="0"/>
          </a:p>
        </p:txBody>
      </p:sp>
    </p:spTree>
    <p:extLst>
      <p:ext uri="{BB962C8B-B14F-4D97-AF65-F5344CB8AC3E}">
        <p14:creationId xmlns:p14="http://schemas.microsoft.com/office/powerpoint/2010/main" val="1786971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a:t>
            </a:fld>
            <a:endParaRPr lang="en-US" dirty="0"/>
          </a:p>
        </p:txBody>
      </p:sp>
    </p:spTree>
    <p:extLst>
      <p:ext uri="{BB962C8B-B14F-4D97-AF65-F5344CB8AC3E}">
        <p14:creationId xmlns:p14="http://schemas.microsoft.com/office/powerpoint/2010/main" val="28993632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50</a:t>
            </a:fld>
            <a:endParaRPr lang="en-US" dirty="0"/>
          </a:p>
        </p:txBody>
      </p:sp>
    </p:spTree>
    <p:extLst>
      <p:ext uri="{BB962C8B-B14F-4D97-AF65-F5344CB8AC3E}">
        <p14:creationId xmlns:p14="http://schemas.microsoft.com/office/powerpoint/2010/main" val="35385136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51</a:t>
            </a:fld>
            <a:endParaRPr lang="en-US" dirty="0"/>
          </a:p>
        </p:txBody>
      </p:sp>
    </p:spTree>
    <p:extLst>
      <p:ext uri="{BB962C8B-B14F-4D97-AF65-F5344CB8AC3E}">
        <p14:creationId xmlns:p14="http://schemas.microsoft.com/office/powerpoint/2010/main" val="12703137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52</a:t>
            </a:fld>
            <a:endParaRPr lang="en-US" dirty="0"/>
          </a:p>
        </p:txBody>
      </p:sp>
    </p:spTree>
    <p:extLst>
      <p:ext uri="{BB962C8B-B14F-4D97-AF65-F5344CB8AC3E}">
        <p14:creationId xmlns:p14="http://schemas.microsoft.com/office/powerpoint/2010/main" val="779704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53</a:t>
            </a:fld>
            <a:endParaRPr lang="en-US" dirty="0"/>
          </a:p>
        </p:txBody>
      </p:sp>
    </p:spTree>
    <p:extLst>
      <p:ext uri="{BB962C8B-B14F-4D97-AF65-F5344CB8AC3E}">
        <p14:creationId xmlns:p14="http://schemas.microsoft.com/office/powerpoint/2010/main" val="7797040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54</a:t>
            </a:fld>
            <a:endParaRPr lang="en-US" dirty="0"/>
          </a:p>
        </p:txBody>
      </p:sp>
    </p:spTree>
    <p:extLst>
      <p:ext uri="{BB962C8B-B14F-4D97-AF65-F5344CB8AC3E}">
        <p14:creationId xmlns:p14="http://schemas.microsoft.com/office/powerpoint/2010/main" val="908250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55</a:t>
            </a:fld>
            <a:endParaRPr lang="en-US" dirty="0"/>
          </a:p>
        </p:txBody>
      </p:sp>
    </p:spTree>
    <p:extLst>
      <p:ext uri="{BB962C8B-B14F-4D97-AF65-F5344CB8AC3E}">
        <p14:creationId xmlns:p14="http://schemas.microsoft.com/office/powerpoint/2010/main" val="353466752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56</a:t>
            </a:fld>
            <a:endParaRPr lang="en-US" dirty="0"/>
          </a:p>
        </p:txBody>
      </p:sp>
    </p:spTree>
    <p:extLst>
      <p:ext uri="{BB962C8B-B14F-4D97-AF65-F5344CB8AC3E}">
        <p14:creationId xmlns:p14="http://schemas.microsoft.com/office/powerpoint/2010/main" val="38932931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57</a:t>
            </a:fld>
            <a:endParaRPr lang="en-US" dirty="0"/>
          </a:p>
        </p:txBody>
      </p:sp>
    </p:spTree>
    <p:extLst>
      <p:ext uri="{BB962C8B-B14F-4D97-AF65-F5344CB8AC3E}">
        <p14:creationId xmlns:p14="http://schemas.microsoft.com/office/powerpoint/2010/main" val="39198605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58</a:t>
            </a:fld>
            <a:endParaRPr lang="en-US" dirty="0"/>
          </a:p>
        </p:txBody>
      </p:sp>
    </p:spTree>
    <p:extLst>
      <p:ext uri="{BB962C8B-B14F-4D97-AF65-F5344CB8AC3E}">
        <p14:creationId xmlns:p14="http://schemas.microsoft.com/office/powerpoint/2010/main" val="17587838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59</a:t>
            </a:fld>
            <a:endParaRPr lang="en-US" dirty="0"/>
          </a:p>
        </p:txBody>
      </p:sp>
    </p:spTree>
    <p:extLst>
      <p:ext uri="{BB962C8B-B14F-4D97-AF65-F5344CB8AC3E}">
        <p14:creationId xmlns:p14="http://schemas.microsoft.com/office/powerpoint/2010/main" val="2871478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a:t>
            </a:fld>
            <a:endParaRPr lang="en-US" dirty="0"/>
          </a:p>
        </p:txBody>
      </p:sp>
    </p:spTree>
    <p:extLst>
      <p:ext uri="{BB962C8B-B14F-4D97-AF65-F5344CB8AC3E}">
        <p14:creationId xmlns:p14="http://schemas.microsoft.com/office/powerpoint/2010/main" val="36238384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60</a:t>
            </a:fld>
            <a:endParaRPr lang="en-US" dirty="0"/>
          </a:p>
        </p:txBody>
      </p:sp>
    </p:spTree>
    <p:extLst>
      <p:ext uri="{BB962C8B-B14F-4D97-AF65-F5344CB8AC3E}">
        <p14:creationId xmlns:p14="http://schemas.microsoft.com/office/powerpoint/2010/main" val="147491921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61</a:t>
            </a:fld>
            <a:endParaRPr lang="en-US" dirty="0"/>
          </a:p>
        </p:txBody>
      </p:sp>
    </p:spTree>
    <p:extLst>
      <p:ext uri="{BB962C8B-B14F-4D97-AF65-F5344CB8AC3E}">
        <p14:creationId xmlns:p14="http://schemas.microsoft.com/office/powerpoint/2010/main" val="161808600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62</a:t>
            </a:fld>
            <a:endParaRPr lang="en-US" dirty="0"/>
          </a:p>
        </p:txBody>
      </p:sp>
    </p:spTree>
    <p:extLst>
      <p:ext uri="{BB962C8B-B14F-4D97-AF65-F5344CB8AC3E}">
        <p14:creationId xmlns:p14="http://schemas.microsoft.com/office/powerpoint/2010/main" val="171759092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63</a:t>
            </a:fld>
            <a:endParaRPr lang="en-US" dirty="0"/>
          </a:p>
        </p:txBody>
      </p:sp>
    </p:spTree>
    <p:extLst>
      <p:ext uri="{BB962C8B-B14F-4D97-AF65-F5344CB8AC3E}">
        <p14:creationId xmlns:p14="http://schemas.microsoft.com/office/powerpoint/2010/main" val="175605974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64</a:t>
            </a:fld>
            <a:endParaRPr lang="en-US" dirty="0"/>
          </a:p>
        </p:txBody>
      </p:sp>
    </p:spTree>
    <p:extLst>
      <p:ext uri="{BB962C8B-B14F-4D97-AF65-F5344CB8AC3E}">
        <p14:creationId xmlns:p14="http://schemas.microsoft.com/office/powerpoint/2010/main" val="19222671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65</a:t>
            </a:fld>
            <a:endParaRPr lang="en-US" dirty="0"/>
          </a:p>
        </p:txBody>
      </p:sp>
    </p:spTree>
    <p:extLst>
      <p:ext uri="{BB962C8B-B14F-4D97-AF65-F5344CB8AC3E}">
        <p14:creationId xmlns:p14="http://schemas.microsoft.com/office/powerpoint/2010/main" val="125052987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66</a:t>
            </a:fld>
            <a:endParaRPr lang="en-US" dirty="0"/>
          </a:p>
        </p:txBody>
      </p:sp>
    </p:spTree>
    <p:extLst>
      <p:ext uri="{BB962C8B-B14F-4D97-AF65-F5344CB8AC3E}">
        <p14:creationId xmlns:p14="http://schemas.microsoft.com/office/powerpoint/2010/main" val="125052987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67</a:t>
            </a:fld>
            <a:endParaRPr lang="en-US" dirty="0"/>
          </a:p>
        </p:txBody>
      </p:sp>
    </p:spTree>
    <p:extLst>
      <p:ext uri="{BB962C8B-B14F-4D97-AF65-F5344CB8AC3E}">
        <p14:creationId xmlns:p14="http://schemas.microsoft.com/office/powerpoint/2010/main" val="3397308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2" name="Date Placeholder 1"/>
          <p:cNvSpPr>
            <a:spLocks noGrp="1"/>
          </p:cNvSpPr>
          <p:nvPr>
            <p:ph type="dt" idx="10"/>
          </p:nvPr>
        </p:nvSpPr>
        <p:spPr/>
        <p:txBody>
          <a:bodyPr/>
          <a:lstStyle/>
          <a:p>
            <a:pPr>
              <a:defRPr/>
            </a:pPr>
            <a:r>
              <a:rPr lang="en-US" smtClean="0"/>
              <a:t>10/25/2013</a:t>
            </a:r>
            <a:endParaRPr lang="en-US" dirty="0"/>
          </a:p>
        </p:txBody>
      </p:sp>
      <p:sp>
        <p:nvSpPr>
          <p:cNvPr id="4" name="Slide Number Placeholder 3"/>
          <p:cNvSpPr>
            <a:spLocks noGrp="1"/>
          </p:cNvSpPr>
          <p:nvPr>
            <p:ph type="sldNum" sz="quarter" idx="11"/>
          </p:nvPr>
        </p:nvSpPr>
        <p:spPr/>
        <p:txBody>
          <a:bodyPr/>
          <a:lstStyle/>
          <a:p>
            <a:pPr>
              <a:defRPr/>
            </a:pPr>
            <a:fld id="{C1E71EA3-6AAE-495E-A93D-8BF81C31FD01}" type="slidenum">
              <a:rPr lang="en-US" smtClean="0"/>
              <a:pPr>
                <a:defRPr/>
              </a:pPr>
              <a:t>7</a:t>
            </a:fld>
            <a:endParaRPr lang="en-US" dirty="0"/>
          </a:p>
        </p:txBody>
      </p:sp>
    </p:spTree>
    <p:extLst>
      <p:ext uri="{BB962C8B-B14F-4D97-AF65-F5344CB8AC3E}">
        <p14:creationId xmlns:p14="http://schemas.microsoft.com/office/powerpoint/2010/main" val="1097028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2" name="Date Placeholder 1"/>
          <p:cNvSpPr>
            <a:spLocks noGrp="1"/>
          </p:cNvSpPr>
          <p:nvPr>
            <p:ph type="dt" idx="10"/>
          </p:nvPr>
        </p:nvSpPr>
        <p:spPr/>
        <p:txBody>
          <a:bodyPr/>
          <a:lstStyle/>
          <a:p>
            <a:pPr>
              <a:defRPr/>
            </a:pPr>
            <a:r>
              <a:rPr lang="en-US" smtClean="0"/>
              <a:t>10/25/2013</a:t>
            </a:r>
            <a:endParaRPr lang="en-US" dirty="0"/>
          </a:p>
        </p:txBody>
      </p:sp>
      <p:sp>
        <p:nvSpPr>
          <p:cNvPr id="4" name="Slide Number Placeholder 3"/>
          <p:cNvSpPr>
            <a:spLocks noGrp="1"/>
          </p:cNvSpPr>
          <p:nvPr>
            <p:ph type="sldNum" sz="quarter" idx="11"/>
          </p:nvPr>
        </p:nvSpPr>
        <p:spPr/>
        <p:txBody>
          <a:bodyPr/>
          <a:lstStyle/>
          <a:p>
            <a:pPr>
              <a:defRPr/>
            </a:pPr>
            <a:fld id="{C1E71EA3-6AAE-495E-A93D-8BF81C31FD01}" type="slidenum">
              <a:rPr lang="en-US" smtClean="0"/>
              <a:pPr>
                <a:defRPr/>
              </a:pPr>
              <a:t>8</a:t>
            </a:fld>
            <a:endParaRPr lang="en-US" dirty="0"/>
          </a:p>
        </p:txBody>
      </p:sp>
    </p:spTree>
    <p:extLst>
      <p:ext uri="{BB962C8B-B14F-4D97-AF65-F5344CB8AC3E}">
        <p14:creationId xmlns:p14="http://schemas.microsoft.com/office/powerpoint/2010/main" val="3683763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pPr>
              <a:defRPr/>
            </a:pPr>
            <a:r>
              <a:rPr lang="en-US" smtClean="0"/>
              <a:t>10/25/2013</a:t>
            </a:r>
            <a:endParaRPr lang="en-US" dirty="0"/>
          </a:p>
        </p:txBody>
      </p:sp>
      <p:sp>
        <p:nvSpPr>
          <p:cNvPr id="7" name="Slide Number Placeholder 6"/>
          <p:cNvSpPr>
            <a:spLocks noGrp="1"/>
          </p:cNvSpPr>
          <p:nvPr>
            <p:ph type="sldNum" sz="quarter" idx="12"/>
          </p:nvPr>
        </p:nvSpPr>
        <p:spPr/>
        <p:txBody>
          <a:bodyPr/>
          <a:lstStyle/>
          <a:p>
            <a:pPr>
              <a:defRPr/>
            </a:pPr>
            <a:fld id="{C1E71EA3-6AAE-495E-A93D-8BF81C31FD01}" type="slidenum">
              <a:rPr lang="en-US" smtClean="0"/>
              <a:pPr>
                <a:defRPr/>
              </a:pPr>
              <a:t>9</a:t>
            </a:fld>
            <a:endParaRPr lang="en-US" dirty="0"/>
          </a:p>
        </p:txBody>
      </p:sp>
    </p:spTree>
    <p:extLst>
      <p:ext uri="{BB962C8B-B14F-4D97-AF65-F5344CB8AC3E}">
        <p14:creationId xmlns:p14="http://schemas.microsoft.com/office/powerpoint/2010/main" val="2767868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F7E8FDA-F730-4312-B8F3-EE4039078E6F}" type="datetimeFigureOut">
              <a:rPr lang="en-US"/>
              <a:pPr>
                <a:defRPr/>
              </a:pPr>
              <a:t>2/9/2019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846D071-7EFC-448F-8DED-6A0232B8084C}" type="slidenum">
              <a:rPr lang="en-US"/>
              <a:pPr>
                <a:defRPr/>
              </a:pPr>
              <a:t>‹#›</a:t>
            </a:fld>
            <a:endParaRPr lang="en-US" dirty="0"/>
          </a:p>
        </p:txBody>
      </p:sp>
    </p:spTree>
    <p:extLst>
      <p:ext uri="{BB962C8B-B14F-4D97-AF65-F5344CB8AC3E}">
        <p14:creationId xmlns:p14="http://schemas.microsoft.com/office/powerpoint/2010/main" val="404359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5DDC6FE-8444-4985-A6A2-49E4B8CDD394}" type="datetimeFigureOut">
              <a:rPr lang="en-US"/>
              <a:pPr>
                <a:defRPr/>
              </a:pPr>
              <a:t>2/9/2019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E8B6B0A-499F-4D77-A355-258981E443CE}" type="slidenum">
              <a:rPr lang="en-US"/>
              <a:pPr>
                <a:defRPr/>
              </a:pPr>
              <a:t>‹#›</a:t>
            </a:fld>
            <a:endParaRPr lang="en-US" dirty="0"/>
          </a:p>
        </p:txBody>
      </p:sp>
    </p:spTree>
    <p:extLst>
      <p:ext uri="{BB962C8B-B14F-4D97-AF65-F5344CB8AC3E}">
        <p14:creationId xmlns:p14="http://schemas.microsoft.com/office/powerpoint/2010/main" val="3359422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25BE369-D057-411F-A041-C44F4198D97B}" type="datetimeFigureOut">
              <a:rPr lang="en-US"/>
              <a:pPr>
                <a:defRPr/>
              </a:pPr>
              <a:t>2/9/2019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27508AA-42A2-4567-ABD1-A827C85E3624}" type="slidenum">
              <a:rPr lang="en-US"/>
              <a:pPr>
                <a:defRPr/>
              </a:pPr>
              <a:t>‹#›</a:t>
            </a:fld>
            <a:endParaRPr lang="en-US" dirty="0"/>
          </a:p>
        </p:txBody>
      </p:sp>
    </p:spTree>
    <p:extLst>
      <p:ext uri="{BB962C8B-B14F-4D97-AF65-F5344CB8AC3E}">
        <p14:creationId xmlns:p14="http://schemas.microsoft.com/office/powerpoint/2010/main" val="4252976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8AB3EF-D1FE-4F06-AD1C-F87634E96102}" type="datetimeFigureOut">
              <a:rPr lang="en-US"/>
              <a:pPr>
                <a:defRPr/>
              </a:pPr>
              <a:t>2/9/2019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40B5F0B-1A1C-4D18-831A-ADA12288B403}" type="slidenum">
              <a:rPr lang="en-US"/>
              <a:pPr>
                <a:defRPr/>
              </a:pPr>
              <a:t>‹#›</a:t>
            </a:fld>
            <a:endParaRPr lang="en-US" dirty="0"/>
          </a:p>
        </p:txBody>
      </p:sp>
    </p:spTree>
    <p:extLst>
      <p:ext uri="{BB962C8B-B14F-4D97-AF65-F5344CB8AC3E}">
        <p14:creationId xmlns:p14="http://schemas.microsoft.com/office/powerpoint/2010/main" val="4075865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75A757C-FA3E-4004-BF25-601390F87B05}" type="datetimeFigureOut">
              <a:rPr lang="en-US"/>
              <a:pPr>
                <a:defRPr/>
              </a:pPr>
              <a:t>2/9/2019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169E409-55AA-4A7E-84D6-D8D8062A3615}" type="slidenum">
              <a:rPr lang="en-US"/>
              <a:pPr>
                <a:defRPr/>
              </a:pPr>
              <a:t>‹#›</a:t>
            </a:fld>
            <a:endParaRPr lang="en-US" dirty="0"/>
          </a:p>
        </p:txBody>
      </p:sp>
    </p:spTree>
    <p:extLst>
      <p:ext uri="{BB962C8B-B14F-4D97-AF65-F5344CB8AC3E}">
        <p14:creationId xmlns:p14="http://schemas.microsoft.com/office/powerpoint/2010/main" val="2112392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0B0E092-6D4C-4F80-90BA-F83D1F57C4BE}" type="datetimeFigureOut">
              <a:rPr lang="en-US"/>
              <a:pPr>
                <a:defRPr/>
              </a:pPr>
              <a:t>2/9/2019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A4CD1F-E383-4897-A120-A8587F2E6274}" type="slidenum">
              <a:rPr lang="en-US"/>
              <a:pPr>
                <a:defRPr/>
              </a:pPr>
              <a:t>‹#›</a:t>
            </a:fld>
            <a:endParaRPr lang="en-US" dirty="0"/>
          </a:p>
        </p:txBody>
      </p:sp>
    </p:spTree>
    <p:extLst>
      <p:ext uri="{BB962C8B-B14F-4D97-AF65-F5344CB8AC3E}">
        <p14:creationId xmlns:p14="http://schemas.microsoft.com/office/powerpoint/2010/main" val="2245449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9C9F38F-D2B2-40E6-9E6E-645DAB8A71F0}" type="datetimeFigureOut">
              <a:rPr lang="en-US"/>
              <a:pPr>
                <a:defRPr/>
              </a:pPr>
              <a:t>2/9/2019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C916AAF-4659-479A-9746-2507C1EC6CAD}" type="slidenum">
              <a:rPr lang="en-US"/>
              <a:pPr>
                <a:defRPr/>
              </a:pPr>
              <a:t>‹#›</a:t>
            </a:fld>
            <a:endParaRPr lang="en-US" dirty="0"/>
          </a:p>
        </p:txBody>
      </p:sp>
    </p:spTree>
    <p:extLst>
      <p:ext uri="{BB962C8B-B14F-4D97-AF65-F5344CB8AC3E}">
        <p14:creationId xmlns:p14="http://schemas.microsoft.com/office/powerpoint/2010/main" val="1048067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A2414E0-2721-4D0C-91E6-51DA01787EDC}" type="datetimeFigureOut">
              <a:rPr lang="en-US"/>
              <a:pPr>
                <a:defRPr/>
              </a:pPr>
              <a:t>2/9/2019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6D99B6A-37CD-459C-8CFC-A26138527C0E}" type="slidenum">
              <a:rPr lang="en-US"/>
              <a:pPr>
                <a:defRPr/>
              </a:pPr>
              <a:t>‹#›</a:t>
            </a:fld>
            <a:endParaRPr lang="en-US" dirty="0"/>
          </a:p>
        </p:txBody>
      </p:sp>
    </p:spTree>
    <p:extLst>
      <p:ext uri="{BB962C8B-B14F-4D97-AF65-F5344CB8AC3E}">
        <p14:creationId xmlns:p14="http://schemas.microsoft.com/office/powerpoint/2010/main" val="2851986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C1C14BD-6EA0-434C-A4DE-136F42CD36DE}" type="datetimeFigureOut">
              <a:rPr lang="en-US"/>
              <a:pPr>
                <a:defRPr/>
              </a:pPr>
              <a:t>2/9/2019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FEDF1EA6-45BF-469B-8877-09C98049E5D2}" type="slidenum">
              <a:rPr lang="en-US"/>
              <a:pPr>
                <a:defRPr/>
              </a:pPr>
              <a:t>‹#›</a:t>
            </a:fld>
            <a:endParaRPr lang="en-US" dirty="0"/>
          </a:p>
        </p:txBody>
      </p:sp>
    </p:spTree>
    <p:extLst>
      <p:ext uri="{BB962C8B-B14F-4D97-AF65-F5344CB8AC3E}">
        <p14:creationId xmlns:p14="http://schemas.microsoft.com/office/powerpoint/2010/main" val="1445330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062271-3932-4497-93F9-F54083CB09FC}" type="datetimeFigureOut">
              <a:rPr lang="en-US"/>
              <a:pPr>
                <a:defRPr/>
              </a:pPr>
              <a:t>2/9/2019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6E2AE28-EF20-4E02-8DFE-8461D50CAC33}" type="slidenum">
              <a:rPr lang="en-US"/>
              <a:pPr>
                <a:defRPr/>
              </a:pPr>
              <a:t>‹#›</a:t>
            </a:fld>
            <a:endParaRPr lang="en-US" dirty="0"/>
          </a:p>
        </p:txBody>
      </p:sp>
    </p:spTree>
    <p:extLst>
      <p:ext uri="{BB962C8B-B14F-4D97-AF65-F5344CB8AC3E}">
        <p14:creationId xmlns:p14="http://schemas.microsoft.com/office/powerpoint/2010/main" val="667328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A99F1DA-973B-437F-84C6-E49A830E0C14}" type="datetimeFigureOut">
              <a:rPr lang="en-US"/>
              <a:pPr>
                <a:defRPr/>
              </a:pPr>
              <a:t>2/9/2019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9FEF0C5-582D-4E84-A4E6-3508A02577AF}" type="slidenum">
              <a:rPr lang="en-US"/>
              <a:pPr>
                <a:defRPr/>
              </a:pPr>
              <a:t>‹#›</a:t>
            </a:fld>
            <a:endParaRPr lang="en-US" dirty="0"/>
          </a:p>
        </p:txBody>
      </p:sp>
    </p:spTree>
    <p:extLst>
      <p:ext uri="{BB962C8B-B14F-4D97-AF65-F5344CB8AC3E}">
        <p14:creationId xmlns:p14="http://schemas.microsoft.com/office/powerpoint/2010/main" val="205942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A85A5776-C104-4CD5-84B0-F82022D2698A}" type="datetimeFigureOut">
              <a:rPr lang="en-US"/>
              <a:pPr>
                <a:defRPr/>
              </a:pPr>
              <a:t>2/9/2019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AE6E4C6D-83E2-4C32-B53D-4693786B6B8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5pPr>
      <a:lvl6pPr marL="457200" algn="ctr" defTabSz="457200" rtl="0" fontAlgn="base">
        <a:spcBef>
          <a:spcPct val="0"/>
        </a:spcBef>
        <a:spcAft>
          <a:spcPct val="0"/>
        </a:spcAft>
        <a:defRPr sz="4400">
          <a:solidFill>
            <a:schemeClr val="tx1"/>
          </a:solidFill>
          <a:latin typeface="Calibri" pitchFamily="34" charset="0"/>
          <a:ea typeface="MS PGothic" pitchFamily="34" charset="-128"/>
        </a:defRPr>
      </a:lvl6pPr>
      <a:lvl7pPr marL="914400" algn="ctr" defTabSz="457200" rtl="0" fontAlgn="base">
        <a:spcBef>
          <a:spcPct val="0"/>
        </a:spcBef>
        <a:spcAft>
          <a:spcPct val="0"/>
        </a:spcAft>
        <a:defRPr sz="4400">
          <a:solidFill>
            <a:schemeClr val="tx1"/>
          </a:solidFill>
          <a:latin typeface="Calibri" pitchFamily="34" charset="0"/>
          <a:ea typeface="MS PGothic" pitchFamily="34" charset="-128"/>
        </a:defRPr>
      </a:lvl7pPr>
      <a:lvl8pPr marL="1371600" algn="ctr" defTabSz="457200" rtl="0" fontAlgn="base">
        <a:spcBef>
          <a:spcPct val="0"/>
        </a:spcBef>
        <a:spcAft>
          <a:spcPct val="0"/>
        </a:spcAft>
        <a:defRPr sz="4400">
          <a:solidFill>
            <a:schemeClr val="tx1"/>
          </a:solidFill>
          <a:latin typeface="Calibri" pitchFamily="34" charset="0"/>
          <a:ea typeface="MS PGothic" pitchFamily="34" charset="-128"/>
        </a:defRPr>
      </a:lvl8pPr>
      <a:lvl9pPr marL="1828800" algn="ctr" defTabSz="457200" rtl="0" fontAlgn="base">
        <a:spcBef>
          <a:spcPct val="0"/>
        </a:spcBef>
        <a:spcAft>
          <a:spcPct val="0"/>
        </a:spcAft>
        <a:defRPr sz="4400">
          <a:solidFill>
            <a:schemeClr val="tx1"/>
          </a:solidFill>
          <a:latin typeface="Calibri" pitchFamily="34" charset="0"/>
          <a:ea typeface="MS PGothic"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Title 5"/>
          <p:cNvSpPr>
            <a:spLocks noGrp="1"/>
          </p:cNvSpPr>
          <p:nvPr>
            <p:ph type="ctrTitle"/>
          </p:nvPr>
        </p:nvSpPr>
        <p:spPr>
          <a:xfrm>
            <a:off x="685800" y="363538"/>
            <a:ext cx="7772400" cy="1146175"/>
          </a:xfrm>
        </p:spPr>
        <p:txBody>
          <a:bodyPr/>
          <a:lstStyle/>
          <a:p>
            <a:pPr algn="l" eaLnBrk="1" hangingPunct="1"/>
            <a:r>
              <a:rPr lang="en-US" dirty="0" smtClean="0"/>
              <a:t>Forging a New Path</a:t>
            </a:r>
            <a:endParaRPr lang="en-US" dirty="0" smtClean="0">
              <a:solidFill>
                <a:srgbClr val="003E2C"/>
              </a:solidFill>
              <a:latin typeface="Adobe Garamond Pro" pitchFamily="18" charset="0"/>
            </a:endParaRPr>
          </a:p>
        </p:txBody>
      </p:sp>
      <p:sp>
        <p:nvSpPr>
          <p:cNvPr id="2" name="Subtitle 1"/>
          <p:cNvSpPr>
            <a:spLocks noGrp="1"/>
          </p:cNvSpPr>
          <p:nvPr>
            <p:ph type="subTitle" idx="1"/>
          </p:nvPr>
        </p:nvSpPr>
        <p:spPr>
          <a:xfrm>
            <a:off x="1371600" y="1420813"/>
            <a:ext cx="6400800" cy="1943100"/>
          </a:xfrm>
        </p:spPr>
        <p:txBody>
          <a:bodyPr/>
          <a:lstStyle/>
          <a:p>
            <a:pPr>
              <a:defRPr/>
            </a:pPr>
            <a:r>
              <a:rPr lang="en-US" sz="2800" dirty="0">
                <a:solidFill>
                  <a:schemeClr val="tx1"/>
                </a:solidFill>
              </a:rPr>
              <a:t>Faculty Buy-In for the Institutional Repository and Open Access </a:t>
            </a:r>
            <a:r>
              <a:rPr lang="en-US" sz="2800" dirty="0" smtClean="0">
                <a:solidFill>
                  <a:schemeClr val="tx1"/>
                </a:solidFill>
              </a:rPr>
              <a:t>Publishing</a:t>
            </a:r>
          </a:p>
          <a:p>
            <a:pPr>
              <a:defRPr/>
            </a:pPr>
            <a:r>
              <a:rPr lang="en-US" sz="1400" i="1" dirty="0" smtClean="0">
                <a:solidFill>
                  <a:schemeClr val="tx1"/>
                </a:solidFill>
              </a:rPr>
              <a:t>by </a:t>
            </a:r>
            <a:r>
              <a:rPr lang="en-US" sz="1400" i="1" dirty="0">
                <a:solidFill>
                  <a:schemeClr val="tx1"/>
                </a:solidFill>
              </a:rPr>
              <a:t>Carol Hixson, </a:t>
            </a:r>
            <a:r>
              <a:rPr lang="en-US" sz="1400" i="1" dirty="0" smtClean="0">
                <a:solidFill>
                  <a:schemeClr val="tx1"/>
                </a:solidFill>
              </a:rPr>
              <a:t>Deborah Henry, and Tina Neville</a:t>
            </a:r>
            <a:endParaRPr lang="en-US" sz="1400" i="1" dirty="0">
              <a:solidFill>
                <a:schemeClr val="tx1"/>
              </a:solidFill>
            </a:endParaRPr>
          </a:p>
          <a:p>
            <a:pPr>
              <a:defRPr/>
            </a:pPr>
            <a:r>
              <a:rPr lang="en-US" sz="1400" i="1" dirty="0">
                <a:solidFill>
                  <a:schemeClr val="tx1"/>
                </a:solidFill>
              </a:rPr>
              <a:t>Nelson Poynter Memorial Library</a:t>
            </a:r>
          </a:p>
          <a:p>
            <a:pPr>
              <a:defRPr/>
            </a:pPr>
            <a:r>
              <a:rPr lang="en-US" sz="1400" i="1" dirty="0">
                <a:solidFill>
                  <a:schemeClr val="tx1"/>
                </a:solidFill>
              </a:rPr>
              <a:t>University of South Florida St. </a:t>
            </a:r>
            <a:r>
              <a:rPr lang="en-US" sz="1400" i="1" dirty="0" smtClean="0">
                <a:solidFill>
                  <a:schemeClr val="tx1"/>
                </a:solidFill>
              </a:rPr>
              <a:t>Petersburg</a:t>
            </a:r>
            <a:endParaRPr lang="en-US" sz="1400" i="1" dirty="0">
              <a:solidFill>
                <a:schemeClr val="tx1"/>
              </a:solidFill>
            </a:endParaRPr>
          </a:p>
          <a:p>
            <a:pPr>
              <a:defRPr/>
            </a:pPr>
            <a:endParaRPr lang="en-US" dirty="0"/>
          </a:p>
        </p:txBody>
      </p:sp>
      <p:sp>
        <p:nvSpPr>
          <p:cNvPr id="2052" name="TextBox 3"/>
          <p:cNvSpPr txBox="1">
            <a:spLocks noChangeArrowheads="1"/>
          </p:cNvSpPr>
          <p:nvPr/>
        </p:nvSpPr>
        <p:spPr bwMode="auto">
          <a:xfrm>
            <a:off x="842963" y="4278313"/>
            <a:ext cx="7173912"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hangingPunct="1"/>
            <a:r>
              <a:rPr lang="en-US" dirty="0"/>
              <a:t>Presented at the Open Access Un/Conference, San Jose State University October 25, </a:t>
            </a:r>
            <a:r>
              <a:rPr lang="en-US" dirty="0" smtClean="0"/>
              <a:t>2013</a:t>
            </a:r>
          </a:p>
          <a:p>
            <a:pPr algn="ctr" eaLnBrk="1" hangingPunct="1"/>
            <a:endParaRPr lang="en-US" dirty="0"/>
          </a:p>
          <a:p>
            <a:pPr algn="ctr" eaLnBrk="1" hangingPunct="1"/>
            <a:r>
              <a:rPr lang="en-US" b="1" dirty="0"/>
              <a:t>http://dspace.nelson.usf.edu/xmlui/handle/10806/7729</a:t>
            </a:r>
          </a:p>
          <a:p>
            <a:pPr algn="ctr" eaLnBrk="1" hangingPunct="1"/>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Steering Committee &amp; Policies</a:t>
            </a:r>
          </a:p>
        </p:txBody>
      </p:sp>
      <p:pic>
        <p:nvPicPr>
          <p:cNvPr id="4" name="Content Placeholder 3"/>
          <p:cNvPicPr>
            <a:picLocks noGrp="1"/>
          </p:cNvPicPr>
          <p:nvPr>
            <p:ph idx="1"/>
          </p:nvPr>
        </p:nvPicPr>
        <p:blipFill rotWithShape="1">
          <a:blip r:embed="rId4"/>
          <a:srcRect l="2253" t="13800" r="1855" b="41026"/>
          <a:stretch/>
        </p:blipFill>
        <p:spPr>
          <a:xfrm>
            <a:off x="689113" y="1311966"/>
            <a:ext cx="7765773" cy="4545496"/>
          </a:xfrm>
          <a:prstGeom prst="rect">
            <a:avLst/>
          </a:prstGeo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Policies and Procedures</a:t>
            </a:r>
            <a:r>
              <a:rPr lang="en-US" sz="4000" dirty="0">
                <a:solidFill>
                  <a:srgbClr val="003E2C"/>
                </a:solidFill>
                <a:latin typeface="Adobe Garamond Pro" pitchFamily="18" charset="0"/>
              </a:rPr>
              <a:t/>
            </a:r>
            <a:br>
              <a:rPr lang="en-US" sz="4000" dirty="0">
                <a:solidFill>
                  <a:srgbClr val="003E2C"/>
                </a:solidFill>
                <a:latin typeface="Adobe Garamond Pro" pitchFamily="18" charset="0"/>
              </a:rPr>
            </a:br>
            <a:r>
              <a:rPr lang="en-US" sz="2800" dirty="0">
                <a:solidFill>
                  <a:srgbClr val="003E2C"/>
                </a:solidFill>
                <a:latin typeface="Adobe Garamond Pro" pitchFamily="18" charset="0"/>
              </a:rPr>
              <a:t>http://dspace.nelson.usf.edu/xmlui/handle/10806/1058</a:t>
            </a:r>
            <a:endParaRPr lang="en-US" sz="2800" dirty="0" smtClean="0">
              <a:solidFill>
                <a:srgbClr val="003E2C"/>
              </a:solidFill>
              <a:latin typeface="Adobe Garamond Pro" pitchFamily="18" charset="0"/>
            </a:endParaRPr>
          </a:p>
        </p:txBody>
      </p:sp>
      <p:pic>
        <p:nvPicPr>
          <p:cNvPr id="5" name="Content Placeholder 4"/>
          <p:cNvPicPr>
            <a:picLocks noGrp="1"/>
          </p:cNvPicPr>
          <p:nvPr>
            <p:ph idx="1"/>
          </p:nvPr>
        </p:nvPicPr>
        <p:blipFill rotWithShape="1">
          <a:blip r:embed="rId4"/>
          <a:srcRect l="9738" t="10669" r="32982" b="41177"/>
          <a:stretch/>
        </p:blipFill>
        <p:spPr>
          <a:xfrm>
            <a:off x="1126435" y="1519238"/>
            <a:ext cx="6838122" cy="4387786"/>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446111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sz="2800" dirty="0" smtClean="0">
              <a:solidFill>
                <a:srgbClr val="003E2C"/>
              </a:solidFill>
              <a:latin typeface="Adobe Garamond Pro" pitchFamily="18" charset="0"/>
            </a:endParaRPr>
          </a:p>
          <a:p>
            <a:pPr eaLnBrk="1" hangingPunct="1"/>
            <a:r>
              <a:rPr lang="en-US" sz="3600" dirty="0" smtClean="0">
                <a:solidFill>
                  <a:srgbClr val="003E2C"/>
                </a:solidFill>
                <a:latin typeface="Adobe Garamond Pro" pitchFamily="18" charset="0"/>
              </a:rPr>
              <a:t>Steering Committee to set policies</a:t>
            </a:r>
          </a:p>
          <a:p>
            <a:pPr eaLnBrk="1" hangingPunct="1"/>
            <a:r>
              <a:rPr lang="en-US" sz="3600" dirty="0" smtClean="0">
                <a:solidFill>
                  <a:srgbClr val="003E2C"/>
                </a:solidFill>
                <a:latin typeface="Adobe Garamond Pro" pitchFamily="18" charset="0"/>
              </a:rPr>
              <a:t>Lead by example and follow-through</a:t>
            </a:r>
          </a:p>
          <a:p>
            <a:pPr marL="0" indent="0" eaLnBrk="1" hangingPunct="1">
              <a:buNone/>
            </a:pPr>
            <a:endParaRPr lang="en-US" sz="3600" dirty="0" smtClean="0">
              <a:solidFill>
                <a:srgbClr val="003E2C"/>
              </a:solidFill>
              <a:latin typeface="Adobe Garamond Pro" pitchFamily="18" charset="0"/>
            </a:endParaRPr>
          </a:p>
          <a:p>
            <a:pPr marL="457200" lvl="1" indent="0" eaLnBrk="1" hangingPunct="1">
              <a:buNone/>
            </a:pPr>
            <a:endParaRPr lang="en-US" sz="2400" dirty="0" smtClean="0">
              <a:solidFill>
                <a:srgbClr val="003E2C"/>
              </a:solidFill>
              <a:latin typeface="Adobe Garamond Pro" pitchFamily="18" charset="0"/>
            </a:endParaRPr>
          </a:p>
          <a:p>
            <a:pPr eaLnBrk="1" hangingPunct="1"/>
            <a:endParaRPr lang="en-US" sz="1800" dirty="0" smtClean="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3123592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Lead by Example and Follow-Through</a:t>
            </a:r>
          </a:p>
        </p:txBody>
      </p:sp>
      <p:pic>
        <p:nvPicPr>
          <p:cNvPr id="6" name="Content Placeholder 5"/>
          <p:cNvPicPr>
            <a:picLocks noGrp="1"/>
          </p:cNvPicPr>
          <p:nvPr>
            <p:ph idx="1"/>
          </p:nvPr>
        </p:nvPicPr>
        <p:blipFill rotWithShape="1">
          <a:blip r:embed="rId4"/>
          <a:srcRect l="7413" r="21015" b="7815"/>
          <a:stretch/>
        </p:blipFill>
        <p:spPr>
          <a:xfrm>
            <a:off x="1248229" y="1417638"/>
            <a:ext cx="6691085" cy="4126819"/>
          </a:xfrm>
          <a:prstGeom prst="rect">
            <a:avLst/>
          </a:prstGeom>
        </p:spPr>
        <p:style>
          <a:lnRef idx="2">
            <a:schemeClr val="accent3"/>
          </a:lnRef>
          <a:fillRef idx="1">
            <a:schemeClr val="lt1"/>
          </a:fillRef>
          <a:effectRef idx="0">
            <a:schemeClr val="accent3"/>
          </a:effectRef>
          <a:fontRef idx="minor">
            <a:schemeClr val="dk1"/>
          </a:fontRef>
        </p:style>
      </p:pic>
      <p:sp>
        <p:nvSpPr>
          <p:cNvPr id="3" name="Right Arrow 2"/>
          <p:cNvSpPr/>
          <p:nvPr/>
        </p:nvSpPr>
        <p:spPr>
          <a:xfrm flipH="1">
            <a:off x="2816352" y="4700016"/>
            <a:ext cx="1536192" cy="621792"/>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666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Lead by Example and Follow-Through</a:t>
            </a:r>
          </a:p>
        </p:txBody>
      </p:sp>
      <p:pic>
        <p:nvPicPr>
          <p:cNvPr id="6" name="Content Placeholder 5"/>
          <p:cNvPicPr>
            <a:picLocks noGrp="1"/>
          </p:cNvPicPr>
          <p:nvPr>
            <p:ph idx="1"/>
          </p:nvPr>
        </p:nvPicPr>
        <p:blipFill rotWithShape="1">
          <a:blip r:embed="rId4"/>
          <a:srcRect l="4798" r="4981" b="5937"/>
          <a:stretch/>
        </p:blipFill>
        <p:spPr>
          <a:xfrm>
            <a:off x="1285460" y="1417638"/>
            <a:ext cx="6573079" cy="4504191"/>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2177467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Lead by Example and Follow-Through</a:t>
            </a:r>
          </a:p>
        </p:txBody>
      </p:sp>
      <p:pic>
        <p:nvPicPr>
          <p:cNvPr id="5" name="Content Placeholder 4"/>
          <p:cNvPicPr>
            <a:picLocks noGrp="1"/>
          </p:cNvPicPr>
          <p:nvPr>
            <p:ph idx="1"/>
          </p:nvPr>
        </p:nvPicPr>
        <p:blipFill rotWithShape="1">
          <a:blip r:embed="rId4"/>
          <a:srcRect l="4615" r="4798" b="2892"/>
          <a:stretch/>
        </p:blipFill>
        <p:spPr>
          <a:xfrm>
            <a:off x="1285461" y="1417638"/>
            <a:ext cx="6559826" cy="4572345"/>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582775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Lead by Example and Follow-Through</a:t>
            </a:r>
          </a:p>
        </p:txBody>
      </p:sp>
      <p:pic>
        <p:nvPicPr>
          <p:cNvPr id="6" name="Content Placeholder 5"/>
          <p:cNvPicPr>
            <a:picLocks noGrp="1"/>
          </p:cNvPicPr>
          <p:nvPr>
            <p:ph idx="1"/>
          </p:nvPr>
        </p:nvPicPr>
        <p:blipFill rotWithShape="1">
          <a:blip r:embed="rId4"/>
          <a:srcRect l="4798" r="5348" b="7493"/>
          <a:stretch/>
        </p:blipFill>
        <p:spPr>
          <a:xfrm>
            <a:off x="1272208" y="1417638"/>
            <a:ext cx="6652591" cy="4532588"/>
          </a:xfrm>
          <a:prstGeom prst="rect">
            <a:avLst/>
          </a:prstGeom>
          <a:ln w="28575"/>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28465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526280"/>
          </a:xfrm>
          <a:ln w="28575"/>
        </p:spPr>
        <p:style>
          <a:lnRef idx="2">
            <a:schemeClr val="accent3"/>
          </a:lnRef>
          <a:fillRef idx="1">
            <a:schemeClr val="lt1"/>
          </a:fillRef>
          <a:effectRef idx="0">
            <a:schemeClr val="accent3"/>
          </a:effectRef>
          <a:fontRef idx="minor">
            <a:schemeClr val="dk1"/>
          </a:fontRef>
        </p:style>
        <p:txBody>
          <a:bodyPr/>
          <a:lstStyle/>
          <a:p>
            <a:pPr eaLnBrk="1" hangingPunct="1"/>
            <a:r>
              <a:rPr lang="en-US" sz="2800" dirty="0" smtClean="0">
                <a:solidFill>
                  <a:srgbClr val="003E2C"/>
                </a:solidFill>
                <a:latin typeface="Adobe Garamond Pro" pitchFamily="18" charset="0"/>
              </a:rPr>
              <a:t>Active marketing </a:t>
            </a:r>
          </a:p>
          <a:p>
            <a:pPr lvl="1" eaLnBrk="1" hangingPunct="1"/>
            <a:r>
              <a:rPr lang="en-US" dirty="0" smtClean="0">
                <a:solidFill>
                  <a:srgbClr val="003E2C"/>
                </a:solidFill>
                <a:latin typeface="Adobe Garamond Pro" pitchFamily="18" charset="0"/>
              </a:rPr>
              <a:t>Presentations </a:t>
            </a:r>
            <a:r>
              <a:rPr lang="en-US" dirty="0">
                <a:solidFill>
                  <a:srgbClr val="003E2C"/>
                </a:solidFill>
                <a:latin typeface="Adobe Garamond Pro" pitchFamily="18" charset="0"/>
              </a:rPr>
              <a:t>to College Faculty </a:t>
            </a:r>
            <a:r>
              <a:rPr lang="en-US" dirty="0" smtClean="0">
                <a:solidFill>
                  <a:srgbClr val="003E2C"/>
                </a:solidFill>
                <a:latin typeface="Adobe Garamond Pro" pitchFamily="18" charset="0"/>
              </a:rPr>
              <a:t>Councils and academic departments</a:t>
            </a:r>
            <a:endParaRPr lang="en-US" dirty="0">
              <a:solidFill>
                <a:srgbClr val="003E2C"/>
              </a:solidFill>
              <a:latin typeface="Adobe Garamond Pro" pitchFamily="18" charset="0"/>
            </a:endParaRPr>
          </a:p>
          <a:p>
            <a:pPr lvl="1" eaLnBrk="1" hangingPunct="1"/>
            <a:r>
              <a:rPr lang="en-US" dirty="0" smtClean="0">
                <a:solidFill>
                  <a:srgbClr val="003E2C"/>
                </a:solidFill>
                <a:latin typeface="Adobe Garamond Pro" pitchFamily="18" charset="0"/>
              </a:rPr>
              <a:t>Reaching out to </a:t>
            </a:r>
            <a:r>
              <a:rPr lang="en-US" dirty="0">
                <a:solidFill>
                  <a:srgbClr val="003E2C"/>
                </a:solidFill>
                <a:latin typeface="Adobe Garamond Pro" pitchFamily="18" charset="0"/>
              </a:rPr>
              <a:t>individual faculty</a:t>
            </a:r>
          </a:p>
          <a:p>
            <a:pPr lvl="1" eaLnBrk="1" hangingPunct="1"/>
            <a:r>
              <a:rPr lang="en-US" dirty="0">
                <a:solidFill>
                  <a:srgbClr val="003E2C"/>
                </a:solidFill>
                <a:latin typeface="Adobe Garamond Pro" pitchFamily="18" charset="0"/>
              </a:rPr>
              <a:t>Open access events and presentations showcasing the </a:t>
            </a:r>
            <a:r>
              <a:rPr lang="en-US" dirty="0" smtClean="0">
                <a:solidFill>
                  <a:srgbClr val="003E2C"/>
                </a:solidFill>
                <a:latin typeface="Adobe Garamond Pro" pitchFamily="18" charset="0"/>
              </a:rPr>
              <a:t>archive</a:t>
            </a:r>
          </a:p>
          <a:p>
            <a:pPr lvl="1" eaLnBrk="1" hangingPunct="1"/>
            <a:r>
              <a:rPr lang="en-US" dirty="0">
                <a:solidFill>
                  <a:srgbClr val="003E2C"/>
                </a:solidFill>
                <a:latin typeface="Adobe Garamond Pro" pitchFamily="18" charset="0"/>
              </a:rPr>
              <a:t>High profile collections</a:t>
            </a:r>
          </a:p>
          <a:p>
            <a:pPr lvl="1" eaLnBrk="1" hangingPunct="1"/>
            <a:r>
              <a:rPr lang="en-US" dirty="0">
                <a:solidFill>
                  <a:srgbClr val="003E2C"/>
                </a:solidFill>
                <a:latin typeface="Adobe Garamond Pro" pitchFamily="18" charset="0"/>
              </a:rPr>
              <a:t>Faculty </a:t>
            </a:r>
            <a:r>
              <a:rPr lang="en-US" dirty="0" smtClean="0">
                <a:solidFill>
                  <a:srgbClr val="003E2C"/>
                </a:solidFill>
                <a:latin typeface="Adobe Garamond Pro" pitchFamily="18" charset="0"/>
              </a:rPr>
              <a:t>testimonials</a:t>
            </a:r>
            <a:endParaRPr lang="en-US" dirty="0">
              <a:solidFill>
                <a:srgbClr val="003E2C"/>
              </a:solidFill>
              <a:latin typeface="Adobe Garamond Pro" pitchFamily="18" charset="0"/>
            </a:endParaRPr>
          </a:p>
          <a:p>
            <a:pPr lvl="1" eaLnBrk="1" hangingPunct="1"/>
            <a:r>
              <a:rPr lang="en-US" dirty="0">
                <a:solidFill>
                  <a:srgbClr val="003E2C"/>
                </a:solidFill>
                <a:latin typeface="Adobe Garamond Pro" pitchFamily="18" charset="0"/>
              </a:rPr>
              <a:t>Use of social </a:t>
            </a:r>
            <a:r>
              <a:rPr lang="en-US" dirty="0" smtClean="0">
                <a:solidFill>
                  <a:srgbClr val="003E2C"/>
                </a:solidFill>
                <a:latin typeface="Adobe Garamond Pro" pitchFamily="18" charset="0"/>
              </a:rPr>
              <a:t>media &amp; blogging</a:t>
            </a:r>
            <a:endParaRPr lang="en-US" dirty="0">
              <a:solidFill>
                <a:srgbClr val="003E2C"/>
              </a:solidFill>
              <a:latin typeface="Adobe Garamond Pro" pitchFamily="18" charset="0"/>
            </a:endParaRPr>
          </a:p>
          <a:p>
            <a:pPr lvl="1" eaLnBrk="1" hangingPunct="1"/>
            <a:endParaRPr lang="en-US" sz="2400" dirty="0" smtClean="0">
              <a:solidFill>
                <a:srgbClr val="003E2C"/>
              </a:solidFill>
              <a:latin typeface="Adobe Garamond Pro" pitchFamily="18" charset="0"/>
            </a:endParaRPr>
          </a:p>
          <a:p>
            <a:pPr eaLnBrk="1" hangingPunct="1"/>
            <a:endParaRPr lang="en-US" sz="1800" dirty="0" smtClean="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226365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Reaching Out to Individual Faculty</a:t>
            </a:r>
          </a:p>
        </p:txBody>
      </p:sp>
      <p:sp>
        <p:nvSpPr>
          <p:cNvPr id="12291"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2800" dirty="0" smtClean="0">
                <a:solidFill>
                  <a:srgbClr val="003E2C"/>
                </a:solidFill>
                <a:latin typeface="Adobe Garamond Pro" pitchFamily="18" charset="0"/>
              </a:rPr>
              <a:t>Contacting faculty following announcements of presentations, on or off-campus</a:t>
            </a:r>
          </a:p>
          <a:p>
            <a:pPr eaLnBrk="1" hangingPunct="1"/>
            <a:r>
              <a:rPr lang="en-US" sz="2800" dirty="0" smtClean="0">
                <a:solidFill>
                  <a:srgbClr val="003E2C"/>
                </a:solidFill>
                <a:latin typeface="Adobe Garamond Pro" pitchFamily="18" charset="0"/>
              </a:rPr>
              <a:t>Contacting new faculty about archive as one of suite of library services</a:t>
            </a:r>
          </a:p>
          <a:p>
            <a:pPr lvl="1" eaLnBrk="1" hangingPunct="1"/>
            <a:r>
              <a:rPr lang="en-US" dirty="0" smtClean="0">
                <a:solidFill>
                  <a:srgbClr val="003E2C"/>
                </a:solidFill>
                <a:latin typeface="Adobe Garamond Pro" pitchFamily="18" charset="0"/>
              </a:rPr>
              <a:t>What is open access?</a:t>
            </a:r>
          </a:p>
          <a:p>
            <a:pPr lvl="1" eaLnBrk="1" hangingPunct="1"/>
            <a:r>
              <a:rPr lang="en-US" dirty="0" smtClean="0">
                <a:solidFill>
                  <a:srgbClr val="003E2C"/>
                </a:solidFill>
                <a:latin typeface="Adobe Garamond Pro" pitchFamily="18" charset="0"/>
              </a:rPr>
              <a:t>What’s in it for them?</a:t>
            </a:r>
          </a:p>
          <a:p>
            <a:pPr eaLnBrk="1" hangingPunct="1"/>
            <a:r>
              <a:rPr lang="en-US" sz="2800" dirty="0" smtClean="0">
                <a:solidFill>
                  <a:srgbClr val="003E2C"/>
                </a:solidFill>
                <a:latin typeface="Adobe Garamond Pro" pitchFamily="18" charset="0"/>
              </a:rPr>
              <a:t>Contacting faculty about collecting student work</a:t>
            </a:r>
          </a:p>
        </p:txBody>
      </p:sp>
    </p:spTree>
    <p:extLst>
      <p:ext uri="{BB962C8B-B14F-4D97-AF65-F5344CB8AC3E}">
        <p14:creationId xmlns:p14="http://schemas.microsoft.com/office/powerpoint/2010/main" val="38033459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Marketing: Open Access Events</a:t>
            </a:r>
          </a:p>
        </p:txBody>
      </p:sp>
      <p:pic>
        <p:nvPicPr>
          <p:cNvPr id="5" name="Content Placeholder 4"/>
          <p:cNvPicPr>
            <a:picLocks noGrp="1"/>
          </p:cNvPicPr>
          <p:nvPr>
            <p:ph idx="1"/>
          </p:nvPr>
        </p:nvPicPr>
        <p:blipFill rotWithShape="1">
          <a:blip r:embed="rId4"/>
          <a:srcRect l="7479" r="8761" b="20342"/>
          <a:stretch/>
        </p:blipFill>
        <p:spPr bwMode="auto">
          <a:xfrm>
            <a:off x="764777" y="1417639"/>
            <a:ext cx="7614445" cy="4365324"/>
          </a:xfrm>
          <a:prstGeom prst="rect">
            <a:avLst/>
          </a:prstGeom>
          <a:ln w="19050">
            <a:solidFill>
              <a:srgbClr val="92D050"/>
            </a:solid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University of South Florida St. Petersburg (USFSP)</a:t>
            </a:r>
          </a:p>
        </p:txBody>
      </p:sp>
      <p:pic>
        <p:nvPicPr>
          <p:cNvPr id="3075" name="Content Placeholder 1"/>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719138" y="1616075"/>
            <a:ext cx="7554912" cy="4251325"/>
          </a:xfrm>
          <a:ln/>
        </p:spPr>
        <p:style>
          <a:lnRef idx="2">
            <a:schemeClr val="accent3"/>
          </a:lnRef>
          <a:fillRef idx="1">
            <a:schemeClr val="lt1"/>
          </a:fillRef>
          <a:effectRef idx="0">
            <a:schemeClr val="accent3"/>
          </a:effectRef>
          <a:fontRef idx="minor">
            <a:schemeClr val="dk1"/>
          </a:fontRef>
        </p:style>
      </p:pic>
      <p:sp>
        <p:nvSpPr>
          <p:cNvPr id="2" name="Right Arrow 1"/>
          <p:cNvSpPr/>
          <p:nvPr/>
        </p:nvSpPr>
        <p:spPr>
          <a:xfrm>
            <a:off x="7845552" y="2432304"/>
            <a:ext cx="726948" cy="530352"/>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Marketing: Open Access Events</a:t>
            </a:r>
          </a:p>
        </p:txBody>
      </p:sp>
      <p:pic>
        <p:nvPicPr>
          <p:cNvPr id="5" name="Content Placeholder 4"/>
          <p:cNvPicPr>
            <a:picLocks noGrp="1"/>
          </p:cNvPicPr>
          <p:nvPr>
            <p:ph idx="1"/>
          </p:nvPr>
        </p:nvPicPr>
        <p:blipFill rotWithShape="1">
          <a:blip r:embed="rId4"/>
          <a:srcRect l="4432" t="10322" r="1871" b="26726"/>
          <a:stretch/>
        </p:blipFill>
        <p:spPr>
          <a:xfrm>
            <a:off x="1272208" y="1417638"/>
            <a:ext cx="6785113" cy="4506083"/>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9645318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sz="4000" dirty="0" smtClean="0">
                <a:solidFill>
                  <a:srgbClr val="003E2C"/>
                </a:solidFill>
                <a:latin typeface="Adobe Garamond Pro" pitchFamily="18" charset="0"/>
              </a:rPr>
              <a:t>Marketing: Presentations on Archive</a:t>
            </a:r>
          </a:p>
        </p:txBody>
      </p:sp>
      <p:pic>
        <p:nvPicPr>
          <p:cNvPr id="4" name="Content Placeholder 3"/>
          <p:cNvPicPr>
            <a:picLocks noGrp="1"/>
          </p:cNvPicPr>
          <p:nvPr>
            <p:ph idx="1"/>
          </p:nvPr>
        </p:nvPicPr>
        <p:blipFill rotWithShape="1">
          <a:blip r:embed="rId4"/>
          <a:srcRect l="7464" t="18276" r="19782" b="30436"/>
          <a:stretch/>
        </p:blipFill>
        <p:spPr>
          <a:xfrm>
            <a:off x="1139687" y="1722783"/>
            <a:ext cx="6838122" cy="4015408"/>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355807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sz="4000" dirty="0">
                <a:solidFill>
                  <a:srgbClr val="003E2C"/>
                </a:solidFill>
                <a:latin typeface="Adobe Garamond Pro" pitchFamily="18" charset="0"/>
              </a:rPr>
              <a:t>Marketing: Presentations on Archive</a:t>
            </a:r>
            <a:endParaRPr lang="en-US" sz="4000" dirty="0" smtClean="0">
              <a:solidFill>
                <a:srgbClr val="003E2C"/>
              </a:solidFill>
              <a:latin typeface="Adobe Garamond Pro" pitchFamily="18" charset="0"/>
            </a:endParaRPr>
          </a:p>
        </p:txBody>
      </p:sp>
      <p:pic>
        <p:nvPicPr>
          <p:cNvPr id="4" name="Content Placeholder 3"/>
          <p:cNvPicPr>
            <a:picLocks noGrp="1"/>
          </p:cNvPicPr>
          <p:nvPr>
            <p:ph idx="1"/>
          </p:nvPr>
        </p:nvPicPr>
        <p:blipFill rotWithShape="1">
          <a:blip r:embed="rId4"/>
          <a:srcRect l="16404" t="10151" r="13416" b="7030"/>
          <a:stretch/>
        </p:blipFill>
        <p:spPr>
          <a:xfrm>
            <a:off x="1232453" y="1600200"/>
            <a:ext cx="6480312" cy="4336774"/>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4039396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Marketing: High Profile Collections</a:t>
            </a:r>
          </a:p>
        </p:txBody>
      </p:sp>
      <p:pic>
        <p:nvPicPr>
          <p:cNvPr id="4" name="Content Placeholder 3"/>
          <p:cNvPicPr>
            <a:picLocks noGrp="1"/>
          </p:cNvPicPr>
          <p:nvPr>
            <p:ph idx="1"/>
          </p:nvPr>
        </p:nvPicPr>
        <p:blipFill rotWithShape="1">
          <a:blip r:embed="rId4"/>
          <a:srcRect l="7415" t="3574" r="20154" b="20263"/>
          <a:stretch/>
        </p:blipFill>
        <p:spPr>
          <a:xfrm>
            <a:off x="1152940" y="1417983"/>
            <a:ext cx="6904382" cy="4518991"/>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8996652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Marketing: High Profile Collections</a:t>
            </a:r>
          </a:p>
        </p:txBody>
      </p:sp>
      <p:pic>
        <p:nvPicPr>
          <p:cNvPr id="5" name="Content Placeholder 4"/>
          <p:cNvPicPr>
            <a:picLocks noGrp="1"/>
          </p:cNvPicPr>
          <p:nvPr>
            <p:ph idx="1"/>
          </p:nvPr>
        </p:nvPicPr>
        <p:blipFill rotWithShape="1">
          <a:blip r:embed="rId4"/>
          <a:srcRect l="1321" r="12851" b="7693"/>
          <a:stretch/>
        </p:blipFill>
        <p:spPr>
          <a:xfrm>
            <a:off x="1166190" y="1457739"/>
            <a:ext cx="6891131" cy="4492487"/>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5299588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Marketing: High Profile Collections</a:t>
            </a:r>
          </a:p>
        </p:txBody>
      </p:sp>
      <p:pic>
        <p:nvPicPr>
          <p:cNvPr id="6" name="Content Placeholder 5"/>
          <p:cNvPicPr>
            <a:picLocks noGrp="1"/>
          </p:cNvPicPr>
          <p:nvPr>
            <p:ph idx="1"/>
          </p:nvPr>
        </p:nvPicPr>
        <p:blipFill rotWithShape="1">
          <a:blip r:embed="rId4"/>
          <a:srcRect l="4250" t="2416" r="17660" b="12379"/>
          <a:stretch/>
        </p:blipFill>
        <p:spPr>
          <a:xfrm>
            <a:off x="1113182" y="1470992"/>
            <a:ext cx="6930887" cy="4399721"/>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6859383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Marketing: Faculty Testimonials</a:t>
            </a:r>
          </a:p>
        </p:txBody>
      </p:sp>
      <p:pic>
        <p:nvPicPr>
          <p:cNvPr id="4" name="Content Placeholder 3"/>
          <p:cNvPicPr>
            <a:picLocks noGrp="1"/>
          </p:cNvPicPr>
          <p:nvPr>
            <p:ph idx="1"/>
          </p:nvPr>
        </p:nvPicPr>
        <p:blipFill rotWithShape="1">
          <a:blip r:embed="rId4"/>
          <a:srcRect l="23771" t="13498" r="23108" b="23365"/>
          <a:stretch/>
        </p:blipFill>
        <p:spPr>
          <a:xfrm>
            <a:off x="2001079" y="1600200"/>
            <a:ext cx="4850296" cy="4137991"/>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7810951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Marketing: Faculty Testimonials</a:t>
            </a:r>
          </a:p>
        </p:txBody>
      </p:sp>
      <p:sp>
        <p:nvSpPr>
          <p:cNvPr id="2" name="Content Placeholder 1"/>
          <p:cNvSpPr>
            <a:spLocks noGrp="1"/>
          </p:cNvSpPr>
          <p:nvPr>
            <p:ph idx="1"/>
          </p:nvPr>
        </p:nvSpPr>
        <p:spPr>
          <a:xfrm>
            <a:off x="1431235" y="1600200"/>
            <a:ext cx="6202018" cy="4307113"/>
          </a:xfrm>
        </p:spPr>
        <p:style>
          <a:lnRef idx="2">
            <a:schemeClr val="accent3"/>
          </a:lnRef>
          <a:fillRef idx="1">
            <a:schemeClr val="lt1"/>
          </a:fillRef>
          <a:effectRef idx="0">
            <a:schemeClr val="accent3"/>
          </a:effectRef>
          <a:fontRef idx="minor">
            <a:schemeClr val="dk1"/>
          </a:fontRef>
        </p:style>
        <p:txBody>
          <a:bodyPr/>
          <a:lstStyle/>
          <a:p>
            <a:pPr marL="0" indent="0">
              <a:buNone/>
            </a:pPr>
            <a:endParaRPr lang="en-US" sz="1800" i="1" dirty="0" smtClean="0"/>
          </a:p>
          <a:p>
            <a:pPr marL="0" indent="0">
              <a:buNone/>
            </a:pPr>
            <a:r>
              <a:rPr lang="en-US" sz="1800" i="1" dirty="0" smtClean="0"/>
              <a:t>The </a:t>
            </a:r>
            <a:r>
              <a:rPr lang="en-US" sz="1800" i="1" dirty="0"/>
              <a:t>online portfolio of my work that the Library has made available through the USFSP Digital Archive has been tremendously helpful in making my work more visible. Through the Digital Archive my research is being much more widely viewed around the world than would have been possible previously. For example, I have been contacted numerous times by researchers who found my research on the Digital Archive. The Library has also been very supportive during my negotiations with my publishers to get a more open licensing agreement. I believe that posting my research in the Digital Archive is a win-win situation for me, for my publishers, and for scholars and other people around the world who are interested in my area of research. </a:t>
            </a:r>
            <a:r>
              <a:rPr lang="en-US" sz="1800" i="1" dirty="0" smtClean="0"/>
              <a:t>– Dr. Martina Schmidt</a:t>
            </a:r>
            <a:endParaRPr lang="en-US" sz="1800" i="1" dirty="0"/>
          </a:p>
        </p:txBody>
      </p:sp>
    </p:spTree>
    <p:extLst>
      <p:ext uri="{BB962C8B-B14F-4D97-AF65-F5344CB8AC3E}">
        <p14:creationId xmlns:p14="http://schemas.microsoft.com/office/powerpoint/2010/main" val="8672555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1"/>
            <a:ext cx="8229600" cy="894522"/>
          </a:xfrm>
        </p:spPr>
        <p:txBody>
          <a:bodyPr/>
          <a:lstStyle/>
          <a:p>
            <a:pPr eaLnBrk="1" hangingPunct="1"/>
            <a:r>
              <a:rPr lang="en-US" sz="3600" dirty="0" smtClean="0">
                <a:solidFill>
                  <a:srgbClr val="003E2C"/>
                </a:solidFill>
                <a:latin typeface="Adobe Garamond Pro" pitchFamily="18" charset="0"/>
              </a:rPr>
              <a:t>Marketing: Use of Social Media &amp; Blogging</a:t>
            </a:r>
          </a:p>
        </p:txBody>
      </p:sp>
      <p:pic>
        <p:nvPicPr>
          <p:cNvPr id="4" name="Content Placeholder 3"/>
          <p:cNvPicPr>
            <a:picLocks noGrp="1"/>
          </p:cNvPicPr>
          <p:nvPr>
            <p:ph idx="1"/>
          </p:nvPr>
        </p:nvPicPr>
        <p:blipFill rotWithShape="1">
          <a:blip r:embed="rId4"/>
          <a:srcRect l="3975" t="7081" r="30644" b="15682"/>
          <a:stretch/>
        </p:blipFill>
        <p:spPr>
          <a:xfrm>
            <a:off x="1232451" y="1484243"/>
            <a:ext cx="6798365" cy="4320209"/>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676823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sz="3600" dirty="0" smtClean="0">
                <a:solidFill>
                  <a:srgbClr val="003E2C"/>
                </a:solidFill>
                <a:latin typeface="Adobe Garamond Pro" pitchFamily="18" charset="0"/>
              </a:rPr>
              <a:t>Marketing: Use of Social Media &amp; Blogging</a:t>
            </a:r>
          </a:p>
        </p:txBody>
      </p:sp>
      <p:pic>
        <p:nvPicPr>
          <p:cNvPr id="5" name="Content Placeholder 4"/>
          <p:cNvPicPr>
            <a:picLocks noGrp="1"/>
          </p:cNvPicPr>
          <p:nvPr>
            <p:ph idx="1"/>
          </p:nvPr>
        </p:nvPicPr>
        <p:blipFill rotWithShape="1">
          <a:blip r:embed="rId4"/>
          <a:srcRect l="22550" r="23830"/>
          <a:stretch/>
        </p:blipFill>
        <p:spPr>
          <a:xfrm>
            <a:off x="2544417" y="1600201"/>
            <a:ext cx="3882887" cy="4292600"/>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284329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What is USFSP?</a:t>
            </a:r>
          </a:p>
        </p:txBody>
      </p:sp>
      <p:sp>
        <p:nvSpPr>
          <p:cNvPr id="4099" name="Content Placeholder 2"/>
          <p:cNvSpPr>
            <a:spLocks noGrp="1"/>
          </p:cNvSpPr>
          <p:nvPr>
            <p:ph idx="1"/>
          </p:nvPr>
        </p:nvSpPr>
        <p:spPr>
          <a:xfrm>
            <a:off x="763588" y="1417638"/>
            <a:ext cx="7305675" cy="4300991"/>
          </a:xfrm>
          <a:ln/>
        </p:spPr>
        <p:style>
          <a:lnRef idx="2">
            <a:schemeClr val="accent3"/>
          </a:lnRef>
          <a:fillRef idx="1">
            <a:schemeClr val="lt1"/>
          </a:fillRef>
          <a:effectRef idx="0">
            <a:schemeClr val="accent3"/>
          </a:effectRef>
          <a:fontRef idx="minor">
            <a:schemeClr val="dk1"/>
          </a:fontRef>
        </p:style>
        <p:txBody>
          <a:bodyPr/>
          <a:lstStyle/>
          <a:p>
            <a:pPr eaLnBrk="1" hangingPunct="1"/>
            <a:r>
              <a:rPr lang="en-US" sz="2800" dirty="0" smtClean="0">
                <a:latin typeface="Adobe Garamond Pro" pitchFamily="18" charset="0"/>
              </a:rPr>
              <a:t>Master’s level comprehensive, separately accredited (SACS) institution within the University of South Florida System</a:t>
            </a:r>
          </a:p>
          <a:p>
            <a:pPr eaLnBrk="1" hangingPunct="1"/>
            <a:r>
              <a:rPr lang="en-US" sz="2800" dirty="0" smtClean="0">
                <a:latin typeface="Adobe Garamond Pro" pitchFamily="18" charset="0"/>
              </a:rPr>
              <a:t>3 Colleges (Arts &amp; Sciences, Business and Education) offer 35 degree programs  to 6,000 students, including 2 fully online degree programs</a:t>
            </a:r>
          </a:p>
          <a:p>
            <a:pPr eaLnBrk="1" hangingPunct="1"/>
            <a:r>
              <a:rPr lang="en-US" sz="2800" dirty="0" smtClean="0">
                <a:latin typeface="Adobe Garamond Pro" pitchFamily="18" charset="0"/>
              </a:rPr>
              <a:t>149 full-time faculty and 142 adjunct faculty</a:t>
            </a:r>
          </a:p>
          <a:p>
            <a:pPr eaLnBrk="1" hangingPunct="1"/>
            <a:endParaRPr lang="en-US" dirty="0" smtClean="0">
              <a:solidFill>
                <a:srgbClr val="003E2C"/>
              </a:solidFill>
              <a:latin typeface="Adobe Garamond Pro"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4400" dirty="0" smtClean="0">
                <a:solidFill>
                  <a:srgbClr val="003E2C"/>
                </a:solidFill>
                <a:latin typeface="Adobe Garamond Pro" pitchFamily="18" charset="0"/>
              </a:rPr>
              <a:t>Lifetime </a:t>
            </a:r>
            <a:r>
              <a:rPr lang="en-US" sz="4400" dirty="0">
                <a:solidFill>
                  <a:srgbClr val="003E2C"/>
                </a:solidFill>
                <a:latin typeface="Adobe Garamond Pro" pitchFamily="18" charset="0"/>
              </a:rPr>
              <a:t>support to </a:t>
            </a:r>
            <a:r>
              <a:rPr lang="en-US" sz="4400" dirty="0" smtClean="0">
                <a:solidFill>
                  <a:srgbClr val="003E2C"/>
                </a:solidFill>
                <a:latin typeface="Adobe Garamond Pro" pitchFamily="18" charset="0"/>
              </a:rPr>
              <a:t>faculty</a:t>
            </a:r>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8922609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
            </a:r>
            <a:br>
              <a:rPr lang="en-US" sz="4000" dirty="0" smtClean="0">
                <a:solidFill>
                  <a:srgbClr val="003E2C"/>
                </a:solidFill>
                <a:latin typeface="Adobe Garamond Pro" pitchFamily="18" charset="0"/>
              </a:rPr>
            </a:br>
            <a:r>
              <a:rPr lang="en-US" sz="4000" dirty="0" smtClean="0">
                <a:solidFill>
                  <a:srgbClr val="003E2C"/>
                </a:solidFill>
                <a:latin typeface="Adobe Garamond Pro" pitchFamily="18" charset="0"/>
              </a:rPr>
              <a:t>Lifetime Support to Faculty</a:t>
            </a:r>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sp>
        <p:nvSpPr>
          <p:cNvPr id="11267" name="Content Placeholder 2"/>
          <p:cNvSpPr>
            <a:spLocks noGrp="1"/>
          </p:cNvSpPr>
          <p:nvPr>
            <p:ph idx="1"/>
          </p:nvPr>
        </p:nvSpPr>
        <p:spPr>
          <a:xfrm>
            <a:off x="1219200" y="1417638"/>
            <a:ext cx="6681788" cy="4468812"/>
          </a:xfrm>
        </p:spPr>
        <p:style>
          <a:lnRef idx="2">
            <a:schemeClr val="accent3"/>
          </a:lnRef>
          <a:fillRef idx="1">
            <a:schemeClr val="lt1"/>
          </a:fillRef>
          <a:effectRef idx="0">
            <a:schemeClr val="accent3"/>
          </a:effectRef>
          <a:fontRef idx="minor">
            <a:schemeClr val="dk1"/>
          </a:fontRef>
        </p:style>
        <p:txBody>
          <a:bodyPr/>
          <a:lstStyle/>
          <a:p>
            <a:pPr marL="0" indent="0">
              <a:buNone/>
            </a:pPr>
            <a:endParaRPr lang="en-US" sz="2000" b="1" dirty="0" smtClean="0"/>
          </a:p>
          <a:p>
            <a:pPr marL="0" indent="0">
              <a:buNone/>
            </a:pPr>
            <a:r>
              <a:rPr lang="en-US" sz="2400" b="1" dirty="0" smtClean="0"/>
              <a:t>WHO IS ELIGIBLE TO ESTABLISH A PERSONAL COLLECTION IF PROFESSIONAL MATERIALS?</a:t>
            </a:r>
          </a:p>
          <a:p>
            <a:pPr marL="0" indent="0">
              <a:buNone/>
            </a:pPr>
            <a:endParaRPr lang="en-US" sz="2000" dirty="0"/>
          </a:p>
          <a:p>
            <a:r>
              <a:rPr lang="en-US" sz="2000" dirty="0" smtClean="0"/>
              <a:t>Any </a:t>
            </a:r>
            <a:r>
              <a:rPr lang="en-US" sz="2000" dirty="0"/>
              <a:t>currently employed permanent member of the USFSP faculty </a:t>
            </a:r>
          </a:p>
          <a:p>
            <a:r>
              <a:rPr lang="en-US" sz="2000" dirty="0" smtClean="0"/>
              <a:t>Any </a:t>
            </a:r>
            <a:r>
              <a:rPr lang="en-US" sz="2000" dirty="0"/>
              <a:t>retired or emeritus member of the USFSP faculty </a:t>
            </a:r>
          </a:p>
          <a:p>
            <a:r>
              <a:rPr lang="en-US" sz="2000" dirty="0" smtClean="0"/>
              <a:t>Adjunct </a:t>
            </a:r>
            <a:r>
              <a:rPr lang="en-US" sz="2000" dirty="0"/>
              <a:t>or </a:t>
            </a:r>
            <a:r>
              <a:rPr lang="en-US" sz="2000" dirty="0" smtClean="0"/>
              <a:t>visiting </a:t>
            </a:r>
            <a:r>
              <a:rPr lang="en-US" sz="2000" dirty="0"/>
              <a:t>faculty must have the agreement of their department head or College Dean </a:t>
            </a:r>
          </a:p>
          <a:p>
            <a:r>
              <a:rPr lang="en-US" sz="2000" dirty="0" smtClean="0"/>
              <a:t>Library </a:t>
            </a:r>
            <a:r>
              <a:rPr lang="en-US" sz="2000" dirty="0"/>
              <a:t>staff will create the collection home page and keep it updated with appropriate contact and other </a:t>
            </a:r>
            <a:r>
              <a:rPr lang="en-US" sz="2000" dirty="0" smtClean="0"/>
              <a:t>information</a:t>
            </a:r>
            <a:endParaRPr lang="en-US" sz="2000" dirty="0"/>
          </a:p>
          <a:p>
            <a:pPr marL="0" indent="0">
              <a:buNone/>
            </a:pPr>
            <a:endParaRPr lang="en-US" dirty="0" smtClean="0">
              <a:solidFill>
                <a:srgbClr val="003E2C"/>
              </a:solidFill>
              <a:latin typeface="Adobe Garamond Pro" pitchFamily="18" charset="0"/>
            </a:endParaRPr>
          </a:p>
        </p:txBody>
      </p:sp>
      <p:sp>
        <p:nvSpPr>
          <p:cNvPr id="3" name="Rectangle 2"/>
          <p:cNvSpPr/>
          <p:nvPr/>
        </p:nvSpPr>
        <p:spPr>
          <a:xfrm>
            <a:off x="1590260" y="3986784"/>
            <a:ext cx="6310727" cy="676656"/>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1002619"/>
          </a:xfrm>
        </p:spPr>
        <p:txBody>
          <a:bodyPr/>
          <a:lstStyle/>
          <a:p>
            <a:pPr eaLnBrk="1" hangingPunct="1"/>
            <a:r>
              <a:rPr lang="en-US" sz="4000" dirty="0" smtClean="0">
                <a:solidFill>
                  <a:srgbClr val="003E2C"/>
                </a:solidFill>
                <a:latin typeface="Adobe Garamond Pro" pitchFamily="18" charset="0"/>
              </a:rPr>
              <a:t>Lifetime Support to Faculty </a:t>
            </a:r>
            <a:endParaRPr lang="en-US" dirty="0" smtClean="0">
              <a:solidFill>
                <a:srgbClr val="003E2C"/>
              </a:solidFill>
              <a:latin typeface="Adobe Garamond Pro" pitchFamily="18" charset="0"/>
            </a:endParaRPr>
          </a:p>
        </p:txBody>
      </p:sp>
      <p:sp>
        <p:nvSpPr>
          <p:cNvPr id="11267" name="Content Placeholder 2"/>
          <p:cNvSpPr>
            <a:spLocks noGrp="1"/>
          </p:cNvSpPr>
          <p:nvPr>
            <p:ph idx="1"/>
          </p:nvPr>
        </p:nvSpPr>
        <p:spPr>
          <a:xfrm>
            <a:off x="1065213" y="1417638"/>
            <a:ext cx="6835775" cy="4468812"/>
          </a:xfrm>
        </p:spPr>
        <p:style>
          <a:lnRef idx="2">
            <a:schemeClr val="accent3"/>
          </a:lnRef>
          <a:fillRef idx="1">
            <a:schemeClr val="lt1"/>
          </a:fillRef>
          <a:effectRef idx="0">
            <a:schemeClr val="accent3"/>
          </a:effectRef>
          <a:fontRef idx="minor">
            <a:schemeClr val="dk1"/>
          </a:fontRef>
        </p:style>
        <p:txBody>
          <a:bodyPr/>
          <a:lstStyle/>
          <a:p>
            <a:pPr marL="0" indent="0">
              <a:buNone/>
            </a:pPr>
            <a:r>
              <a:rPr lang="en-US" sz="1800" b="1" dirty="0" smtClean="0"/>
              <a:t>INSTITUTIONAL </a:t>
            </a:r>
            <a:r>
              <a:rPr lang="en-US" sz="1800" b="1" dirty="0"/>
              <a:t>COMMITMENT TO AUTHORS </a:t>
            </a:r>
            <a:endParaRPr lang="en-US" sz="1800" dirty="0"/>
          </a:p>
          <a:p>
            <a:r>
              <a:rPr lang="en-US" sz="1800" dirty="0"/>
              <a:t>The Nelson Poynter Memorial Library commits to preserving and making available the materials submitted to the USFSP Digital </a:t>
            </a:r>
            <a:r>
              <a:rPr lang="en-US" sz="1800" dirty="0" smtClean="0"/>
              <a:t>Archive</a:t>
            </a:r>
            <a:endParaRPr lang="en-US" sz="1800" dirty="0"/>
          </a:p>
          <a:p>
            <a:r>
              <a:rPr lang="en-US" sz="1800" dirty="0"/>
              <a:t>The USFSP Digital Archive retains materials that have been submitted to it, whether the individuals who have created and submitted the materials continue their affiliation with the University of South Florida St. Petersburg or not. </a:t>
            </a:r>
            <a:endParaRPr lang="en-US" sz="1800" dirty="0" smtClean="0"/>
          </a:p>
          <a:p>
            <a:r>
              <a:rPr lang="en-US" sz="1800" dirty="0" smtClean="0"/>
              <a:t>Materials </a:t>
            </a:r>
            <a:r>
              <a:rPr lang="en-US" sz="1800" dirty="0"/>
              <a:t>will not be withdrawn from the Archive simply because an individual author is no longer affiliated with the University. </a:t>
            </a:r>
            <a:endParaRPr lang="en-US" sz="1800" dirty="0" smtClean="0"/>
          </a:p>
          <a:p>
            <a:r>
              <a:rPr lang="en-US" sz="1800" dirty="0" smtClean="0"/>
              <a:t>All </a:t>
            </a:r>
            <a:r>
              <a:rPr lang="en-US" sz="1800" dirty="0"/>
              <a:t>authors who have submitted their professional work to the USFSP Digital Archive and subsequently leave the University of South Florida St. Petersburg will still be able to </a:t>
            </a:r>
            <a:r>
              <a:rPr lang="en-US" sz="1800" dirty="0" smtClean="0"/>
              <a:t>access and add to </a:t>
            </a:r>
            <a:r>
              <a:rPr lang="en-US" sz="1800" dirty="0"/>
              <a:t>their </a:t>
            </a:r>
            <a:r>
              <a:rPr lang="en-US" sz="1800" dirty="0" smtClean="0"/>
              <a:t>work, as long as new items fit the archive’s collection guidelines</a:t>
            </a:r>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4373520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4000" dirty="0" smtClean="0">
                <a:solidFill>
                  <a:srgbClr val="003E2C"/>
                </a:solidFill>
                <a:latin typeface="Adobe Garamond Pro" pitchFamily="18" charset="0"/>
              </a:rPr>
              <a:t>Lifetime </a:t>
            </a:r>
            <a:r>
              <a:rPr lang="en-US" sz="4000" dirty="0">
                <a:solidFill>
                  <a:srgbClr val="003E2C"/>
                </a:solidFill>
                <a:latin typeface="Adobe Garamond Pro" pitchFamily="18" charset="0"/>
              </a:rPr>
              <a:t>support to faculty </a:t>
            </a:r>
            <a:endParaRPr lang="en-US" sz="4000" dirty="0" smtClean="0">
              <a:solidFill>
                <a:srgbClr val="003E2C"/>
              </a:solidFill>
              <a:latin typeface="Adobe Garamond Pro" pitchFamily="18" charset="0"/>
            </a:endParaRPr>
          </a:p>
          <a:p>
            <a:pPr eaLnBrk="1" hangingPunct="1"/>
            <a:r>
              <a:rPr lang="en-US" sz="4000" dirty="0" smtClean="0">
                <a:solidFill>
                  <a:srgbClr val="003E2C"/>
                </a:solidFill>
                <a:latin typeface="Adobe Garamond Pro" pitchFamily="18" charset="0"/>
              </a:rPr>
              <a:t>Part of community of scholars</a:t>
            </a:r>
            <a:endParaRPr lang="en-US" sz="4000" dirty="0">
              <a:solidFill>
                <a:srgbClr val="003E2C"/>
              </a:solidFill>
              <a:latin typeface="Adobe Garamond Pro" pitchFamily="18" charset="0"/>
            </a:endParaRPr>
          </a:p>
          <a:p>
            <a:pPr eaLnBrk="1" hangingPunct="1"/>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33367267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838545"/>
          </a:xfrm>
        </p:spPr>
        <p:txBody>
          <a:bodyPr/>
          <a:lstStyle/>
          <a:p>
            <a:pPr eaLnBrk="1" hangingPunct="1"/>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r>
              <a:rPr lang="en-US" dirty="0" smtClean="0">
                <a:solidFill>
                  <a:srgbClr val="003E2C"/>
                </a:solidFill>
                <a:latin typeface="Adobe Garamond Pro" pitchFamily="18" charset="0"/>
              </a:rPr>
              <a:t>Community of Scholars</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10" name="Content Placeholder 9"/>
          <p:cNvPicPr>
            <a:picLocks noGrp="1"/>
          </p:cNvPicPr>
          <p:nvPr>
            <p:ph idx="1"/>
          </p:nvPr>
        </p:nvPicPr>
        <p:blipFill rotWithShape="1">
          <a:blip r:embed="rId4"/>
          <a:srcRect l="4616" r="4981" b="14039"/>
          <a:stretch/>
        </p:blipFill>
        <p:spPr>
          <a:xfrm>
            <a:off x="1073426" y="1113183"/>
            <a:ext cx="7129669" cy="4830417"/>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6499707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r>
              <a:rPr lang="en-US" sz="4000" dirty="0" smtClean="0">
                <a:solidFill>
                  <a:srgbClr val="003E2C"/>
                </a:solidFill>
                <a:latin typeface="Adobe Garamond Pro" pitchFamily="18" charset="0"/>
              </a:rPr>
              <a:t>Community of Scholars : College Page</a:t>
            </a:r>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6" name="Content Placeholder 5"/>
          <p:cNvPicPr>
            <a:picLocks noGrp="1"/>
          </p:cNvPicPr>
          <p:nvPr>
            <p:ph idx="1"/>
          </p:nvPr>
        </p:nvPicPr>
        <p:blipFill rotWithShape="1">
          <a:blip r:embed="rId4"/>
          <a:srcRect l="6262" t="1970" r="8093" b="8592"/>
          <a:stretch/>
        </p:blipFill>
        <p:spPr>
          <a:xfrm>
            <a:off x="1192697" y="1510748"/>
            <a:ext cx="6824868" cy="4227443"/>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7806646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r>
              <a:rPr lang="en-US" sz="4000" dirty="0" smtClean="0">
                <a:solidFill>
                  <a:srgbClr val="003E2C"/>
                </a:solidFill>
                <a:latin typeface="Adobe Garamond Pro" pitchFamily="18" charset="0"/>
              </a:rPr>
              <a:t>Community of Scholars: </a:t>
            </a:r>
            <a:br>
              <a:rPr lang="en-US" sz="4000" dirty="0" smtClean="0">
                <a:solidFill>
                  <a:srgbClr val="003E2C"/>
                </a:solidFill>
                <a:latin typeface="Adobe Garamond Pro" pitchFamily="18" charset="0"/>
              </a:rPr>
            </a:br>
            <a:r>
              <a:rPr lang="en-US" sz="4000" dirty="0" smtClean="0">
                <a:solidFill>
                  <a:srgbClr val="003E2C"/>
                </a:solidFill>
                <a:latin typeface="Adobe Garamond Pro" pitchFamily="18" charset="0"/>
              </a:rPr>
              <a:t>Departmental Page</a:t>
            </a:r>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5" name="Content Placeholder 4"/>
          <p:cNvPicPr>
            <a:picLocks noGrp="1"/>
          </p:cNvPicPr>
          <p:nvPr>
            <p:ph idx="1"/>
          </p:nvPr>
        </p:nvPicPr>
        <p:blipFill rotWithShape="1">
          <a:blip r:embed="rId4"/>
          <a:srcRect l="7767" t="2161" r="7868" b="17072"/>
          <a:stretch/>
        </p:blipFill>
        <p:spPr>
          <a:xfrm>
            <a:off x="1325218" y="1736035"/>
            <a:ext cx="6414052" cy="4161182"/>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109654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600" dirty="0" smtClean="0">
                <a:solidFill>
                  <a:srgbClr val="003E2C"/>
                </a:solidFill>
                <a:latin typeface="Adobe Garamond Pro" pitchFamily="18" charset="0"/>
              </a:rPr>
              <a:t/>
            </a:r>
            <a:br>
              <a:rPr lang="en-US" sz="3600" dirty="0" smtClean="0">
                <a:solidFill>
                  <a:srgbClr val="003E2C"/>
                </a:solidFill>
                <a:latin typeface="Adobe Garamond Pro" pitchFamily="18" charset="0"/>
              </a:rPr>
            </a:br>
            <a:r>
              <a:rPr lang="en-US" sz="3600" dirty="0" smtClean="0">
                <a:solidFill>
                  <a:srgbClr val="003E2C"/>
                </a:solidFill>
                <a:latin typeface="Adobe Garamond Pro" pitchFamily="18" charset="0"/>
              </a:rPr>
              <a:t>Community of Scholars: Lightning Talks</a:t>
            </a:r>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5" name="Content Placeholder 4"/>
          <p:cNvPicPr>
            <a:picLocks noGrp="1"/>
          </p:cNvPicPr>
          <p:nvPr>
            <p:ph idx="1"/>
          </p:nvPr>
        </p:nvPicPr>
        <p:blipFill rotWithShape="1">
          <a:blip r:embed="rId4"/>
          <a:srcRect l="4027" t="2416" r="5530" b="20577"/>
          <a:stretch/>
        </p:blipFill>
        <p:spPr>
          <a:xfrm>
            <a:off x="1073425" y="1219200"/>
            <a:ext cx="6983897" cy="4532243"/>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8617123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600" dirty="0" smtClean="0">
                <a:solidFill>
                  <a:srgbClr val="003E2C"/>
                </a:solidFill>
                <a:latin typeface="Adobe Garamond Pro" pitchFamily="18" charset="0"/>
              </a:rPr>
              <a:t/>
            </a:r>
            <a:br>
              <a:rPr lang="en-US" sz="3600" dirty="0" smtClean="0">
                <a:solidFill>
                  <a:srgbClr val="003E2C"/>
                </a:solidFill>
                <a:latin typeface="Adobe Garamond Pro" pitchFamily="18" charset="0"/>
              </a:rPr>
            </a:br>
            <a:r>
              <a:rPr lang="en-US" sz="3600" dirty="0" smtClean="0">
                <a:solidFill>
                  <a:srgbClr val="003E2C"/>
                </a:solidFill>
                <a:latin typeface="Adobe Garamond Pro" pitchFamily="18" charset="0"/>
              </a:rPr>
              <a:t>Community of Scholars: Lightning Talks</a:t>
            </a:r>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6" name="Content Placeholder 5"/>
          <p:cNvPicPr>
            <a:picLocks noGrp="1"/>
          </p:cNvPicPr>
          <p:nvPr>
            <p:ph idx="1"/>
          </p:nvPr>
        </p:nvPicPr>
        <p:blipFill rotWithShape="1">
          <a:blip r:embed="rId4"/>
          <a:srcRect b="19698"/>
          <a:stretch/>
        </p:blipFill>
        <p:spPr>
          <a:xfrm>
            <a:off x="675861" y="1285116"/>
            <a:ext cx="7858539" cy="4718119"/>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1696936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4000" dirty="0" smtClean="0">
                <a:solidFill>
                  <a:srgbClr val="003E2C"/>
                </a:solidFill>
                <a:latin typeface="Adobe Garamond Pro" pitchFamily="18" charset="0"/>
              </a:rPr>
              <a:t>Lifetime </a:t>
            </a:r>
            <a:r>
              <a:rPr lang="en-US" sz="4000" dirty="0">
                <a:solidFill>
                  <a:srgbClr val="003E2C"/>
                </a:solidFill>
                <a:latin typeface="Adobe Garamond Pro" pitchFamily="18" charset="0"/>
              </a:rPr>
              <a:t>support to faculty </a:t>
            </a:r>
            <a:endParaRPr lang="en-US" sz="4000" dirty="0" smtClean="0">
              <a:solidFill>
                <a:srgbClr val="003E2C"/>
              </a:solidFill>
              <a:latin typeface="Adobe Garamond Pro" pitchFamily="18" charset="0"/>
            </a:endParaRPr>
          </a:p>
          <a:p>
            <a:pPr eaLnBrk="1" hangingPunct="1"/>
            <a:r>
              <a:rPr lang="en-US" sz="4000" dirty="0" smtClean="0">
                <a:solidFill>
                  <a:srgbClr val="003E2C"/>
                </a:solidFill>
                <a:latin typeface="Adobe Garamond Pro" pitchFamily="18" charset="0"/>
              </a:rPr>
              <a:t>Part of community of scholars</a:t>
            </a:r>
            <a:endParaRPr lang="en-US" sz="4000" dirty="0">
              <a:solidFill>
                <a:srgbClr val="003E2C"/>
              </a:solidFill>
              <a:latin typeface="Adobe Garamond Pro" pitchFamily="18" charset="0"/>
            </a:endParaRPr>
          </a:p>
          <a:p>
            <a:pPr eaLnBrk="1" hangingPunct="1"/>
            <a:r>
              <a:rPr lang="en-US" sz="4000" dirty="0" smtClean="0">
                <a:solidFill>
                  <a:srgbClr val="003E2C"/>
                </a:solidFill>
                <a:latin typeface="Adobe Garamond Pro" pitchFamily="18" charset="0"/>
              </a:rPr>
              <a:t>Personalized </a:t>
            </a:r>
            <a:r>
              <a:rPr lang="en-US" sz="4000" dirty="0">
                <a:solidFill>
                  <a:srgbClr val="003E2C"/>
                </a:solidFill>
                <a:latin typeface="Adobe Garamond Pro" pitchFamily="18" charset="0"/>
              </a:rPr>
              <a:t>collections page</a:t>
            </a:r>
          </a:p>
          <a:p>
            <a:pPr eaLnBrk="1" hangingPunct="1"/>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2568249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Nelson Poynter Memorial Library</a:t>
            </a:r>
          </a:p>
        </p:txBody>
      </p:sp>
      <p:pic>
        <p:nvPicPr>
          <p:cNvPr id="5123" name="Content Placeholder 1"/>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1393825" y="1695450"/>
            <a:ext cx="6223000" cy="3995738"/>
          </a:xfrm>
          <a:ln/>
        </p:spPr>
        <p:style>
          <a:lnRef idx="2">
            <a:schemeClr val="accent3"/>
          </a:lnRef>
          <a:fillRef idx="1">
            <a:schemeClr val="lt1"/>
          </a:fillRef>
          <a:effectRef idx="0">
            <a:schemeClr val="accent3"/>
          </a:effectRef>
          <a:fontRef idx="minor">
            <a:schemeClr val="dk1"/>
          </a:fontRef>
        </p:style>
      </p:pic>
      <p:sp>
        <p:nvSpPr>
          <p:cNvPr id="2" name="Down Arrow 1"/>
          <p:cNvSpPr/>
          <p:nvPr/>
        </p:nvSpPr>
        <p:spPr>
          <a:xfrm>
            <a:off x="6071616" y="1133856"/>
            <a:ext cx="164592" cy="731520"/>
          </a:xfrm>
          <a:prstGeom prst="down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Personalized Collections Pages</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4" name="Content Placeholder 3"/>
          <p:cNvPicPr>
            <a:picLocks noGrp="1"/>
          </p:cNvPicPr>
          <p:nvPr>
            <p:ph idx="1"/>
          </p:nvPr>
        </p:nvPicPr>
        <p:blipFill rotWithShape="1">
          <a:blip r:embed="rId4"/>
          <a:srcRect l="4967" r="5080" b="16956"/>
          <a:stretch/>
        </p:blipFill>
        <p:spPr>
          <a:xfrm>
            <a:off x="1391478" y="1179443"/>
            <a:ext cx="6400800" cy="4426227"/>
          </a:xfrm>
          <a:prstGeom prst="rect">
            <a:avLst/>
          </a:prstGeo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Personalized Collections Pages</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4" name="Content Placeholder 3"/>
          <p:cNvPicPr>
            <a:picLocks noGrp="1"/>
          </p:cNvPicPr>
          <p:nvPr>
            <p:ph idx="1"/>
          </p:nvPr>
        </p:nvPicPr>
        <p:blipFill rotWithShape="1">
          <a:blip r:embed="rId4"/>
          <a:srcRect l="3729" t="2101" r="4571" b="6027"/>
          <a:stretch/>
        </p:blipFill>
        <p:spPr>
          <a:xfrm>
            <a:off x="1364974" y="1298713"/>
            <a:ext cx="6427304" cy="4465983"/>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3497083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Personalized Collections Pages</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pic>
        <p:nvPicPr>
          <p:cNvPr id="4" name="Content Placeholder 3"/>
          <p:cNvPicPr>
            <a:picLocks noGrp="1"/>
          </p:cNvPicPr>
          <p:nvPr>
            <p:ph idx="1"/>
          </p:nvPr>
        </p:nvPicPr>
        <p:blipFill rotWithShape="1">
          <a:blip r:embed="rId4"/>
          <a:srcRect l="8281" t="2396" r="8052" b="10753"/>
          <a:stretch/>
        </p:blipFill>
        <p:spPr>
          <a:xfrm>
            <a:off x="1351722" y="1179443"/>
            <a:ext cx="6533321" cy="4757531"/>
          </a:xfrm>
          <a:prstGeom prst="rect">
            <a:avLst/>
          </a:prstGeom>
        </p:spPr>
        <p:style>
          <a:lnRef idx="2">
            <a:schemeClr val="accent3"/>
          </a:lnRef>
          <a:fillRef idx="1">
            <a:schemeClr val="lt1"/>
          </a:fillRef>
          <a:effectRef idx="0">
            <a:schemeClr val="accent3"/>
          </a:effectRef>
          <a:fontRef idx="minor">
            <a:schemeClr val="dk1"/>
          </a:fontRef>
        </p:style>
      </p:pic>
      <p:sp>
        <p:nvSpPr>
          <p:cNvPr id="2" name="Rectangle 1"/>
          <p:cNvSpPr/>
          <p:nvPr/>
        </p:nvSpPr>
        <p:spPr>
          <a:xfrm>
            <a:off x="1245704" y="5367130"/>
            <a:ext cx="5367131" cy="569844"/>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p:cNvSpPr/>
          <p:nvPr/>
        </p:nvSpPr>
        <p:spPr>
          <a:xfrm>
            <a:off x="1351722" y="3074504"/>
            <a:ext cx="1789043" cy="331305"/>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08920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sz="3600" dirty="0" smtClean="0">
              <a:solidFill>
                <a:srgbClr val="003E2C"/>
              </a:solidFill>
              <a:latin typeface="Adobe Garamond Pro" pitchFamily="18" charset="0"/>
            </a:endParaRPr>
          </a:p>
          <a:p>
            <a:pPr eaLnBrk="1" hangingPunct="1"/>
            <a:r>
              <a:rPr lang="en-US" sz="3600" dirty="0" smtClean="0">
                <a:solidFill>
                  <a:srgbClr val="003E2C"/>
                </a:solidFill>
                <a:latin typeface="Adobe Garamond Pro" pitchFamily="18" charset="0"/>
              </a:rPr>
              <a:t>Lifetime </a:t>
            </a:r>
            <a:r>
              <a:rPr lang="en-US" sz="3600" dirty="0">
                <a:solidFill>
                  <a:srgbClr val="003E2C"/>
                </a:solidFill>
                <a:latin typeface="Adobe Garamond Pro" pitchFamily="18" charset="0"/>
              </a:rPr>
              <a:t>support to faculty </a:t>
            </a:r>
            <a:endParaRPr lang="en-US" sz="3600" dirty="0" smtClean="0">
              <a:solidFill>
                <a:srgbClr val="003E2C"/>
              </a:solidFill>
              <a:latin typeface="Adobe Garamond Pro" pitchFamily="18" charset="0"/>
            </a:endParaRPr>
          </a:p>
          <a:p>
            <a:pPr eaLnBrk="1" hangingPunct="1"/>
            <a:r>
              <a:rPr lang="en-US" sz="3600" dirty="0">
                <a:solidFill>
                  <a:srgbClr val="003E2C"/>
                </a:solidFill>
                <a:latin typeface="Adobe Garamond Pro" pitchFamily="18" charset="0"/>
              </a:rPr>
              <a:t>Part of community of scholars</a:t>
            </a:r>
          </a:p>
          <a:p>
            <a:pPr eaLnBrk="1" hangingPunct="1"/>
            <a:r>
              <a:rPr lang="en-US" sz="3600" dirty="0" smtClean="0">
                <a:solidFill>
                  <a:srgbClr val="003E2C"/>
                </a:solidFill>
                <a:latin typeface="Adobe Garamond Pro" pitchFamily="18" charset="0"/>
              </a:rPr>
              <a:t>Personalized </a:t>
            </a:r>
            <a:r>
              <a:rPr lang="en-US" sz="3600" dirty="0">
                <a:solidFill>
                  <a:srgbClr val="003E2C"/>
                </a:solidFill>
                <a:latin typeface="Adobe Garamond Pro" pitchFamily="18" charset="0"/>
              </a:rPr>
              <a:t>collections page</a:t>
            </a:r>
          </a:p>
          <a:p>
            <a:pPr eaLnBrk="1" hangingPunct="1"/>
            <a:r>
              <a:rPr lang="en-US" sz="3600" dirty="0">
                <a:solidFill>
                  <a:srgbClr val="003E2C"/>
                </a:solidFill>
                <a:latin typeface="Adobe Garamond Pro" pitchFamily="18" charset="0"/>
              </a:rPr>
              <a:t>Comprehensive digital portfolios </a:t>
            </a:r>
            <a:endParaRPr lang="en-US" sz="3600" dirty="0" smtClean="0">
              <a:solidFill>
                <a:srgbClr val="003E2C"/>
              </a:solidFill>
              <a:latin typeface="Adobe Garamond Pro" pitchFamily="18" charset="0"/>
            </a:endParaRPr>
          </a:p>
          <a:p>
            <a:pPr eaLnBrk="1" hangingPunct="1"/>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31315029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dirty="0" smtClean="0">
                <a:solidFill>
                  <a:srgbClr val="003E2C"/>
                </a:solidFill>
                <a:latin typeface="Adobe Garamond Pro" pitchFamily="18" charset="0"/>
              </a:rPr>
              <a:t>Comprehensive </a:t>
            </a:r>
            <a:r>
              <a:rPr lang="en-US" dirty="0">
                <a:solidFill>
                  <a:srgbClr val="003E2C"/>
                </a:solidFill>
                <a:latin typeface="Adobe Garamond Pro" pitchFamily="18" charset="0"/>
              </a:rPr>
              <a:t>digital portfolios </a:t>
            </a:r>
            <a:endParaRPr lang="en-US" dirty="0" smtClean="0">
              <a:solidFill>
                <a:srgbClr val="003E2C"/>
              </a:solidFill>
              <a:latin typeface="Adobe Garamond Pro" pitchFamily="18" charset="0"/>
            </a:endParaRPr>
          </a:p>
          <a:p>
            <a:pPr lvl="1" eaLnBrk="1" hangingPunct="1"/>
            <a:r>
              <a:rPr lang="en-US" sz="3200" dirty="0">
                <a:solidFill>
                  <a:srgbClr val="003E2C"/>
                </a:solidFill>
                <a:latin typeface="Adobe Garamond Pro" pitchFamily="18" charset="0"/>
              </a:rPr>
              <a:t>Full-text if possible but at least an abstract for everything they want to </a:t>
            </a:r>
            <a:r>
              <a:rPr lang="en-US" sz="3200" dirty="0" smtClean="0">
                <a:solidFill>
                  <a:srgbClr val="003E2C"/>
                </a:solidFill>
                <a:latin typeface="Adobe Garamond Pro" pitchFamily="18" charset="0"/>
              </a:rPr>
              <a:t>collect</a:t>
            </a:r>
          </a:p>
          <a:p>
            <a:pPr lvl="1" eaLnBrk="1" hangingPunct="1"/>
            <a:r>
              <a:rPr lang="en-US" sz="3200" dirty="0" smtClean="0">
                <a:solidFill>
                  <a:srgbClr val="003E2C"/>
                </a:solidFill>
                <a:latin typeface="Adobe Garamond Pro" pitchFamily="18" charset="0"/>
              </a:rPr>
              <a:t>Proxied links to licensed content</a:t>
            </a:r>
            <a:endParaRPr lang="en-US" sz="3200" dirty="0">
              <a:solidFill>
                <a:srgbClr val="003E2C"/>
              </a:solidFill>
              <a:latin typeface="Adobe Garamond Pro" pitchFamily="18" charset="0"/>
            </a:endParaRPr>
          </a:p>
          <a:p>
            <a:pPr lvl="1" eaLnBrk="1" hangingPunct="1"/>
            <a:r>
              <a:rPr lang="en-US" sz="3200" dirty="0" smtClean="0">
                <a:solidFill>
                  <a:srgbClr val="003E2C"/>
                </a:solidFill>
                <a:latin typeface="Adobe Garamond Pro" pitchFamily="18" charset="0"/>
              </a:rPr>
              <a:t>We </a:t>
            </a:r>
            <a:r>
              <a:rPr lang="en-US" sz="3200" dirty="0">
                <a:solidFill>
                  <a:srgbClr val="003E2C"/>
                </a:solidFill>
                <a:latin typeface="Adobe Garamond Pro" pitchFamily="18" charset="0"/>
              </a:rPr>
              <a:t>will scan and OCR materials</a:t>
            </a:r>
          </a:p>
          <a:p>
            <a:pPr eaLnBrk="1" hangingPunct="1"/>
            <a:endParaRPr lang="en-US" sz="3600" dirty="0" smtClean="0">
              <a:solidFill>
                <a:srgbClr val="003E2C"/>
              </a:solidFill>
              <a:latin typeface="Adobe Garamond Pro" pitchFamily="18" charset="0"/>
            </a:endParaRPr>
          </a:p>
          <a:p>
            <a:pPr eaLnBrk="1" hangingPunct="1"/>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27816541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a:solidFill>
                  <a:srgbClr val="003E2C"/>
                </a:solidFill>
                <a:latin typeface="Adobe Garamond Pro" pitchFamily="18" charset="0"/>
              </a:rPr>
              <a:t>Comprehensive Digital Portfolios</a:t>
            </a:r>
            <a:endParaRPr lang="en-US" dirty="0" smtClean="0">
              <a:solidFill>
                <a:srgbClr val="003E2C"/>
              </a:solidFill>
              <a:latin typeface="Adobe Garamond Pro" pitchFamily="18" charset="0"/>
            </a:endParaRPr>
          </a:p>
        </p:txBody>
      </p:sp>
      <p:sp>
        <p:nvSpPr>
          <p:cNvPr id="9219" name="Content Placeholder 2"/>
          <p:cNvSpPr>
            <a:spLocks noGrp="1"/>
          </p:cNvSpPr>
          <p:nvPr>
            <p:ph idx="1"/>
          </p:nvPr>
        </p:nvSpPr>
        <p:spPr>
          <a:xfrm>
            <a:off x="1065213" y="1600200"/>
            <a:ext cx="6835775" cy="4286250"/>
          </a:xfrm>
        </p:spPr>
        <p:txBody>
          <a:bodyPr/>
          <a:lstStyle/>
          <a:p>
            <a:pPr marL="0" indent="0" eaLnBrk="1" hangingPunct="1">
              <a:buNone/>
            </a:pPr>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pic>
        <p:nvPicPr>
          <p:cNvPr id="4" name="Picture 3"/>
          <p:cNvPicPr/>
          <p:nvPr/>
        </p:nvPicPr>
        <p:blipFill rotWithShape="1">
          <a:blip r:embed="rId4"/>
          <a:srcRect l="6968" r="7415" b="17091"/>
          <a:stretch/>
        </p:blipFill>
        <p:spPr>
          <a:xfrm>
            <a:off x="1351722" y="1571624"/>
            <a:ext cx="6549266" cy="4314826"/>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3145539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z="3600" dirty="0" smtClean="0">
                <a:solidFill>
                  <a:srgbClr val="003E2C"/>
                </a:solidFill>
                <a:latin typeface="Adobe Garamond Pro" pitchFamily="18" charset="0"/>
              </a:rPr>
              <a:t>All Items from CV</a:t>
            </a:r>
            <a:br>
              <a:rPr lang="en-US" sz="3600" dirty="0" smtClean="0">
                <a:solidFill>
                  <a:srgbClr val="003E2C"/>
                </a:solidFill>
                <a:latin typeface="Adobe Garamond Pro" pitchFamily="18" charset="0"/>
              </a:rPr>
            </a:br>
            <a:r>
              <a:rPr lang="en-US" sz="3600" dirty="0" smtClean="0">
                <a:solidFill>
                  <a:srgbClr val="003E2C"/>
                </a:solidFill>
                <a:latin typeface="Adobe Garamond Pro" pitchFamily="18" charset="0"/>
              </a:rPr>
              <a:t>Unless They Want Only Select Items</a:t>
            </a:r>
          </a:p>
        </p:txBody>
      </p:sp>
      <p:pic>
        <p:nvPicPr>
          <p:cNvPr id="6" name="Content Placeholder 5"/>
          <p:cNvPicPr>
            <a:picLocks noGrp="1"/>
          </p:cNvPicPr>
          <p:nvPr>
            <p:ph idx="1"/>
          </p:nvPr>
        </p:nvPicPr>
        <p:blipFill rotWithShape="1">
          <a:blip r:embed="rId4"/>
          <a:srcRect l="4798" t="2416" r="4798" b="8279"/>
          <a:stretch/>
        </p:blipFill>
        <p:spPr>
          <a:xfrm>
            <a:off x="914400" y="1563756"/>
            <a:ext cx="7328451" cy="4256473"/>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9246284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z="3200" dirty="0">
                <a:solidFill>
                  <a:srgbClr val="003E2C"/>
                </a:solidFill>
                <a:latin typeface="Adobe Garamond Pro" pitchFamily="18" charset="0"/>
              </a:rPr>
              <a:t>Comprehensive Digital Portfolios:</a:t>
            </a:r>
            <a:br>
              <a:rPr lang="en-US" sz="3200" dirty="0">
                <a:solidFill>
                  <a:srgbClr val="003E2C"/>
                </a:solidFill>
                <a:latin typeface="Adobe Garamond Pro" pitchFamily="18" charset="0"/>
              </a:rPr>
            </a:br>
            <a:r>
              <a:rPr lang="en-US" sz="3200" dirty="0">
                <a:solidFill>
                  <a:srgbClr val="003E2C"/>
                </a:solidFill>
                <a:latin typeface="Adobe Garamond Pro" pitchFamily="18" charset="0"/>
              </a:rPr>
              <a:t>At </a:t>
            </a:r>
            <a:r>
              <a:rPr lang="en-US" sz="3200" dirty="0" smtClean="0">
                <a:solidFill>
                  <a:srgbClr val="003E2C"/>
                </a:solidFill>
                <a:latin typeface="Adobe Garamond Pro" pitchFamily="18" charset="0"/>
              </a:rPr>
              <a:t>Least An Abstract</a:t>
            </a:r>
          </a:p>
        </p:txBody>
      </p:sp>
      <p:pic>
        <p:nvPicPr>
          <p:cNvPr id="5" name="Content Placeholder 4"/>
          <p:cNvPicPr>
            <a:picLocks noGrp="1"/>
          </p:cNvPicPr>
          <p:nvPr>
            <p:ph idx="1"/>
          </p:nvPr>
        </p:nvPicPr>
        <p:blipFill rotWithShape="1">
          <a:blip r:embed="rId4"/>
          <a:srcRect l="6811" r="7727" b="21163"/>
          <a:stretch/>
        </p:blipFill>
        <p:spPr>
          <a:xfrm>
            <a:off x="954157" y="1510748"/>
            <a:ext cx="7487477" cy="4412974"/>
          </a:xfrm>
          <a:prstGeom prst="rect">
            <a:avLst/>
          </a:prstGeom>
        </p:spPr>
        <p:style>
          <a:lnRef idx="2">
            <a:schemeClr val="accent3"/>
          </a:lnRef>
          <a:fillRef idx="1">
            <a:schemeClr val="lt1"/>
          </a:fillRef>
          <a:effectRef idx="0">
            <a:schemeClr val="accent3"/>
          </a:effectRef>
          <a:fontRef idx="minor">
            <a:schemeClr val="dk1"/>
          </a:fontRef>
        </p:style>
      </p:pic>
      <p:sp>
        <p:nvSpPr>
          <p:cNvPr id="3" name="Oval 2"/>
          <p:cNvSpPr/>
          <p:nvPr/>
        </p:nvSpPr>
        <p:spPr>
          <a:xfrm>
            <a:off x="1298713" y="4678017"/>
            <a:ext cx="5857461" cy="689113"/>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465938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sz="3200" dirty="0">
                <a:solidFill>
                  <a:srgbClr val="003E2C"/>
                </a:solidFill>
                <a:latin typeface="Adobe Garamond Pro" pitchFamily="18" charset="0"/>
              </a:rPr>
              <a:t>Comprehensive Digital Portfolios: </a:t>
            </a:r>
            <a:br>
              <a:rPr lang="en-US" sz="3200" dirty="0">
                <a:solidFill>
                  <a:srgbClr val="003E2C"/>
                </a:solidFill>
                <a:latin typeface="Adobe Garamond Pro" pitchFamily="18" charset="0"/>
              </a:rPr>
            </a:br>
            <a:r>
              <a:rPr lang="en-US" sz="3200" dirty="0">
                <a:solidFill>
                  <a:srgbClr val="003E2C"/>
                </a:solidFill>
                <a:latin typeface="Adobe Garamond Pro" pitchFamily="18" charset="0"/>
              </a:rPr>
              <a:t>Proxied Links to Licensed Content</a:t>
            </a:r>
            <a:endParaRPr lang="en-US" sz="3200" dirty="0" smtClean="0">
              <a:solidFill>
                <a:srgbClr val="003E2C"/>
              </a:solidFill>
              <a:latin typeface="Adobe Garamond Pro" pitchFamily="18" charset="0"/>
            </a:endParaRPr>
          </a:p>
        </p:txBody>
      </p:sp>
      <p:pic>
        <p:nvPicPr>
          <p:cNvPr id="4" name="Content Placeholder 3"/>
          <p:cNvPicPr>
            <a:picLocks noGrp="1"/>
          </p:cNvPicPr>
          <p:nvPr>
            <p:ph idx="1"/>
          </p:nvPr>
        </p:nvPicPr>
        <p:blipFill rotWithShape="1">
          <a:blip r:embed="rId4"/>
          <a:srcRect l="1670" t="18295" r="21753" b="25828"/>
          <a:stretch/>
        </p:blipFill>
        <p:spPr>
          <a:xfrm>
            <a:off x="1484243" y="1749288"/>
            <a:ext cx="6149008" cy="4055164"/>
          </a:xfrm>
          <a:prstGeom prst="rect">
            <a:avLst/>
          </a:prstGeom>
        </p:spPr>
        <p:style>
          <a:lnRef idx="2">
            <a:schemeClr val="accent3"/>
          </a:lnRef>
          <a:fillRef idx="1">
            <a:schemeClr val="lt1"/>
          </a:fillRef>
          <a:effectRef idx="0">
            <a:schemeClr val="accent3"/>
          </a:effectRef>
          <a:fontRef idx="minor">
            <a:schemeClr val="dk1"/>
          </a:fontRef>
        </p:style>
      </p:pic>
      <p:sp>
        <p:nvSpPr>
          <p:cNvPr id="2" name="Oval 1"/>
          <p:cNvSpPr/>
          <p:nvPr/>
        </p:nvSpPr>
        <p:spPr>
          <a:xfrm>
            <a:off x="2001078" y="5128590"/>
            <a:ext cx="5194852" cy="357809"/>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47057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z="3600" dirty="0">
                <a:solidFill>
                  <a:srgbClr val="003E2C"/>
                </a:solidFill>
                <a:latin typeface="Adobe Garamond Pro" pitchFamily="18" charset="0"/>
              </a:rPr>
              <a:t>Comprehensive Digital </a:t>
            </a:r>
            <a:r>
              <a:rPr lang="en-US" sz="3600" dirty="0" smtClean="0">
                <a:solidFill>
                  <a:srgbClr val="003E2C"/>
                </a:solidFill>
                <a:latin typeface="Adobe Garamond Pro" pitchFamily="18" charset="0"/>
              </a:rPr>
              <a:t>Portfolios: </a:t>
            </a:r>
            <a:br>
              <a:rPr lang="en-US" sz="3600" dirty="0" smtClean="0">
                <a:solidFill>
                  <a:srgbClr val="003E2C"/>
                </a:solidFill>
                <a:latin typeface="Adobe Garamond Pro" pitchFamily="18" charset="0"/>
              </a:rPr>
            </a:br>
            <a:r>
              <a:rPr lang="en-US" sz="3600" dirty="0" smtClean="0">
                <a:solidFill>
                  <a:srgbClr val="003E2C"/>
                </a:solidFill>
                <a:latin typeface="Adobe Garamond Pro" pitchFamily="18" charset="0"/>
              </a:rPr>
              <a:t>Theses Scanned, If Desired</a:t>
            </a:r>
          </a:p>
        </p:txBody>
      </p:sp>
      <p:sp>
        <p:nvSpPr>
          <p:cNvPr id="9219" name="Content Placeholder 2"/>
          <p:cNvSpPr>
            <a:spLocks noGrp="1"/>
          </p:cNvSpPr>
          <p:nvPr>
            <p:ph idx="1"/>
          </p:nvPr>
        </p:nvSpPr>
        <p:spPr>
          <a:xfrm>
            <a:off x="1065213" y="1600200"/>
            <a:ext cx="6835775" cy="4286250"/>
          </a:xfrm>
        </p:spPr>
        <p:txBody>
          <a:bodyPr/>
          <a:lstStyle/>
          <a:p>
            <a:pPr marL="0" indent="0" eaLnBrk="1" hangingPunct="1">
              <a:buNone/>
            </a:pPr>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pic>
        <p:nvPicPr>
          <p:cNvPr id="5" name="Picture 4"/>
          <p:cNvPicPr/>
          <p:nvPr/>
        </p:nvPicPr>
        <p:blipFill rotWithShape="1">
          <a:blip r:embed="rId4"/>
          <a:srcRect l="34336" t="11032" r="29686" b="11032"/>
          <a:stretch/>
        </p:blipFill>
        <p:spPr bwMode="auto">
          <a:xfrm>
            <a:off x="2743200" y="1600200"/>
            <a:ext cx="3670852" cy="4177748"/>
          </a:xfrm>
          <a:prstGeom prst="rect">
            <a:avLst/>
          </a:prstGeom>
          <a:ln/>
          <a:extLst>
            <a:ext uri="{53640926-AAD7-44D8-BBD7-CCE9431645EC}">
              <a14:shadowObscured xmlns:a14="http://schemas.microsoft.com/office/drawing/2010/main"/>
            </a:ext>
          </a:extLst>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515147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Nelson Poynter Memorial Library</a:t>
            </a:r>
          </a:p>
        </p:txBody>
      </p:sp>
      <p:sp>
        <p:nvSpPr>
          <p:cNvPr id="6147" name="Content Placeholder 2"/>
          <p:cNvSpPr>
            <a:spLocks noGrp="1"/>
          </p:cNvSpPr>
          <p:nvPr>
            <p:ph idx="1"/>
          </p:nvPr>
        </p:nvSpPr>
        <p:spPr>
          <a:xfrm>
            <a:off x="904875" y="1417638"/>
            <a:ext cx="7297738" cy="40957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2000" dirty="0" smtClean="0">
                <a:latin typeface="Adobe Garamond Pro" pitchFamily="18" charset="0"/>
              </a:rPr>
              <a:t>Separate from the USF Libraries and reporting to Regional Vice-Chancellor for Academic Affairs of USF St. Petersburg</a:t>
            </a:r>
          </a:p>
          <a:p>
            <a:pPr eaLnBrk="1" hangingPunct="1"/>
            <a:r>
              <a:rPr lang="en-US" sz="2000" dirty="0" smtClean="0">
                <a:latin typeface="Adobe Garamond Pro" pitchFamily="18" charset="0"/>
              </a:rPr>
              <a:t>ADA-compliant 81,000 square foot building open 79 hours a week</a:t>
            </a:r>
          </a:p>
          <a:p>
            <a:pPr eaLnBrk="1" hangingPunct="1"/>
            <a:r>
              <a:rPr lang="en-US" sz="2000" dirty="0" smtClean="0">
                <a:latin typeface="Adobe Garamond Pro" pitchFamily="18" charset="0"/>
              </a:rPr>
              <a:t>21 permanent positions with another 8-10 temporary positions and several FTE of student assistants</a:t>
            </a:r>
          </a:p>
          <a:p>
            <a:pPr eaLnBrk="1" hangingPunct="1"/>
            <a:r>
              <a:rPr lang="en-US" sz="2000" dirty="0" smtClean="0">
                <a:latin typeface="Adobe Garamond Pro" pitchFamily="18" charset="0"/>
              </a:rPr>
              <a:t>Full range of standard library services plus centralized campus support for distance/online learning and classroom technology support</a:t>
            </a:r>
          </a:p>
          <a:p>
            <a:pPr eaLnBrk="1" hangingPunct="1"/>
            <a:r>
              <a:rPr lang="en-US" sz="2000" dirty="0" smtClean="0">
                <a:latin typeface="Adobe Garamond Pro" pitchFamily="18" charset="0"/>
              </a:rPr>
              <a:t>On-site collections of 300,000 items plus access to million+ electronic resources through the USF System</a:t>
            </a:r>
          </a:p>
          <a:p>
            <a:pPr eaLnBrk="1" hangingPunct="1"/>
            <a:r>
              <a:rPr lang="en-US" sz="2000" dirty="0" smtClean="0">
                <a:latin typeface="Adobe Garamond Pro" pitchFamily="18" charset="0"/>
              </a:rPr>
              <a:t>Library-run institutional repository with 7700+ items and counting</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dirty="0" smtClean="0">
              <a:solidFill>
                <a:srgbClr val="003E2C"/>
              </a:solidFill>
              <a:latin typeface="Adobe Garamond Pro" pitchFamily="18" charset="0"/>
            </a:endParaRPr>
          </a:p>
          <a:p>
            <a:pPr eaLnBrk="1" hangingPunct="1"/>
            <a:r>
              <a:rPr lang="en-US" dirty="0" smtClean="0">
                <a:solidFill>
                  <a:srgbClr val="003E2C"/>
                </a:solidFill>
                <a:latin typeface="Adobe Garamond Pro" pitchFamily="18" charset="0"/>
              </a:rPr>
              <a:t>Lifetime </a:t>
            </a:r>
            <a:r>
              <a:rPr lang="en-US" dirty="0">
                <a:solidFill>
                  <a:srgbClr val="003E2C"/>
                </a:solidFill>
                <a:latin typeface="Adobe Garamond Pro" pitchFamily="18" charset="0"/>
              </a:rPr>
              <a:t>support to </a:t>
            </a:r>
            <a:r>
              <a:rPr lang="en-US" dirty="0" smtClean="0">
                <a:solidFill>
                  <a:srgbClr val="003E2C"/>
                </a:solidFill>
                <a:latin typeface="Adobe Garamond Pro" pitchFamily="18" charset="0"/>
              </a:rPr>
              <a:t>faculty</a:t>
            </a:r>
          </a:p>
          <a:p>
            <a:pPr eaLnBrk="1" hangingPunct="1"/>
            <a:r>
              <a:rPr lang="en-US" dirty="0">
                <a:solidFill>
                  <a:srgbClr val="003E2C"/>
                </a:solidFill>
                <a:latin typeface="Adobe Garamond Pro" pitchFamily="18" charset="0"/>
              </a:rPr>
              <a:t>Part of community of scholars</a:t>
            </a:r>
          </a:p>
          <a:p>
            <a:pPr eaLnBrk="1" hangingPunct="1"/>
            <a:r>
              <a:rPr lang="en-US" dirty="0" smtClean="0">
                <a:solidFill>
                  <a:srgbClr val="003E2C"/>
                </a:solidFill>
                <a:latin typeface="Adobe Garamond Pro" pitchFamily="18" charset="0"/>
              </a:rPr>
              <a:t>Personalized </a:t>
            </a:r>
            <a:r>
              <a:rPr lang="en-US" dirty="0">
                <a:solidFill>
                  <a:srgbClr val="003E2C"/>
                </a:solidFill>
                <a:latin typeface="Adobe Garamond Pro" pitchFamily="18" charset="0"/>
              </a:rPr>
              <a:t>collections page</a:t>
            </a:r>
          </a:p>
          <a:p>
            <a:pPr eaLnBrk="1" hangingPunct="1"/>
            <a:r>
              <a:rPr lang="en-US" dirty="0">
                <a:solidFill>
                  <a:srgbClr val="003E2C"/>
                </a:solidFill>
                <a:latin typeface="Adobe Garamond Pro" pitchFamily="18" charset="0"/>
              </a:rPr>
              <a:t>Comprehensive digital portfolios </a:t>
            </a:r>
            <a:endParaRPr lang="en-US" dirty="0" smtClean="0">
              <a:solidFill>
                <a:srgbClr val="003E2C"/>
              </a:solidFill>
              <a:latin typeface="Adobe Garamond Pro" pitchFamily="18" charset="0"/>
            </a:endParaRPr>
          </a:p>
          <a:p>
            <a:pPr eaLnBrk="1" hangingPunct="1"/>
            <a:r>
              <a:rPr lang="en-US" dirty="0" smtClean="0">
                <a:solidFill>
                  <a:srgbClr val="003E2C"/>
                </a:solidFill>
                <a:latin typeface="Adobe Garamond Pro" pitchFamily="18" charset="0"/>
              </a:rPr>
              <a:t>Library handles </a:t>
            </a:r>
            <a:r>
              <a:rPr lang="en-US" dirty="0">
                <a:solidFill>
                  <a:srgbClr val="003E2C"/>
                </a:solidFill>
                <a:latin typeface="Adobe Garamond Pro" pitchFamily="18" charset="0"/>
              </a:rPr>
              <a:t>all </a:t>
            </a:r>
            <a:r>
              <a:rPr lang="en-US" dirty="0" smtClean="0">
                <a:solidFill>
                  <a:srgbClr val="003E2C"/>
                </a:solidFill>
                <a:latin typeface="Adobe Garamond Pro" pitchFamily="18" charset="0"/>
              </a:rPr>
              <a:t>the work of submitting</a:t>
            </a:r>
          </a:p>
          <a:p>
            <a:pPr eaLnBrk="1" hangingPunct="1"/>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34250159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We Do </a:t>
            </a:r>
            <a:r>
              <a:rPr lang="en-US" dirty="0">
                <a:solidFill>
                  <a:srgbClr val="003E2C"/>
                </a:solidFill>
                <a:latin typeface="Adobe Garamond Pro" pitchFamily="18" charset="0"/>
              </a:rPr>
              <a:t>I</a:t>
            </a:r>
            <a:r>
              <a:rPr lang="en-US" dirty="0" smtClean="0">
                <a:solidFill>
                  <a:srgbClr val="003E2C"/>
                </a:solidFill>
                <a:latin typeface="Adobe Garamond Pro" pitchFamily="18" charset="0"/>
              </a:rPr>
              <a:t>t </a:t>
            </a:r>
            <a:r>
              <a:rPr lang="en-US" dirty="0">
                <a:solidFill>
                  <a:srgbClr val="003E2C"/>
                </a:solidFill>
                <a:latin typeface="Adobe Garamond Pro" pitchFamily="18" charset="0"/>
              </a:rPr>
              <a:t>A</a:t>
            </a:r>
            <a:r>
              <a:rPr lang="en-US" dirty="0" smtClean="0">
                <a:solidFill>
                  <a:srgbClr val="003E2C"/>
                </a:solidFill>
                <a:latin typeface="Adobe Garamond Pro" pitchFamily="18" charset="0"/>
              </a:rPr>
              <a:t>ll</a:t>
            </a:r>
          </a:p>
        </p:txBody>
      </p:sp>
      <p:sp>
        <p:nvSpPr>
          <p:cNvPr id="1433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dirty="0" smtClean="0">
                <a:solidFill>
                  <a:srgbClr val="003E2C"/>
                </a:solidFill>
                <a:latin typeface="Adobe Garamond Pro" pitchFamily="18" charset="0"/>
              </a:rPr>
              <a:t>We set up a collection template for submissions to their collections</a:t>
            </a:r>
          </a:p>
          <a:p>
            <a:pPr eaLnBrk="1" hangingPunct="1"/>
            <a:r>
              <a:rPr lang="en-US" dirty="0" smtClean="0">
                <a:solidFill>
                  <a:srgbClr val="003E2C"/>
                </a:solidFill>
                <a:latin typeface="Adobe Garamond Pro" pitchFamily="18" charset="0"/>
              </a:rPr>
              <a:t>We collect their CVs and work from them</a:t>
            </a:r>
          </a:p>
          <a:p>
            <a:pPr eaLnBrk="1" hangingPunct="1"/>
            <a:r>
              <a:rPr lang="en-US" dirty="0" smtClean="0">
                <a:solidFill>
                  <a:srgbClr val="003E2C"/>
                </a:solidFill>
                <a:latin typeface="Adobe Garamond Pro" pitchFamily="18" charset="0"/>
              </a:rPr>
              <a:t>We add in items for them</a:t>
            </a:r>
          </a:p>
          <a:p>
            <a:pPr lvl="1" eaLnBrk="1" hangingPunct="1"/>
            <a:r>
              <a:rPr lang="en-US" sz="3200" dirty="0" smtClean="0">
                <a:solidFill>
                  <a:srgbClr val="003E2C"/>
                </a:solidFill>
                <a:latin typeface="Adobe Garamond Pro" pitchFamily="18" charset="0"/>
              </a:rPr>
              <a:t>If they want to submit their own, we set that up for them (only two faculty do their own)</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199"/>
            <a:ext cx="6835775" cy="4452257"/>
          </a:xfrm>
        </p:spPr>
        <p:style>
          <a:lnRef idx="2">
            <a:schemeClr val="accent3"/>
          </a:lnRef>
          <a:fillRef idx="1">
            <a:schemeClr val="lt1"/>
          </a:fillRef>
          <a:effectRef idx="0">
            <a:schemeClr val="accent3"/>
          </a:effectRef>
          <a:fontRef idx="minor">
            <a:schemeClr val="dk1"/>
          </a:fontRef>
        </p:style>
        <p:txBody>
          <a:bodyPr/>
          <a:lstStyle/>
          <a:p>
            <a:pPr eaLnBrk="1" hangingPunct="1"/>
            <a:r>
              <a:rPr lang="en-US" sz="2400" dirty="0" smtClean="0">
                <a:solidFill>
                  <a:srgbClr val="003E2C"/>
                </a:solidFill>
                <a:latin typeface="Adobe Garamond Pro" pitchFamily="18" charset="0"/>
              </a:rPr>
              <a:t>Robust services and supporting materials</a:t>
            </a:r>
            <a:endParaRPr lang="en-US" sz="2400" dirty="0">
              <a:solidFill>
                <a:srgbClr val="003E2C"/>
              </a:solidFill>
              <a:latin typeface="Adobe Garamond Pro" pitchFamily="18" charset="0"/>
            </a:endParaRPr>
          </a:p>
          <a:p>
            <a:pPr lvl="1" eaLnBrk="1" hangingPunct="1"/>
            <a:r>
              <a:rPr lang="en-US" sz="2400" dirty="0" smtClean="0">
                <a:solidFill>
                  <a:srgbClr val="003E2C"/>
                </a:solidFill>
                <a:latin typeface="Adobe Garamond Pro" pitchFamily="18" charset="0"/>
              </a:rPr>
              <a:t>Investigate copyright on individual items</a:t>
            </a:r>
            <a:endParaRPr lang="en-US" sz="2400" dirty="0">
              <a:solidFill>
                <a:srgbClr val="003E2C"/>
              </a:solidFill>
              <a:latin typeface="Adobe Garamond Pro" pitchFamily="18" charset="0"/>
            </a:endParaRPr>
          </a:p>
          <a:p>
            <a:pPr lvl="1" eaLnBrk="1" hangingPunct="1"/>
            <a:r>
              <a:rPr lang="en-US" sz="2400" dirty="0">
                <a:solidFill>
                  <a:srgbClr val="003E2C"/>
                </a:solidFill>
                <a:latin typeface="Adobe Garamond Pro" pitchFamily="18" charset="0"/>
              </a:rPr>
              <a:t>Work with faculty to </a:t>
            </a:r>
            <a:r>
              <a:rPr lang="en-US" sz="2400" dirty="0" smtClean="0">
                <a:solidFill>
                  <a:srgbClr val="003E2C"/>
                </a:solidFill>
                <a:latin typeface="Adobe Garamond Pro" pitchFamily="18" charset="0"/>
              </a:rPr>
              <a:t>understand publishers’ agreements</a:t>
            </a:r>
          </a:p>
          <a:p>
            <a:pPr lvl="1" eaLnBrk="1" hangingPunct="1"/>
            <a:r>
              <a:rPr lang="en-US" sz="2400" dirty="0" smtClean="0">
                <a:solidFill>
                  <a:srgbClr val="003E2C"/>
                </a:solidFill>
                <a:latin typeface="Adobe Garamond Pro" pitchFamily="18" charset="0"/>
              </a:rPr>
              <a:t>Tracking embargo period for published materials</a:t>
            </a:r>
            <a:endParaRPr lang="en-US" sz="2400" dirty="0">
              <a:solidFill>
                <a:srgbClr val="003E2C"/>
              </a:solidFill>
              <a:latin typeface="Adobe Garamond Pro" pitchFamily="18" charset="0"/>
            </a:endParaRPr>
          </a:p>
          <a:p>
            <a:pPr lvl="1" eaLnBrk="1" hangingPunct="1"/>
            <a:r>
              <a:rPr lang="en-US" sz="2400" dirty="0" smtClean="0">
                <a:solidFill>
                  <a:srgbClr val="003E2C"/>
                </a:solidFill>
                <a:latin typeface="Adobe Garamond Pro" pitchFamily="18" charset="0"/>
              </a:rPr>
              <a:t>Share </a:t>
            </a:r>
            <a:r>
              <a:rPr lang="en-US" sz="2400" dirty="0">
                <a:solidFill>
                  <a:srgbClr val="003E2C"/>
                </a:solidFill>
                <a:latin typeface="Adobe Garamond Pro" pitchFamily="18" charset="0"/>
              </a:rPr>
              <a:t>statistical information about their collections</a:t>
            </a:r>
          </a:p>
          <a:p>
            <a:pPr lvl="1" eaLnBrk="1" hangingPunct="1"/>
            <a:r>
              <a:rPr lang="en-US" sz="2400" dirty="0">
                <a:solidFill>
                  <a:srgbClr val="003E2C"/>
                </a:solidFill>
                <a:latin typeface="Adobe Garamond Pro" pitchFamily="18" charset="0"/>
              </a:rPr>
              <a:t>Incorporate archive statistics into their T &amp; P </a:t>
            </a:r>
            <a:r>
              <a:rPr lang="en-US" sz="2400" dirty="0" smtClean="0">
                <a:solidFill>
                  <a:srgbClr val="003E2C"/>
                </a:solidFill>
                <a:latin typeface="Adobe Garamond Pro" pitchFamily="18" charset="0"/>
              </a:rPr>
              <a:t>portfolios</a:t>
            </a:r>
          </a:p>
          <a:p>
            <a:pPr eaLnBrk="1" hangingPunct="1"/>
            <a:endParaRPr lang="en-US" sz="2000" dirty="0" smtClean="0">
              <a:solidFill>
                <a:srgbClr val="003E2C"/>
              </a:solidFill>
              <a:latin typeface="Adobe Garamond Pro" pitchFamily="18" charset="0"/>
            </a:endParaRPr>
          </a:p>
        </p:txBody>
      </p:sp>
    </p:spTree>
    <p:extLst>
      <p:ext uri="{BB962C8B-B14F-4D97-AF65-F5344CB8AC3E}">
        <p14:creationId xmlns:p14="http://schemas.microsoft.com/office/powerpoint/2010/main" val="18619713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Robust Suite of Services</a:t>
            </a:r>
          </a:p>
        </p:txBody>
      </p:sp>
      <p:pic>
        <p:nvPicPr>
          <p:cNvPr id="5" name="Content Placeholder 4"/>
          <p:cNvPicPr>
            <a:picLocks noGrp="1"/>
          </p:cNvPicPr>
          <p:nvPr>
            <p:ph idx="1"/>
          </p:nvPr>
        </p:nvPicPr>
        <p:blipFill rotWithShape="1">
          <a:blip r:embed="rId4"/>
          <a:srcRect l="6286" t="6886" r="6234" b="5125"/>
          <a:stretch/>
        </p:blipFill>
        <p:spPr>
          <a:xfrm>
            <a:off x="1204686" y="1417638"/>
            <a:ext cx="6749143" cy="4242934"/>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4431465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
            </a:r>
            <a:br>
              <a:rPr lang="en-US" dirty="0" smtClean="0">
                <a:solidFill>
                  <a:srgbClr val="003E2C"/>
                </a:solidFill>
                <a:latin typeface="Adobe Garamond Pro" pitchFamily="18" charset="0"/>
              </a:rPr>
            </a:br>
            <a:r>
              <a:rPr lang="en-US" dirty="0" smtClean="0">
                <a:solidFill>
                  <a:srgbClr val="003E2C"/>
                </a:solidFill>
                <a:latin typeface="Adobe Garamond Pro" pitchFamily="18" charset="0"/>
              </a:rPr>
              <a:t>Services: Investigate copyright</a:t>
            </a:r>
            <a:br>
              <a:rPr lang="en-US" dirty="0" smtClean="0">
                <a:solidFill>
                  <a:srgbClr val="003E2C"/>
                </a:solidFill>
                <a:latin typeface="Adobe Garamond Pro" pitchFamily="18" charset="0"/>
              </a:rPr>
            </a:br>
            <a:endParaRPr lang="en-US" dirty="0" smtClean="0">
              <a:solidFill>
                <a:srgbClr val="003E2C"/>
              </a:solidFill>
              <a:latin typeface="Adobe Garamond Pro" pitchFamily="18" charset="0"/>
            </a:endParaRPr>
          </a:p>
        </p:txBody>
      </p:sp>
      <p:sp>
        <p:nvSpPr>
          <p:cNvPr id="15363"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dirty="0" smtClean="0">
              <a:solidFill>
                <a:srgbClr val="003E2C"/>
              </a:solidFill>
              <a:latin typeface="Adobe Garamond Pro" pitchFamily="18" charset="0"/>
            </a:endParaRPr>
          </a:p>
          <a:p>
            <a:pPr eaLnBrk="1" hangingPunct="1"/>
            <a:r>
              <a:rPr lang="en-US" dirty="0" smtClean="0">
                <a:solidFill>
                  <a:srgbClr val="003E2C"/>
                </a:solidFill>
                <a:latin typeface="Adobe Garamond Pro" pitchFamily="18" charset="0"/>
              </a:rPr>
              <a:t>Check Sherpa/RoMEO</a:t>
            </a:r>
            <a:r>
              <a:rPr lang="en-US" dirty="0">
                <a:solidFill>
                  <a:srgbClr val="003E2C"/>
                </a:solidFill>
                <a:latin typeface="Adobe Garamond Pro" pitchFamily="18" charset="0"/>
              </a:rPr>
              <a:t> http://www.sherpa.ac.uk/romeo/</a:t>
            </a:r>
            <a:endParaRPr lang="en-US" dirty="0" smtClean="0">
              <a:solidFill>
                <a:srgbClr val="003E2C"/>
              </a:solidFill>
              <a:latin typeface="Adobe Garamond Pro" pitchFamily="18" charset="0"/>
            </a:endParaRPr>
          </a:p>
          <a:p>
            <a:pPr eaLnBrk="1" hangingPunct="1"/>
            <a:r>
              <a:rPr lang="en-US" dirty="0" smtClean="0">
                <a:solidFill>
                  <a:srgbClr val="003E2C"/>
                </a:solidFill>
                <a:latin typeface="Adobe Garamond Pro" pitchFamily="18" charset="0"/>
              </a:rPr>
              <a:t>Review publishers’ web sites for copyright &amp; authors’ rights information</a:t>
            </a:r>
          </a:p>
          <a:p>
            <a:pPr eaLnBrk="1" hangingPunct="1"/>
            <a:r>
              <a:rPr lang="en-US" dirty="0" smtClean="0">
                <a:solidFill>
                  <a:srgbClr val="003E2C"/>
                </a:solidFill>
                <a:latin typeface="Adobe Garamond Pro" pitchFamily="18" charset="0"/>
              </a:rPr>
              <a:t>Occasionally contact publishers for clarification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z="4000" dirty="0" smtClean="0">
                <a:solidFill>
                  <a:srgbClr val="003E2C"/>
                </a:solidFill>
                <a:latin typeface="Adobe Garamond Pro" pitchFamily="18" charset="0"/>
              </a:rPr>
              <a:t>Services: Help Faculty </a:t>
            </a:r>
            <a:r>
              <a:rPr lang="en-US" sz="4000" dirty="0">
                <a:solidFill>
                  <a:srgbClr val="003E2C"/>
                </a:solidFill>
                <a:latin typeface="Adobe Garamond Pro" pitchFamily="18" charset="0"/>
              </a:rPr>
              <a:t>U</a:t>
            </a:r>
            <a:r>
              <a:rPr lang="en-US" sz="4000" dirty="0" smtClean="0">
                <a:solidFill>
                  <a:srgbClr val="003E2C"/>
                </a:solidFill>
                <a:latin typeface="Adobe Garamond Pro" pitchFamily="18" charset="0"/>
              </a:rPr>
              <a:t>nderstand </a:t>
            </a:r>
            <a:br>
              <a:rPr lang="en-US" sz="4000" dirty="0" smtClean="0">
                <a:solidFill>
                  <a:srgbClr val="003E2C"/>
                </a:solidFill>
                <a:latin typeface="Adobe Garamond Pro" pitchFamily="18" charset="0"/>
              </a:rPr>
            </a:br>
            <a:r>
              <a:rPr lang="en-US" sz="4000" dirty="0" smtClean="0">
                <a:solidFill>
                  <a:srgbClr val="003E2C"/>
                </a:solidFill>
                <a:latin typeface="Adobe Garamond Pro" pitchFamily="18" charset="0"/>
              </a:rPr>
              <a:t>Publishers’ Agreements</a:t>
            </a:r>
          </a:p>
        </p:txBody>
      </p:sp>
      <p:sp>
        <p:nvSpPr>
          <p:cNvPr id="17411" name="Content Placeholder 2"/>
          <p:cNvSpPr>
            <a:spLocks noGrp="1"/>
          </p:cNvSpPr>
          <p:nvPr>
            <p:ph idx="1"/>
          </p:nvPr>
        </p:nvSpPr>
        <p:spPr>
          <a:xfrm>
            <a:off x="1065213" y="1600200"/>
            <a:ext cx="6835775" cy="3973286"/>
          </a:xfrm>
        </p:spPr>
        <p:style>
          <a:lnRef idx="2">
            <a:schemeClr val="accent3"/>
          </a:lnRef>
          <a:fillRef idx="1">
            <a:schemeClr val="lt1"/>
          </a:fillRef>
          <a:effectRef idx="0">
            <a:schemeClr val="accent3"/>
          </a:effectRef>
          <a:fontRef idx="minor">
            <a:schemeClr val="dk1"/>
          </a:fontRef>
        </p:style>
        <p:txBody>
          <a:bodyPr/>
          <a:lstStyle/>
          <a:p>
            <a:pPr eaLnBrk="1" hangingPunct="1"/>
            <a:r>
              <a:rPr lang="en-US" dirty="0" smtClean="0">
                <a:solidFill>
                  <a:srgbClr val="003E2C"/>
                </a:solidFill>
                <a:latin typeface="Adobe Garamond Pro" pitchFamily="18" charset="0"/>
              </a:rPr>
              <a:t>Faculty ask us to review publishers’ agreements for new publications</a:t>
            </a:r>
          </a:p>
          <a:p>
            <a:pPr eaLnBrk="1" hangingPunct="1"/>
            <a:r>
              <a:rPr lang="en-US" dirty="0" smtClean="0">
                <a:solidFill>
                  <a:srgbClr val="003E2C"/>
                </a:solidFill>
                <a:latin typeface="Adobe Garamond Pro" pitchFamily="18" charset="0"/>
              </a:rPr>
              <a:t>We give our opinion and suggest some possible options</a:t>
            </a:r>
          </a:p>
          <a:p>
            <a:pPr eaLnBrk="1" hangingPunct="1"/>
            <a:r>
              <a:rPr lang="en-US" dirty="0" smtClean="0">
                <a:solidFill>
                  <a:srgbClr val="003E2C"/>
                </a:solidFill>
                <a:latin typeface="Adobe Garamond Pro" pitchFamily="18" charset="0"/>
              </a:rPr>
              <a:t>It is always up to faculty to assess the risk and negotiate as they see fit with their publishers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Services: Track Embargo Periods</a:t>
            </a:r>
          </a:p>
        </p:txBody>
      </p:sp>
      <p:pic>
        <p:nvPicPr>
          <p:cNvPr id="4" name="Content Placeholder 3"/>
          <p:cNvPicPr>
            <a:picLocks noGrp="1"/>
          </p:cNvPicPr>
          <p:nvPr>
            <p:ph idx="1"/>
          </p:nvPr>
        </p:nvPicPr>
        <p:blipFill rotWithShape="1">
          <a:blip r:embed="rId4"/>
          <a:srcRect l="5459" t="1668" r="5329" b="17753"/>
          <a:stretch/>
        </p:blipFill>
        <p:spPr>
          <a:xfrm>
            <a:off x="993913" y="1417637"/>
            <a:ext cx="7129670" cy="4453075"/>
          </a:xfrm>
          <a:prstGeom prst="rect">
            <a:avLst/>
          </a:prstGeo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Services: Track Embargo Periods</a:t>
            </a:r>
          </a:p>
        </p:txBody>
      </p:sp>
      <p:pic>
        <p:nvPicPr>
          <p:cNvPr id="5" name="Content Placeholder 4"/>
          <p:cNvPicPr>
            <a:picLocks noGrp="1"/>
          </p:cNvPicPr>
          <p:nvPr>
            <p:ph idx="1"/>
          </p:nvPr>
        </p:nvPicPr>
        <p:blipFill rotWithShape="1">
          <a:blip r:embed="rId4"/>
          <a:srcRect l="8275" t="19557" r="9008" b="12671"/>
          <a:stretch/>
        </p:blipFill>
        <p:spPr>
          <a:xfrm>
            <a:off x="1139687" y="1550504"/>
            <a:ext cx="6944139" cy="4313583"/>
          </a:xfrm>
          <a:prstGeom prst="rect">
            <a:avLst/>
          </a:prstGeom>
        </p:spPr>
        <p:style>
          <a:lnRef idx="2">
            <a:schemeClr val="accent3"/>
          </a:lnRef>
          <a:fillRef idx="1">
            <a:schemeClr val="lt1"/>
          </a:fillRef>
          <a:effectRef idx="0">
            <a:schemeClr val="accent3"/>
          </a:effectRef>
          <a:fontRef idx="minor">
            <a:schemeClr val="dk1"/>
          </a:fontRef>
        </p:style>
      </p:pic>
      <p:sp>
        <p:nvSpPr>
          <p:cNvPr id="3" name="Right Arrow 2"/>
          <p:cNvSpPr/>
          <p:nvPr/>
        </p:nvSpPr>
        <p:spPr>
          <a:xfrm>
            <a:off x="715618" y="5529943"/>
            <a:ext cx="848140" cy="334144"/>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p:cNvSpPr/>
          <p:nvPr/>
        </p:nvSpPr>
        <p:spPr>
          <a:xfrm>
            <a:off x="1139687" y="4022038"/>
            <a:ext cx="5019066" cy="455834"/>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4406049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Services: Provide Statistical </a:t>
            </a:r>
            <a:r>
              <a:rPr lang="en-US" dirty="0">
                <a:solidFill>
                  <a:srgbClr val="003E2C"/>
                </a:solidFill>
                <a:latin typeface="Adobe Garamond Pro" pitchFamily="18" charset="0"/>
              </a:rPr>
              <a:t>U</a:t>
            </a:r>
            <a:r>
              <a:rPr lang="en-US" dirty="0" smtClean="0">
                <a:solidFill>
                  <a:srgbClr val="003E2C"/>
                </a:solidFill>
                <a:latin typeface="Adobe Garamond Pro" pitchFamily="18" charset="0"/>
              </a:rPr>
              <a:t>pdates</a:t>
            </a:r>
          </a:p>
        </p:txBody>
      </p:sp>
      <p:pic>
        <p:nvPicPr>
          <p:cNvPr id="4" name="Content Placeholder 3"/>
          <p:cNvPicPr>
            <a:picLocks noGrp="1"/>
          </p:cNvPicPr>
          <p:nvPr>
            <p:ph idx="1"/>
          </p:nvPr>
        </p:nvPicPr>
        <p:blipFill rotWithShape="1">
          <a:blip r:embed="rId4"/>
          <a:srcRect l="10395" t="1581" r="23635" b="17773"/>
          <a:stretch/>
        </p:blipFill>
        <p:spPr>
          <a:xfrm>
            <a:off x="1033670" y="1802296"/>
            <a:ext cx="7023651" cy="4055165"/>
          </a:xfrm>
          <a:prstGeom prst="rect">
            <a:avLst/>
          </a:prstGeom>
        </p:spPr>
        <p:style>
          <a:lnRef idx="2">
            <a:schemeClr val="accent3"/>
          </a:lnRef>
          <a:fillRef idx="1">
            <a:schemeClr val="lt1"/>
          </a:fillRef>
          <a:effectRef idx="0">
            <a:schemeClr val="accent3"/>
          </a:effectRef>
          <a:fontRef idx="minor">
            <a:schemeClr val="dk1"/>
          </a:fontRef>
        </p:style>
      </p:pic>
      <p:sp>
        <p:nvSpPr>
          <p:cNvPr id="2" name="Oval 1"/>
          <p:cNvSpPr/>
          <p:nvPr/>
        </p:nvSpPr>
        <p:spPr>
          <a:xfrm>
            <a:off x="6268278" y="2279374"/>
            <a:ext cx="980662" cy="834887"/>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ight Arrow 2"/>
          <p:cNvSpPr/>
          <p:nvPr/>
        </p:nvSpPr>
        <p:spPr>
          <a:xfrm>
            <a:off x="622853" y="3114261"/>
            <a:ext cx="609600" cy="304799"/>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ight Arrow 4"/>
          <p:cNvSpPr/>
          <p:nvPr/>
        </p:nvSpPr>
        <p:spPr>
          <a:xfrm>
            <a:off x="622853" y="5022574"/>
            <a:ext cx="609600" cy="304799"/>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771373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Services: T &amp; P Portfolio Assistance</a:t>
            </a:r>
          </a:p>
        </p:txBody>
      </p:sp>
      <p:sp>
        <p:nvSpPr>
          <p:cNvPr id="1945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dirty="0" smtClean="0">
              <a:solidFill>
                <a:srgbClr val="003E2C"/>
              </a:solidFill>
              <a:latin typeface="Adobe Garamond Pro" pitchFamily="18" charset="0"/>
            </a:endParaRPr>
          </a:p>
          <a:p>
            <a:pPr eaLnBrk="1" hangingPunct="1"/>
            <a:r>
              <a:rPr lang="en-US" dirty="0" smtClean="0">
                <a:solidFill>
                  <a:srgbClr val="003E2C"/>
                </a:solidFill>
                <a:latin typeface="Adobe Garamond Pro" pitchFamily="18" charset="0"/>
              </a:rPr>
              <a:t>We help faculty review and understand the statistics generated from the archive</a:t>
            </a:r>
          </a:p>
          <a:p>
            <a:pPr eaLnBrk="1" hangingPunct="1"/>
            <a:r>
              <a:rPr lang="en-US" dirty="0" smtClean="0">
                <a:solidFill>
                  <a:srgbClr val="003E2C"/>
                </a:solidFill>
                <a:latin typeface="Adobe Garamond Pro" pitchFamily="18" charset="0"/>
              </a:rPr>
              <a:t>It is the responsibility of faculty to interpret those statistics and insert data into their tenure and promotion portfolios</a:t>
            </a:r>
          </a:p>
        </p:txBody>
      </p:sp>
    </p:spTree>
    <p:extLst>
      <p:ext uri="{BB962C8B-B14F-4D97-AF65-F5344CB8AC3E}">
        <p14:creationId xmlns:p14="http://schemas.microsoft.com/office/powerpoint/2010/main" val="2488308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z="3600" dirty="0" smtClean="0">
                <a:solidFill>
                  <a:srgbClr val="003E2C"/>
                </a:solidFill>
                <a:latin typeface="Adobe Garamond Pro" pitchFamily="18" charset="0"/>
              </a:rPr>
              <a:t>USFSP Digital Archive</a:t>
            </a:r>
            <a:br>
              <a:rPr lang="en-US" sz="3600" dirty="0" smtClean="0">
                <a:solidFill>
                  <a:srgbClr val="003E2C"/>
                </a:solidFill>
                <a:latin typeface="Adobe Garamond Pro" pitchFamily="18" charset="0"/>
              </a:rPr>
            </a:br>
            <a:r>
              <a:rPr lang="en-US" sz="3600" dirty="0" smtClean="0">
                <a:solidFill>
                  <a:srgbClr val="003E2C"/>
                </a:solidFill>
                <a:latin typeface="Adobe Garamond Pro" pitchFamily="18" charset="0"/>
              </a:rPr>
              <a:t>http://dspace.nelson.usf.edu/xmlui</a:t>
            </a:r>
          </a:p>
        </p:txBody>
      </p:sp>
      <p:pic>
        <p:nvPicPr>
          <p:cNvPr id="7171" name="Content Placeholder 3"/>
          <p:cNvPicPr>
            <a:picLocks noGrp="1"/>
          </p:cNvPicPr>
          <p:nvPr>
            <p:ph idx="1"/>
          </p:nvPr>
        </p:nvPicPr>
        <p:blipFill>
          <a:blip r:embed="rId4">
            <a:extLst>
              <a:ext uri="{28A0092B-C50C-407E-A947-70E740481C1C}">
                <a14:useLocalDpi xmlns:a14="http://schemas.microsoft.com/office/drawing/2010/main" val="0"/>
              </a:ext>
            </a:extLst>
          </a:blip>
          <a:srcRect l="4547" r="5322" b="13358"/>
          <a:stretch>
            <a:fillRect/>
          </a:stretch>
        </p:blipFill>
        <p:spPr>
          <a:xfrm>
            <a:off x="1065213" y="1417638"/>
            <a:ext cx="6835775" cy="4503737"/>
          </a:xfr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sz="2800" dirty="0" smtClean="0">
              <a:solidFill>
                <a:srgbClr val="003E2C"/>
              </a:solidFill>
              <a:latin typeface="Adobe Garamond Pro" pitchFamily="18" charset="0"/>
            </a:endParaRPr>
          </a:p>
          <a:p>
            <a:pPr eaLnBrk="1" hangingPunct="1"/>
            <a:r>
              <a:rPr lang="en-US" sz="2800" dirty="0" smtClean="0">
                <a:solidFill>
                  <a:srgbClr val="003E2C"/>
                </a:solidFill>
                <a:latin typeface="Adobe Garamond Pro" pitchFamily="18" charset="0"/>
              </a:rPr>
              <a:t>Lifetime </a:t>
            </a:r>
            <a:r>
              <a:rPr lang="en-US" sz="2800" dirty="0">
                <a:solidFill>
                  <a:srgbClr val="003E2C"/>
                </a:solidFill>
                <a:latin typeface="Adobe Garamond Pro" pitchFamily="18" charset="0"/>
              </a:rPr>
              <a:t>support to faculty </a:t>
            </a:r>
            <a:endParaRPr lang="en-US" sz="2800" dirty="0" smtClean="0">
              <a:solidFill>
                <a:srgbClr val="003E2C"/>
              </a:solidFill>
              <a:latin typeface="Adobe Garamond Pro" pitchFamily="18" charset="0"/>
            </a:endParaRPr>
          </a:p>
          <a:p>
            <a:pPr eaLnBrk="1" hangingPunct="1"/>
            <a:r>
              <a:rPr lang="en-US" sz="2800" dirty="0">
                <a:solidFill>
                  <a:srgbClr val="003E2C"/>
                </a:solidFill>
                <a:latin typeface="Adobe Garamond Pro" pitchFamily="18" charset="0"/>
              </a:rPr>
              <a:t>Part of community of scholars</a:t>
            </a:r>
          </a:p>
          <a:p>
            <a:pPr eaLnBrk="1" hangingPunct="1"/>
            <a:r>
              <a:rPr lang="en-US" sz="2800" dirty="0" smtClean="0">
                <a:solidFill>
                  <a:srgbClr val="003E2C"/>
                </a:solidFill>
                <a:latin typeface="Adobe Garamond Pro" pitchFamily="18" charset="0"/>
              </a:rPr>
              <a:t>Personalized </a:t>
            </a:r>
            <a:r>
              <a:rPr lang="en-US" sz="2800" dirty="0">
                <a:solidFill>
                  <a:srgbClr val="003E2C"/>
                </a:solidFill>
                <a:latin typeface="Adobe Garamond Pro" pitchFamily="18" charset="0"/>
              </a:rPr>
              <a:t>collections page</a:t>
            </a:r>
          </a:p>
          <a:p>
            <a:pPr eaLnBrk="1" hangingPunct="1"/>
            <a:r>
              <a:rPr lang="en-US" sz="2800" dirty="0">
                <a:solidFill>
                  <a:srgbClr val="003E2C"/>
                </a:solidFill>
                <a:latin typeface="Adobe Garamond Pro" pitchFamily="18" charset="0"/>
              </a:rPr>
              <a:t>Comprehensive digital portfolios </a:t>
            </a:r>
            <a:endParaRPr lang="en-US" sz="2800" dirty="0" smtClean="0">
              <a:solidFill>
                <a:srgbClr val="003E2C"/>
              </a:solidFill>
              <a:latin typeface="Adobe Garamond Pro" pitchFamily="18" charset="0"/>
            </a:endParaRPr>
          </a:p>
          <a:p>
            <a:pPr eaLnBrk="1" hangingPunct="1"/>
            <a:r>
              <a:rPr lang="en-US" sz="2800" dirty="0" smtClean="0">
                <a:solidFill>
                  <a:srgbClr val="003E2C"/>
                </a:solidFill>
                <a:latin typeface="Adobe Garamond Pro" pitchFamily="18" charset="0"/>
              </a:rPr>
              <a:t>Library handles </a:t>
            </a:r>
            <a:r>
              <a:rPr lang="en-US" sz="2800" dirty="0">
                <a:solidFill>
                  <a:srgbClr val="003E2C"/>
                </a:solidFill>
                <a:latin typeface="Adobe Garamond Pro" pitchFamily="18" charset="0"/>
              </a:rPr>
              <a:t>all </a:t>
            </a:r>
            <a:r>
              <a:rPr lang="en-US" sz="2800" dirty="0" smtClean="0">
                <a:solidFill>
                  <a:srgbClr val="003E2C"/>
                </a:solidFill>
                <a:latin typeface="Adobe Garamond Pro" pitchFamily="18" charset="0"/>
              </a:rPr>
              <a:t>the work of submitting</a:t>
            </a:r>
          </a:p>
          <a:p>
            <a:pPr eaLnBrk="1" hangingPunct="1"/>
            <a:r>
              <a:rPr lang="en-US" sz="2800" dirty="0" smtClean="0">
                <a:solidFill>
                  <a:srgbClr val="003E2C"/>
                </a:solidFill>
                <a:latin typeface="Adobe Garamond Pro" pitchFamily="18" charset="0"/>
              </a:rPr>
              <a:t>Robust services </a:t>
            </a:r>
            <a:r>
              <a:rPr lang="en-US" sz="2800" dirty="0">
                <a:solidFill>
                  <a:srgbClr val="003E2C"/>
                </a:solidFill>
                <a:latin typeface="Adobe Garamond Pro" pitchFamily="18" charset="0"/>
              </a:rPr>
              <a:t>and supporting materials </a:t>
            </a:r>
            <a:endParaRPr lang="en-US" sz="2800" dirty="0" smtClean="0">
              <a:solidFill>
                <a:srgbClr val="003E2C"/>
              </a:solidFill>
              <a:latin typeface="Adobe Garamond Pro" pitchFamily="18" charset="0"/>
            </a:endParaRPr>
          </a:p>
          <a:p>
            <a:pPr eaLnBrk="1" hangingPunct="1"/>
            <a:r>
              <a:rPr lang="en-US" sz="2800" dirty="0">
                <a:solidFill>
                  <a:srgbClr val="003E2C"/>
                </a:solidFill>
                <a:latin typeface="Adobe Garamond Pro" pitchFamily="18" charset="0"/>
              </a:rPr>
              <a:t>P</a:t>
            </a:r>
            <a:r>
              <a:rPr lang="en-US" sz="2800" dirty="0" smtClean="0">
                <a:solidFill>
                  <a:srgbClr val="003E2C"/>
                </a:solidFill>
                <a:latin typeface="Adobe Garamond Pro" pitchFamily="18" charset="0"/>
              </a:rPr>
              <a:t>lace to collect </a:t>
            </a:r>
            <a:r>
              <a:rPr lang="en-US" sz="2800" dirty="0">
                <a:solidFill>
                  <a:srgbClr val="003E2C"/>
                </a:solidFill>
                <a:latin typeface="Adobe Garamond Pro" pitchFamily="18" charset="0"/>
              </a:rPr>
              <a:t>t</a:t>
            </a:r>
            <a:r>
              <a:rPr lang="en-US" sz="2800" dirty="0" smtClean="0">
                <a:solidFill>
                  <a:srgbClr val="003E2C"/>
                </a:solidFill>
                <a:latin typeface="Adobe Garamond Pro" pitchFamily="18" charset="0"/>
              </a:rPr>
              <a:t>heir </a:t>
            </a:r>
            <a:r>
              <a:rPr lang="en-US" sz="2800" dirty="0">
                <a:solidFill>
                  <a:srgbClr val="003E2C"/>
                </a:solidFill>
                <a:latin typeface="Adobe Garamond Pro" pitchFamily="18" charset="0"/>
              </a:rPr>
              <a:t>s</a:t>
            </a:r>
            <a:r>
              <a:rPr lang="en-US" sz="2800" dirty="0" smtClean="0">
                <a:solidFill>
                  <a:srgbClr val="003E2C"/>
                </a:solidFill>
                <a:latin typeface="Adobe Garamond Pro" pitchFamily="18" charset="0"/>
              </a:rPr>
              <a:t>tudents’ work</a:t>
            </a: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11549020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1"/>
            <a:ext cx="8229600" cy="776514"/>
          </a:xfrm>
        </p:spPr>
        <p:txBody>
          <a:bodyPr/>
          <a:lstStyle/>
          <a:p>
            <a:pPr eaLnBrk="1" hangingPunct="1"/>
            <a:r>
              <a:rPr lang="en-US" dirty="0" smtClean="0">
                <a:solidFill>
                  <a:srgbClr val="003E2C"/>
                </a:solidFill>
                <a:latin typeface="Adobe Garamond Pro" pitchFamily="18" charset="0"/>
              </a:rPr>
              <a:t>Collect Students’ Work</a:t>
            </a:r>
          </a:p>
        </p:txBody>
      </p:sp>
      <p:pic>
        <p:nvPicPr>
          <p:cNvPr id="4" name="Content Placeholder 3"/>
          <p:cNvPicPr>
            <a:picLocks noGrp="1"/>
          </p:cNvPicPr>
          <p:nvPr>
            <p:ph idx="1"/>
          </p:nvPr>
        </p:nvPicPr>
        <p:blipFill rotWithShape="1">
          <a:blip r:embed="rId4"/>
          <a:srcRect l="12080" t="6228" r="23940" b="8193"/>
          <a:stretch/>
        </p:blipFill>
        <p:spPr>
          <a:xfrm>
            <a:off x="1219199" y="1465944"/>
            <a:ext cx="6633030" cy="4281714"/>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41623715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2800" dirty="0" smtClean="0">
                <a:solidFill>
                  <a:srgbClr val="003E2C"/>
                </a:solidFill>
                <a:latin typeface="Adobe Garamond Pro" pitchFamily="18" charset="0"/>
              </a:rPr>
              <a:t>Lifetime </a:t>
            </a:r>
            <a:r>
              <a:rPr lang="en-US" sz="2800" dirty="0">
                <a:solidFill>
                  <a:srgbClr val="003E2C"/>
                </a:solidFill>
                <a:latin typeface="Adobe Garamond Pro" pitchFamily="18" charset="0"/>
              </a:rPr>
              <a:t>support to faculty </a:t>
            </a:r>
            <a:endParaRPr lang="en-US" sz="2800" dirty="0" smtClean="0">
              <a:solidFill>
                <a:srgbClr val="003E2C"/>
              </a:solidFill>
              <a:latin typeface="Adobe Garamond Pro" pitchFamily="18" charset="0"/>
            </a:endParaRPr>
          </a:p>
          <a:p>
            <a:pPr eaLnBrk="1" hangingPunct="1"/>
            <a:r>
              <a:rPr lang="en-US" sz="2800" dirty="0">
                <a:solidFill>
                  <a:srgbClr val="003E2C"/>
                </a:solidFill>
                <a:latin typeface="Adobe Garamond Pro" pitchFamily="18" charset="0"/>
              </a:rPr>
              <a:t>Part of community of scholars</a:t>
            </a:r>
          </a:p>
          <a:p>
            <a:pPr eaLnBrk="1" hangingPunct="1"/>
            <a:r>
              <a:rPr lang="en-US" sz="2800" dirty="0" smtClean="0">
                <a:solidFill>
                  <a:srgbClr val="003E2C"/>
                </a:solidFill>
                <a:latin typeface="Adobe Garamond Pro" pitchFamily="18" charset="0"/>
              </a:rPr>
              <a:t>Personalized </a:t>
            </a:r>
            <a:r>
              <a:rPr lang="en-US" sz="2800" dirty="0">
                <a:solidFill>
                  <a:srgbClr val="003E2C"/>
                </a:solidFill>
                <a:latin typeface="Adobe Garamond Pro" pitchFamily="18" charset="0"/>
              </a:rPr>
              <a:t>collections page</a:t>
            </a:r>
          </a:p>
          <a:p>
            <a:pPr eaLnBrk="1" hangingPunct="1"/>
            <a:r>
              <a:rPr lang="en-US" sz="2800" dirty="0">
                <a:solidFill>
                  <a:srgbClr val="003E2C"/>
                </a:solidFill>
                <a:latin typeface="Adobe Garamond Pro" pitchFamily="18" charset="0"/>
              </a:rPr>
              <a:t>Comprehensive digital portfolios </a:t>
            </a:r>
            <a:endParaRPr lang="en-US" sz="2800" dirty="0" smtClean="0">
              <a:solidFill>
                <a:srgbClr val="003E2C"/>
              </a:solidFill>
              <a:latin typeface="Adobe Garamond Pro" pitchFamily="18" charset="0"/>
            </a:endParaRPr>
          </a:p>
          <a:p>
            <a:pPr eaLnBrk="1" hangingPunct="1"/>
            <a:r>
              <a:rPr lang="en-US" sz="2800" dirty="0" smtClean="0">
                <a:solidFill>
                  <a:srgbClr val="003E2C"/>
                </a:solidFill>
                <a:latin typeface="Adobe Garamond Pro" pitchFamily="18" charset="0"/>
              </a:rPr>
              <a:t>Library handles </a:t>
            </a:r>
            <a:r>
              <a:rPr lang="en-US" sz="2800" dirty="0">
                <a:solidFill>
                  <a:srgbClr val="003E2C"/>
                </a:solidFill>
                <a:latin typeface="Adobe Garamond Pro" pitchFamily="18" charset="0"/>
              </a:rPr>
              <a:t>all </a:t>
            </a:r>
            <a:r>
              <a:rPr lang="en-US" sz="2800" dirty="0" smtClean="0">
                <a:solidFill>
                  <a:srgbClr val="003E2C"/>
                </a:solidFill>
                <a:latin typeface="Adobe Garamond Pro" pitchFamily="18" charset="0"/>
              </a:rPr>
              <a:t>the work of submitting</a:t>
            </a:r>
          </a:p>
          <a:p>
            <a:pPr eaLnBrk="1" hangingPunct="1"/>
            <a:r>
              <a:rPr lang="en-US" sz="2800" dirty="0" smtClean="0">
                <a:solidFill>
                  <a:srgbClr val="003E2C"/>
                </a:solidFill>
                <a:latin typeface="Adobe Garamond Pro" pitchFamily="18" charset="0"/>
              </a:rPr>
              <a:t>Robust services </a:t>
            </a:r>
            <a:r>
              <a:rPr lang="en-US" sz="2800" dirty="0">
                <a:solidFill>
                  <a:srgbClr val="003E2C"/>
                </a:solidFill>
                <a:latin typeface="Adobe Garamond Pro" pitchFamily="18" charset="0"/>
              </a:rPr>
              <a:t>and supporting materials </a:t>
            </a:r>
          </a:p>
          <a:p>
            <a:pPr eaLnBrk="1" hangingPunct="1"/>
            <a:r>
              <a:rPr lang="en-US" sz="2800" dirty="0" smtClean="0">
                <a:solidFill>
                  <a:srgbClr val="003E2C"/>
                </a:solidFill>
                <a:latin typeface="Adobe Garamond Pro" pitchFamily="18" charset="0"/>
              </a:rPr>
              <a:t>Place </a:t>
            </a:r>
            <a:r>
              <a:rPr lang="en-US" sz="2800" dirty="0">
                <a:solidFill>
                  <a:srgbClr val="003E2C"/>
                </a:solidFill>
                <a:latin typeface="Adobe Garamond Pro" pitchFamily="18" charset="0"/>
              </a:rPr>
              <a:t>to </a:t>
            </a:r>
            <a:r>
              <a:rPr lang="en-US" sz="2800" dirty="0" smtClean="0">
                <a:solidFill>
                  <a:srgbClr val="003E2C"/>
                </a:solidFill>
                <a:latin typeface="Adobe Garamond Pro" pitchFamily="18" charset="0"/>
              </a:rPr>
              <a:t>collect </a:t>
            </a:r>
            <a:r>
              <a:rPr lang="en-US" sz="2800" dirty="0">
                <a:solidFill>
                  <a:srgbClr val="003E2C"/>
                </a:solidFill>
                <a:latin typeface="Adobe Garamond Pro" pitchFamily="18" charset="0"/>
              </a:rPr>
              <a:t>t</a:t>
            </a:r>
            <a:r>
              <a:rPr lang="en-US" sz="2800" dirty="0" smtClean="0">
                <a:solidFill>
                  <a:srgbClr val="003E2C"/>
                </a:solidFill>
                <a:latin typeface="Adobe Garamond Pro" pitchFamily="18" charset="0"/>
              </a:rPr>
              <a:t>heir </a:t>
            </a:r>
            <a:r>
              <a:rPr lang="en-US" sz="2800" dirty="0">
                <a:solidFill>
                  <a:srgbClr val="003E2C"/>
                </a:solidFill>
                <a:latin typeface="Adobe Garamond Pro" pitchFamily="18" charset="0"/>
              </a:rPr>
              <a:t>s</a:t>
            </a:r>
            <a:r>
              <a:rPr lang="en-US" sz="2800" dirty="0" smtClean="0">
                <a:solidFill>
                  <a:srgbClr val="003E2C"/>
                </a:solidFill>
                <a:latin typeface="Adobe Garamond Pro" pitchFamily="18" charset="0"/>
              </a:rPr>
              <a:t>tudents</a:t>
            </a:r>
            <a:r>
              <a:rPr lang="en-US" sz="2800" dirty="0">
                <a:solidFill>
                  <a:srgbClr val="003E2C"/>
                </a:solidFill>
                <a:latin typeface="Adobe Garamond Pro" pitchFamily="18" charset="0"/>
              </a:rPr>
              <a:t>’ </a:t>
            </a:r>
            <a:r>
              <a:rPr lang="en-US" sz="2800" dirty="0" smtClean="0">
                <a:solidFill>
                  <a:srgbClr val="003E2C"/>
                </a:solidFill>
                <a:latin typeface="Adobe Garamond Pro" pitchFamily="18" charset="0"/>
              </a:rPr>
              <a:t>work</a:t>
            </a:r>
            <a:endParaRPr lang="en-US" sz="2800" dirty="0">
              <a:solidFill>
                <a:srgbClr val="003E2C"/>
              </a:solidFill>
              <a:latin typeface="Adobe Garamond Pro" pitchFamily="18" charset="0"/>
            </a:endParaRPr>
          </a:p>
          <a:p>
            <a:pPr eaLnBrk="1" hangingPunct="1"/>
            <a:r>
              <a:rPr lang="en-US" sz="2800" dirty="0" smtClean="0">
                <a:solidFill>
                  <a:srgbClr val="003E2C"/>
                </a:solidFill>
                <a:latin typeface="Adobe Garamond Pro" pitchFamily="18" charset="0"/>
              </a:rPr>
              <a:t>Informational materials </a:t>
            </a:r>
          </a:p>
          <a:p>
            <a:pPr eaLnBrk="1" hangingPunct="1"/>
            <a:endParaRPr lang="en-US" sz="1800" dirty="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274549660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Informational Materials</a:t>
            </a:r>
          </a:p>
        </p:txBody>
      </p:sp>
      <p:sp>
        <p:nvSpPr>
          <p:cNvPr id="1945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dirty="0" smtClean="0">
              <a:solidFill>
                <a:srgbClr val="003E2C"/>
              </a:solidFill>
              <a:latin typeface="Adobe Garamond Pro" pitchFamily="18" charset="0"/>
            </a:endParaRPr>
          </a:p>
          <a:p>
            <a:pPr eaLnBrk="1" hangingPunct="1"/>
            <a:r>
              <a:rPr lang="en-US" dirty="0" smtClean="0">
                <a:solidFill>
                  <a:srgbClr val="003E2C"/>
                </a:solidFill>
                <a:latin typeface="Adobe Garamond Pro" pitchFamily="18" charset="0"/>
              </a:rPr>
              <a:t>SPARC Authors’ Addendum</a:t>
            </a:r>
          </a:p>
          <a:p>
            <a:pPr eaLnBrk="1" hangingPunct="1"/>
            <a:r>
              <a:rPr lang="en-US" dirty="0" smtClean="0">
                <a:solidFill>
                  <a:srgbClr val="003E2C"/>
                </a:solidFill>
                <a:latin typeface="Adobe Garamond Pro" pitchFamily="18" charset="0"/>
              </a:rPr>
              <a:t>What’s In It For Me</a:t>
            </a:r>
          </a:p>
          <a:p>
            <a:pPr eaLnBrk="1" hangingPunct="1"/>
            <a:r>
              <a:rPr lang="en-US" dirty="0" smtClean="0">
                <a:solidFill>
                  <a:srgbClr val="003E2C"/>
                </a:solidFill>
                <a:latin typeface="Adobe Garamond Pro" pitchFamily="18" charset="0"/>
              </a:rPr>
              <a:t>Step-by-Step Guide on Submission</a:t>
            </a:r>
          </a:p>
          <a:p>
            <a:pPr eaLnBrk="1" hangingPunct="1"/>
            <a:r>
              <a:rPr lang="en-US" dirty="0" smtClean="0">
                <a:solidFill>
                  <a:srgbClr val="003E2C"/>
                </a:solidFill>
                <a:latin typeface="Adobe Garamond Pro" pitchFamily="18" charset="0"/>
              </a:rPr>
              <a:t>Links to presentations about the archive</a:t>
            </a:r>
          </a:p>
          <a:p>
            <a:pPr eaLnBrk="1" hangingPunct="1"/>
            <a:r>
              <a:rPr lang="en-US" dirty="0" smtClean="0">
                <a:solidFill>
                  <a:srgbClr val="003E2C"/>
                </a:solidFill>
                <a:latin typeface="Adobe Garamond Pro" pitchFamily="18" charset="0"/>
              </a:rPr>
              <a:t>How to Search the Digital Archive</a:t>
            </a:r>
          </a:p>
          <a:p>
            <a:pPr eaLnBrk="1" hangingPunct="1"/>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138767927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Challenges</a:t>
            </a:r>
          </a:p>
        </p:txBody>
      </p:sp>
      <p:sp>
        <p:nvSpPr>
          <p:cNvPr id="19459" name="Content Placeholder 2"/>
          <p:cNvSpPr>
            <a:spLocks noGrp="1"/>
          </p:cNvSpPr>
          <p:nvPr>
            <p:ph idx="1"/>
          </p:nvPr>
        </p:nvSpPr>
        <p:spPr>
          <a:xfrm>
            <a:off x="1065213" y="1600200"/>
            <a:ext cx="7091816" cy="4103914"/>
          </a:xfrm>
        </p:spPr>
        <p:style>
          <a:lnRef idx="2">
            <a:schemeClr val="accent3"/>
          </a:lnRef>
          <a:fillRef idx="1">
            <a:schemeClr val="lt1"/>
          </a:fillRef>
          <a:effectRef idx="0">
            <a:schemeClr val="accent3"/>
          </a:effectRef>
          <a:fontRef idx="minor">
            <a:schemeClr val="dk1"/>
          </a:fontRef>
        </p:style>
        <p:txBody>
          <a:bodyPr/>
          <a:lstStyle/>
          <a:p>
            <a:pPr eaLnBrk="1" hangingPunct="1"/>
            <a:r>
              <a:rPr lang="en-US" sz="2800" dirty="0" smtClean="0">
                <a:solidFill>
                  <a:srgbClr val="003E2C"/>
                </a:solidFill>
                <a:latin typeface="Adobe Garamond Pro" pitchFamily="18" charset="0"/>
              </a:rPr>
              <a:t>Software has some limitations and we don’t have in-house expertise to modify it</a:t>
            </a:r>
          </a:p>
          <a:p>
            <a:pPr eaLnBrk="1" hangingPunct="1"/>
            <a:r>
              <a:rPr lang="en-US" sz="2800" dirty="0" smtClean="0">
                <a:solidFill>
                  <a:srgbClr val="003E2C"/>
                </a:solidFill>
                <a:latin typeface="Adobe Garamond Pro" pitchFamily="18" charset="0"/>
              </a:rPr>
              <a:t>Some of the more senior faculty see no need as their careers are at the peak</a:t>
            </a:r>
          </a:p>
          <a:p>
            <a:pPr lvl="1" eaLnBrk="1" hangingPunct="1"/>
            <a:r>
              <a:rPr lang="en-US" dirty="0" smtClean="0">
                <a:solidFill>
                  <a:srgbClr val="003E2C"/>
                </a:solidFill>
                <a:latin typeface="Adobe Garamond Pro" pitchFamily="18" charset="0"/>
              </a:rPr>
              <a:t>Trying to sell them on the “legacy” aspect</a:t>
            </a:r>
          </a:p>
          <a:p>
            <a:pPr eaLnBrk="1" hangingPunct="1"/>
            <a:r>
              <a:rPr lang="en-US" sz="2800" dirty="0" smtClean="0">
                <a:solidFill>
                  <a:srgbClr val="003E2C"/>
                </a:solidFill>
                <a:latin typeface="Adobe Garamond Pro" pitchFamily="18" charset="0"/>
              </a:rPr>
              <a:t>Having the time to go as far as we would like to go with our services</a:t>
            </a:r>
          </a:p>
          <a:p>
            <a:pPr eaLnBrk="1" hangingPunct="1"/>
            <a:r>
              <a:rPr lang="en-US" sz="2800" dirty="0" smtClean="0">
                <a:solidFill>
                  <a:srgbClr val="003E2C"/>
                </a:solidFill>
                <a:latin typeface="Adobe Garamond Pro" pitchFamily="18" charset="0"/>
              </a:rPr>
              <a:t>Getting new faculty to submit their own work</a:t>
            </a:r>
          </a:p>
        </p:txBody>
      </p:sp>
    </p:spTree>
    <p:extLst>
      <p:ext uri="{BB962C8B-B14F-4D97-AF65-F5344CB8AC3E}">
        <p14:creationId xmlns:p14="http://schemas.microsoft.com/office/powerpoint/2010/main" val="238491691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Next Steps</a:t>
            </a:r>
          </a:p>
        </p:txBody>
      </p:sp>
      <p:sp>
        <p:nvSpPr>
          <p:cNvPr id="1945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sz="2800" dirty="0" smtClean="0">
                <a:solidFill>
                  <a:srgbClr val="003E2C"/>
                </a:solidFill>
                <a:latin typeface="Adobe Garamond Pro" pitchFamily="18" charset="0"/>
              </a:rPr>
              <a:t>Continue to develop contextual materials and innovative marketing</a:t>
            </a:r>
          </a:p>
          <a:p>
            <a:pPr eaLnBrk="1" hangingPunct="1"/>
            <a:r>
              <a:rPr lang="en-US" sz="2800" dirty="0" smtClean="0">
                <a:solidFill>
                  <a:srgbClr val="003E2C"/>
                </a:solidFill>
                <a:latin typeface="Adobe Garamond Pro" pitchFamily="18" charset="0"/>
              </a:rPr>
              <a:t>Develop or hire expertise to pull out more useful and user-friendly statistics from the database</a:t>
            </a:r>
          </a:p>
          <a:p>
            <a:pPr eaLnBrk="1" hangingPunct="1"/>
            <a:r>
              <a:rPr lang="en-US" sz="2800" dirty="0" smtClean="0">
                <a:solidFill>
                  <a:srgbClr val="003E2C"/>
                </a:solidFill>
                <a:latin typeface="Adobe Garamond Pro" pitchFamily="18" charset="0"/>
              </a:rPr>
              <a:t>Find funding to provide focused staffing </a:t>
            </a:r>
          </a:p>
          <a:p>
            <a:pPr eaLnBrk="1" hangingPunct="1"/>
            <a:r>
              <a:rPr lang="en-US" sz="2800" dirty="0" smtClean="0">
                <a:solidFill>
                  <a:srgbClr val="003E2C"/>
                </a:solidFill>
                <a:latin typeface="Adobe Garamond Pro" pitchFamily="18" charset="0"/>
              </a:rPr>
              <a:t>Work into the statewide context for archives which uses a different platform</a:t>
            </a:r>
          </a:p>
        </p:txBody>
      </p:sp>
    </p:spTree>
    <p:extLst>
      <p:ext uri="{BB962C8B-B14F-4D97-AF65-F5344CB8AC3E}">
        <p14:creationId xmlns:p14="http://schemas.microsoft.com/office/powerpoint/2010/main" val="26876933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dirty="0" smtClean="0">
                <a:solidFill>
                  <a:srgbClr val="003E2C"/>
                </a:solidFill>
                <a:latin typeface="Adobe Garamond Pro" pitchFamily="18" charset="0"/>
              </a:rPr>
              <a:t>Keys to Success</a:t>
            </a:r>
          </a:p>
        </p:txBody>
      </p:sp>
      <p:sp>
        <p:nvSpPr>
          <p:cNvPr id="1945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r>
              <a:rPr lang="en-US" dirty="0" smtClean="0">
                <a:solidFill>
                  <a:srgbClr val="003E2C"/>
                </a:solidFill>
                <a:latin typeface="Adobe Garamond Pro" pitchFamily="18" charset="0"/>
              </a:rPr>
              <a:t>Flexible vision – full text or abstracts</a:t>
            </a:r>
          </a:p>
          <a:p>
            <a:pPr eaLnBrk="1" hangingPunct="1"/>
            <a:r>
              <a:rPr lang="en-US" dirty="0" smtClean="0">
                <a:solidFill>
                  <a:srgbClr val="003E2C"/>
                </a:solidFill>
                <a:latin typeface="Adobe Garamond Pro" pitchFamily="18" charset="0"/>
              </a:rPr>
              <a:t>What’s in it for them</a:t>
            </a:r>
          </a:p>
          <a:p>
            <a:pPr eaLnBrk="1" hangingPunct="1"/>
            <a:r>
              <a:rPr lang="en-US" dirty="0" smtClean="0">
                <a:solidFill>
                  <a:srgbClr val="003E2C"/>
                </a:solidFill>
                <a:latin typeface="Adobe Garamond Pro" pitchFamily="18" charset="0"/>
              </a:rPr>
              <a:t>Not asking them to change up front</a:t>
            </a:r>
          </a:p>
          <a:p>
            <a:pPr eaLnBrk="1" hangingPunct="1"/>
            <a:r>
              <a:rPr lang="en-US" dirty="0" smtClean="0">
                <a:solidFill>
                  <a:srgbClr val="003E2C"/>
                </a:solidFill>
                <a:latin typeface="Adobe Garamond Pro" pitchFamily="18" charset="0"/>
              </a:rPr>
              <a:t>We do all the work</a:t>
            </a:r>
          </a:p>
          <a:p>
            <a:pPr eaLnBrk="1" hangingPunct="1"/>
            <a:r>
              <a:rPr lang="en-US" dirty="0" smtClean="0">
                <a:solidFill>
                  <a:srgbClr val="003E2C"/>
                </a:solidFill>
                <a:latin typeface="Adobe Garamond Pro" pitchFamily="18" charset="0"/>
              </a:rPr>
              <a:t>Personalized collections within community of peers</a:t>
            </a:r>
          </a:p>
          <a:p>
            <a:pPr eaLnBrk="1" hangingPunct="1"/>
            <a:r>
              <a:rPr lang="en-US" dirty="0" smtClean="0">
                <a:solidFill>
                  <a:srgbClr val="003E2C"/>
                </a:solidFill>
                <a:latin typeface="Adobe Garamond Pro" pitchFamily="18" charset="0"/>
              </a:rPr>
              <a:t>Peer testimonials – word of mouth</a:t>
            </a:r>
          </a:p>
        </p:txBody>
      </p:sp>
    </p:spTree>
    <p:extLst>
      <p:ext uri="{BB962C8B-B14F-4D97-AF65-F5344CB8AC3E}">
        <p14:creationId xmlns:p14="http://schemas.microsoft.com/office/powerpoint/2010/main" val="315433134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57200"/>
            <a:ext cx="8229600" cy="1143000"/>
          </a:xfrm>
        </p:spPr>
        <p:txBody>
          <a:bodyPr/>
          <a:lstStyle/>
          <a:p>
            <a:pPr eaLnBrk="1" hangingPunct="1"/>
            <a:r>
              <a:rPr lang="en-US" sz="3200" dirty="0" smtClean="0">
                <a:solidFill>
                  <a:srgbClr val="003E2C"/>
                </a:solidFill>
                <a:latin typeface="Adobe Garamond Pro" pitchFamily="18" charset="0"/>
              </a:rPr>
              <a:t>Thank you!</a:t>
            </a:r>
            <a:br>
              <a:rPr lang="en-US" sz="3200" dirty="0" smtClean="0">
                <a:solidFill>
                  <a:srgbClr val="003E2C"/>
                </a:solidFill>
                <a:latin typeface="Adobe Garamond Pro" pitchFamily="18" charset="0"/>
              </a:rPr>
            </a:br>
            <a:r>
              <a:rPr lang="en-US" sz="2000" b="1" dirty="0"/>
              <a:t>http://dspace.nelson.usf.edu/xmlui/handle/10806/7729</a:t>
            </a:r>
            <a:r>
              <a:rPr lang="en-US" sz="3200" b="1" dirty="0"/>
              <a:t/>
            </a:r>
            <a:br>
              <a:rPr lang="en-US" sz="3200" b="1" dirty="0"/>
            </a:br>
            <a:endParaRPr lang="en-US" sz="3200" dirty="0" smtClean="0">
              <a:solidFill>
                <a:srgbClr val="003E2C"/>
              </a:solidFill>
              <a:latin typeface="Adobe Garamond Pro" pitchFamily="18" charset="0"/>
            </a:endParaRPr>
          </a:p>
        </p:txBody>
      </p:sp>
      <p:pic>
        <p:nvPicPr>
          <p:cNvPr id="6" name="Content Placeholder 5"/>
          <p:cNvPicPr>
            <a:picLocks noGrp="1"/>
          </p:cNvPicPr>
          <p:nvPr>
            <p:ph idx="1"/>
          </p:nvPr>
        </p:nvPicPr>
        <p:blipFill rotWithShape="1">
          <a:blip r:embed="rId4"/>
          <a:srcRect l="33173" t="24616" r="27725" b="45384"/>
          <a:stretch/>
        </p:blipFill>
        <p:spPr bwMode="auto">
          <a:xfrm>
            <a:off x="1378857" y="2017486"/>
            <a:ext cx="6284686" cy="3131570"/>
          </a:xfrm>
          <a:prstGeom prst="rect">
            <a:avLst/>
          </a:prstGeom>
          <a:ln>
            <a:noFill/>
          </a:ln>
          <a:extLst>
            <a:ext uri="{53640926-AAD7-44D8-BBD7-CCE9431645EC}">
              <a14:shadowObscured xmlns:a14="http://schemas.microsoft.com/office/drawing/2010/main"/>
            </a:ext>
          </a:extLst>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1005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USFSP Digital Archive</a:t>
            </a:r>
          </a:p>
        </p:txBody>
      </p:sp>
      <p:sp>
        <p:nvSpPr>
          <p:cNvPr id="3075"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defRPr/>
            </a:pPr>
            <a:r>
              <a:rPr lang="en-US" sz="3600" dirty="0" smtClean="0">
                <a:solidFill>
                  <a:srgbClr val="003E2C"/>
                </a:solidFill>
                <a:latin typeface="Adobe Garamond Pro" pitchFamily="18" charset="0"/>
              </a:rPr>
              <a:t>Grounded in strategic plan</a:t>
            </a:r>
          </a:p>
          <a:p>
            <a:pPr eaLnBrk="1" hangingPunct="1">
              <a:defRPr/>
            </a:pPr>
            <a:r>
              <a:rPr lang="en-US" sz="3600" dirty="0" smtClean="0">
                <a:solidFill>
                  <a:srgbClr val="003E2C"/>
                </a:solidFill>
                <a:latin typeface="Adobe Garamond Pro" pitchFamily="18" charset="0"/>
              </a:rPr>
              <a:t>Digital Collections </a:t>
            </a:r>
            <a:r>
              <a:rPr lang="en-US" sz="3600" dirty="0">
                <a:solidFill>
                  <a:srgbClr val="003E2C"/>
                </a:solidFill>
                <a:latin typeface="Adobe Garamond Pro" pitchFamily="18" charset="0"/>
              </a:rPr>
              <a:t>T</a:t>
            </a:r>
            <a:r>
              <a:rPr lang="en-US" sz="3600" dirty="0" smtClean="0">
                <a:solidFill>
                  <a:srgbClr val="003E2C"/>
                </a:solidFill>
                <a:latin typeface="Adobe Garamond Pro" pitchFamily="18" charset="0"/>
              </a:rPr>
              <a:t>eam established spring 2010</a:t>
            </a:r>
          </a:p>
          <a:p>
            <a:pPr eaLnBrk="1" hangingPunct="1">
              <a:defRPr/>
            </a:pPr>
            <a:r>
              <a:rPr lang="en-US" sz="3600" dirty="0" smtClean="0">
                <a:solidFill>
                  <a:srgbClr val="003E2C"/>
                </a:solidFill>
                <a:latin typeface="Adobe Garamond Pro" pitchFamily="18" charset="0"/>
              </a:rPr>
              <a:t>Brought up archive March 2011  </a:t>
            </a:r>
          </a:p>
          <a:p>
            <a:pPr eaLnBrk="1" hangingPunct="1">
              <a:defRPr/>
            </a:pPr>
            <a:r>
              <a:rPr lang="en-US" sz="3600" dirty="0" smtClean="0">
                <a:solidFill>
                  <a:srgbClr val="003E2C"/>
                </a:solidFill>
                <a:latin typeface="Adobe Garamond Pro" pitchFamily="18" charset="0"/>
              </a:rPr>
              <a:t>More than 7700 items in the archive overall – and growing</a:t>
            </a:r>
          </a:p>
          <a:p>
            <a:pPr marL="0" indent="0" eaLnBrk="1" hangingPunct="1">
              <a:buFont typeface="Arial" charset="0"/>
              <a:buNone/>
              <a:defRPr/>
            </a:pPr>
            <a:endParaRPr lang="en-US" dirty="0" smtClean="0">
              <a:solidFill>
                <a:srgbClr val="003E2C"/>
              </a:solidFill>
              <a:latin typeface="Adobe Garamond Pro"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USFSP Digital Archive</a:t>
            </a:r>
          </a:p>
        </p:txBody>
      </p:sp>
      <p:sp>
        <p:nvSpPr>
          <p:cNvPr id="3075" name="Content Placeholder 2"/>
          <p:cNvSpPr>
            <a:spLocks noGrp="1"/>
          </p:cNvSpPr>
          <p:nvPr>
            <p:ph idx="1"/>
          </p:nvPr>
        </p:nvSpPr>
        <p:spPr>
          <a:xfrm>
            <a:off x="914401" y="1207008"/>
            <a:ext cx="7278624" cy="4679442"/>
          </a:xfrm>
        </p:spPr>
        <p:style>
          <a:lnRef idx="2">
            <a:schemeClr val="accent3"/>
          </a:lnRef>
          <a:fillRef idx="1">
            <a:schemeClr val="lt1"/>
          </a:fillRef>
          <a:effectRef idx="0">
            <a:schemeClr val="accent3"/>
          </a:effectRef>
          <a:fontRef idx="minor">
            <a:schemeClr val="dk1"/>
          </a:fontRef>
        </p:style>
        <p:txBody>
          <a:bodyPr/>
          <a:lstStyle/>
          <a:p>
            <a:pPr eaLnBrk="1" hangingPunct="1">
              <a:defRPr/>
            </a:pPr>
            <a:r>
              <a:rPr lang="en-US" dirty="0" smtClean="0">
                <a:solidFill>
                  <a:srgbClr val="003E2C"/>
                </a:solidFill>
                <a:latin typeface="Adobe Garamond Pro" pitchFamily="18" charset="0"/>
              </a:rPr>
              <a:t>More than 7700 items in the archive</a:t>
            </a:r>
          </a:p>
          <a:p>
            <a:pPr eaLnBrk="1" hangingPunct="1">
              <a:defRPr/>
            </a:pPr>
            <a:r>
              <a:rPr lang="en-US" dirty="0" smtClean="0">
                <a:solidFill>
                  <a:srgbClr val="003E2C"/>
                </a:solidFill>
                <a:latin typeface="Adobe Garamond Pro" pitchFamily="18" charset="0"/>
              </a:rPr>
              <a:t>63 collections for individual faculty </a:t>
            </a:r>
          </a:p>
          <a:p>
            <a:pPr lvl="1" eaLnBrk="1" hangingPunct="1">
              <a:defRPr/>
            </a:pPr>
            <a:r>
              <a:rPr lang="en-US" sz="3200" dirty="0" smtClean="0">
                <a:solidFill>
                  <a:srgbClr val="003E2C"/>
                </a:solidFill>
                <a:latin typeface="Adobe Garamond Pro" pitchFamily="18" charset="0"/>
              </a:rPr>
              <a:t>22% of all faculty </a:t>
            </a:r>
          </a:p>
          <a:p>
            <a:pPr lvl="1" eaLnBrk="1" hangingPunct="1">
              <a:defRPr/>
            </a:pPr>
            <a:r>
              <a:rPr lang="en-US" sz="3200" dirty="0" smtClean="0">
                <a:solidFill>
                  <a:srgbClr val="003E2C"/>
                </a:solidFill>
                <a:latin typeface="Adobe Garamond Pro" pitchFamily="18" charset="0"/>
              </a:rPr>
              <a:t>38% of permanent faculty</a:t>
            </a:r>
          </a:p>
          <a:p>
            <a:pPr lvl="1" eaLnBrk="1" hangingPunct="1">
              <a:defRPr/>
            </a:pPr>
            <a:r>
              <a:rPr lang="en-US" sz="3200" dirty="0" smtClean="0">
                <a:solidFill>
                  <a:srgbClr val="003E2C"/>
                </a:solidFill>
                <a:latin typeface="Adobe Garamond Pro" pitchFamily="18" charset="0"/>
              </a:rPr>
              <a:t>90% of faculty collections are for permanent faculty</a:t>
            </a:r>
          </a:p>
          <a:p>
            <a:pPr eaLnBrk="1" hangingPunct="1">
              <a:defRPr/>
            </a:pPr>
            <a:r>
              <a:rPr lang="en-US" dirty="0" smtClean="0">
                <a:solidFill>
                  <a:srgbClr val="003E2C"/>
                </a:solidFill>
                <a:latin typeface="Adobe Garamond Pro" pitchFamily="18" charset="0"/>
              </a:rPr>
              <a:t>More than 1515 items (20% of total submissions to the archive)</a:t>
            </a:r>
          </a:p>
          <a:p>
            <a:pPr eaLnBrk="1" hangingPunct="1">
              <a:defRPr/>
            </a:pPr>
            <a:endParaRPr lang="en-US" sz="2400" dirty="0" smtClean="0">
              <a:solidFill>
                <a:srgbClr val="003E2C"/>
              </a:solidFill>
              <a:latin typeface="Adobe Garamond Pro" pitchFamily="18" charset="0"/>
            </a:endParaRPr>
          </a:p>
          <a:p>
            <a:pPr marL="0" indent="0" eaLnBrk="1" hangingPunct="1">
              <a:buFont typeface="Arial" charset="0"/>
              <a:buNone/>
              <a:defRPr/>
            </a:pPr>
            <a:endParaRPr lang="en-US" dirty="0" smtClean="0">
              <a:solidFill>
                <a:srgbClr val="003E2C"/>
              </a:solidFill>
              <a:latin typeface="Adobe Garamond Pro" pitchFamily="18" charset="0"/>
            </a:endParaRPr>
          </a:p>
        </p:txBody>
      </p:sp>
    </p:spTree>
    <p:extLst>
      <p:ext uri="{BB962C8B-B14F-4D97-AF65-F5344CB8AC3E}">
        <p14:creationId xmlns:p14="http://schemas.microsoft.com/office/powerpoint/2010/main" val="1957879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solidFill>
                  <a:srgbClr val="003E2C"/>
                </a:solidFill>
                <a:latin typeface="Adobe Garamond Pro" pitchFamily="18" charset="0"/>
              </a:rPr>
              <a:t>How We Achieved Faculty Buy-In</a:t>
            </a:r>
          </a:p>
        </p:txBody>
      </p:sp>
      <p:sp>
        <p:nvSpPr>
          <p:cNvPr id="9219" name="Content Placeholder 2"/>
          <p:cNvSpPr>
            <a:spLocks noGrp="1"/>
          </p:cNvSpPr>
          <p:nvPr>
            <p:ph idx="1"/>
          </p:nvPr>
        </p:nvSpPr>
        <p:spPr>
          <a:xfrm>
            <a:off x="1065213" y="1600200"/>
            <a:ext cx="6835775" cy="4286250"/>
          </a:xfrm>
        </p:spPr>
        <p:style>
          <a:lnRef idx="2">
            <a:schemeClr val="accent3"/>
          </a:lnRef>
          <a:fillRef idx="1">
            <a:schemeClr val="lt1"/>
          </a:fillRef>
          <a:effectRef idx="0">
            <a:schemeClr val="accent3"/>
          </a:effectRef>
          <a:fontRef idx="minor">
            <a:schemeClr val="dk1"/>
          </a:fontRef>
        </p:style>
        <p:txBody>
          <a:bodyPr/>
          <a:lstStyle/>
          <a:p>
            <a:pPr eaLnBrk="1" hangingPunct="1"/>
            <a:endParaRPr lang="en-US" sz="2800" dirty="0" smtClean="0">
              <a:solidFill>
                <a:srgbClr val="003E2C"/>
              </a:solidFill>
              <a:latin typeface="Adobe Garamond Pro" pitchFamily="18" charset="0"/>
            </a:endParaRPr>
          </a:p>
          <a:p>
            <a:pPr eaLnBrk="1" hangingPunct="1"/>
            <a:r>
              <a:rPr lang="en-US" sz="2800" dirty="0" smtClean="0">
                <a:solidFill>
                  <a:srgbClr val="003E2C"/>
                </a:solidFill>
                <a:latin typeface="Adobe Garamond Pro" pitchFamily="18" charset="0"/>
              </a:rPr>
              <a:t>Steering Committee to set policies</a:t>
            </a:r>
          </a:p>
          <a:p>
            <a:pPr lvl="1" eaLnBrk="1" hangingPunct="1"/>
            <a:r>
              <a:rPr lang="en-US" dirty="0" smtClean="0">
                <a:solidFill>
                  <a:srgbClr val="003E2C"/>
                </a:solidFill>
                <a:latin typeface="Adobe Garamond Pro" pitchFamily="18" charset="0"/>
              </a:rPr>
              <a:t>One faculty member from each College</a:t>
            </a:r>
          </a:p>
          <a:p>
            <a:pPr lvl="1" eaLnBrk="1" hangingPunct="1"/>
            <a:r>
              <a:rPr lang="en-US" dirty="0" smtClean="0">
                <a:solidFill>
                  <a:srgbClr val="003E2C"/>
                </a:solidFill>
                <a:latin typeface="Adobe Garamond Pro" pitchFamily="18" charset="0"/>
              </a:rPr>
              <a:t>Started with policies developed at University of Oregon’s Scholars’ Bank</a:t>
            </a:r>
          </a:p>
          <a:p>
            <a:pPr lvl="1" eaLnBrk="1" hangingPunct="1"/>
            <a:r>
              <a:rPr lang="en-US" dirty="0" smtClean="0">
                <a:solidFill>
                  <a:srgbClr val="003E2C"/>
                </a:solidFill>
                <a:latin typeface="Adobe Garamond Pro" pitchFamily="18" charset="0"/>
              </a:rPr>
              <a:t>Included the Library’s Digital Collections Team as part of the Steering Committee</a:t>
            </a:r>
          </a:p>
          <a:p>
            <a:pPr marL="457200" lvl="1" indent="0" eaLnBrk="1" hangingPunct="1">
              <a:buNone/>
            </a:pPr>
            <a:endParaRPr lang="en-US" sz="2400" dirty="0" smtClean="0">
              <a:solidFill>
                <a:srgbClr val="003E2C"/>
              </a:solidFill>
              <a:latin typeface="Adobe Garamond Pro" pitchFamily="18" charset="0"/>
            </a:endParaRPr>
          </a:p>
          <a:p>
            <a:pPr eaLnBrk="1" hangingPunct="1"/>
            <a:endParaRPr lang="en-US" sz="1800" dirty="0" smtClean="0">
              <a:solidFill>
                <a:srgbClr val="003E2C"/>
              </a:solidFill>
              <a:latin typeface="Adobe Garamond Pro" pitchFamily="18" charset="0"/>
            </a:endParaRPr>
          </a:p>
          <a:p>
            <a:pPr eaLnBrk="1" hangingPunct="1"/>
            <a:endParaRPr lang="en-US" dirty="0" smtClean="0">
              <a:solidFill>
                <a:srgbClr val="003E2C"/>
              </a:solidFill>
              <a:latin typeface="Adobe Garamond Pro"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2215</TotalTime>
  <Words>1603</Words>
  <Application>Microsoft Office PowerPoint</Application>
  <PresentationFormat>On-screen Show (4:3)</PresentationFormat>
  <Paragraphs>345</Paragraphs>
  <Slides>67</Slides>
  <Notes>67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67</vt:i4>
      </vt:variant>
    </vt:vector>
  </HeadingPairs>
  <TitlesOfParts>
    <vt:vector size="72" baseType="lpstr">
      <vt:lpstr>MS PGothic</vt:lpstr>
      <vt:lpstr>Adobe Garamond Pro</vt:lpstr>
      <vt:lpstr>Arial</vt:lpstr>
      <vt:lpstr>Calibri</vt:lpstr>
      <vt:lpstr>Office Theme</vt:lpstr>
      <vt:lpstr>Forging a New Path</vt:lpstr>
      <vt:lpstr>University of South Florida St. Petersburg (USFSP)</vt:lpstr>
      <vt:lpstr>What is USFSP?</vt:lpstr>
      <vt:lpstr>Nelson Poynter Memorial Library</vt:lpstr>
      <vt:lpstr>Nelson Poynter Memorial Library</vt:lpstr>
      <vt:lpstr>USFSP Digital Archive http://dspace.nelson.usf.edu/xmlui</vt:lpstr>
      <vt:lpstr>USFSP Digital Archive</vt:lpstr>
      <vt:lpstr>USFSP Digital Archive</vt:lpstr>
      <vt:lpstr>How We Achieved Faculty Buy-In</vt:lpstr>
      <vt:lpstr>Steering Committee &amp; Policies</vt:lpstr>
      <vt:lpstr>Policies and Procedures http://dspace.nelson.usf.edu/xmlui/handle/10806/1058</vt:lpstr>
      <vt:lpstr>How We Achieved Faculty Buy-In</vt:lpstr>
      <vt:lpstr>Lead by Example and Follow-Through</vt:lpstr>
      <vt:lpstr>Lead by Example and Follow-Through</vt:lpstr>
      <vt:lpstr>Lead by Example and Follow-Through</vt:lpstr>
      <vt:lpstr>Lead by Example and Follow-Through</vt:lpstr>
      <vt:lpstr>How We Achieved Faculty Buy-In</vt:lpstr>
      <vt:lpstr>Reaching Out to Individual Faculty</vt:lpstr>
      <vt:lpstr>Marketing: Open Access Events</vt:lpstr>
      <vt:lpstr>Marketing: Open Access Events</vt:lpstr>
      <vt:lpstr>Marketing: Presentations on Archive</vt:lpstr>
      <vt:lpstr>Marketing: Presentations on Archive</vt:lpstr>
      <vt:lpstr>Marketing: High Profile Collections</vt:lpstr>
      <vt:lpstr>Marketing: High Profile Collections</vt:lpstr>
      <vt:lpstr>Marketing: High Profile Collections</vt:lpstr>
      <vt:lpstr>Marketing: Faculty Testimonials</vt:lpstr>
      <vt:lpstr>Marketing: Faculty Testimonials</vt:lpstr>
      <vt:lpstr>Marketing: Use of Social Media &amp; Blogging</vt:lpstr>
      <vt:lpstr>Marketing: Use of Social Media &amp; Blogging</vt:lpstr>
      <vt:lpstr>How We Achieved Faculty Buy-In</vt:lpstr>
      <vt:lpstr> Lifetime Support to Faculty </vt:lpstr>
      <vt:lpstr>Lifetime Support to Faculty </vt:lpstr>
      <vt:lpstr>How We Achieved Faculty Buy-In</vt:lpstr>
      <vt:lpstr> Community of Scholars </vt:lpstr>
      <vt:lpstr> Community of Scholars : College Page </vt:lpstr>
      <vt:lpstr> Community of Scholars:  Departmental Page </vt:lpstr>
      <vt:lpstr> Community of Scholars: Lightning Talks </vt:lpstr>
      <vt:lpstr> Community of Scholars: Lightning Talks </vt:lpstr>
      <vt:lpstr>How We Achieved Faculty Buy-In</vt:lpstr>
      <vt:lpstr>Personalized Collections Pages </vt:lpstr>
      <vt:lpstr>Personalized Collections Pages </vt:lpstr>
      <vt:lpstr>Personalized Collections Pages </vt:lpstr>
      <vt:lpstr>How We Achieved Faculty Buy-In</vt:lpstr>
      <vt:lpstr>How We Achieved Faculty Buy-In</vt:lpstr>
      <vt:lpstr>Comprehensive Digital Portfolios</vt:lpstr>
      <vt:lpstr>All Items from CV Unless They Want Only Select Items</vt:lpstr>
      <vt:lpstr>Comprehensive Digital Portfolios: At Least An Abstract</vt:lpstr>
      <vt:lpstr>Comprehensive Digital Portfolios:  Proxied Links to Licensed Content</vt:lpstr>
      <vt:lpstr>Comprehensive Digital Portfolios:  Theses Scanned, If Desired</vt:lpstr>
      <vt:lpstr>How We Achieved Faculty Buy-In</vt:lpstr>
      <vt:lpstr>We Do It All</vt:lpstr>
      <vt:lpstr>How We Achieved Faculty Buy-In</vt:lpstr>
      <vt:lpstr>Robust Suite of Services</vt:lpstr>
      <vt:lpstr> Services: Investigate copyright </vt:lpstr>
      <vt:lpstr>Services: Help Faculty Understand  Publishers’ Agreements</vt:lpstr>
      <vt:lpstr>Services: Track Embargo Periods</vt:lpstr>
      <vt:lpstr>Services: Track Embargo Periods</vt:lpstr>
      <vt:lpstr>Services: Provide Statistical Updates</vt:lpstr>
      <vt:lpstr>Services: T &amp; P Portfolio Assistance</vt:lpstr>
      <vt:lpstr>How We Achieved Faculty Buy-In</vt:lpstr>
      <vt:lpstr>Collect Students’ Work</vt:lpstr>
      <vt:lpstr>How We Achieved Faculty Buy-In</vt:lpstr>
      <vt:lpstr>Informational Materials</vt:lpstr>
      <vt:lpstr>Challenges</vt:lpstr>
      <vt:lpstr>Next Steps</vt:lpstr>
      <vt:lpstr>Keys to Success</vt:lpstr>
      <vt:lpstr>Thank you! http://dspace.nelson.usf.edu/xmlui/handle/10806/7729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Nicholas Trobiano</dc:creator>
  <cp:lastModifiedBy>Carol Hixson</cp:lastModifiedBy>
  <cp:revision>213</cp:revision>
  <cp:lastPrinted>2013-10-21T20:18:30Z</cp:lastPrinted>
  <dcterms:created xsi:type="dcterms:W3CDTF">2011-05-31T14:53:18Z</dcterms:created>
  <dcterms:modified xsi:type="dcterms:W3CDTF">2019-02-09T16:15:01Z</dcterms:modified>
</cp:coreProperties>
</file>