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80"/>
  </p:notesMasterIdLst>
  <p:handoutMasterIdLst>
    <p:handoutMasterId r:id="rId181"/>
  </p:handoutMasterIdLst>
  <p:sldIdLst>
    <p:sldId id="421" r:id="rId2"/>
    <p:sldId id="606" r:id="rId3"/>
    <p:sldId id="436" r:id="rId4"/>
    <p:sldId id="441" r:id="rId5"/>
    <p:sldId id="386" r:id="rId6"/>
    <p:sldId id="553" r:id="rId7"/>
    <p:sldId id="474" r:id="rId8"/>
    <p:sldId id="569" r:id="rId9"/>
    <p:sldId id="445" r:id="rId10"/>
    <p:sldId id="508" r:id="rId11"/>
    <p:sldId id="540" r:id="rId12"/>
    <p:sldId id="464" r:id="rId13"/>
    <p:sldId id="374" r:id="rId14"/>
    <p:sldId id="485" r:id="rId15"/>
    <p:sldId id="570" r:id="rId16"/>
    <p:sldId id="536" r:id="rId17"/>
    <p:sldId id="446" r:id="rId18"/>
    <p:sldId id="448" r:id="rId19"/>
    <p:sldId id="520" r:id="rId20"/>
    <p:sldId id="443" r:id="rId21"/>
    <p:sldId id="524" r:id="rId22"/>
    <p:sldId id="444" r:id="rId23"/>
    <p:sldId id="450" r:id="rId24"/>
    <p:sldId id="420" r:id="rId25"/>
    <p:sldId id="567" r:id="rId26"/>
    <p:sldId id="510" r:id="rId27"/>
    <p:sldId id="541" r:id="rId28"/>
    <p:sldId id="605" r:id="rId29"/>
    <p:sldId id="517" r:id="rId30"/>
    <p:sldId id="468" r:id="rId31"/>
    <p:sldId id="475" r:id="rId32"/>
    <p:sldId id="565" r:id="rId33"/>
    <p:sldId id="465" r:id="rId34"/>
    <p:sldId id="545" r:id="rId35"/>
    <p:sldId id="554" r:id="rId36"/>
    <p:sldId id="543" r:id="rId37"/>
    <p:sldId id="442" r:id="rId38"/>
    <p:sldId id="501" r:id="rId39"/>
    <p:sldId id="504" r:id="rId40"/>
    <p:sldId id="455" r:id="rId41"/>
    <p:sldId id="469" r:id="rId42"/>
    <p:sldId id="512" r:id="rId43"/>
    <p:sldId id="439" r:id="rId44"/>
    <p:sldId id="516" r:id="rId45"/>
    <p:sldId id="537" r:id="rId46"/>
    <p:sldId id="473" r:id="rId47"/>
    <p:sldId id="571" r:id="rId48"/>
    <p:sldId id="431" r:id="rId49"/>
    <p:sldId id="499" r:id="rId50"/>
    <p:sldId id="542" r:id="rId51"/>
    <p:sldId id="454" r:id="rId52"/>
    <p:sldId id="533" r:id="rId53"/>
    <p:sldId id="509" r:id="rId54"/>
    <p:sldId id="498" r:id="rId55"/>
    <p:sldId id="457" r:id="rId56"/>
    <p:sldId id="482" r:id="rId57"/>
    <p:sldId id="568" r:id="rId58"/>
    <p:sldId id="525" r:id="rId59"/>
    <p:sldId id="544" r:id="rId60"/>
    <p:sldId id="604" r:id="rId61"/>
    <p:sldId id="422" r:id="rId62"/>
    <p:sldId id="456" r:id="rId63"/>
    <p:sldId id="555" r:id="rId64"/>
    <p:sldId id="419" r:id="rId65"/>
    <p:sldId id="440" r:id="rId66"/>
    <p:sldId id="561" r:id="rId67"/>
    <p:sldId id="451" r:id="rId68"/>
    <p:sldId id="471" r:id="rId69"/>
    <p:sldId id="564" r:id="rId70"/>
    <p:sldId id="511" r:id="rId71"/>
    <p:sldId id="396" r:id="rId72"/>
    <p:sldId id="560" r:id="rId73"/>
    <p:sldId id="602" r:id="rId74"/>
    <p:sldId id="447" r:id="rId75"/>
    <p:sldId id="432" r:id="rId76"/>
    <p:sldId id="562" r:id="rId77"/>
    <p:sldId id="483" r:id="rId78"/>
    <p:sldId id="572" r:id="rId79"/>
    <p:sldId id="460" r:id="rId80"/>
    <p:sldId id="503" r:id="rId81"/>
    <p:sldId id="563" r:id="rId82"/>
    <p:sldId id="459" r:id="rId83"/>
    <p:sldId id="481" r:id="rId84"/>
    <p:sldId id="573" r:id="rId85"/>
    <p:sldId id="470" r:id="rId86"/>
    <p:sldId id="538" r:id="rId87"/>
    <p:sldId id="461" r:id="rId88"/>
    <p:sldId id="484" r:id="rId89"/>
    <p:sldId id="566" r:id="rId90"/>
    <p:sldId id="500" r:id="rId91"/>
    <p:sldId id="462" r:id="rId92"/>
    <p:sldId id="489" r:id="rId93"/>
    <p:sldId id="574" r:id="rId94"/>
    <p:sldId id="558" r:id="rId95"/>
    <p:sldId id="539" r:id="rId96"/>
    <p:sldId id="467" r:id="rId97"/>
    <p:sldId id="472" r:id="rId98"/>
    <p:sldId id="577" r:id="rId99"/>
    <p:sldId id="535" r:id="rId100"/>
    <p:sldId id="397" r:id="rId101"/>
    <p:sldId id="529" r:id="rId102"/>
    <p:sldId id="526" r:id="rId103"/>
    <p:sldId id="402" r:id="rId104"/>
    <p:sldId id="463" r:id="rId105"/>
    <p:sldId id="480" r:id="rId106"/>
    <p:sldId id="575" r:id="rId107"/>
    <p:sldId id="522" r:id="rId108"/>
    <p:sldId id="584" r:id="rId109"/>
    <p:sldId id="479" r:id="rId110"/>
    <p:sldId id="578" r:id="rId111"/>
    <p:sldId id="603" r:id="rId112"/>
    <p:sldId id="466" r:id="rId113"/>
    <p:sldId id="559" r:id="rId114"/>
    <p:sldId id="476" r:id="rId115"/>
    <p:sldId id="579" r:id="rId116"/>
    <p:sldId id="576" r:id="rId117"/>
    <p:sldId id="586" r:id="rId118"/>
    <p:sldId id="532" r:id="rId119"/>
    <p:sldId id="531" r:id="rId120"/>
    <p:sldId id="581" r:id="rId121"/>
    <p:sldId id="601" r:id="rId122"/>
    <p:sldId id="487" r:id="rId123"/>
    <p:sldId id="580" r:id="rId124"/>
    <p:sldId id="507" r:id="rId125"/>
    <p:sldId id="585" r:id="rId126"/>
    <p:sldId id="582" r:id="rId127"/>
    <p:sldId id="494" r:id="rId128"/>
    <p:sldId id="583" r:id="rId129"/>
    <p:sldId id="550" r:id="rId130"/>
    <p:sldId id="587" r:id="rId131"/>
    <p:sldId id="486" r:id="rId132"/>
    <p:sldId id="588" r:id="rId133"/>
    <p:sldId id="547" r:id="rId134"/>
    <p:sldId id="496" r:id="rId135"/>
    <p:sldId id="527" r:id="rId136"/>
    <p:sldId id="515" r:id="rId137"/>
    <p:sldId id="589" r:id="rId138"/>
    <p:sldId id="490" r:id="rId139"/>
    <p:sldId id="590" r:id="rId140"/>
    <p:sldId id="548" r:id="rId141"/>
    <p:sldId id="407" r:id="rId142"/>
    <p:sldId id="478" r:id="rId143"/>
    <p:sldId id="591" r:id="rId144"/>
    <p:sldId id="502" r:id="rId145"/>
    <p:sldId id="551" r:id="rId146"/>
    <p:sldId id="493" r:id="rId147"/>
    <p:sldId id="592" r:id="rId148"/>
    <p:sldId id="546" r:id="rId149"/>
    <p:sldId id="488" r:id="rId150"/>
    <p:sldId id="596" r:id="rId151"/>
    <p:sldId id="513" r:id="rId152"/>
    <p:sldId id="437" r:id="rId153"/>
    <p:sldId id="534" r:id="rId154"/>
    <p:sldId id="549" r:id="rId155"/>
    <p:sldId id="491" r:id="rId156"/>
    <p:sldId id="593" r:id="rId157"/>
    <p:sldId id="598" r:id="rId158"/>
    <p:sldId id="492" r:id="rId159"/>
    <p:sldId id="597" r:id="rId160"/>
    <p:sldId id="552" r:id="rId161"/>
    <p:sldId id="530" r:id="rId162"/>
    <p:sldId id="600" r:id="rId163"/>
    <p:sldId id="599" r:id="rId164"/>
    <p:sldId id="523" r:id="rId165"/>
    <p:sldId id="477" r:id="rId166"/>
    <p:sldId id="594" r:id="rId167"/>
    <p:sldId id="505" r:id="rId168"/>
    <p:sldId id="514" r:id="rId169"/>
    <p:sldId id="557" r:id="rId170"/>
    <p:sldId id="497" r:id="rId171"/>
    <p:sldId id="556" r:id="rId172"/>
    <p:sldId id="528" r:id="rId173"/>
    <p:sldId id="495" r:id="rId174"/>
    <p:sldId id="595" r:id="rId175"/>
    <p:sldId id="521" r:id="rId176"/>
    <p:sldId id="438" r:id="rId177"/>
    <p:sldId id="453" r:id="rId178"/>
    <p:sldId id="506" r:id="rId17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 showScrollbar="0"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CC6600"/>
    <a:srgbClr val="FF9933"/>
    <a:srgbClr val="996633"/>
    <a:srgbClr val="CC9900"/>
    <a:srgbClr val="3333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76896" autoAdjust="0"/>
  </p:normalViewPr>
  <p:slideViewPr>
    <p:cSldViewPr>
      <p:cViewPr varScale="1">
        <p:scale>
          <a:sx n="66" d="100"/>
          <a:sy n="66" d="100"/>
        </p:scale>
        <p:origin x="1445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1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handoutMaster" Target="handoutMasters/handoutMaster1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presProps" Target="presProps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theme" Target="theme/theme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notesMaster" Target="notesMasters/notesMaster1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Unicode MS" pitchFamily="34" charset="-128"/>
              </a:defRPr>
            </a:lvl1pPr>
          </a:lstStyle>
          <a:p>
            <a:fld id="{F716A926-893E-443A-B85D-47E6CB086C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710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5427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427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27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5427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Unicode MS" pitchFamily="34" charset="-128"/>
              </a:defRPr>
            </a:lvl1pPr>
          </a:lstStyle>
          <a:p>
            <a:fld id="{9A47FEA8-2974-4461-B1A7-83102D3042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1399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87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2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326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350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EBF01B-6762-4BFE-A946-2829D30B791D}" type="slidenum">
              <a:rPr lang="en-US"/>
              <a:pPr/>
              <a:t>44</a:t>
            </a:fld>
            <a:endParaRPr lang="en-US"/>
          </a:p>
        </p:txBody>
      </p:sp>
      <p:sp>
        <p:nvSpPr>
          <p:cNvPr id="241666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874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36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22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94E4DC-BA99-40F5-BF7C-28E6180CB121}" type="slidenum">
              <a:rPr lang="en-US"/>
              <a:pPr/>
              <a:t>48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6976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7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565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522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5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5553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03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257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51BD1E-D909-4630-A9C7-09875470AED1}" type="slidenum">
              <a:rPr lang="en-US"/>
              <a:pPr/>
              <a:t>60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722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980CD9-5F5A-48A7-98DE-969D1464CFE9}" type="slidenum">
              <a:rPr lang="en-US"/>
              <a:pPr/>
              <a:t>61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9269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EBF01B-6762-4BFE-A946-2829D30B791D}" type="slidenum">
              <a:rPr lang="en-US"/>
              <a:pPr/>
              <a:t>66</a:t>
            </a:fld>
            <a:endParaRPr lang="en-US"/>
          </a:p>
        </p:txBody>
      </p:sp>
      <p:sp>
        <p:nvSpPr>
          <p:cNvPr id="241666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505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51BD1E-D909-4630-A9C7-09875470AED1}" type="slidenum">
              <a:rPr lang="en-US"/>
              <a:pPr/>
              <a:t>71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877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C3851-0D47-4141-B3DA-43E654BC66D2}" type="slidenum">
              <a:rPr lang="en-US"/>
              <a:pPr/>
              <a:t>73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361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42DAAE-2A9E-452C-B01C-A7D34FEE600D}" type="slidenum">
              <a:rPr lang="en-US"/>
              <a:pPr/>
              <a:t>75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278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277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C3851-0D47-4141-B3DA-43E654BC66D2}" type="slidenum">
              <a:rPr lang="en-US"/>
              <a:pPr/>
              <a:t>85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05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6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065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C3851-0D47-4141-B3DA-43E654BC66D2}" type="slidenum">
              <a:rPr lang="en-US"/>
              <a:pPr/>
              <a:t>86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497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283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51BD1E-D909-4630-A9C7-09875470AED1}" type="slidenum">
              <a:rPr lang="en-US"/>
              <a:pPr/>
              <a:t>94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171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F97AA3-1038-43D5-8004-3D896B60922C}" type="slidenum">
              <a:rPr lang="en-US"/>
              <a:pPr/>
              <a:t>100</a:t>
            </a:fld>
            <a:endParaRPr lang="en-US"/>
          </a:p>
        </p:txBody>
      </p:sp>
      <p:sp>
        <p:nvSpPr>
          <p:cNvPr id="2897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175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838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C3851-0D47-4141-B3DA-43E654BC66D2}" type="slidenum">
              <a:rPr lang="en-US"/>
              <a:pPr/>
              <a:t>102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60808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350FF-E7D6-4A54-9100-D6BFC20110E3}" type="slidenum">
              <a:rPr lang="en-US"/>
              <a:pPr/>
              <a:t>103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5603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F97AA3-1038-43D5-8004-3D896B60922C}" type="slidenum">
              <a:rPr lang="en-US"/>
              <a:pPr/>
              <a:t>111</a:t>
            </a:fld>
            <a:endParaRPr lang="en-US"/>
          </a:p>
        </p:txBody>
      </p:sp>
      <p:sp>
        <p:nvSpPr>
          <p:cNvPr id="2897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75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113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0813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C3851-0D47-4141-B3DA-43E654BC66D2}" type="slidenum">
              <a:rPr lang="en-US"/>
              <a:pPr/>
              <a:t>118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77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481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2518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9880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129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3312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0737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2946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C3851-0D47-4141-B3DA-43E654BC66D2}" type="slidenum">
              <a:rPr lang="en-US"/>
              <a:pPr/>
              <a:t>135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42161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C3851-0D47-4141-B3DA-43E654BC66D2}" type="slidenum">
              <a:rPr lang="en-US"/>
              <a:pPr/>
              <a:t>137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303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9180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C3851-0D47-4141-B3DA-43E654BC66D2}" type="slidenum">
              <a:rPr lang="en-US"/>
              <a:pPr/>
              <a:t>141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1090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58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12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6394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145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9537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151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5394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4864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154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6105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157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9064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8EF9B-4627-4390-BF26-FD9D0524A7F6}" type="slidenum">
              <a:rPr lang="en-US"/>
              <a:pPr/>
              <a:t>160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9123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3602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5307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2611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0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EBF01B-6762-4BFE-A946-2829D30B791D}" type="slidenum">
              <a:rPr lang="en-US"/>
              <a:pPr/>
              <a:t>13</a:t>
            </a:fld>
            <a:endParaRPr lang="en-US"/>
          </a:p>
        </p:txBody>
      </p:sp>
      <p:sp>
        <p:nvSpPr>
          <p:cNvPr id="241666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1701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4551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8707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9355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76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79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00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7FEA8-2974-4461-B1A7-83102D30427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73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478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478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78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79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79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79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479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47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47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479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747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7479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4B75B6-B282-41AA-B8AB-6187B48F4A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DECF2E-DB14-4945-BD78-324E93B9AC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D5503-AD52-48CD-BE9D-1ED4F81942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BDDEC3-F763-4B31-8988-8748E1D622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922380-E6F9-439C-9A06-23D5281EA0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6BFA0-3ED7-4A1D-A42B-26F2DFC712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7207-B3BF-4DD8-B569-CF2C790098B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2574AA-1609-4352-A8C2-22CC055C61D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8321F-FA4A-4A66-BE9E-05E977F73D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0E2AC0-8102-41AA-9B16-88B3C6445D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941A7F-3474-447F-9BCD-43FB25FE71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 advClick="0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1B92FC4F-1C73-4F56-B848-B6E4DD668316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737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7376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737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7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7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7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7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37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7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37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37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737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med" advClick="0" advTm="7000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973160" TargetMode="External"/><Relationship Id="rId2" Type="http://schemas.openxmlformats.org/officeDocument/2006/relationships/hyperlink" Target="http://www.youtube.com/watch?v=GMIY_4t-DR0&amp;feature=shar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/>
          <a:lstStyle/>
          <a:p>
            <a:r>
              <a:rPr lang="en-US" dirty="0" smtClean="0"/>
              <a:t>Open Access Week</a:t>
            </a:r>
            <a:br>
              <a:rPr lang="en-US" dirty="0" smtClean="0"/>
            </a:br>
            <a:r>
              <a:rPr lang="en-US" dirty="0" smtClean="0"/>
              <a:t>October 24-30,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Nelson </a:t>
            </a:r>
            <a:r>
              <a:rPr lang="en-US" dirty="0" err="1" smtClean="0"/>
              <a:t>Poynter</a:t>
            </a:r>
            <a:r>
              <a:rPr lang="en-US" dirty="0" smtClean="0"/>
              <a:t> Memorial Library</a:t>
            </a:r>
          </a:p>
          <a:p>
            <a:pPr algn="ctr">
              <a:buNone/>
            </a:pPr>
            <a:r>
              <a:rPr lang="en-US" dirty="0" smtClean="0"/>
              <a:t>Faculty Reception, October 26, 2011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150px-Open_Access_logo_PLoS_white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381000"/>
            <a:ext cx="1066800" cy="1295400"/>
          </a:xfrm>
          <a:prstGeom prst="rect">
            <a:avLst/>
          </a:prstGeom>
        </p:spPr>
      </p:pic>
      <p:pic>
        <p:nvPicPr>
          <p:cNvPr id="5" name="Picture 4" descr="monogram_greenandgol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39796" y="4038600"/>
            <a:ext cx="3264408" cy="198120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55" t="21887" r="8330" b="10768"/>
          <a:stretch>
            <a:fillRect/>
          </a:stretch>
        </p:blipFill>
        <p:spPr bwMode="auto">
          <a:xfrm>
            <a:off x="1447800" y="1981200"/>
            <a:ext cx="6172200" cy="4191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Improve Access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2771" b="7401"/>
          <a:stretch>
            <a:fillRect/>
          </a:stretch>
        </p:blipFill>
        <p:spPr bwMode="auto">
          <a:xfrm>
            <a:off x="914400" y="1600200"/>
            <a:ext cx="7239000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367" r="3280" b="17503"/>
          <a:stretch>
            <a:fillRect/>
          </a:stretch>
        </p:blipFill>
        <p:spPr bwMode="auto">
          <a:xfrm>
            <a:off x="1219201" y="1752600"/>
            <a:ext cx="6629400" cy="46482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Increase </a:t>
            </a:r>
            <a:r>
              <a:rPr lang="en-US" dirty="0"/>
              <a:t>C</a:t>
            </a:r>
            <a:r>
              <a:rPr lang="en-US" dirty="0" smtClean="0"/>
              <a:t>ollaboration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17" t="3367" r="19695" b="20870"/>
          <a:stretch>
            <a:fillRect/>
          </a:stretch>
        </p:blipFill>
        <p:spPr bwMode="auto">
          <a:xfrm>
            <a:off x="1219200" y="1752600"/>
            <a:ext cx="6781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050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17" r="2017" b="7401"/>
          <a:stretch>
            <a:fillRect/>
          </a:stretch>
        </p:blipFill>
        <p:spPr bwMode="auto">
          <a:xfrm>
            <a:off x="990600" y="1600200"/>
            <a:ext cx="7391400" cy="46482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Open Access?</a:t>
            </a:r>
            <a:br>
              <a:rPr lang="en-US" sz="4000" dirty="0" smtClean="0"/>
            </a:br>
            <a:r>
              <a:rPr lang="en-US" sz="4000" dirty="0" smtClean="0"/>
              <a:t>International Support: Europe</a:t>
            </a:r>
            <a:endParaRPr lang="en-US" sz="4000" dirty="0"/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9186"/>
          <a:stretch>
            <a:fillRect/>
          </a:stretch>
        </p:blipFill>
        <p:spPr bwMode="auto">
          <a:xfrm>
            <a:off x="1600200" y="1676400"/>
            <a:ext cx="6034617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3367" r="2017" b="4034"/>
          <a:stretch>
            <a:fillRect/>
          </a:stretch>
        </p:blipFill>
        <p:spPr bwMode="auto">
          <a:xfrm>
            <a:off x="1143000" y="1752600"/>
            <a:ext cx="70104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2017" b="7401"/>
          <a:stretch>
            <a:fillRect/>
          </a:stretch>
        </p:blipFill>
        <p:spPr bwMode="auto">
          <a:xfrm>
            <a:off x="1219200" y="1600200"/>
            <a:ext cx="67056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t="20203" r="8330" b="10768"/>
          <a:stretch>
            <a:fillRect/>
          </a:stretch>
        </p:blipFill>
        <p:spPr bwMode="auto">
          <a:xfrm>
            <a:off x="1752600" y="2057400"/>
            <a:ext cx="5638800" cy="3962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330" t="8418" r="10856" b="2350"/>
          <a:stretch>
            <a:fillRect/>
          </a:stretch>
        </p:blipFill>
        <p:spPr bwMode="auto">
          <a:xfrm>
            <a:off x="1676400" y="2057400"/>
            <a:ext cx="5486400" cy="4114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2017" b="5717"/>
          <a:stretch>
            <a:fillRect/>
          </a:stretch>
        </p:blipFill>
        <p:spPr bwMode="auto">
          <a:xfrm>
            <a:off x="1143000" y="1752600"/>
            <a:ext cx="6705600" cy="47244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1684" r="2017" b="9085"/>
          <a:stretch>
            <a:fillRect/>
          </a:stretch>
        </p:blipFill>
        <p:spPr bwMode="auto">
          <a:xfrm>
            <a:off x="1143000" y="1447800"/>
            <a:ext cx="67056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542" r="5805" b="7401"/>
          <a:stretch>
            <a:fillRect/>
          </a:stretch>
        </p:blipFill>
        <p:spPr bwMode="auto">
          <a:xfrm>
            <a:off x="1295400" y="1600200"/>
            <a:ext cx="64770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Improve Access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54" r="3280" b="10768"/>
          <a:stretch>
            <a:fillRect/>
          </a:stretch>
        </p:blipFill>
        <p:spPr bwMode="auto">
          <a:xfrm>
            <a:off x="1447800" y="1752600"/>
            <a:ext cx="6248400" cy="44196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Open Access?</a:t>
            </a:r>
            <a:br>
              <a:rPr lang="en-US" sz="4000" dirty="0" smtClean="0"/>
            </a:br>
            <a:r>
              <a:rPr lang="en-US" sz="4000" dirty="0" smtClean="0"/>
              <a:t>International Support: Africa</a:t>
            </a:r>
            <a:endParaRPr lang="en-US" sz="4000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r="2017" b="4034"/>
          <a:stretch>
            <a:fillRect/>
          </a:stretch>
        </p:blipFill>
        <p:spPr bwMode="auto">
          <a:xfrm>
            <a:off x="1295400" y="1600200"/>
            <a:ext cx="6629400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2344" t="1535" r="5158" b="6250"/>
          <a:stretch>
            <a:fillRect/>
          </a:stretch>
        </p:blipFill>
        <p:spPr bwMode="auto">
          <a:xfrm>
            <a:off x="1219200" y="1828800"/>
            <a:ext cx="69342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63" r="2771" b="5717"/>
          <a:stretch>
            <a:fillRect/>
          </a:stretch>
        </p:blipFill>
        <p:spPr bwMode="auto">
          <a:xfrm>
            <a:off x="1371600" y="1752600"/>
            <a:ext cx="6629400" cy="45720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84" r="3280" b="7401"/>
          <a:stretch>
            <a:fillRect/>
          </a:stretch>
        </p:blipFill>
        <p:spPr bwMode="auto">
          <a:xfrm>
            <a:off x="1371601" y="1371600"/>
            <a:ext cx="6324600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4400" b="1" dirty="0" smtClean="0"/>
              <a:t>Open-access (OA) literature is digital, online, free of charge, and free of most copyright and licensing restrictions </a:t>
            </a:r>
            <a:r>
              <a:rPr lang="en-US" i="1" dirty="0" smtClean="0"/>
              <a:t>– Peter </a:t>
            </a:r>
            <a:r>
              <a:rPr lang="en-US" i="1" dirty="0" err="1" smtClean="0"/>
              <a:t>Suber</a:t>
            </a:r>
            <a:endParaRPr lang="en-US" i="1" dirty="0"/>
          </a:p>
        </p:txBody>
      </p:sp>
      <p:pic>
        <p:nvPicPr>
          <p:cNvPr id="4" name="Picture 3" descr="150px-Open_Access_logo_PLoS_whit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399" y="1219201"/>
            <a:ext cx="609601" cy="685799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206" t="25254" r="49336" b="43599"/>
          <a:stretch>
            <a:fillRect/>
          </a:stretch>
        </p:blipFill>
        <p:spPr bwMode="auto">
          <a:xfrm>
            <a:off x="1524000" y="2057400"/>
            <a:ext cx="5867400" cy="3581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Increase </a:t>
            </a:r>
            <a:r>
              <a:rPr lang="en-US" dirty="0"/>
              <a:t>C</a:t>
            </a:r>
            <a:r>
              <a:rPr lang="en-US" dirty="0" smtClean="0"/>
              <a:t>ollaboration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17" t="3367" r="19695" b="20870"/>
          <a:stretch>
            <a:fillRect/>
          </a:stretch>
        </p:blipFill>
        <p:spPr bwMode="auto">
          <a:xfrm>
            <a:off x="1219200" y="1752600"/>
            <a:ext cx="6781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Open Access?</a:t>
            </a:r>
            <a:br>
              <a:rPr lang="en-US" sz="4000" dirty="0" smtClean="0"/>
            </a:br>
            <a:r>
              <a:rPr lang="en-US" sz="4000" dirty="0" smtClean="0"/>
              <a:t>International Support: Japan</a:t>
            </a:r>
            <a:endParaRPr lang="en-US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r="2017" b="20870"/>
          <a:stretch>
            <a:fillRect/>
          </a:stretch>
        </p:blipFill>
        <p:spPr bwMode="auto">
          <a:xfrm>
            <a:off x="1447800" y="1752600"/>
            <a:ext cx="63246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 r="3000" b="28333"/>
          <a:stretch>
            <a:fillRect/>
          </a:stretch>
        </p:blipFill>
        <p:spPr bwMode="auto">
          <a:xfrm>
            <a:off x="762000" y="1676400"/>
            <a:ext cx="76962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Open Access?</a:t>
            </a:r>
            <a:br>
              <a:rPr lang="en-US" sz="4000" dirty="0" smtClean="0"/>
            </a:br>
            <a:r>
              <a:rPr lang="en-US" sz="4000" dirty="0" smtClean="0"/>
              <a:t>Faculty Support</a:t>
            </a:r>
            <a:endParaRPr lang="en-US" sz="40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377" r="11711" b="9085"/>
          <a:stretch>
            <a:fillRect/>
          </a:stretch>
        </p:blipFill>
        <p:spPr bwMode="auto">
          <a:xfrm>
            <a:off x="1295400" y="1752600"/>
            <a:ext cx="64008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Greater Usage &amp; More Citations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7169" b="2350"/>
          <a:stretch>
            <a:fillRect/>
          </a:stretch>
        </p:blipFill>
        <p:spPr bwMode="auto">
          <a:xfrm>
            <a:off x="1371601" y="1752600"/>
            <a:ext cx="6172200" cy="44958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73" t="3425" r="3280" b="4829"/>
          <a:stretch>
            <a:fillRect/>
          </a:stretch>
        </p:blipFill>
        <p:spPr bwMode="auto">
          <a:xfrm>
            <a:off x="1371600" y="1905000"/>
            <a:ext cx="64008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r="2017" b="5717"/>
          <a:stretch>
            <a:fillRect/>
          </a:stretch>
        </p:blipFill>
        <p:spPr bwMode="auto">
          <a:xfrm>
            <a:off x="1143000" y="1600200"/>
            <a:ext cx="68580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Because We All Need It!</a:t>
            </a:r>
            <a:endParaRPr lang="en-US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805" t="21887" r="7068" b="10768"/>
          <a:stretch>
            <a:fillRect/>
          </a:stretch>
        </p:blipFill>
        <p:spPr bwMode="auto">
          <a:xfrm>
            <a:off x="1295400" y="1981200"/>
            <a:ext cx="6324600" cy="4038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1539" t="25254" r="25468" b="42988"/>
          <a:stretch>
            <a:fillRect/>
          </a:stretch>
        </p:blipFill>
        <p:spPr bwMode="auto">
          <a:xfrm>
            <a:off x="1447800" y="2286000"/>
            <a:ext cx="6324600" cy="3657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International Support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805" r="7068" b="14135"/>
          <a:stretch>
            <a:fillRect/>
          </a:stretch>
        </p:blipFill>
        <p:spPr bwMode="auto">
          <a:xfrm>
            <a:off x="1295400" y="1828800"/>
            <a:ext cx="6400800" cy="4191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3280" b="7401"/>
          <a:stretch>
            <a:fillRect/>
          </a:stretch>
        </p:blipFill>
        <p:spPr bwMode="auto">
          <a:xfrm>
            <a:off x="1295400" y="1905000"/>
            <a:ext cx="66294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4542" b="7401"/>
          <a:stretch>
            <a:fillRect/>
          </a:stretch>
        </p:blipFill>
        <p:spPr bwMode="auto">
          <a:xfrm>
            <a:off x="1143000" y="1600200"/>
            <a:ext cx="6781800" cy="44958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344" r="6250" b="7018"/>
          <a:stretch>
            <a:fillRect/>
          </a:stretch>
        </p:blipFill>
        <p:spPr bwMode="auto">
          <a:xfrm>
            <a:off x="1295400" y="1828800"/>
            <a:ext cx="65532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Open Access?</a:t>
            </a:r>
            <a:br>
              <a:rPr lang="en-US" dirty="0" smtClean="0"/>
            </a:br>
            <a:r>
              <a:rPr lang="en-US" dirty="0" smtClean="0"/>
              <a:t>We Can’t Afford Otherwise</a:t>
            </a:r>
            <a:endParaRPr lang="en-US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en-US" sz="4000" dirty="0" smtClean="0"/>
          </a:p>
          <a:p>
            <a:pPr>
              <a:lnSpc>
                <a:spcPct val="90000"/>
              </a:lnSpc>
            </a:pPr>
            <a:r>
              <a:rPr lang="en-US" sz="4000" dirty="0" smtClean="0"/>
              <a:t>Journal prices rising much faster than inflation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Scholarly output increasing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Libraries able to provide access to smaller percentage of total scholarly output</a:t>
            </a:r>
          </a:p>
          <a:p>
            <a:endParaRPr lang="en-US" b="1" i="1" dirty="0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Because We All Need It!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5254" t="25254" r="3280" b="44441"/>
          <a:stretch>
            <a:fillRect/>
          </a:stretch>
        </p:blipFill>
        <p:spPr bwMode="auto">
          <a:xfrm>
            <a:off x="1295400" y="1981200"/>
            <a:ext cx="6248400" cy="3810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2017" b="4034"/>
          <a:stretch>
            <a:fillRect/>
          </a:stretch>
        </p:blipFill>
        <p:spPr bwMode="auto">
          <a:xfrm>
            <a:off x="1447800" y="1905000"/>
            <a:ext cx="62484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4543" b="2350"/>
          <a:stretch>
            <a:fillRect/>
          </a:stretch>
        </p:blipFill>
        <p:spPr bwMode="auto">
          <a:xfrm>
            <a:off x="1295400" y="1447800"/>
            <a:ext cx="64008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Open Access?</a:t>
            </a:r>
            <a:br>
              <a:rPr lang="en-US" sz="4000" dirty="0" smtClean="0"/>
            </a:br>
            <a:r>
              <a:rPr lang="en-US" sz="4000" dirty="0" smtClean="0"/>
              <a:t>International Support: Latin America</a:t>
            </a:r>
            <a:endParaRPr lang="en-US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805" r="7068" b="7401"/>
          <a:stretch>
            <a:fillRect/>
          </a:stretch>
        </p:blipFill>
        <p:spPr bwMode="auto">
          <a:xfrm>
            <a:off x="1447800" y="1905000"/>
            <a:ext cx="62484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367" r="3280" b="17503"/>
          <a:stretch>
            <a:fillRect/>
          </a:stretch>
        </p:blipFill>
        <p:spPr bwMode="auto">
          <a:xfrm>
            <a:off x="1219200" y="1905000"/>
            <a:ext cx="6629400" cy="44196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Increase Collaboration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194" t="11785" r="6546" b="3676"/>
          <a:stretch>
            <a:fillRect/>
          </a:stretch>
        </p:blipFill>
        <p:spPr bwMode="auto">
          <a:xfrm>
            <a:off x="1143000" y="1828800"/>
            <a:ext cx="7010400" cy="45720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593" t="21887" r="8330" b="15819"/>
          <a:stretch>
            <a:fillRect/>
          </a:stretch>
        </p:blipFill>
        <p:spPr bwMode="auto">
          <a:xfrm>
            <a:off x="1295400" y="1905000"/>
            <a:ext cx="6629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7271" t="35422" r="24746" b="9085"/>
          <a:stretch>
            <a:fillRect/>
          </a:stretch>
        </p:blipFill>
        <p:spPr bwMode="auto">
          <a:xfrm>
            <a:off x="1676400" y="1981200"/>
            <a:ext cx="5791200" cy="38100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280" b="17503"/>
          <a:stretch>
            <a:fillRect/>
          </a:stretch>
        </p:blipFill>
        <p:spPr bwMode="auto">
          <a:xfrm>
            <a:off x="1295400" y="1905000"/>
            <a:ext cx="67818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068" r="9593" b="7401"/>
          <a:stretch>
            <a:fillRect/>
          </a:stretch>
        </p:blipFill>
        <p:spPr bwMode="auto">
          <a:xfrm>
            <a:off x="1371600" y="1600200"/>
            <a:ext cx="61722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3280" b="4676"/>
          <a:stretch>
            <a:fillRect/>
          </a:stretch>
        </p:blipFill>
        <p:spPr bwMode="auto">
          <a:xfrm>
            <a:off x="1371599" y="1905000"/>
            <a:ext cx="6400801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Open Access?</a:t>
            </a:r>
            <a:br>
              <a:rPr lang="en-US" sz="4000" dirty="0" smtClean="0"/>
            </a:br>
            <a:r>
              <a:rPr lang="en-US" sz="4000" dirty="0" smtClean="0"/>
              <a:t>International Support: ROAR</a:t>
            </a:r>
            <a:endParaRPr lang="en-US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4" r="2017" b="4034"/>
          <a:stretch>
            <a:fillRect/>
          </a:stretch>
        </p:blipFill>
        <p:spPr bwMode="auto">
          <a:xfrm>
            <a:off x="1371600" y="1905000"/>
            <a:ext cx="64770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Increase </a:t>
            </a:r>
            <a:r>
              <a:rPr lang="en-US" dirty="0"/>
              <a:t>C</a:t>
            </a:r>
            <a:r>
              <a:rPr lang="en-US" dirty="0" smtClean="0"/>
              <a:t>ollaboration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17" t="3367" r="19695" b="20870"/>
          <a:stretch>
            <a:fillRect/>
          </a:stretch>
        </p:blipFill>
        <p:spPr bwMode="auto">
          <a:xfrm>
            <a:off x="1219200" y="1752600"/>
            <a:ext cx="6781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4" t="3367" r="3280" b="5717"/>
          <a:stretch>
            <a:fillRect/>
          </a:stretch>
        </p:blipFill>
        <p:spPr bwMode="auto">
          <a:xfrm>
            <a:off x="1066800" y="1752600"/>
            <a:ext cx="6781800" cy="46482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3367" r="4542" b="4034"/>
          <a:stretch>
            <a:fillRect/>
          </a:stretch>
        </p:blipFill>
        <p:spPr bwMode="auto">
          <a:xfrm>
            <a:off x="1371600" y="1447800"/>
            <a:ext cx="62484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Because We Need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4000" dirty="0" smtClean="0"/>
          </a:p>
          <a:p>
            <a:r>
              <a:rPr lang="en-US" sz="4000" dirty="0" smtClean="0"/>
              <a:t>It’s good for students</a:t>
            </a:r>
          </a:p>
          <a:p>
            <a:r>
              <a:rPr lang="en-US" sz="4000" dirty="0" smtClean="0"/>
              <a:t>It’s good for faculty</a:t>
            </a:r>
          </a:p>
          <a:p>
            <a:r>
              <a:rPr lang="en-US" sz="4000" dirty="0" smtClean="0"/>
              <a:t>It’s good for the University</a:t>
            </a:r>
          </a:p>
          <a:p>
            <a:r>
              <a:rPr lang="en-US" sz="4000" dirty="0" smtClean="0"/>
              <a:t>It’s good for the taxpayer</a:t>
            </a:r>
            <a:endParaRPr lang="en-US" sz="4000" dirty="0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2344" t="1535" r="5158" b="6250"/>
          <a:stretch>
            <a:fillRect/>
          </a:stretch>
        </p:blipFill>
        <p:spPr bwMode="auto">
          <a:xfrm>
            <a:off x="1219200" y="1828800"/>
            <a:ext cx="69342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7" t="3367" r="3280" b="4752"/>
          <a:stretch>
            <a:fillRect/>
          </a:stretch>
        </p:blipFill>
        <p:spPr bwMode="auto">
          <a:xfrm>
            <a:off x="1447799" y="1981200"/>
            <a:ext cx="6248401" cy="4267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805" r="9593" b="9085"/>
          <a:stretch>
            <a:fillRect/>
          </a:stretch>
        </p:blipFill>
        <p:spPr bwMode="auto">
          <a:xfrm>
            <a:off x="1524000" y="1600200"/>
            <a:ext cx="58674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t="20203" r="8330" b="10768"/>
          <a:stretch>
            <a:fillRect/>
          </a:stretch>
        </p:blipFill>
        <p:spPr bwMode="auto">
          <a:xfrm>
            <a:off x="1752600" y="2057400"/>
            <a:ext cx="5638800" cy="3962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2017" b="6337"/>
          <a:stretch>
            <a:fillRect/>
          </a:stretch>
        </p:blipFill>
        <p:spPr bwMode="auto">
          <a:xfrm>
            <a:off x="1143000" y="1828800"/>
            <a:ext cx="6781800" cy="4267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068" r="13381" b="9085"/>
          <a:stretch>
            <a:fillRect/>
          </a:stretch>
        </p:blipFill>
        <p:spPr bwMode="auto">
          <a:xfrm>
            <a:off x="1447800" y="1600200"/>
            <a:ext cx="63246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068" r="9593" b="5717"/>
          <a:stretch>
            <a:fillRect/>
          </a:stretch>
        </p:blipFill>
        <p:spPr bwMode="auto">
          <a:xfrm>
            <a:off x="1371600" y="1447800"/>
            <a:ext cx="60960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 r="3000" b="28333"/>
          <a:stretch>
            <a:fillRect/>
          </a:stretch>
        </p:blipFill>
        <p:spPr bwMode="auto">
          <a:xfrm>
            <a:off x="762000" y="1676400"/>
            <a:ext cx="76962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400" b="1" dirty="0" smtClean="0"/>
              <a:t>   OA removes </a:t>
            </a:r>
            <a:r>
              <a:rPr lang="en-US" sz="4400" b="1" i="1" dirty="0" smtClean="0"/>
              <a:t>price barriers</a:t>
            </a:r>
            <a:r>
              <a:rPr lang="en-US" sz="4400" b="1" dirty="0" smtClean="0"/>
              <a:t> (subscriptions, licensing fees, pay-per-view fees) and </a:t>
            </a:r>
            <a:r>
              <a:rPr lang="en-US" sz="4400" b="1" i="1" dirty="0" smtClean="0"/>
              <a:t>permission barriers</a:t>
            </a:r>
            <a:r>
              <a:rPr lang="en-US" sz="4400" b="1" dirty="0" smtClean="0"/>
              <a:t> (most copyright and licensing restrictions)</a:t>
            </a:r>
            <a:endParaRPr lang="en-US" sz="4400" b="1" dirty="0"/>
          </a:p>
        </p:txBody>
      </p:sp>
      <p:pic>
        <p:nvPicPr>
          <p:cNvPr id="4" name="Picture 3" descr="150px-Open_Access_logo_PLoS_whit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4343400"/>
            <a:ext cx="1295400" cy="144780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103" t="3367" r="3280" b="7401"/>
          <a:stretch>
            <a:fillRect/>
          </a:stretch>
        </p:blipFill>
        <p:spPr bwMode="auto">
          <a:xfrm>
            <a:off x="1219200" y="1752600"/>
            <a:ext cx="6858001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344" r="6250" b="7018"/>
          <a:stretch>
            <a:fillRect/>
          </a:stretch>
        </p:blipFill>
        <p:spPr bwMode="auto">
          <a:xfrm>
            <a:off x="1295400" y="1828800"/>
            <a:ext cx="64008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4034"/>
          <a:stretch>
            <a:fillRect/>
          </a:stretch>
        </p:blipFill>
        <p:spPr bwMode="auto">
          <a:xfrm>
            <a:off x="1295400" y="1752600"/>
            <a:ext cx="6781800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5717"/>
          <a:stretch>
            <a:fillRect/>
          </a:stretch>
        </p:blipFill>
        <p:spPr bwMode="auto">
          <a:xfrm>
            <a:off x="1219201" y="1600200"/>
            <a:ext cx="6553200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To Improve Access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 l="2222" r="3333" b="14754"/>
          <a:stretch>
            <a:fillRect/>
          </a:stretch>
        </p:blipFill>
        <p:spPr bwMode="auto">
          <a:xfrm>
            <a:off x="1524000" y="1752600"/>
            <a:ext cx="64770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63" r="2771" b="2350"/>
          <a:stretch>
            <a:fillRect/>
          </a:stretch>
        </p:blipFill>
        <p:spPr bwMode="auto">
          <a:xfrm>
            <a:off x="1371600" y="1752600"/>
            <a:ext cx="64770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2017" b="5717"/>
          <a:stretch>
            <a:fillRect/>
          </a:stretch>
        </p:blipFill>
        <p:spPr bwMode="auto">
          <a:xfrm>
            <a:off x="1295400" y="1447800"/>
            <a:ext cx="6705599" cy="46482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593" t="21887" r="8330" b="15819"/>
          <a:stretch>
            <a:fillRect/>
          </a:stretch>
        </p:blipFill>
        <p:spPr bwMode="auto">
          <a:xfrm>
            <a:off x="1295400" y="1905000"/>
            <a:ext cx="6629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r="11719" b="20833"/>
          <a:stretch>
            <a:fillRect/>
          </a:stretch>
        </p:blipFill>
        <p:spPr bwMode="auto">
          <a:xfrm>
            <a:off x="1066800" y="1981200"/>
            <a:ext cx="70866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367" r="3280" b="17503"/>
          <a:stretch>
            <a:fillRect/>
          </a:stretch>
        </p:blipFill>
        <p:spPr bwMode="auto">
          <a:xfrm>
            <a:off x="1219201" y="1752600"/>
            <a:ext cx="6629400" cy="46482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Greater Usage &amp; More Citations</a:t>
            </a:r>
            <a:endParaRPr lang="en-US" dirty="0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84" r="17169" b="4034"/>
          <a:stretch>
            <a:fillRect/>
          </a:stretch>
        </p:blipFill>
        <p:spPr bwMode="auto">
          <a:xfrm>
            <a:off x="1524000" y="1828800"/>
            <a:ext cx="59436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280" b="5717"/>
          <a:stretch>
            <a:fillRect/>
          </a:stretch>
        </p:blipFill>
        <p:spPr bwMode="auto">
          <a:xfrm>
            <a:off x="1371600" y="1905000"/>
            <a:ext cx="66294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Because We All Need It!</a:t>
            </a:r>
            <a:endParaRPr lang="en-US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805" t="21887" r="7068" b="10768"/>
          <a:stretch>
            <a:fillRect/>
          </a:stretch>
        </p:blipFill>
        <p:spPr bwMode="auto">
          <a:xfrm>
            <a:off x="1295400" y="1981200"/>
            <a:ext cx="6324600" cy="4038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3367" r="2017" b="5717"/>
          <a:stretch>
            <a:fillRect/>
          </a:stretch>
        </p:blipFill>
        <p:spPr bwMode="auto">
          <a:xfrm>
            <a:off x="1447800" y="1828800"/>
            <a:ext cx="62484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84" r="9593" b="4034"/>
          <a:stretch>
            <a:fillRect/>
          </a:stretch>
        </p:blipFill>
        <p:spPr bwMode="auto">
          <a:xfrm>
            <a:off x="1143001" y="1447800"/>
            <a:ext cx="66294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t="20203" r="8330" b="10768"/>
          <a:stretch>
            <a:fillRect/>
          </a:stretch>
        </p:blipFill>
        <p:spPr bwMode="auto">
          <a:xfrm>
            <a:off x="1752600" y="2057400"/>
            <a:ext cx="5638800" cy="3962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Funding Agencies Support It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593" r="8330" b="7401"/>
          <a:stretch>
            <a:fillRect/>
          </a:stretch>
        </p:blipFill>
        <p:spPr bwMode="auto">
          <a:xfrm>
            <a:off x="1219200" y="1828800"/>
            <a:ext cx="68580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2017" b="10768"/>
          <a:stretch>
            <a:fillRect/>
          </a:stretch>
        </p:blipFill>
        <p:spPr bwMode="auto">
          <a:xfrm>
            <a:off x="1447801" y="1600200"/>
            <a:ext cx="62484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International Support </a:t>
            </a:r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2017" b="7401"/>
          <a:stretch>
            <a:fillRect/>
          </a:stretch>
        </p:blipFill>
        <p:spPr bwMode="auto">
          <a:xfrm>
            <a:off x="1447799" y="1676400"/>
            <a:ext cx="6629401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103" t="3367" r="3280" b="7401"/>
          <a:stretch>
            <a:fillRect/>
          </a:stretch>
        </p:blipFill>
        <p:spPr bwMode="auto">
          <a:xfrm>
            <a:off x="1219200" y="1828800"/>
            <a:ext cx="6858001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7401"/>
          <a:stretch>
            <a:fillRect/>
          </a:stretch>
        </p:blipFill>
        <p:spPr bwMode="auto">
          <a:xfrm>
            <a:off x="1371600" y="1600200"/>
            <a:ext cx="6400799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Because We Need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4000" dirty="0" smtClean="0"/>
          </a:p>
          <a:p>
            <a:r>
              <a:rPr lang="en-US" sz="4000" dirty="0" smtClean="0"/>
              <a:t>It’s good for students</a:t>
            </a:r>
          </a:p>
          <a:p>
            <a:r>
              <a:rPr lang="en-US" sz="4000" dirty="0" smtClean="0"/>
              <a:t>It’s good for faculty</a:t>
            </a:r>
          </a:p>
          <a:p>
            <a:r>
              <a:rPr lang="en-US" sz="4000" dirty="0" smtClean="0"/>
              <a:t>It’s good for the University</a:t>
            </a:r>
          </a:p>
          <a:p>
            <a:r>
              <a:rPr lang="en-US" sz="4000" dirty="0" smtClean="0"/>
              <a:t>It’s good for the taxpayer</a:t>
            </a:r>
            <a:endParaRPr lang="en-US" sz="4000" dirty="0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49" t="3367" r="3280" b="5717"/>
          <a:stretch>
            <a:fillRect/>
          </a:stretch>
        </p:blipFill>
        <p:spPr bwMode="auto">
          <a:xfrm>
            <a:off x="1295400" y="1752600"/>
            <a:ext cx="65532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684" r="3280" b="5717"/>
          <a:stretch>
            <a:fillRect/>
          </a:stretch>
        </p:blipFill>
        <p:spPr bwMode="auto">
          <a:xfrm>
            <a:off x="1295400" y="1600200"/>
            <a:ext cx="63246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55" t="21887" r="8330" b="10768"/>
          <a:stretch>
            <a:fillRect/>
          </a:stretch>
        </p:blipFill>
        <p:spPr bwMode="auto">
          <a:xfrm>
            <a:off x="1447800" y="1981200"/>
            <a:ext cx="6172200" cy="4191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3280" b="4034"/>
          <a:stretch>
            <a:fillRect/>
          </a:stretch>
        </p:blipFill>
        <p:spPr bwMode="auto">
          <a:xfrm>
            <a:off x="1143000" y="1219200"/>
            <a:ext cx="7086600" cy="5029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4542" b="7401"/>
          <a:stretch>
            <a:fillRect/>
          </a:stretch>
        </p:blipFill>
        <p:spPr bwMode="auto">
          <a:xfrm>
            <a:off x="1554691" y="1828800"/>
            <a:ext cx="6065309" cy="4267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593" t="21887" r="8330" b="15819"/>
          <a:stretch>
            <a:fillRect/>
          </a:stretch>
        </p:blipFill>
        <p:spPr bwMode="auto">
          <a:xfrm>
            <a:off x="1295400" y="1905000"/>
            <a:ext cx="6629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  </a:t>
            </a:r>
            <a:endParaRPr lang="en-US" dirty="0"/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27007"/>
          <a:stretch>
            <a:fillRect/>
          </a:stretch>
        </p:blipFill>
        <p:spPr bwMode="auto">
          <a:xfrm>
            <a:off x="1066801" y="1828800"/>
            <a:ext cx="67056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Greater Exposure for Research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	</a:t>
            </a:r>
          </a:p>
          <a:p>
            <a:pPr>
              <a:buNone/>
            </a:pPr>
            <a:r>
              <a:rPr lang="en-US" sz="4400" b="1" dirty="0" smtClean="0"/>
              <a:t>	Widely disseminated and cited results—with no access restrictions!</a:t>
            </a:r>
          </a:p>
          <a:p>
            <a:endParaRPr lang="en-US" dirty="0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>
                <a:hlinkClick r:id="rId2"/>
              </a:rPr>
              <a:t>http://www.youtube.com/watch?v=GMIY_4t-DR0&amp;feature=share</a:t>
            </a: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>
                <a:hlinkClick r:id="rId3"/>
              </a:rPr>
              <a:t>http://vimeo.com/6973160</a:t>
            </a:r>
            <a:r>
              <a:rPr lang="en-US" dirty="0" smtClean="0"/>
              <a:t>  </a:t>
            </a:r>
            <a:endParaRPr lang="en-US" dirty="0"/>
          </a:p>
        </p:txBody>
      </p:sp>
    </p:spTree>
  </p:cSld>
  <p:clrMapOvr>
    <a:masterClrMapping/>
  </p:clrMapOvr>
  <p:transition spd="med" advClick="0" advTm="7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Greater Usage &amp; More Citations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993" r="17992" b="8710"/>
          <a:stretch>
            <a:fillRect/>
          </a:stretch>
        </p:blipFill>
        <p:spPr bwMode="auto">
          <a:xfrm>
            <a:off x="1219200" y="1905000"/>
            <a:ext cx="67818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4" r="2017" b="4034"/>
          <a:stretch>
            <a:fillRect/>
          </a:stretch>
        </p:blipFill>
        <p:spPr bwMode="auto">
          <a:xfrm>
            <a:off x="914400" y="1219200"/>
            <a:ext cx="7467600" cy="5257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Funding Agencies Support It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56" r="12119" b="12452"/>
          <a:stretch>
            <a:fillRect/>
          </a:stretch>
        </p:blipFill>
        <p:spPr bwMode="auto">
          <a:xfrm>
            <a:off x="990600" y="1676400"/>
            <a:ext cx="74676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4034"/>
          <a:stretch>
            <a:fillRect/>
          </a:stretch>
        </p:blipFill>
        <p:spPr bwMode="auto">
          <a:xfrm>
            <a:off x="1219200" y="1828800"/>
            <a:ext cx="68580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051" r="3280" b="10768"/>
          <a:stretch>
            <a:fillRect/>
          </a:stretch>
        </p:blipFill>
        <p:spPr bwMode="auto">
          <a:xfrm>
            <a:off x="1295400" y="1828800"/>
            <a:ext cx="6629400" cy="45720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280" r="4542" b="5717"/>
          <a:stretch>
            <a:fillRect/>
          </a:stretch>
        </p:blipFill>
        <p:spPr bwMode="auto">
          <a:xfrm>
            <a:off x="1447800" y="1295400"/>
            <a:ext cx="6400800" cy="4953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400" b="1" dirty="0" smtClean="0"/>
              <a:t>   OA removes </a:t>
            </a:r>
            <a:r>
              <a:rPr lang="en-US" sz="4400" b="1" i="1" dirty="0" smtClean="0"/>
              <a:t>price barriers</a:t>
            </a:r>
            <a:r>
              <a:rPr lang="en-US" sz="4400" b="1" dirty="0" smtClean="0"/>
              <a:t> (subscriptions, licensing fees, pay-per-view fees) and </a:t>
            </a:r>
            <a:r>
              <a:rPr lang="en-US" sz="4400" b="1" i="1" dirty="0" smtClean="0"/>
              <a:t>permission barriers</a:t>
            </a:r>
            <a:r>
              <a:rPr lang="en-US" sz="4400" b="1" dirty="0" smtClean="0"/>
              <a:t> (most copyright and licensing restrictions)</a:t>
            </a:r>
            <a:endParaRPr lang="en-US" sz="4400" b="1" dirty="0"/>
          </a:p>
        </p:txBody>
      </p:sp>
      <p:pic>
        <p:nvPicPr>
          <p:cNvPr id="4" name="Picture 3" descr="150px-Open_Access_logo_PLoS_whit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4343400"/>
            <a:ext cx="1295400" cy="144780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3367" r="3280" b="10768"/>
          <a:stretch>
            <a:fillRect/>
          </a:stretch>
        </p:blipFill>
        <p:spPr bwMode="auto">
          <a:xfrm>
            <a:off x="1295400" y="1447800"/>
            <a:ext cx="64008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4542" b="7401"/>
          <a:stretch>
            <a:fillRect/>
          </a:stretch>
        </p:blipFill>
        <p:spPr bwMode="auto">
          <a:xfrm>
            <a:off x="1219200" y="1676400"/>
            <a:ext cx="7086600" cy="47244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9085"/>
          <a:stretch>
            <a:fillRect/>
          </a:stretch>
        </p:blipFill>
        <p:spPr bwMode="auto">
          <a:xfrm>
            <a:off x="1066799" y="1371600"/>
            <a:ext cx="7086601" cy="4953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4400" b="1" dirty="0" smtClean="0"/>
              <a:t>Open-access (OA) literature is digital, online, free of charge, and free of most copyright and licensing restrictions </a:t>
            </a:r>
            <a:r>
              <a:rPr lang="en-US" i="1" dirty="0" smtClean="0"/>
              <a:t>– Peter </a:t>
            </a:r>
            <a:r>
              <a:rPr lang="en-US" i="1" dirty="0" err="1" smtClean="0"/>
              <a:t>Suber</a:t>
            </a:r>
            <a:endParaRPr lang="en-US" i="1" dirty="0"/>
          </a:p>
        </p:txBody>
      </p:sp>
      <p:pic>
        <p:nvPicPr>
          <p:cNvPr id="4" name="Picture 3" descr="150px-Open_Access_logo_PLoS_whit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399" y="1219201"/>
            <a:ext cx="609601" cy="685799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Funding Agencies Support It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593" r="8330" b="7401"/>
          <a:stretch>
            <a:fillRect/>
          </a:stretch>
        </p:blipFill>
        <p:spPr bwMode="auto">
          <a:xfrm>
            <a:off x="1219200" y="1828800"/>
            <a:ext cx="68580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7" t="3367" r="3280" b="5717"/>
          <a:stretch>
            <a:fillRect/>
          </a:stretch>
        </p:blipFill>
        <p:spPr bwMode="auto">
          <a:xfrm>
            <a:off x="1371600" y="1905000"/>
            <a:ext cx="61722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4542" b="12452"/>
          <a:stretch>
            <a:fillRect/>
          </a:stretch>
        </p:blipFill>
        <p:spPr bwMode="auto">
          <a:xfrm>
            <a:off x="1219200" y="1600200"/>
            <a:ext cx="64770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Funding Agencies Support It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r="4542" b="7401"/>
          <a:stretch>
            <a:fillRect/>
          </a:stretch>
        </p:blipFill>
        <p:spPr bwMode="auto">
          <a:xfrm>
            <a:off x="762000" y="1752600"/>
            <a:ext cx="74676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1684" r="2017" b="4034"/>
          <a:stretch>
            <a:fillRect/>
          </a:stretch>
        </p:blipFill>
        <p:spPr bwMode="auto">
          <a:xfrm>
            <a:off x="1371600" y="1524000"/>
            <a:ext cx="64770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Student Support  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3280" b="7401"/>
          <a:stretch>
            <a:fillRect/>
          </a:stretch>
        </p:blipFill>
        <p:spPr bwMode="auto">
          <a:xfrm>
            <a:off x="1295400" y="1828800"/>
            <a:ext cx="64770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r="4542" b="7401"/>
          <a:stretch>
            <a:fillRect/>
          </a:stretch>
        </p:blipFill>
        <p:spPr bwMode="auto">
          <a:xfrm>
            <a:off x="1371600" y="1371600"/>
            <a:ext cx="6400800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Greater Exposure for Research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	</a:t>
            </a:r>
          </a:p>
          <a:p>
            <a:pPr>
              <a:buNone/>
            </a:pPr>
            <a:r>
              <a:rPr lang="en-US" sz="4400" b="1" dirty="0" smtClean="0"/>
              <a:t>	Widely disseminated and cited results—with no access restrictions!</a:t>
            </a:r>
          </a:p>
          <a:p>
            <a:endParaRPr lang="en-US" dirty="0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Student Support</a:t>
            </a:r>
            <a:endParaRPr lang="en-US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280" r="4542" b="9085"/>
          <a:stretch>
            <a:fillRect/>
          </a:stretch>
        </p:blipFill>
        <p:spPr bwMode="auto">
          <a:xfrm>
            <a:off x="1295400" y="1752600"/>
            <a:ext cx="67056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2380" b="32759"/>
          <a:stretch>
            <a:fillRect/>
          </a:stretch>
        </p:blipFill>
        <p:spPr bwMode="auto">
          <a:xfrm>
            <a:off x="1066800" y="1981200"/>
            <a:ext cx="6858000" cy="4267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9085"/>
          <a:stretch>
            <a:fillRect/>
          </a:stretch>
        </p:blipFill>
        <p:spPr bwMode="auto">
          <a:xfrm>
            <a:off x="1066799" y="1371600"/>
            <a:ext cx="7086601" cy="4953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9085"/>
          <a:stretch>
            <a:fillRect/>
          </a:stretch>
        </p:blipFill>
        <p:spPr bwMode="auto">
          <a:xfrm>
            <a:off x="1143000" y="1676400"/>
            <a:ext cx="6781801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805" t="3367" r="10856" b="9085"/>
          <a:stretch>
            <a:fillRect/>
          </a:stretch>
        </p:blipFill>
        <p:spPr bwMode="auto">
          <a:xfrm>
            <a:off x="1219200" y="1219200"/>
            <a:ext cx="6553200" cy="4953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Funding Agencies Support It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9085"/>
          <a:stretch>
            <a:fillRect/>
          </a:stretch>
        </p:blipFill>
        <p:spPr bwMode="auto">
          <a:xfrm>
            <a:off x="914400" y="1752600"/>
            <a:ext cx="73152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4" r="2017" b="4034"/>
          <a:stretch>
            <a:fillRect/>
          </a:stretch>
        </p:blipFill>
        <p:spPr bwMode="auto">
          <a:xfrm>
            <a:off x="914400" y="1219200"/>
            <a:ext cx="7467600" cy="5257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Open Access?</a:t>
            </a:r>
            <a:br>
              <a:rPr lang="en-US" dirty="0" smtClean="0"/>
            </a:br>
            <a:r>
              <a:rPr lang="en-US" dirty="0" smtClean="0"/>
              <a:t>We Can’t Afford Otherwise</a:t>
            </a:r>
            <a:endParaRPr lang="en-US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en-US" sz="4000" dirty="0" smtClean="0"/>
          </a:p>
          <a:p>
            <a:pPr>
              <a:lnSpc>
                <a:spcPct val="90000"/>
              </a:lnSpc>
            </a:pPr>
            <a:r>
              <a:rPr lang="en-US" sz="4000" dirty="0" smtClean="0"/>
              <a:t>Journal prices rising much faster than inflation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Scholarly output increasing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Libraries able to provide access to smaller percentage of total scholarly output</a:t>
            </a:r>
          </a:p>
          <a:p>
            <a:endParaRPr lang="en-US" b="1" i="1" dirty="0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Student Support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4542" b="12452"/>
          <a:stretch>
            <a:fillRect/>
          </a:stretch>
        </p:blipFill>
        <p:spPr bwMode="auto">
          <a:xfrm>
            <a:off x="1219200" y="1676400"/>
            <a:ext cx="6781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3280" b="4034"/>
          <a:stretch>
            <a:fillRect/>
          </a:stretch>
        </p:blipFill>
        <p:spPr bwMode="auto">
          <a:xfrm>
            <a:off x="1143000" y="1752600"/>
            <a:ext cx="6857999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280" r="2017" b="7401"/>
          <a:stretch>
            <a:fillRect/>
          </a:stretch>
        </p:blipFill>
        <p:spPr bwMode="auto">
          <a:xfrm>
            <a:off x="1219200" y="1600200"/>
            <a:ext cx="65532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915988"/>
          </a:xfrm>
          <a:noFill/>
          <a:ln/>
        </p:spPr>
        <p:txBody>
          <a:bodyPr anchor="ctr"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International Support: UK</a:t>
            </a:r>
            <a:endParaRPr lang="en-US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3906" r="6250" b="6250"/>
          <a:stretch>
            <a:fillRect/>
          </a:stretch>
        </p:blipFill>
        <p:spPr bwMode="auto">
          <a:xfrm>
            <a:off x="1219200" y="1676400"/>
            <a:ext cx="6781800" cy="46482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Student Support</a:t>
            </a:r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067" t="1684" r="8330" b="12452"/>
          <a:stretch>
            <a:fillRect/>
          </a:stretch>
        </p:blipFill>
        <p:spPr bwMode="auto">
          <a:xfrm>
            <a:off x="1447800" y="1752600"/>
            <a:ext cx="6477000" cy="43434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For the Public Good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ln w="76200">
            <a:noFill/>
          </a:ln>
        </p:spPr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</a:p>
          <a:p>
            <a:pPr lvl="1">
              <a:buNone/>
            </a:pPr>
            <a:r>
              <a:rPr lang="en-US" sz="4000" b="1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4000" b="1" dirty="0" smtClean="0">
                <a:ea typeface="Arial Unicode MS" pitchFamily="34" charset="-128"/>
                <a:cs typeface="Arial Unicode MS" pitchFamily="34" charset="-128"/>
              </a:rPr>
              <a:t>Allows </a:t>
            </a:r>
            <a:r>
              <a:rPr lang="en-US" sz="4000" b="1" dirty="0">
                <a:ea typeface="Arial Unicode MS" pitchFamily="34" charset="-128"/>
                <a:cs typeface="Arial Unicode MS" pitchFamily="34" charset="-128"/>
              </a:rPr>
              <a:t>all members of society </a:t>
            </a:r>
            <a:endParaRPr lang="en-US" sz="4000" b="1" dirty="0" smtClean="0"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-US" sz="4000" b="1" dirty="0" smtClean="0">
                <a:ea typeface="Arial Unicode MS" pitchFamily="34" charset="-128"/>
                <a:cs typeface="Arial Unicode MS" pitchFamily="34" charset="-128"/>
              </a:rPr>
              <a:t>  to access </a:t>
            </a:r>
            <a:r>
              <a:rPr lang="en-US" sz="4000" b="1" dirty="0">
                <a:ea typeface="Arial Unicode MS" pitchFamily="34" charset="-128"/>
                <a:cs typeface="Arial Unicode MS" pitchFamily="34" charset="-128"/>
              </a:rPr>
              <a:t>relevant cultural and scientific </a:t>
            </a:r>
            <a:r>
              <a:rPr lang="en-US" sz="4000" b="1" dirty="0" smtClean="0">
                <a:ea typeface="Arial Unicode MS" pitchFamily="34" charset="-128"/>
                <a:cs typeface="Arial Unicode MS" pitchFamily="34" charset="-128"/>
              </a:rPr>
              <a:t>achievements, </a:t>
            </a:r>
            <a:r>
              <a:rPr lang="en-US" sz="4000" b="1" dirty="0">
                <a:ea typeface="Arial Unicode MS" pitchFamily="34" charset="-128"/>
                <a:cs typeface="Arial Unicode MS" pitchFamily="34" charset="-128"/>
              </a:rPr>
              <a:t>in particular by encouraging the free (online) availability of such information</a:t>
            </a:r>
            <a:r>
              <a:rPr lang="en-US" sz="4000" b="1" dirty="0">
                <a:effectLst>
                  <a:outerShdw blurRad="38100" dist="38100" dir="2700000" algn="tl">
                    <a:srgbClr val="FFFFFF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169" t="20884" r="14644" b="10768"/>
          <a:stretch>
            <a:fillRect/>
          </a:stretch>
        </p:blipFill>
        <p:spPr bwMode="auto">
          <a:xfrm>
            <a:off x="1600200" y="1600200"/>
            <a:ext cx="57912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4542" b="7401"/>
          <a:stretch>
            <a:fillRect/>
          </a:stretch>
        </p:blipFill>
        <p:spPr bwMode="auto">
          <a:xfrm>
            <a:off x="1219200" y="1676400"/>
            <a:ext cx="7086600" cy="47244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358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805" t="21887" r="3280" b="5717"/>
          <a:stretch>
            <a:fillRect/>
          </a:stretch>
        </p:blipFill>
        <p:spPr bwMode="auto">
          <a:xfrm>
            <a:off x="1600200" y="1981200"/>
            <a:ext cx="5943600" cy="4114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4400" b="1" dirty="0" smtClean="0"/>
              <a:t>Open-access (OA) literature is digital, online, free of charge, and free of most copyright and licensing restrictions </a:t>
            </a:r>
            <a:r>
              <a:rPr lang="en-US" i="1" dirty="0" smtClean="0"/>
              <a:t>– Peter </a:t>
            </a:r>
            <a:r>
              <a:rPr lang="en-US" i="1" dirty="0" err="1" smtClean="0"/>
              <a:t>Suber</a:t>
            </a:r>
            <a:endParaRPr lang="en-US" i="1" dirty="0"/>
          </a:p>
        </p:txBody>
      </p:sp>
      <p:pic>
        <p:nvPicPr>
          <p:cNvPr id="4" name="Picture 3" descr="150px-Open_Access_logo_PLoS_whit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399" y="1219201"/>
            <a:ext cx="609601" cy="685799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Student Support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4542" b="12452"/>
          <a:stretch>
            <a:fillRect/>
          </a:stretch>
        </p:blipFill>
        <p:spPr bwMode="auto">
          <a:xfrm>
            <a:off x="1219200" y="1676400"/>
            <a:ext cx="6781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280" b="25640"/>
          <a:stretch>
            <a:fillRect/>
          </a:stretch>
        </p:blipFill>
        <p:spPr bwMode="auto">
          <a:xfrm>
            <a:off x="1447800" y="1752600"/>
            <a:ext cx="66294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2017" b="4034"/>
          <a:stretch>
            <a:fillRect/>
          </a:stretch>
        </p:blipFill>
        <p:spPr bwMode="auto">
          <a:xfrm>
            <a:off x="1219200" y="1752600"/>
            <a:ext cx="6857999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3280" b="17503"/>
          <a:stretch>
            <a:fillRect/>
          </a:stretch>
        </p:blipFill>
        <p:spPr bwMode="auto">
          <a:xfrm>
            <a:off x="1295400" y="1600200"/>
            <a:ext cx="6400800" cy="4267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2380" b="32759"/>
          <a:stretch>
            <a:fillRect/>
          </a:stretch>
        </p:blipFill>
        <p:spPr bwMode="auto">
          <a:xfrm>
            <a:off x="1066800" y="1981200"/>
            <a:ext cx="6858000" cy="4267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1684" r="3280" b="5717"/>
          <a:stretch>
            <a:fillRect/>
          </a:stretch>
        </p:blipFill>
        <p:spPr bwMode="auto">
          <a:xfrm>
            <a:off x="1219200" y="1447800"/>
            <a:ext cx="6400800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 </a:t>
            </a:r>
            <a:br>
              <a:rPr lang="en-US" dirty="0" smtClean="0"/>
            </a:br>
            <a:r>
              <a:rPr lang="en-US" dirty="0" smtClean="0"/>
              <a:t>Student Support</a:t>
            </a:r>
            <a:endParaRPr lang="en-US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40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r="3906" b="6250"/>
          <a:stretch>
            <a:fillRect/>
          </a:stretch>
        </p:blipFill>
        <p:spPr bwMode="auto">
          <a:xfrm>
            <a:off x="1447800" y="1828800"/>
            <a:ext cx="6248400" cy="4191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Improve Access</a:t>
            </a:r>
            <a:endParaRPr lang="en-US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542" r="7068" b="5717"/>
          <a:stretch>
            <a:fillRect/>
          </a:stretch>
        </p:blipFill>
        <p:spPr bwMode="auto">
          <a:xfrm>
            <a:off x="1676400" y="1905000"/>
            <a:ext cx="5791200" cy="4038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8588"/>
            <a:ext cx="9144000" cy="1190625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National Support</a:t>
            </a:r>
            <a:endParaRPr lang="en-US" b="1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9417" r="3280" b="7401"/>
          <a:stretch>
            <a:fillRect/>
          </a:stretch>
        </p:blipFill>
        <p:spPr bwMode="auto">
          <a:xfrm>
            <a:off x="990600" y="1676400"/>
            <a:ext cx="7162801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r="7068" b="19186"/>
          <a:stretch>
            <a:fillRect/>
          </a:stretch>
        </p:blipFill>
        <p:spPr bwMode="auto">
          <a:xfrm>
            <a:off x="1219200" y="1905000"/>
            <a:ext cx="6934200" cy="4191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Student Support  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5717"/>
          <a:stretch>
            <a:fillRect/>
          </a:stretch>
        </p:blipFill>
        <p:spPr bwMode="auto">
          <a:xfrm>
            <a:off x="1371600" y="1828800"/>
            <a:ext cx="6476999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Promote Research &amp; Scholarship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1684" r="2017" b="10768"/>
          <a:stretch>
            <a:fillRect/>
          </a:stretch>
        </p:blipFill>
        <p:spPr bwMode="auto">
          <a:xfrm>
            <a:off x="1066800" y="1676400"/>
            <a:ext cx="7162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4542" b="10768"/>
          <a:stretch>
            <a:fillRect/>
          </a:stretch>
        </p:blipFill>
        <p:spPr bwMode="auto">
          <a:xfrm>
            <a:off x="1066800" y="1600200"/>
            <a:ext cx="70866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Open Access?</a:t>
            </a:r>
            <a:br>
              <a:rPr lang="en-US" dirty="0" smtClean="0"/>
            </a:br>
            <a:r>
              <a:rPr lang="en-US" dirty="0" smtClean="0"/>
              <a:t>We Can’t Afford Otherwise</a:t>
            </a:r>
            <a:endParaRPr lang="en-US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en-US" sz="4000" dirty="0" smtClean="0"/>
          </a:p>
          <a:p>
            <a:pPr>
              <a:lnSpc>
                <a:spcPct val="90000"/>
              </a:lnSpc>
            </a:pPr>
            <a:r>
              <a:rPr lang="en-US" sz="4000" dirty="0" smtClean="0"/>
              <a:t>Journal prices rising much faster than inflation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Scholarly output increasing</a:t>
            </a:r>
          </a:p>
          <a:p>
            <a:pPr>
              <a:lnSpc>
                <a:spcPct val="90000"/>
              </a:lnSpc>
            </a:pPr>
            <a:r>
              <a:rPr lang="en-US" sz="4000" dirty="0" smtClean="0"/>
              <a:t>Libraries able to provide access to smaller percentage of total scholarly output</a:t>
            </a:r>
          </a:p>
          <a:p>
            <a:endParaRPr lang="en-US" b="1" i="1" dirty="0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Faculty Support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r="5805" b="5717"/>
          <a:stretch>
            <a:fillRect/>
          </a:stretch>
        </p:blipFill>
        <p:spPr bwMode="auto">
          <a:xfrm>
            <a:off x="1447800" y="1905000"/>
            <a:ext cx="66294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2017" b="5717"/>
          <a:stretch>
            <a:fillRect/>
          </a:stretch>
        </p:blipFill>
        <p:spPr bwMode="auto">
          <a:xfrm>
            <a:off x="1219200" y="1752600"/>
            <a:ext cx="68580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542" b="20869"/>
          <a:stretch>
            <a:fillRect/>
          </a:stretch>
        </p:blipFill>
        <p:spPr bwMode="auto">
          <a:xfrm>
            <a:off x="1295400" y="1600200"/>
            <a:ext cx="64008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3280" b="9085"/>
          <a:stretch>
            <a:fillRect/>
          </a:stretch>
        </p:blipFill>
        <p:spPr bwMode="auto">
          <a:xfrm>
            <a:off x="1295400" y="1905000"/>
            <a:ext cx="6553200" cy="4419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Greater Usage &amp; More Citations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993" r="17992" b="8710"/>
          <a:stretch>
            <a:fillRect/>
          </a:stretch>
        </p:blipFill>
        <p:spPr bwMode="auto">
          <a:xfrm>
            <a:off x="1219200" y="1905000"/>
            <a:ext cx="67818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Improve Access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17" t="3367" r="3280" b="5717"/>
          <a:stretch>
            <a:fillRect/>
          </a:stretch>
        </p:blipFill>
        <p:spPr bwMode="auto">
          <a:xfrm>
            <a:off x="1371600" y="1752600"/>
            <a:ext cx="64770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593" t="21887" r="8330" b="15819"/>
          <a:stretch>
            <a:fillRect/>
          </a:stretch>
        </p:blipFill>
        <p:spPr bwMode="auto">
          <a:xfrm>
            <a:off x="1295400" y="1905000"/>
            <a:ext cx="6629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Improve Access</a:t>
            </a:r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54" r="3280" b="9085"/>
          <a:stretch>
            <a:fillRect/>
          </a:stretch>
        </p:blipFill>
        <p:spPr bwMode="auto">
          <a:xfrm>
            <a:off x="1143000" y="1752600"/>
            <a:ext cx="66294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International Support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805" r="7068" b="20870"/>
          <a:stretch>
            <a:fillRect/>
          </a:stretch>
        </p:blipFill>
        <p:spPr bwMode="auto">
          <a:xfrm>
            <a:off x="1066800" y="1600200"/>
            <a:ext cx="7086600" cy="4876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027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717550"/>
          </a:xfrm>
          <a:noFill/>
          <a:ln/>
        </p:spPr>
        <p:txBody>
          <a:bodyPr anchor="ctr"/>
          <a:lstStyle/>
          <a:p>
            <a:r>
              <a:rPr lang="en-US" sz="4000" b="1" dirty="0"/>
              <a:t>Berlin Declaration on Open Access</a:t>
            </a:r>
            <a:r>
              <a:rPr lang="en-US" sz="2800" b="1" dirty="0"/>
              <a:t/>
            </a:r>
            <a:br>
              <a:rPr lang="en-US" sz="2800" b="1" dirty="0"/>
            </a:br>
            <a:endParaRPr lang="en-US" sz="2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l="7813" t="7292" r="6250" b="27943"/>
          <a:stretch>
            <a:fillRect/>
          </a:stretch>
        </p:blipFill>
        <p:spPr bwMode="auto">
          <a:xfrm>
            <a:off x="838200" y="1371600"/>
            <a:ext cx="7467600" cy="4953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7067" b="9085"/>
          <a:stretch>
            <a:fillRect/>
          </a:stretch>
        </p:blipFill>
        <p:spPr bwMode="auto">
          <a:xfrm>
            <a:off x="1295400" y="1600200"/>
            <a:ext cx="63246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3280" b="5947"/>
          <a:stretch>
            <a:fillRect/>
          </a:stretch>
        </p:blipFill>
        <p:spPr bwMode="auto">
          <a:xfrm>
            <a:off x="1219200" y="1752600"/>
            <a:ext cx="69342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805" r="8330" b="7401"/>
          <a:stretch>
            <a:fillRect/>
          </a:stretch>
        </p:blipFill>
        <p:spPr bwMode="auto">
          <a:xfrm>
            <a:off x="1447800" y="1524000"/>
            <a:ext cx="6019800" cy="44958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National Support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542" r="4542" b="7401"/>
          <a:stretch>
            <a:fillRect/>
          </a:stretch>
        </p:blipFill>
        <p:spPr bwMode="auto">
          <a:xfrm>
            <a:off x="1447800" y="1600200"/>
            <a:ext cx="6096000" cy="48006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17" r="2017" b="5717"/>
          <a:stretch>
            <a:fillRect/>
          </a:stretch>
        </p:blipFill>
        <p:spPr bwMode="auto">
          <a:xfrm>
            <a:off x="1371600" y="1600200"/>
            <a:ext cx="6400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Because It’s Your Right!</a:t>
            </a:r>
            <a:endParaRPr lang="en-US" dirty="0"/>
          </a:p>
        </p:txBody>
      </p:sp>
      <p:pic>
        <p:nvPicPr>
          <p:cNvPr id="358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805" t="21887" r="3280" b="5717"/>
          <a:stretch>
            <a:fillRect/>
          </a:stretch>
        </p:blipFill>
        <p:spPr bwMode="auto">
          <a:xfrm>
            <a:off x="1600200" y="1981200"/>
            <a:ext cx="5943600" cy="4114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80" r="755" b="15819"/>
          <a:stretch>
            <a:fillRect/>
          </a:stretch>
        </p:blipFill>
        <p:spPr bwMode="auto">
          <a:xfrm>
            <a:off x="1295400" y="1600200"/>
            <a:ext cx="6629400" cy="43434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International Support: Europe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4746" b="44707"/>
          <a:stretch>
            <a:fillRect/>
          </a:stretch>
        </p:blipFill>
        <p:spPr bwMode="auto">
          <a:xfrm>
            <a:off x="1524000" y="1828800"/>
            <a:ext cx="6019800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5051" r="2017" b="4034"/>
          <a:stretch>
            <a:fillRect/>
          </a:stretch>
        </p:blipFill>
        <p:spPr bwMode="auto">
          <a:xfrm>
            <a:off x="1219200" y="1752600"/>
            <a:ext cx="6781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9186"/>
          <a:stretch>
            <a:fillRect/>
          </a:stretch>
        </p:blipFill>
        <p:spPr bwMode="auto">
          <a:xfrm>
            <a:off x="1371601" y="1600200"/>
            <a:ext cx="6477000" cy="44196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Increase Collaboration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194" t="11785" r="6546" b="3676"/>
          <a:stretch>
            <a:fillRect/>
          </a:stretch>
        </p:blipFill>
        <p:spPr bwMode="auto">
          <a:xfrm>
            <a:off x="1143000" y="1828800"/>
            <a:ext cx="7010400" cy="45720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Improve Access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17" t="3367" r="2017" b="4034"/>
          <a:stretch>
            <a:fillRect/>
          </a:stretch>
        </p:blipFill>
        <p:spPr bwMode="auto">
          <a:xfrm>
            <a:off x="1295400" y="1752600"/>
            <a:ext cx="64008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International Support: UK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4034"/>
          <a:stretch>
            <a:fillRect/>
          </a:stretch>
        </p:blipFill>
        <p:spPr bwMode="auto">
          <a:xfrm>
            <a:off x="990600" y="1600200"/>
            <a:ext cx="7086599" cy="4953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051" r="2017" b="5717"/>
          <a:stretch>
            <a:fillRect/>
          </a:stretch>
        </p:blipFill>
        <p:spPr bwMode="auto">
          <a:xfrm>
            <a:off x="1447800" y="1828800"/>
            <a:ext cx="64008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3280" b="10768"/>
          <a:stretch>
            <a:fillRect/>
          </a:stretch>
        </p:blipFill>
        <p:spPr bwMode="auto">
          <a:xfrm>
            <a:off x="1219200" y="1600200"/>
            <a:ext cx="6553200" cy="44196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Funding Agencies Support It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9085"/>
          <a:stretch>
            <a:fillRect/>
          </a:stretch>
        </p:blipFill>
        <p:spPr bwMode="auto">
          <a:xfrm>
            <a:off x="914400" y="1752600"/>
            <a:ext cx="7315200" cy="4572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Student Support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280" b="10768"/>
          <a:stretch>
            <a:fillRect/>
          </a:stretch>
        </p:blipFill>
        <p:spPr bwMode="auto">
          <a:xfrm>
            <a:off x="1143000" y="1752600"/>
            <a:ext cx="6934199" cy="48006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Open Access?</a:t>
            </a:r>
            <a:br>
              <a:rPr lang="en-US" sz="4000" dirty="0" smtClean="0"/>
            </a:br>
            <a:r>
              <a:rPr lang="en-US" sz="4000" dirty="0" smtClean="0"/>
              <a:t>International Support: Canada</a:t>
            </a:r>
            <a:endParaRPr lang="en-US" sz="4000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367" r="5805" b="24237"/>
          <a:stretch>
            <a:fillRect/>
          </a:stretch>
        </p:blipFill>
        <p:spPr bwMode="auto">
          <a:xfrm>
            <a:off x="1295401" y="1752600"/>
            <a:ext cx="6553200" cy="4343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051" r="2771" b="5717"/>
          <a:stretch>
            <a:fillRect/>
          </a:stretch>
        </p:blipFill>
        <p:spPr bwMode="auto">
          <a:xfrm>
            <a:off x="1371600" y="1828800"/>
            <a:ext cx="6400800" cy="4648200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4" r="2017" b="2350"/>
          <a:stretch>
            <a:fillRect/>
          </a:stretch>
        </p:blipFill>
        <p:spPr bwMode="auto">
          <a:xfrm>
            <a:off x="1371600" y="1371600"/>
            <a:ext cx="6324600" cy="4876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Improve Access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17" r="2017" b="15819"/>
          <a:stretch>
            <a:fillRect/>
          </a:stretch>
        </p:blipFill>
        <p:spPr bwMode="auto">
          <a:xfrm>
            <a:off x="1524000" y="1676400"/>
            <a:ext cx="6248400" cy="47244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4542" b="23125"/>
          <a:stretch>
            <a:fillRect/>
          </a:stretch>
        </p:blipFill>
        <p:spPr bwMode="auto">
          <a:xfrm>
            <a:off x="1447800" y="2133600"/>
            <a:ext cx="6019800" cy="41910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Open Access?</a:t>
            </a:r>
            <a:br>
              <a:rPr lang="en-US" sz="4000" dirty="0" smtClean="0"/>
            </a:br>
            <a:r>
              <a:rPr lang="en-US" sz="4000" dirty="0" smtClean="0"/>
              <a:t>International Support: Australia</a:t>
            </a:r>
            <a:endParaRPr lang="en-US" sz="4000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22553"/>
          <a:stretch>
            <a:fillRect/>
          </a:stretch>
        </p:blipFill>
        <p:spPr bwMode="auto">
          <a:xfrm>
            <a:off x="1143000" y="1600200"/>
            <a:ext cx="6781799" cy="44958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br>
              <a:rPr lang="en-US" dirty="0" smtClean="0"/>
            </a:br>
            <a:r>
              <a:rPr lang="en-US" dirty="0" smtClean="0"/>
              <a:t> Promote Research &amp; Scholarship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3367" r="2017" b="7401"/>
          <a:stretch>
            <a:fillRect/>
          </a:stretch>
        </p:blipFill>
        <p:spPr bwMode="auto">
          <a:xfrm>
            <a:off x="1524000" y="1752600"/>
            <a:ext cx="64008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Open Access Examples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3280" b="7401"/>
          <a:stretch>
            <a:fillRect/>
          </a:stretch>
        </p:blipFill>
        <p:spPr bwMode="auto">
          <a:xfrm>
            <a:off x="990600" y="1600200"/>
            <a:ext cx="7086600" cy="4648200"/>
          </a:xfrm>
          <a:prstGeom prst="rect">
            <a:avLst/>
          </a:prstGeom>
          <a:noFill/>
          <a:ln w="76200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593" t="21887" r="8330" b="15819"/>
          <a:stretch>
            <a:fillRect/>
          </a:stretch>
        </p:blipFill>
        <p:spPr bwMode="auto">
          <a:xfrm>
            <a:off x="1295400" y="1905000"/>
            <a:ext cx="6629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3">
      <a:dk1>
        <a:srgbClr val="2A5400"/>
      </a:dk1>
      <a:lt1>
        <a:srgbClr val="FFFFFF"/>
      </a:lt1>
      <a:dk2>
        <a:srgbClr val="4A9400"/>
      </a:dk2>
      <a:lt2>
        <a:srgbClr val="BAE8BA"/>
      </a:lt2>
      <a:accent1>
        <a:srgbClr val="33CC33"/>
      </a:accent1>
      <a:accent2>
        <a:srgbClr val="99CC00"/>
      </a:accent2>
      <a:accent3>
        <a:srgbClr val="B1C8AA"/>
      </a:accent3>
      <a:accent4>
        <a:srgbClr val="DADADA"/>
      </a:accent4>
      <a:accent5>
        <a:srgbClr val="ADE2AD"/>
      </a:accent5>
      <a:accent6>
        <a:srgbClr val="8AB900"/>
      </a:accent6>
      <a:hlink>
        <a:srgbClr val="99FF33"/>
      </a:hlink>
      <a:folHlink>
        <a:srgbClr val="FFFF99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5556</TotalTime>
  <Words>991</Words>
  <Application>Microsoft Office PowerPoint</Application>
  <PresentationFormat>On-screen Show (4:3)</PresentationFormat>
  <Paragraphs>294</Paragraphs>
  <Slides>178</Slides>
  <Notes>63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178</vt:i4>
      </vt:variant>
    </vt:vector>
  </HeadingPairs>
  <TitlesOfParts>
    <vt:vector size="183" baseType="lpstr">
      <vt:lpstr>Arial Unicode MS</vt:lpstr>
      <vt:lpstr>Arial</vt:lpstr>
      <vt:lpstr>Garamond</vt:lpstr>
      <vt:lpstr>Wingdings</vt:lpstr>
      <vt:lpstr>Stream</vt:lpstr>
      <vt:lpstr>Open Access Week October 24-30, 2011</vt:lpstr>
      <vt:lpstr>Open Access Videos</vt:lpstr>
      <vt:lpstr>What is Open Access?</vt:lpstr>
      <vt:lpstr>Open Access Examples</vt:lpstr>
      <vt:lpstr>Why Open Access?  For the Public Good</vt:lpstr>
      <vt:lpstr>Why Open Access?  Student Support</vt:lpstr>
      <vt:lpstr>Why Open Access?  Promote Research &amp; Scholarship</vt:lpstr>
      <vt:lpstr>Open Access Examples</vt:lpstr>
      <vt:lpstr>Why Open Access? Funding Agencies Support It</vt:lpstr>
      <vt:lpstr>Why Open Access? Because It’s Your Right!</vt:lpstr>
      <vt:lpstr>Open Access Examples</vt:lpstr>
      <vt:lpstr>Why Open Access?  For the Public Good</vt:lpstr>
      <vt:lpstr>Why Open Access? We Can’t Afford Otherwise</vt:lpstr>
      <vt:lpstr>Why Open Access?  Promote Research &amp; Scholarship</vt:lpstr>
      <vt:lpstr>Open Access Examples</vt:lpstr>
      <vt:lpstr>What is Open Access?</vt:lpstr>
      <vt:lpstr>Why Open Access? International Support </vt:lpstr>
      <vt:lpstr>Why Open Access? Faculty Support  </vt:lpstr>
      <vt:lpstr>Why Open Access?  Greater Exposure for Research </vt:lpstr>
      <vt:lpstr>Why Open Access? Greater Usage &amp; More Citations</vt:lpstr>
      <vt:lpstr>Open Access Examples</vt:lpstr>
      <vt:lpstr>Why Open Access?  Funding Agencies Support It</vt:lpstr>
      <vt:lpstr>Why Open Access? Faculty Support</vt:lpstr>
      <vt:lpstr>Why Open Access?  Promote Research &amp; Scholarship</vt:lpstr>
      <vt:lpstr>Open Access Examples</vt:lpstr>
      <vt:lpstr>What is Open Access?</vt:lpstr>
      <vt:lpstr>Open Access Examples</vt:lpstr>
      <vt:lpstr>Why Open Access? Faculty Support</vt:lpstr>
      <vt:lpstr>Open Access Examples</vt:lpstr>
      <vt:lpstr>Why Open Access? Funding Agencies Support It</vt:lpstr>
      <vt:lpstr>Why Open Access?  Promote Research &amp; Scholarship</vt:lpstr>
      <vt:lpstr>Open Access Examples</vt:lpstr>
      <vt:lpstr>Why Open Access? Funding Agencies Support It</vt:lpstr>
      <vt:lpstr>What is Open Access?</vt:lpstr>
      <vt:lpstr>Why Open Access? Student Support  </vt:lpstr>
      <vt:lpstr>Open Access Examples</vt:lpstr>
      <vt:lpstr>Why Open Access?  Greater Exposure for Research </vt:lpstr>
      <vt:lpstr>Why Open Access? Student Support</vt:lpstr>
      <vt:lpstr>Why Open Access? Because It’s Your Right!</vt:lpstr>
      <vt:lpstr>Why Open Access? Faculty Support</vt:lpstr>
      <vt:lpstr>Open Access Examples</vt:lpstr>
      <vt:lpstr>Why Open Access? Funding Agencies Support It</vt:lpstr>
      <vt:lpstr>Open Access Examples</vt:lpstr>
      <vt:lpstr>Why Open Access? We Can’t Afford Otherwise</vt:lpstr>
      <vt:lpstr>Why Open Access? Student Support</vt:lpstr>
      <vt:lpstr>Why Open Access?  Promote Research &amp; Scholarship</vt:lpstr>
      <vt:lpstr>Open Access Examples</vt:lpstr>
      <vt:lpstr>Why Open Access? International Support: UK</vt:lpstr>
      <vt:lpstr>Why Open Access? Student Support</vt:lpstr>
      <vt:lpstr>Open Access Examples</vt:lpstr>
      <vt:lpstr>Why Open Access? Faculty Support</vt:lpstr>
      <vt:lpstr>Why Open Access? Because It’s Your Right!</vt:lpstr>
      <vt:lpstr>What is Open Access?</vt:lpstr>
      <vt:lpstr>Why Open Access? Student Support</vt:lpstr>
      <vt:lpstr>Why Open Access? Faculty Support</vt:lpstr>
      <vt:lpstr>Why Open Access?  Promote Research &amp; Scholarship</vt:lpstr>
      <vt:lpstr>Open Access Examples</vt:lpstr>
      <vt:lpstr>Why Open Access? Because It’s Your Right!</vt:lpstr>
      <vt:lpstr>Open Access Examples</vt:lpstr>
      <vt:lpstr>Why Open Access? Improve Access</vt:lpstr>
      <vt:lpstr>Why Open Access? National Support</vt:lpstr>
      <vt:lpstr>Why Open Access? Faculty Support</vt:lpstr>
      <vt:lpstr>Why Open Access? Student Support  </vt:lpstr>
      <vt:lpstr>Why Open Access? Promote Research &amp; Scholarship</vt:lpstr>
      <vt:lpstr>Open Access Examples</vt:lpstr>
      <vt:lpstr>Why Open Access? We Can’t Afford Otherwise</vt:lpstr>
      <vt:lpstr>Why Open Access? Faculty Support</vt:lpstr>
      <vt:lpstr>Why Open Access?  Promote Research &amp; Scholarship</vt:lpstr>
      <vt:lpstr>Open Access Examples</vt:lpstr>
      <vt:lpstr>Why Open Access? Greater Usage &amp; More Citations</vt:lpstr>
      <vt:lpstr>Why Open Access? Improve Access</vt:lpstr>
      <vt:lpstr>What is Open Access?</vt:lpstr>
      <vt:lpstr>Why Open Access? Improve Access</vt:lpstr>
      <vt:lpstr>Why Open Access? International Support</vt:lpstr>
      <vt:lpstr>Berlin Declaration on Open Access </vt:lpstr>
      <vt:lpstr>Open Access Examples</vt:lpstr>
      <vt:lpstr>Why Open Access?  Promote Research &amp; Scholarship</vt:lpstr>
      <vt:lpstr>Open Access Examples</vt:lpstr>
      <vt:lpstr>Why Open Access? National Support</vt:lpstr>
      <vt:lpstr>Why Open Access? Because It’s Your Right!</vt:lpstr>
      <vt:lpstr>Open Access Examples</vt:lpstr>
      <vt:lpstr>Why Open Access? International Support: Europe</vt:lpstr>
      <vt:lpstr>Why Open Access?  Promote Research &amp; Scholarship</vt:lpstr>
      <vt:lpstr>Open Access Examples</vt:lpstr>
      <vt:lpstr>Why Open Access? Increase Collaboration</vt:lpstr>
      <vt:lpstr>Why Open Access? Improve Access</vt:lpstr>
      <vt:lpstr>Why Open Access? International Support: UK</vt:lpstr>
      <vt:lpstr>Why Open Access?  Promote Research &amp; Scholarship</vt:lpstr>
      <vt:lpstr>Open Access Examples</vt:lpstr>
      <vt:lpstr>Why Open Access? Student Support</vt:lpstr>
      <vt:lpstr>Why Open Access? International Support: Canada</vt:lpstr>
      <vt:lpstr>Why Open Access?  Promote Research &amp; Scholarship</vt:lpstr>
      <vt:lpstr>Open Access Examples</vt:lpstr>
      <vt:lpstr>Why Open Access? Improve Access</vt:lpstr>
      <vt:lpstr>Why Open Access?  Promote Research &amp; Scholarship</vt:lpstr>
      <vt:lpstr>Why Open Access? International Support: Australia</vt:lpstr>
      <vt:lpstr>Why Open Access?  Promote Research &amp; Scholarship</vt:lpstr>
      <vt:lpstr>Open Access Examples</vt:lpstr>
      <vt:lpstr>What is Open Access?</vt:lpstr>
      <vt:lpstr>Why Open Access? Improve Access</vt:lpstr>
      <vt:lpstr>Why Open Access?  Promote Research &amp; Scholarship</vt:lpstr>
      <vt:lpstr>Why Open Access? Increase Collaboration</vt:lpstr>
      <vt:lpstr>Why Open Access?  Promote Research &amp; Scholarship</vt:lpstr>
      <vt:lpstr>Why Open Access? International Support: Europe</vt:lpstr>
      <vt:lpstr>Why Open Access?  Promote Research &amp; Scholarship</vt:lpstr>
      <vt:lpstr>Open Access Examples</vt:lpstr>
      <vt:lpstr>Why Open Access? Because It’s Your Right!</vt:lpstr>
      <vt:lpstr>Why Open Access? For the Public Good</vt:lpstr>
      <vt:lpstr>Why Open Access?  Promote Research &amp; Scholarship</vt:lpstr>
      <vt:lpstr>Open Access Examples</vt:lpstr>
      <vt:lpstr>Why Open Access? Improve Access</vt:lpstr>
      <vt:lpstr>Why Open Access? International Support: Africa</vt:lpstr>
      <vt:lpstr>Why Open Access?  For the Public Good</vt:lpstr>
      <vt:lpstr>Why Open Access?  Promote Research &amp; Scholarship</vt:lpstr>
      <vt:lpstr>Open Access Examples</vt:lpstr>
      <vt:lpstr>What is Open Access?</vt:lpstr>
      <vt:lpstr>Why Open Access? For the Public Good</vt:lpstr>
      <vt:lpstr>Why Open Access? Increase Collaboration</vt:lpstr>
      <vt:lpstr>Why Open Access? International Support: Japan</vt:lpstr>
      <vt:lpstr>Why Open Access? Faculty Support</vt:lpstr>
      <vt:lpstr>Why Open Access? Greater Usage &amp; More Citations</vt:lpstr>
      <vt:lpstr>Why Open Access?  Promote Research &amp; Scholarship</vt:lpstr>
      <vt:lpstr>Open Access Examples</vt:lpstr>
      <vt:lpstr>Why Open Access?  Because We All Need It!</vt:lpstr>
      <vt:lpstr>Why Open Access? For the Public Good</vt:lpstr>
      <vt:lpstr>Why Open Access?  International Support</vt:lpstr>
      <vt:lpstr>Why Open Access?  Promote Research &amp; Scholarship</vt:lpstr>
      <vt:lpstr>Open Access Examples</vt:lpstr>
      <vt:lpstr>Why Open Access?  For the Public Good</vt:lpstr>
      <vt:lpstr>Why Open Access?  Because We All Need It!</vt:lpstr>
      <vt:lpstr>Why Open Access?  Promote Research &amp; Scholarship</vt:lpstr>
      <vt:lpstr>Open Access Examples</vt:lpstr>
      <vt:lpstr>Why Open Access? International Support: Latin America</vt:lpstr>
      <vt:lpstr>Why Open Access?  Promote Research &amp; Scholarship</vt:lpstr>
      <vt:lpstr>Why Open Access? Increase Collaboration</vt:lpstr>
      <vt:lpstr>What is Open Access?</vt:lpstr>
      <vt:lpstr>Why Open Access? Because It’s Your Right!</vt:lpstr>
      <vt:lpstr>Why Open Access?  Promote Research &amp; Scholarship</vt:lpstr>
      <vt:lpstr>Open Access Examples</vt:lpstr>
      <vt:lpstr>Why Open Access? International Support: ROAR</vt:lpstr>
      <vt:lpstr>Why Open Access? Increase Collaboration</vt:lpstr>
      <vt:lpstr>Why Open Access?  Promote Research &amp; Scholarship</vt:lpstr>
      <vt:lpstr>Open Access Examples</vt:lpstr>
      <vt:lpstr>Why Open Access?  Because We Need It!</vt:lpstr>
      <vt:lpstr>Why Open Access?  For the Public Good</vt:lpstr>
      <vt:lpstr>Why Open Access?  Promote Research &amp; Scholarship</vt:lpstr>
      <vt:lpstr>Open Access Examples</vt:lpstr>
      <vt:lpstr>Why Open Access? Because It’s Your Right!</vt:lpstr>
      <vt:lpstr>Why Open Access?  Promote Research &amp; Scholarship</vt:lpstr>
      <vt:lpstr>Open Access Examples</vt:lpstr>
      <vt:lpstr>Why Open Access?  For the Public Good</vt:lpstr>
      <vt:lpstr>What is Open Access?</vt:lpstr>
      <vt:lpstr>Why Open Access?  Promote Research &amp; Scholarship</vt:lpstr>
      <vt:lpstr>Why Open Access?  For the Public Good</vt:lpstr>
      <vt:lpstr>Why Open Access?  Promote Research &amp; Scholarship</vt:lpstr>
      <vt:lpstr>Open Access Examples</vt:lpstr>
      <vt:lpstr>Why Open Access?  To Improve Access</vt:lpstr>
      <vt:lpstr>Why Open Access?  Promote Research &amp; Scholarship</vt:lpstr>
      <vt:lpstr>Open Access Examples</vt:lpstr>
      <vt:lpstr>Why Open Access?  For the Public Good</vt:lpstr>
      <vt:lpstr>Why Open Access?  Promote Research &amp; Scholarship</vt:lpstr>
      <vt:lpstr>Why Open Access? Greater Usage &amp; More Citations</vt:lpstr>
      <vt:lpstr>Why Open Access? Faculty Support</vt:lpstr>
      <vt:lpstr>Why Open Access?  Because We All Need It!</vt:lpstr>
      <vt:lpstr>Why Open Access?  Promote Research &amp; Scholarship</vt:lpstr>
      <vt:lpstr>Open Access Examples</vt:lpstr>
      <vt:lpstr>Why Open Access? Because It’s Your Right!</vt:lpstr>
      <vt:lpstr>Why Open Access? Funding Agencies Support It</vt:lpstr>
      <vt:lpstr>Open Access Examples</vt:lpstr>
      <vt:lpstr>Why Open Access?  Promote Research &amp; Scholarship</vt:lpstr>
      <vt:lpstr>Open Access Examples</vt:lpstr>
      <vt:lpstr>Why Open Access?  Because We Need It!</vt:lpstr>
      <vt:lpstr>Why Open Access?  Promote Research &amp; Scholarship</vt:lpstr>
      <vt:lpstr>Open Access Examples</vt:lpstr>
      <vt:lpstr>Why Open Access? Because It’s Your Right!</vt:lpstr>
      <vt:lpstr>Open Access Examples</vt:lpstr>
      <vt:lpstr>Why Open Access? Faculty Support</vt:lpstr>
      <vt:lpstr>What is Open Access?</vt:lpstr>
    </vt:vector>
  </TitlesOfParts>
  <Company>University of Oregon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chixson</dc:creator>
  <cp:lastModifiedBy>Carol Hixson</cp:lastModifiedBy>
  <cp:revision>334</cp:revision>
  <dcterms:created xsi:type="dcterms:W3CDTF">2004-10-19T18:00:50Z</dcterms:created>
  <dcterms:modified xsi:type="dcterms:W3CDTF">2019-02-09T15:52:56Z</dcterms:modified>
</cp:coreProperties>
</file>