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421" r:id="rId2"/>
    <p:sldId id="431" r:id="rId3"/>
    <p:sldId id="432" r:id="rId4"/>
    <p:sldId id="434" r:id="rId5"/>
    <p:sldId id="436" r:id="rId6"/>
    <p:sldId id="435" r:id="rId7"/>
    <p:sldId id="437" r:id="rId8"/>
    <p:sldId id="438" r:id="rId9"/>
    <p:sldId id="439" r:id="rId10"/>
    <p:sldId id="440" r:id="rId11"/>
    <p:sldId id="441" r:id="rId12"/>
    <p:sldId id="445" r:id="rId13"/>
    <p:sldId id="446" r:id="rId14"/>
    <p:sldId id="442" r:id="rId15"/>
    <p:sldId id="448" r:id="rId16"/>
    <p:sldId id="449" r:id="rId17"/>
    <p:sldId id="443" r:id="rId18"/>
    <p:sldId id="444" r:id="rId19"/>
    <p:sldId id="455" r:id="rId20"/>
    <p:sldId id="458" r:id="rId21"/>
    <p:sldId id="459" r:id="rId22"/>
    <p:sldId id="457" r:id="rId23"/>
    <p:sldId id="425" r:id="rId24"/>
    <p:sldId id="417" r:id="rId25"/>
    <p:sldId id="460" r:id="rId26"/>
    <p:sldId id="461" r:id="rId2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66" d="100"/>
          <a:sy n="66" d="100"/>
        </p:scale>
        <p:origin x="53" y="451"/>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 d="1"/>
        <a:sy n="1" d="1"/>
      </p:scale>
      <p:origin x="0" y="-74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ixson\Documents\Library_budget\sus_collection_data_for_chart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042451215337233E-2"/>
          <c:y val="9.760649087221096E-2"/>
          <c:w val="0.89726189661074973"/>
          <c:h val="0.83694856601342682"/>
        </c:manualLayout>
      </c:layout>
      <c:lineChart>
        <c:grouping val="standard"/>
        <c:varyColors val="0"/>
        <c:ser>
          <c:idx val="0"/>
          <c:order val="0"/>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Sheet1!$C$1:$L$1</c:f>
              <c:strCache>
                <c:ptCount val="10"/>
                <c:pt idx="0">
                  <c:v>2008-2009</c:v>
                </c:pt>
                <c:pt idx="1">
                  <c:v>2009-2010</c:v>
                </c:pt>
                <c:pt idx="2">
                  <c:v>2010-2011</c:v>
                </c:pt>
                <c:pt idx="3">
                  <c:v>2011-2012</c:v>
                </c:pt>
                <c:pt idx="4">
                  <c:v>2012-2013</c:v>
                </c:pt>
                <c:pt idx="5">
                  <c:v>2013-2014</c:v>
                </c:pt>
                <c:pt idx="6">
                  <c:v>2014-2015</c:v>
                </c:pt>
                <c:pt idx="7">
                  <c:v>2015-2016</c:v>
                </c:pt>
                <c:pt idx="8">
                  <c:v>2016-2017</c:v>
                </c:pt>
                <c:pt idx="9">
                  <c:v>2017-2018</c:v>
                </c:pt>
              </c:strCache>
            </c:strRef>
          </c:cat>
          <c:val>
            <c:numRef>
              <c:f>Sheet1!$C$2:$L$2</c:f>
              <c:numCache>
                <c:formatCode>_("$"* #,##0_);_("$"* \(#,##0\);_("$"* "-"??_);_(@_)</c:formatCode>
                <c:ptCount val="10"/>
                <c:pt idx="0">
                  <c:v>3000000</c:v>
                </c:pt>
                <c:pt idx="1">
                  <c:v>3210000</c:v>
                </c:pt>
                <c:pt idx="2">
                  <c:v>3434700</c:v>
                </c:pt>
                <c:pt idx="3">
                  <c:v>3675129</c:v>
                </c:pt>
                <c:pt idx="4">
                  <c:v>3932388.0300000003</c:v>
                </c:pt>
                <c:pt idx="5">
                  <c:v>4207655.1921000006</c:v>
                </c:pt>
                <c:pt idx="6">
                  <c:v>4502191.0555470008</c:v>
                </c:pt>
                <c:pt idx="7">
                  <c:v>4817344.4294352913</c:v>
                </c:pt>
                <c:pt idx="8">
                  <c:v>5154558.5394957615</c:v>
                </c:pt>
                <c:pt idx="9">
                  <c:v>5515377.637260465</c:v>
                </c:pt>
              </c:numCache>
            </c:numRef>
          </c:val>
          <c:smooth val="0"/>
        </c:ser>
        <c:dLbls>
          <c:showLegendKey val="0"/>
          <c:showVal val="0"/>
          <c:showCatName val="0"/>
          <c:showSerName val="0"/>
          <c:showPercent val="0"/>
          <c:showBubbleSize val="0"/>
        </c:dLbls>
        <c:smooth val="0"/>
        <c:axId val="120819152"/>
        <c:axId val="120819712"/>
      </c:lineChart>
      <c:catAx>
        <c:axId val="120819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20819712"/>
        <c:crosses val="autoZero"/>
        <c:auto val="1"/>
        <c:lblAlgn val="ctr"/>
        <c:lblOffset val="100"/>
        <c:noMultiLvlLbl val="0"/>
      </c:catAx>
      <c:valAx>
        <c:axId val="120819712"/>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20819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r>
              <a:rPr lang="en-US"/>
              <a:t>% change in Library Collection Allocations from 2008-2017*</a:t>
            </a:r>
          </a:p>
        </c:rich>
      </c:tx>
      <c:layout/>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Sheet1!$D$1</c:f>
              <c:strCache>
                <c:ptCount val="1"/>
                <c:pt idx="0">
                  <c:v>% change $</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1" i="0" u="none" strike="noStrike" kern="1200" baseline="0">
                    <a:solidFill>
                      <a:srgbClr val="FFFF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FAU</c:v>
                </c:pt>
                <c:pt idx="1">
                  <c:v>FGCU</c:v>
                </c:pt>
                <c:pt idx="2">
                  <c:v>FIU</c:v>
                </c:pt>
                <c:pt idx="3">
                  <c:v>FSU</c:v>
                </c:pt>
                <c:pt idx="4">
                  <c:v>UCF</c:v>
                </c:pt>
                <c:pt idx="5">
                  <c:v>UF</c:v>
                </c:pt>
                <c:pt idx="6">
                  <c:v>UNF</c:v>
                </c:pt>
                <c:pt idx="7">
                  <c:v>USF</c:v>
                </c:pt>
                <c:pt idx="8">
                  <c:v>UWF</c:v>
                </c:pt>
              </c:strCache>
            </c:strRef>
          </c:cat>
          <c:val>
            <c:numRef>
              <c:f>Sheet1!$D$2:$D$10</c:f>
              <c:numCache>
                <c:formatCode>0%</c:formatCode>
                <c:ptCount val="9"/>
                <c:pt idx="0">
                  <c:v>0</c:v>
                </c:pt>
                <c:pt idx="1">
                  <c:v>0.37977157475764717</c:v>
                </c:pt>
                <c:pt idx="2">
                  <c:v>0.23423712587141618</c:v>
                </c:pt>
                <c:pt idx="3">
                  <c:v>0.47554796621908363</c:v>
                </c:pt>
                <c:pt idx="4">
                  <c:v>0.17888885750447325</c:v>
                </c:pt>
                <c:pt idx="5">
                  <c:v>0.19164902828554936</c:v>
                </c:pt>
                <c:pt idx="6">
                  <c:v>0.35714285714285715</c:v>
                </c:pt>
                <c:pt idx="7">
                  <c:v>0.18946253300558275</c:v>
                </c:pt>
                <c:pt idx="8">
                  <c:v>0.26286469644037391</c:v>
                </c:pt>
              </c:numCache>
            </c:numRef>
          </c:val>
        </c:ser>
        <c:dLbls>
          <c:showLegendKey val="0"/>
          <c:showVal val="0"/>
          <c:showCatName val="0"/>
          <c:showSerName val="0"/>
          <c:showPercent val="0"/>
          <c:showBubbleSize val="0"/>
        </c:dLbls>
        <c:gapWidth val="219"/>
        <c:overlap val="-27"/>
        <c:axId val="120822512"/>
        <c:axId val="120823072"/>
      </c:barChart>
      <c:catAx>
        <c:axId val="120822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120823072"/>
        <c:crosses val="autoZero"/>
        <c:auto val="1"/>
        <c:lblAlgn val="ctr"/>
        <c:lblOffset val="100"/>
        <c:noMultiLvlLbl val="0"/>
      </c:catAx>
      <c:valAx>
        <c:axId val="1208230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0822512"/>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US" dirty="0"/>
              <a:t>% Change in Fall Headcount from 2008 to </a:t>
            </a:r>
            <a:r>
              <a:rPr lang="en-US" dirty="0" smtClean="0"/>
              <a:t>2016</a:t>
            </a:r>
            <a:endParaRPr lang="en-US" dirty="0"/>
          </a:p>
        </c:rich>
      </c:tx>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Sheet1!$C$1</c:f>
              <c:strCache>
                <c:ptCount val="1"/>
                <c:pt idx="0">
                  <c:v>% change HC</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rgbClr val="FFFF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FAU</c:v>
                </c:pt>
                <c:pt idx="1">
                  <c:v>FGCU</c:v>
                </c:pt>
                <c:pt idx="2">
                  <c:v>FIU</c:v>
                </c:pt>
                <c:pt idx="3">
                  <c:v>FSU</c:v>
                </c:pt>
                <c:pt idx="4">
                  <c:v>UCF</c:v>
                </c:pt>
                <c:pt idx="5">
                  <c:v>UF</c:v>
                </c:pt>
                <c:pt idx="6">
                  <c:v>UNF</c:v>
                </c:pt>
                <c:pt idx="7">
                  <c:v>USF</c:v>
                </c:pt>
                <c:pt idx="8">
                  <c:v>UWF</c:v>
                </c:pt>
              </c:strCache>
            </c:strRef>
          </c:cat>
          <c:val>
            <c:numRef>
              <c:f>Sheet1!$C$2:$C$10</c:f>
              <c:numCache>
                <c:formatCode>0.0%</c:formatCode>
                <c:ptCount val="9"/>
                <c:pt idx="0">
                  <c:v>0.12290440768291329</c:v>
                </c:pt>
                <c:pt idx="1">
                  <c:v>0.44764602461418246</c:v>
                </c:pt>
                <c:pt idx="2">
                  <c:v>0.39401215960762276</c:v>
                </c:pt>
                <c:pt idx="3">
                  <c:v>6.9527430744160776E-2</c:v>
                </c:pt>
                <c:pt idx="4">
                  <c:v>0.27017404276479362</c:v>
                </c:pt>
                <c:pt idx="5">
                  <c:v>5.5812208797283422E-2</c:v>
                </c:pt>
                <c:pt idx="6">
                  <c:v>3.5522136513904193E-2</c:v>
                </c:pt>
                <c:pt idx="7">
                  <c:v>3.8648927199475311E-2</c:v>
                </c:pt>
                <c:pt idx="8">
                  <c:v>0.23421453023963484</c:v>
                </c:pt>
              </c:numCache>
            </c:numRef>
          </c:val>
        </c:ser>
        <c:dLbls>
          <c:showLegendKey val="0"/>
          <c:showVal val="0"/>
          <c:showCatName val="0"/>
          <c:showSerName val="0"/>
          <c:showPercent val="0"/>
          <c:showBubbleSize val="0"/>
        </c:dLbls>
        <c:gapWidth val="219"/>
        <c:overlap val="-27"/>
        <c:axId val="120825312"/>
        <c:axId val="120825872"/>
      </c:barChart>
      <c:catAx>
        <c:axId val="120825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20825872"/>
        <c:crosses val="autoZero"/>
        <c:auto val="1"/>
        <c:lblAlgn val="ctr"/>
        <c:lblOffset val="100"/>
        <c:noMultiLvlLbl val="0"/>
      </c:catAx>
      <c:valAx>
        <c:axId val="12082587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20825312"/>
        <c:crosses val="autoZero"/>
        <c:crossBetween val="between"/>
      </c:valAx>
      <c:spPr>
        <a:noFill/>
        <a:ln>
          <a:noFill/>
        </a:ln>
        <a:effectLst/>
      </c:spPr>
    </c:plotArea>
    <c:plotVisOnly val="1"/>
    <c:dispBlanksAs val="gap"/>
    <c:showDLblsOverMax val="0"/>
  </c:chart>
  <c:spPr>
    <a:noFill/>
    <a:ln>
      <a:noFill/>
    </a:ln>
    <a:effectLst/>
  </c:spPr>
  <c:txPr>
    <a:bodyPr/>
    <a:lstStyle/>
    <a:p>
      <a:pPr>
        <a:defRPr sz="1200" b="1"/>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b="1" dirty="0"/>
              <a:t>2016-2017</a:t>
            </a:r>
            <a:r>
              <a:rPr lang="en-US" sz="1600" b="1" baseline="0" dirty="0"/>
              <a:t> Collection $ Per </a:t>
            </a:r>
            <a:r>
              <a:rPr lang="en-US" sz="1600" b="1" baseline="0" dirty="0" smtClean="0"/>
              <a:t>Student</a:t>
            </a:r>
            <a:endParaRPr lang="en-US" sz="1600" b="1" dirty="0"/>
          </a:p>
        </c:rich>
      </c:tx>
      <c:layout>
        <c:manualLayout>
          <c:xMode val="edge"/>
          <c:yMode val="edge"/>
          <c:x val="0.34563249203378688"/>
          <c:y val="0"/>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Sheet2!$B$1</c:f>
              <c:strCache>
                <c:ptCount val="1"/>
                <c:pt idx="0">
                  <c:v>2016-2017 $ per student</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FF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Sheet2!$A$2:$A$11</c:f>
              <c:strCache>
                <c:ptCount val="10"/>
                <c:pt idx="0">
                  <c:v>FAMU</c:v>
                </c:pt>
                <c:pt idx="1">
                  <c:v>FAU</c:v>
                </c:pt>
                <c:pt idx="2">
                  <c:v>FGCU</c:v>
                </c:pt>
                <c:pt idx="3">
                  <c:v>FIU</c:v>
                </c:pt>
                <c:pt idx="4">
                  <c:v>FSU</c:v>
                </c:pt>
                <c:pt idx="5">
                  <c:v>UCF</c:v>
                </c:pt>
                <c:pt idx="6">
                  <c:v>UF</c:v>
                </c:pt>
                <c:pt idx="7">
                  <c:v>UNF</c:v>
                </c:pt>
                <c:pt idx="8">
                  <c:v>USF</c:v>
                </c:pt>
                <c:pt idx="9">
                  <c:v>UWF</c:v>
                </c:pt>
              </c:strCache>
            </c:strRef>
          </c:cat>
          <c:val>
            <c:numRef>
              <c:f>Sheet2!$B$2:$B$11</c:f>
              <c:numCache>
                <c:formatCode>_("$"* #,##0.00_);_("$"* \(#,##0.00\);_("$"* "-"??_);_(@_)</c:formatCode>
                <c:ptCount val="10"/>
                <c:pt idx="0">
                  <c:v>255.9606823382567</c:v>
                </c:pt>
                <c:pt idx="1">
                  <c:v>98.872849515523043</c:v>
                </c:pt>
                <c:pt idx="2">
                  <c:v>114.70211186829499</c:v>
                </c:pt>
                <c:pt idx="3">
                  <c:v>138.39466739967014</c:v>
                </c:pt>
                <c:pt idx="4">
                  <c:v>194.24568913395728</c:v>
                </c:pt>
                <c:pt idx="5">
                  <c:v>109.14842306367252</c:v>
                </c:pt>
                <c:pt idx="6">
                  <c:v>231.60492903756614</c:v>
                </c:pt>
                <c:pt idx="7">
                  <c:v>118.9358372456964</c:v>
                </c:pt>
                <c:pt idx="8">
                  <c:v>170.08477290153806</c:v>
                </c:pt>
                <c:pt idx="9">
                  <c:v>98.929039217197015</c:v>
                </c:pt>
              </c:numCache>
            </c:numRef>
          </c:val>
        </c:ser>
        <c:dLbls>
          <c:showLegendKey val="0"/>
          <c:showVal val="0"/>
          <c:showCatName val="0"/>
          <c:showSerName val="0"/>
          <c:showPercent val="0"/>
          <c:showBubbleSize val="0"/>
        </c:dLbls>
        <c:gapWidth val="219"/>
        <c:overlap val="-27"/>
        <c:axId val="95338992"/>
        <c:axId val="121772752"/>
      </c:barChart>
      <c:catAx>
        <c:axId val="95338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21772752"/>
        <c:crosses val="autoZero"/>
        <c:auto val="1"/>
        <c:lblAlgn val="ctr"/>
        <c:lblOffset val="100"/>
        <c:noMultiLvlLbl val="0"/>
      </c:catAx>
      <c:valAx>
        <c:axId val="121772752"/>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00_);_(&quot;$&quot;* \(#,##0.0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5338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11/18/2017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3403818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17</a:t>
            </a:fld>
            <a:endParaRPr lang="en-US"/>
          </a:p>
        </p:txBody>
      </p:sp>
    </p:spTree>
    <p:extLst>
      <p:ext uri="{BB962C8B-B14F-4D97-AF65-F5344CB8AC3E}">
        <p14:creationId xmlns:p14="http://schemas.microsoft.com/office/powerpoint/2010/main" val="3660124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21</a:t>
            </a:fld>
            <a:endParaRPr lang="en-US" dirty="0"/>
          </a:p>
        </p:txBody>
      </p:sp>
    </p:spTree>
    <p:extLst>
      <p:ext uri="{BB962C8B-B14F-4D97-AF65-F5344CB8AC3E}">
        <p14:creationId xmlns:p14="http://schemas.microsoft.com/office/powerpoint/2010/main" val="3926877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24</a:t>
            </a:fld>
            <a:endParaRPr lang="en-US"/>
          </a:p>
        </p:txBody>
      </p:sp>
    </p:spTree>
    <p:extLst>
      <p:ext uri="{BB962C8B-B14F-4D97-AF65-F5344CB8AC3E}">
        <p14:creationId xmlns:p14="http://schemas.microsoft.com/office/powerpoint/2010/main" val="1165292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Bibliometric</a:t>
            </a:r>
            <a:r>
              <a:rPr lang="en-US" dirty="0" smtClean="0"/>
              <a:t> analysts Lutz </a:t>
            </a:r>
            <a:r>
              <a:rPr lang="en-US" dirty="0" err="1" smtClean="0"/>
              <a:t>Bornmann</a:t>
            </a:r>
            <a:r>
              <a:rPr lang="en-US" dirty="0" smtClean="0"/>
              <a:t>, at the Max Planck Society in Munich, Germany and </a:t>
            </a:r>
            <a:r>
              <a:rPr lang="en-US" dirty="0" err="1" smtClean="0"/>
              <a:t>Ruediger</a:t>
            </a:r>
            <a:r>
              <a:rPr lang="en-US" dirty="0" smtClean="0"/>
              <a:t> </a:t>
            </a:r>
            <a:r>
              <a:rPr lang="en-US" dirty="0" err="1" smtClean="0"/>
              <a:t>Mutz</a:t>
            </a:r>
            <a:r>
              <a:rPr lang="en-US" dirty="0" smtClean="0"/>
              <a:t>, at the Swiss Federal Institute of Technology in Zurich, think they have a better answer. It is impossible to know for sure, but the real rate is closer to 8-9% each year, they argue. That equates to a doubling of global scientific output roughly every nine years.”</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5</a:t>
            </a:fld>
            <a:endParaRPr lang="en-US"/>
          </a:p>
        </p:txBody>
      </p:sp>
    </p:spTree>
    <p:extLst>
      <p:ext uri="{BB962C8B-B14F-4D97-AF65-F5344CB8AC3E}">
        <p14:creationId xmlns:p14="http://schemas.microsoft.com/office/powerpoint/2010/main" val="1592982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a:t>
            </a:r>
            <a:r>
              <a:rPr lang="en-US" baseline="0" dirty="0" smtClean="0"/>
              <a:t> one has kept pace with inflation</a:t>
            </a:r>
          </a:p>
          <a:p>
            <a:r>
              <a:rPr lang="en-US" baseline="0" dirty="0" smtClean="0"/>
              <a:t>FAMU did not have 2008 data; New College and Florida Polytechnic did not respond</a:t>
            </a:r>
          </a:p>
          <a:p>
            <a:r>
              <a:rPr lang="en-US" baseline="0" dirty="0" smtClean="0"/>
              <a:t>Average of 8 reporting – 28%</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6</a:t>
            </a:fld>
            <a:endParaRPr lang="en-US"/>
          </a:p>
        </p:txBody>
      </p:sp>
    </p:spTree>
    <p:extLst>
      <p:ext uri="{BB962C8B-B14F-4D97-AF65-F5344CB8AC3E}">
        <p14:creationId xmlns:p14="http://schemas.microsoft.com/office/powerpoint/2010/main" val="1127487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Data not available for FAMU and New College of Florida.</a:t>
            </a:r>
            <a:endParaRPr lang="en-US" sz="1200" kern="1200" dirty="0" smtClean="0">
              <a:solidFill>
                <a:schemeClr val="tx1"/>
              </a:solidFill>
              <a:effectLst/>
              <a:latin typeface="+mn-lt"/>
              <a:ea typeface="+mn-ea"/>
              <a:cs typeface="+mn-cs"/>
            </a:endParaRPr>
          </a:p>
          <a:p>
            <a:r>
              <a:rPr lang="en-US" dirty="0" smtClean="0"/>
              <a:t> Taken from BOG website;</a:t>
            </a:r>
            <a:r>
              <a:rPr lang="en-US" baseline="0" dirty="0" smtClean="0"/>
              <a:t> latest data available Fall 2016</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7</a:t>
            </a:fld>
            <a:endParaRPr lang="en-US"/>
          </a:p>
        </p:txBody>
      </p:sp>
    </p:spTree>
    <p:extLst>
      <p:ext uri="{BB962C8B-B14F-4D97-AF65-F5344CB8AC3E}">
        <p14:creationId xmlns:p14="http://schemas.microsoft.com/office/powerpoint/2010/main" val="271443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**Data not available for New College of Florida</a:t>
            </a:r>
            <a:endParaRPr lang="en-US" sz="1200" kern="1200" dirty="0" smtClean="0">
              <a:solidFill>
                <a:schemeClr val="tx1"/>
              </a:solidFill>
              <a:effectLst/>
              <a:latin typeface="+mn-lt"/>
              <a:ea typeface="+mn-ea"/>
              <a:cs typeface="+mn-cs"/>
            </a:endParaRPr>
          </a:p>
          <a:p>
            <a:endParaRPr lang="en-US" dirty="0" smtClean="0"/>
          </a:p>
          <a:p>
            <a:r>
              <a:rPr lang="en-US" dirty="0" smtClean="0"/>
              <a:t>FAU spends</a:t>
            </a:r>
            <a:r>
              <a:rPr lang="en-US" baseline="0" dirty="0" smtClean="0"/>
              <a:t> the least per student on library collections of all the SUS </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8</a:t>
            </a:fld>
            <a:endParaRPr lang="en-US"/>
          </a:p>
        </p:txBody>
      </p:sp>
    </p:spTree>
    <p:extLst>
      <p:ext uri="{BB962C8B-B14F-4D97-AF65-F5344CB8AC3E}">
        <p14:creationId xmlns:p14="http://schemas.microsoft.com/office/powerpoint/2010/main" val="3138761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Of those who come:</a:t>
            </a:r>
          </a:p>
          <a:p>
            <a:r>
              <a:rPr lang="en-US" dirty="0" smtClean="0"/>
              <a:t>50% ILL</a:t>
            </a:r>
          </a:p>
          <a:p>
            <a:r>
              <a:rPr lang="en-US" dirty="0" smtClean="0"/>
              <a:t>16% Dunkin Donuts</a:t>
            </a:r>
          </a:p>
          <a:p>
            <a:r>
              <a:rPr lang="en-US" dirty="0" smtClean="0"/>
              <a:t>58% research</a:t>
            </a:r>
          </a:p>
          <a:p>
            <a:r>
              <a:rPr lang="en-US" dirty="0" smtClean="0"/>
              <a:t>21% browsing print</a:t>
            </a:r>
          </a:p>
          <a:p>
            <a:r>
              <a:rPr lang="en-US" dirty="0" smtClean="0"/>
              <a:t>51% checking out books</a:t>
            </a:r>
          </a:p>
          <a:p>
            <a:r>
              <a:rPr lang="en-US" dirty="0" smtClean="0"/>
              <a:t>21% meet with a librarian</a:t>
            </a:r>
          </a:p>
          <a:p>
            <a:r>
              <a:rPr lang="en-US" dirty="0" smtClean="0"/>
              <a:t>19% instructional sessions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10</a:t>
            </a:fld>
            <a:endParaRPr lang="en-US"/>
          </a:p>
        </p:txBody>
      </p:sp>
    </p:spTree>
    <p:extLst>
      <p:ext uri="{BB962C8B-B14F-4D97-AF65-F5344CB8AC3E}">
        <p14:creationId xmlns:p14="http://schemas.microsoft.com/office/powerpoint/2010/main" val="421816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11</a:t>
            </a:fld>
            <a:endParaRPr lang="en-US"/>
          </a:p>
        </p:txBody>
      </p:sp>
    </p:spTree>
    <p:extLst>
      <p:ext uri="{BB962C8B-B14F-4D97-AF65-F5344CB8AC3E}">
        <p14:creationId xmlns:p14="http://schemas.microsoft.com/office/powerpoint/2010/main" val="1043093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comment:</a:t>
            </a:r>
            <a:r>
              <a:rPr lang="en-US" baseline="0" dirty="0" smtClean="0"/>
              <a:t> “Why would you even consider this?” The information on the state of the budget makes clear that we are being forced to consider it</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13</a:t>
            </a:fld>
            <a:endParaRPr lang="en-US"/>
          </a:p>
        </p:txBody>
      </p:sp>
    </p:spTree>
    <p:extLst>
      <p:ext uri="{BB962C8B-B14F-4D97-AF65-F5344CB8AC3E}">
        <p14:creationId xmlns:p14="http://schemas.microsoft.com/office/powerpoint/2010/main" val="473622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16</a:t>
            </a:fld>
            <a:endParaRPr lang="en-US"/>
          </a:p>
        </p:txBody>
      </p:sp>
    </p:spTree>
    <p:extLst>
      <p:ext uri="{BB962C8B-B14F-4D97-AF65-F5344CB8AC3E}">
        <p14:creationId xmlns:p14="http://schemas.microsoft.com/office/powerpoint/2010/main" val="441617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11/18/2017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498047728"/>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ACAA8A-22F8-4B37-ACF7-4070BF532F7F}" type="datetimeFigureOut">
              <a:rPr lang="en-US" smtClean="0"/>
              <a:t>11/18/2017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8B712D-536F-4557-9045-422EDC8AE000}" type="slidenum">
              <a:rPr lang="en-US" smtClean="0"/>
              <a:t>‹#›</a:t>
            </a:fld>
            <a:endParaRPr lang="en-US"/>
          </a:p>
        </p:txBody>
      </p:sp>
    </p:spTree>
    <p:extLst>
      <p:ext uri="{BB962C8B-B14F-4D97-AF65-F5344CB8AC3E}">
        <p14:creationId xmlns:p14="http://schemas.microsoft.com/office/powerpoint/2010/main" val="63740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11/18/2017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4" r:id="rId8"/>
    <p:sldLayoutId id="2147483675" r:id="rId9"/>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3.jpeg"/><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219919" y="1151596"/>
            <a:ext cx="11678857" cy="5624611"/>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a:t>
            </a:r>
            <a:r>
              <a:rPr lang="en-US" sz="4000" dirty="0" smtClean="0">
                <a:cs typeface="Arial" pitchFamily="34" charset="0"/>
              </a:rPr>
              <a:t>Libraries</a:t>
            </a:r>
          </a:p>
          <a:p>
            <a:pPr algn="ctr"/>
            <a:r>
              <a:rPr lang="en-US" sz="4000" dirty="0" smtClean="0">
                <a:cs typeface="Arial" pitchFamily="34" charset="0"/>
              </a:rPr>
              <a:t>Issues and Challenges</a:t>
            </a:r>
          </a:p>
          <a:p>
            <a:pPr algn="ctr"/>
            <a:endParaRPr lang="en-US" sz="4000" dirty="0">
              <a:cs typeface="Arial" pitchFamily="34" charset="0"/>
            </a:endParaRPr>
          </a:p>
          <a:p>
            <a:pPr algn="ctr"/>
            <a:r>
              <a:rPr lang="en-US" sz="2000" i="1" dirty="0" smtClean="0">
                <a:cs typeface="Arial" pitchFamily="34" charset="0"/>
              </a:rPr>
              <a:t>Presentation of</a:t>
            </a:r>
          </a:p>
          <a:p>
            <a:pPr algn="ctr"/>
            <a:r>
              <a:rPr lang="en-US" sz="2000" i="1" dirty="0">
                <a:cs typeface="Arial" pitchFamily="34" charset="0"/>
              </a:rPr>
              <a:t>Carol Hixson, Dean of University </a:t>
            </a:r>
            <a:r>
              <a:rPr lang="en-US" sz="2000" i="1" dirty="0" smtClean="0">
                <a:cs typeface="Arial" pitchFamily="34" charset="0"/>
              </a:rPr>
              <a:t>Libraries</a:t>
            </a:r>
          </a:p>
          <a:p>
            <a:pPr algn="ctr"/>
            <a:endParaRPr lang="en-US" sz="2000" i="1" dirty="0">
              <a:cs typeface="Arial" pitchFamily="34" charset="0"/>
            </a:endParaRPr>
          </a:p>
          <a:p>
            <a:pPr algn="ctr"/>
            <a:r>
              <a:rPr lang="en-US" sz="2000" i="1" dirty="0"/>
              <a:t>t</a:t>
            </a:r>
            <a:r>
              <a:rPr lang="en-US" sz="2000" i="1" dirty="0" smtClean="0"/>
              <a:t>o</a:t>
            </a:r>
          </a:p>
          <a:p>
            <a:pPr algn="ctr"/>
            <a:endParaRPr lang="en-US" sz="2000" i="1" dirty="0" smtClean="0"/>
          </a:p>
          <a:p>
            <a:pPr algn="ctr"/>
            <a:r>
              <a:rPr lang="en-US" sz="2000" i="1" dirty="0" smtClean="0"/>
              <a:t>University Faculty Senate</a:t>
            </a:r>
          </a:p>
          <a:p>
            <a:pPr algn="ctr"/>
            <a:r>
              <a:rPr lang="en-US" sz="2000" i="1" dirty="0"/>
              <a:t>October 16, 2017</a:t>
            </a:r>
          </a:p>
          <a:p>
            <a:pPr algn="ctr"/>
            <a:endParaRPr lang="en-US" sz="2000" dirty="0"/>
          </a:p>
          <a:p>
            <a:pPr algn="ctr"/>
            <a:r>
              <a:rPr lang="en-US" sz="4000" dirty="0" smtClean="0">
                <a:cs typeface="Arial" pitchFamily="34" charset="0"/>
              </a:rPr>
              <a:t> </a:t>
            </a:r>
          </a:p>
          <a:p>
            <a:pPr algn="ctr"/>
            <a:endParaRPr lang="en-US" sz="4000" dirty="0">
              <a:cs typeface="Arial" pitchFamily="34" charset="0"/>
            </a:endParaRPr>
          </a:p>
        </p:txBody>
      </p:sp>
    </p:spTree>
    <p:extLst>
      <p:ext uri="{BB962C8B-B14F-4D97-AF65-F5344CB8AC3E}">
        <p14:creationId xmlns:p14="http://schemas.microsoft.com/office/powerpoint/2010/main" val="118241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b="1" dirty="0"/>
              <a:t>In general, how often do you physically visit the FAU Libraries?</a:t>
            </a:r>
          </a:p>
        </p:txBody>
      </p:sp>
      <p:sp>
        <p:nvSpPr>
          <p:cNvPr id="3" name="Content Placeholder 2"/>
          <p:cNvSpPr>
            <a:spLocks noGrp="1"/>
          </p:cNvSpPr>
          <p:nvPr>
            <p:ph idx="1"/>
          </p:nvPr>
        </p:nvSpPr>
        <p:spPr>
          <a:xfrm>
            <a:off x="891252" y="1825625"/>
            <a:ext cx="10462548" cy="4351338"/>
          </a:xfrm>
        </p:spPr>
        <p:txBody>
          <a:bodyPr>
            <a:normAutofit/>
          </a:bodyPr>
          <a:lstStyle/>
          <a:p>
            <a:r>
              <a:rPr lang="en-US" sz="3200" dirty="0" smtClean="0"/>
              <a:t>Daily 8</a:t>
            </a:r>
            <a:r>
              <a:rPr lang="en-US" sz="3200" dirty="0"/>
              <a:t>% </a:t>
            </a:r>
          </a:p>
          <a:p>
            <a:r>
              <a:rPr lang="en-US" sz="3200" dirty="0" smtClean="0"/>
              <a:t>Weekly 19</a:t>
            </a:r>
            <a:r>
              <a:rPr lang="en-US" sz="3200" dirty="0"/>
              <a:t>% </a:t>
            </a:r>
          </a:p>
          <a:p>
            <a:r>
              <a:rPr lang="en-US" sz="3200" dirty="0" smtClean="0"/>
              <a:t>Monthly 25 </a:t>
            </a:r>
            <a:r>
              <a:rPr lang="en-US" sz="3200" dirty="0"/>
              <a:t>% </a:t>
            </a:r>
          </a:p>
          <a:p>
            <a:r>
              <a:rPr lang="en-US" sz="3200" dirty="0" smtClean="0"/>
              <a:t>Once a semester 25</a:t>
            </a:r>
            <a:r>
              <a:rPr lang="en-US" sz="3200" dirty="0"/>
              <a:t>% </a:t>
            </a:r>
          </a:p>
          <a:p>
            <a:r>
              <a:rPr lang="en-US" sz="3200" dirty="0" smtClean="0"/>
              <a:t>Yearly 9.5</a:t>
            </a:r>
            <a:r>
              <a:rPr lang="en-US" sz="3200" dirty="0"/>
              <a:t>% </a:t>
            </a:r>
          </a:p>
          <a:p>
            <a:r>
              <a:rPr lang="en-US" sz="3200" dirty="0" smtClean="0"/>
              <a:t>Never 13</a:t>
            </a:r>
            <a:r>
              <a:rPr lang="en-US" sz="3200" dirty="0"/>
              <a:t>% </a:t>
            </a:r>
          </a:p>
        </p:txBody>
      </p:sp>
      <p:pic>
        <p:nvPicPr>
          <p:cNvPr id="5" name="Picture 4" descr="chart1371699360.png"/>
          <p:cNvPicPr>
            <a:picLocks noChangeAspect="1"/>
          </p:cNvPicPr>
          <p:nvPr/>
        </p:nvPicPr>
        <p:blipFill>
          <a:blip r:embed="rId3"/>
          <a:stretch>
            <a:fillRect/>
          </a:stretch>
        </p:blipFill>
        <p:spPr>
          <a:xfrm>
            <a:off x="5018682" y="1825626"/>
            <a:ext cx="6335118" cy="3405942"/>
          </a:xfrm>
          <a:prstGeom prst="rect">
            <a:avLst/>
          </a:prstGeom>
        </p:spPr>
      </p:pic>
    </p:spTree>
    <p:extLst>
      <p:ext uri="{BB962C8B-B14F-4D97-AF65-F5344CB8AC3E}">
        <p14:creationId xmlns:p14="http://schemas.microsoft.com/office/powerpoint/2010/main" val="2949143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Autofit/>
          </a:bodyPr>
          <a:lstStyle/>
          <a:p>
            <a:r>
              <a:rPr lang="en-US" sz="3200" b="1" dirty="0"/>
              <a:t>In general, how often do you use the library's electronic services or resources from your office, home or other off-campus location?</a:t>
            </a:r>
          </a:p>
        </p:txBody>
      </p:sp>
      <p:sp>
        <p:nvSpPr>
          <p:cNvPr id="3" name="Content Placeholder 2"/>
          <p:cNvSpPr>
            <a:spLocks noGrp="1"/>
          </p:cNvSpPr>
          <p:nvPr>
            <p:ph idx="1"/>
          </p:nvPr>
        </p:nvSpPr>
        <p:spPr>
          <a:xfrm>
            <a:off x="891252" y="1825625"/>
            <a:ext cx="10462548" cy="4351338"/>
          </a:xfrm>
        </p:spPr>
        <p:txBody>
          <a:bodyPr/>
          <a:lstStyle/>
          <a:p>
            <a:r>
              <a:rPr lang="en-US" sz="3200" dirty="0"/>
              <a:t>Daily 27%</a:t>
            </a:r>
          </a:p>
          <a:p>
            <a:r>
              <a:rPr lang="en-US" sz="3200" dirty="0"/>
              <a:t>Weekly 47</a:t>
            </a:r>
            <a:r>
              <a:rPr lang="en-US" sz="3200" dirty="0" smtClean="0"/>
              <a:t>%  </a:t>
            </a:r>
            <a:endParaRPr lang="en-US" sz="3200" dirty="0"/>
          </a:p>
          <a:p>
            <a:r>
              <a:rPr lang="en-US" sz="3200" dirty="0"/>
              <a:t>Monthly 12%</a:t>
            </a:r>
          </a:p>
          <a:p>
            <a:r>
              <a:rPr lang="en-US" sz="3200" dirty="0"/>
              <a:t>Once a semester 7%</a:t>
            </a:r>
          </a:p>
          <a:p>
            <a:r>
              <a:rPr lang="en-US" sz="3200" dirty="0"/>
              <a:t>Yearly 4%</a:t>
            </a:r>
          </a:p>
          <a:p>
            <a:r>
              <a:rPr lang="en-US" sz="3200" dirty="0"/>
              <a:t>Never 2%</a:t>
            </a:r>
          </a:p>
          <a:p>
            <a:pPr marL="0" indent="0">
              <a:buNone/>
            </a:pPr>
            <a:endParaRPr lang="en-US" b="1" dirty="0"/>
          </a:p>
        </p:txBody>
      </p:sp>
      <p:pic>
        <p:nvPicPr>
          <p:cNvPr id="7" name="Picture 6" descr="chart1371699370.png"/>
          <p:cNvPicPr>
            <a:picLocks noChangeAspect="1"/>
          </p:cNvPicPr>
          <p:nvPr/>
        </p:nvPicPr>
        <p:blipFill>
          <a:blip r:embed="rId3"/>
          <a:stretch>
            <a:fillRect/>
          </a:stretch>
        </p:blipFill>
        <p:spPr>
          <a:xfrm>
            <a:off x="4877109" y="1690689"/>
            <a:ext cx="6475444" cy="3735750"/>
          </a:xfrm>
          <a:prstGeom prst="rect">
            <a:avLst/>
          </a:prstGeom>
        </p:spPr>
      </p:pic>
    </p:spTree>
    <p:extLst>
      <p:ext uri="{BB962C8B-B14F-4D97-AF65-F5344CB8AC3E}">
        <p14:creationId xmlns:p14="http://schemas.microsoft.com/office/powerpoint/2010/main" val="1751035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656" y="365125"/>
            <a:ext cx="10829144" cy="939019"/>
          </a:xfrm>
        </p:spPr>
        <p:txBody>
          <a:bodyPr>
            <a:noAutofit/>
          </a:bodyPr>
          <a:lstStyle/>
          <a:p>
            <a:r>
              <a:rPr lang="en-US" sz="3600" b="1" dirty="0"/>
              <a:t>How satisfied are you with the following electronic resources?</a:t>
            </a:r>
          </a:p>
        </p:txBody>
      </p:sp>
      <p:sp>
        <p:nvSpPr>
          <p:cNvPr id="3" name="Content Placeholder 2"/>
          <p:cNvSpPr>
            <a:spLocks noGrp="1"/>
          </p:cNvSpPr>
          <p:nvPr>
            <p:ph idx="1"/>
          </p:nvPr>
        </p:nvSpPr>
        <p:spPr>
          <a:xfrm>
            <a:off x="891252" y="1516284"/>
            <a:ext cx="10462548" cy="4660679"/>
          </a:xfrm>
        </p:spPr>
        <p:txBody>
          <a:bodyPr/>
          <a:lstStyle/>
          <a:p>
            <a:pPr lvl="1"/>
            <a:r>
              <a:rPr lang="en-US" sz="2800" dirty="0"/>
              <a:t>E-Books  64% S</a:t>
            </a:r>
            <a:r>
              <a:rPr lang="en-US" sz="2800" dirty="0" smtClean="0"/>
              <a:t>atisfied</a:t>
            </a:r>
          </a:p>
          <a:p>
            <a:pPr lvl="1"/>
            <a:r>
              <a:rPr lang="en-US" sz="2800" dirty="0"/>
              <a:t>E-Books 10% D</a:t>
            </a:r>
            <a:r>
              <a:rPr lang="en-US" sz="2800" dirty="0" smtClean="0"/>
              <a:t>issatisfied</a:t>
            </a:r>
          </a:p>
          <a:p>
            <a:pPr lvl="1"/>
            <a:r>
              <a:rPr lang="en-US" sz="2800" dirty="0" smtClean="0"/>
              <a:t>E-Books 26% Never used</a:t>
            </a:r>
            <a:endParaRPr lang="en-US" sz="2800" dirty="0"/>
          </a:p>
          <a:p>
            <a:pPr lvl="1"/>
            <a:r>
              <a:rPr lang="en-US" sz="2800" dirty="0" smtClean="0"/>
              <a:t>E-Journals </a:t>
            </a:r>
            <a:r>
              <a:rPr lang="en-US" sz="2800" dirty="0"/>
              <a:t>88% </a:t>
            </a:r>
            <a:r>
              <a:rPr lang="en-US" sz="2800" dirty="0" smtClean="0"/>
              <a:t>Satisfied</a:t>
            </a:r>
            <a:endParaRPr lang="en-US" sz="2800" dirty="0"/>
          </a:p>
          <a:p>
            <a:pPr lvl="1"/>
            <a:r>
              <a:rPr lang="en-US" sz="2800" dirty="0"/>
              <a:t>E-Journals 6.5</a:t>
            </a:r>
            <a:r>
              <a:rPr lang="en-US" sz="2800" dirty="0" smtClean="0"/>
              <a:t>% Dissatisfied</a:t>
            </a:r>
          </a:p>
          <a:p>
            <a:pPr lvl="1"/>
            <a:r>
              <a:rPr lang="en-US" sz="2800" dirty="0" smtClean="0"/>
              <a:t>E-Journals 4% Never used</a:t>
            </a:r>
            <a:endParaRPr lang="en-US" sz="2800" dirty="0"/>
          </a:p>
          <a:p>
            <a:pPr lvl="1"/>
            <a:r>
              <a:rPr lang="en-US" sz="2800" dirty="0" smtClean="0"/>
              <a:t>Streaming </a:t>
            </a:r>
            <a:r>
              <a:rPr lang="en-US" sz="2800" dirty="0"/>
              <a:t>media 40% </a:t>
            </a:r>
            <a:r>
              <a:rPr lang="en-US" sz="2800" dirty="0" smtClean="0"/>
              <a:t>Satisfied</a:t>
            </a:r>
            <a:endParaRPr lang="en-US" sz="2800" dirty="0"/>
          </a:p>
          <a:p>
            <a:pPr lvl="1"/>
            <a:r>
              <a:rPr lang="en-US" sz="2800" dirty="0" smtClean="0"/>
              <a:t>Streaming </a:t>
            </a:r>
            <a:r>
              <a:rPr lang="en-US" sz="2800" dirty="0"/>
              <a:t>media 6</a:t>
            </a:r>
            <a:r>
              <a:rPr lang="en-US" sz="2800" dirty="0" smtClean="0"/>
              <a:t>% Dissatisfied</a:t>
            </a:r>
          </a:p>
          <a:p>
            <a:pPr lvl="1"/>
            <a:r>
              <a:rPr lang="en-US" sz="2800" dirty="0" smtClean="0"/>
              <a:t>Streaming media 54% Never used</a:t>
            </a:r>
            <a:endParaRPr lang="en-US" sz="2800" dirty="0"/>
          </a:p>
          <a:p>
            <a:pPr marL="0" indent="0">
              <a:buNone/>
            </a:pPr>
            <a:endParaRPr lang="en-US" dirty="0"/>
          </a:p>
        </p:txBody>
      </p:sp>
    </p:spTree>
    <p:extLst>
      <p:ext uri="{BB962C8B-B14F-4D97-AF65-F5344CB8AC3E}">
        <p14:creationId xmlns:p14="http://schemas.microsoft.com/office/powerpoint/2010/main" val="2359426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687228" cy="1268803"/>
          </a:xfrm>
        </p:spPr>
        <p:txBody>
          <a:bodyPr>
            <a:normAutofit/>
          </a:bodyPr>
          <a:lstStyle/>
          <a:p>
            <a:r>
              <a:rPr lang="en-US" sz="3600" b="1" dirty="0"/>
              <a:t>If the library’s electronic resources were to be significantly reduced, how much would this affect your:</a:t>
            </a:r>
          </a:p>
        </p:txBody>
      </p:sp>
      <p:sp>
        <p:nvSpPr>
          <p:cNvPr id="3" name="Content Placeholder 2"/>
          <p:cNvSpPr>
            <a:spLocks noGrp="1"/>
          </p:cNvSpPr>
          <p:nvPr>
            <p:ph idx="1"/>
          </p:nvPr>
        </p:nvSpPr>
        <p:spPr>
          <a:xfrm>
            <a:off x="891252" y="1825625"/>
            <a:ext cx="10462548" cy="4351338"/>
          </a:xfrm>
        </p:spPr>
        <p:txBody>
          <a:bodyPr/>
          <a:lstStyle/>
          <a:p>
            <a:pPr marL="457200" lvl="1" indent="0">
              <a:buNone/>
            </a:pPr>
            <a:r>
              <a:rPr lang="en-US" sz="4000" dirty="0" smtClean="0"/>
              <a:t>Very Significant or Significant Impact on:</a:t>
            </a:r>
          </a:p>
          <a:p>
            <a:pPr lvl="2"/>
            <a:r>
              <a:rPr lang="en-US" sz="4000" dirty="0" smtClean="0"/>
              <a:t>Teaching </a:t>
            </a:r>
            <a:r>
              <a:rPr lang="en-US" sz="4000" dirty="0"/>
              <a:t>80%</a:t>
            </a:r>
          </a:p>
          <a:p>
            <a:pPr lvl="2"/>
            <a:r>
              <a:rPr lang="en-US" sz="4000" dirty="0" smtClean="0"/>
              <a:t>Research </a:t>
            </a:r>
            <a:r>
              <a:rPr lang="en-US" sz="4000" dirty="0"/>
              <a:t>94%</a:t>
            </a:r>
          </a:p>
          <a:p>
            <a:pPr lvl="2"/>
            <a:r>
              <a:rPr lang="en-US" sz="4000" dirty="0" smtClean="0"/>
              <a:t>Remaining at FAU 64</a:t>
            </a:r>
            <a:r>
              <a:rPr lang="en-US" sz="4000" dirty="0"/>
              <a:t>%</a:t>
            </a:r>
          </a:p>
          <a:p>
            <a:pPr marL="0" indent="0">
              <a:buNone/>
            </a:pPr>
            <a:endParaRPr lang="en-US" dirty="0"/>
          </a:p>
        </p:txBody>
      </p:sp>
    </p:spTree>
    <p:extLst>
      <p:ext uri="{BB962C8B-B14F-4D97-AF65-F5344CB8AC3E}">
        <p14:creationId xmlns:p14="http://schemas.microsoft.com/office/powerpoint/2010/main" val="3917185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b="1" dirty="0" smtClean="0"/>
              <a:t>Faculty comment</a:t>
            </a:r>
            <a:endParaRPr lang="en-US" b="1" dirty="0"/>
          </a:p>
        </p:txBody>
      </p:sp>
      <p:sp>
        <p:nvSpPr>
          <p:cNvPr id="3" name="Content Placeholder 2"/>
          <p:cNvSpPr>
            <a:spLocks noGrp="1"/>
          </p:cNvSpPr>
          <p:nvPr>
            <p:ph idx="1"/>
          </p:nvPr>
        </p:nvSpPr>
        <p:spPr>
          <a:xfrm>
            <a:off x="891252" y="1825625"/>
            <a:ext cx="10462548" cy="4351338"/>
          </a:xfrm>
        </p:spPr>
        <p:txBody>
          <a:bodyPr/>
          <a:lstStyle/>
          <a:p>
            <a:pPr marL="0" indent="0">
              <a:buNone/>
            </a:pPr>
            <a:r>
              <a:rPr lang="en-US" sz="4400" dirty="0" smtClean="0"/>
              <a:t>“</a:t>
            </a:r>
            <a:r>
              <a:rPr lang="en-US" sz="4400" dirty="0"/>
              <a:t>I would be **unable** to perform my assigned research if the library's electronic resources were significantly reduced. This would be untenable, and would make it impossible for me to remain a faculty member at FAU</a:t>
            </a:r>
            <a:r>
              <a:rPr lang="en-US" sz="4400" dirty="0" smtClean="0"/>
              <a:t>.”</a:t>
            </a:r>
            <a:endParaRPr lang="en-US" sz="4400" dirty="0"/>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830274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b="1" dirty="0"/>
              <a:t>In general, how often do you use the library's print resources (books, journals, etc.)?</a:t>
            </a:r>
          </a:p>
        </p:txBody>
      </p:sp>
      <p:sp>
        <p:nvSpPr>
          <p:cNvPr id="3" name="Content Placeholder 2"/>
          <p:cNvSpPr>
            <a:spLocks noGrp="1"/>
          </p:cNvSpPr>
          <p:nvPr>
            <p:ph idx="1"/>
          </p:nvPr>
        </p:nvSpPr>
        <p:spPr>
          <a:xfrm>
            <a:off x="891252" y="1825625"/>
            <a:ext cx="10462548" cy="4351338"/>
          </a:xfrm>
        </p:spPr>
        <p:txBody>
          <a:bodyPr/>
          <a:lstStyle/>
          <a:p>
            <a:endParaRPr lang="en-US" sz="3200" dirty="0" smtClean="0"/>
          </a:p>
          <a:p>
            <a:r>
              <a:rPr lang="en-US" sz="3200" dirty="0" smtClean="0"/>
              <a:t>Daily </a:t>
            </a:r>
            <a:r>
              <a:rPr lang="en-US" sz="3200" dirty="0"/>
              <a:t>6.5%</a:t>
            </a:r>
          </a:p>
          <a:p>
            <a:r>
              <a:rPr lang="en-US" sz="3200" dirty="0"/>
              <a:t>Weekly 17%</a:t>
            </a:r>
          </a:p>
          <a:p>
            <a:r>
              <a:rPr lang="en-US" sz="3200" dirty="0"/>
              <a:t>Monthly 18%</a:t>
            </a:r>
          </a:p>
          <a:p>
            <a:r>
              <a:rPr lang="en-US" sz="3200" dirty="0"/>
              <a:t>Once a semester 28%</a:t>
            </a:r>
          </a:p>
          <a:p>
            <a:r>
              <a:rPr lang="en-US" sz="3200" dirty="0"/>
              <a:t>Yearly 15%</a:t>
            </a:r>
          </a:p>
          <a:p>
            <a:r>
              <a:rPr lang="en-US" sz="3200" dirty="0"/>
              <a:t>Never 14%</a:t>
            </a:r>
          </a:p>
          <a:p>
            <a:pPr marL="0" indent="0">
              <a:buNone/>
            </a:pPr>
            <a:endParaRPr lang="en-US" dirty="0"/>
          </a:p>
        </p:txBody>
      </p:sp>
      <p:pic>
        <p:nvPicPr>
          <p:cNvPr id="4" name="Picture 3" descr="chart1440550550.png"/>
          <p:cNvPicPr>
            <a:picLocks noChangeAspect="1"/>
          </p:cNvPicPr>
          <p:nvPr/>
        </p:nvPicPr>
        <p:blipFill>
          <a:blip r:embed="rId2"/>
          <a:stretch>
            <a:fillRect/>
          </a:stretch>
        </p:blipFill>
        <p:spPr>
          <a:xfrm>
            <a:off x="5370653" y="1956122"/>
            <a:ext cx="5150734" cy="3727047"/>
          </a:xfrm>
          <a:prstGeom prst="rect">
            <a:avLst/>
          </a:prstGeom>
        </p:spPr>
      </p:pic>
    </p:spTree>
    <p:extLst>
      <p:ext uri="{BB962C8B-B14F-4D97-AF65-F5344CB8AC3E}">
        <p14:creationId xmlns:p14="http://schemas.microsoft.com/office/powerpoint/2010/main" val="978330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896516"/>
          </a:xfrm>
        </p:spPr>
        <p:txBody>
          <a:bodyPr>
            <a:noAutofit/>
          </a:bodyPr>
          <a:lstStyle/>
          <a:p>
            <a:r>
              <a:rPr lang="en-US" sz="3600" b="1" dirty="0"/>
              <a:t>How satisfied are you with the following </a:t>
            </a:r>
            <a:r>
              <a:rPr lang="en-US" sz="3600" b="1" dirty="0" smtClean="0"/>
              <a:t>physical resources</a:t>
            </a:r>
            <a:r>
              <a:rPr lang="en-US" sz="3600" b="1" dirty="0"/>
              <a:t>?</a:t>
            </a:r>
          </a:p>
        </p:txBody>
      </p:sp>
      <p:sp>
        <p:nvSpPr>
          <p:cNvPr id="3" name="Content Placeholder 2"/>
          <p:cNvSpPr>
            <a:spLocks noGrp="1"/>
          </p:cNvSpPr>
          <p:nvPr>
            <p:ph idx="1"/>
          </p:nvPr>
        </p:nvSpPr>
        <p:spPr>
          <a:xfrm>
            <a:off x="891252" y="1424066"/>
            <a:ext cx="10462548" cy="4752897"/>
          </a:xfrm>
        </p:spPr>
        <p:txBody>
          <a:bodyPr>
            <a:normAutofit/>
          </a:bodyPr>
          <a:lstStyle/>
          <a:p>
            <a:pPr lvl="1"/>
            <a:r>
              <a:rPr lang="en-US" sz="2800" dirty="0" smtClean="0"/>
              <a:t>Books 66% Satisfied	     		Print </a:t>
            </a:r>
            <a:r>
              <a:rPr lang="en-US" sz="2800" dirty="0"/>
              <a:t>Journals Satisfied 55%</a:t>
            </a:r>
          </a:p>
          <a:p>
            <a:pPr lvl="1"/>
            <a:r>
              <a:rPr lang="en-US" sz="2800" dirty="0" smtClean="0"/>
              <a:t>Books 17% Dissatisfied 	     	Print </a:t>
            </a:r>
            <a:r>
              <a:rPr lang="en-US" sz="2800" dirty="0"/>
              <a:t>Journals Dissatisfied 10%</a:t>
            </a:r>
          </a:p>
          <a:p>
            <a:pPr lvl="1"/>
            <a:r>
              <a:rPr lang="en-US" sz="2800" dirty="0" smtClean="0"/>
              <a:t>Books 19% Never </a:t>
            </a:r>
            <a:r>
              <a:rPr lang="en-US" sz="2800" dirty="0"/>
              <a:t>Used </a:t>
            </a:r>
            <a:r>
              <a:rPr lang="en-US" sz="2800" dirty="0" smtClean="0"/>
              <a:t>	     	Print </a:t>
            </a:r>
            <a:r>
              <a:rPr lang="en-US" sz="2800" dirty="0"/>
              <a:t>Journals Never Used 35%</a:t>
            </a:r>
          </a:p>
          <a:p>
            <a:pPr lvl="1"/>
            <a:r>
              <a:rPr lang="en-US" sz="2800" dirty="0" smtClean="0"/>
              <a:t>M-forms </a:t>
            </a:r>
            <a:r>
              <a:rPr lang="en-US" sz="2800" dirty="0"/>
              <a:t>24% Satisfied </a:t>
            </a:r>
            <a:r>
              <a:rPr lang="en-US" sz="2800" dirty="0" smtClean="0"/>
              <a:t>        	Media </a:t>
            </a:r>
            <a:r>
              <a:rPr lang="en-US" sz="2800" dirty="0"/>
              <a:t>39% Satisfied </a:t>
            </a:r>
          </a:p>
          <a:p>
            <a:pPr lvl="1"/>
            <a:r>
              <a:rPr lang="en-US" sz="2800" dirty="0" smtClean="0"/>
              <a:t>M-forms </a:t>
            </a:r>
            <a:r>
              <a:rPr lang="en-US" sz="2800" dirty="0"/>
              <a:t>5% Dissatisfied </a:t>
            </a:r>
            <a:r>
              <a:rPr lang="en-US" sz="2800" dirty="0" smtClean="0"/>
              <a:t>     	Media </a:t>
            </a:r>
            <a:r>
              <a:rPr lang="en-US" sz="2800" dirty="0"/>
              <a:t>11% Dissatisfied </a:t>
            </a:r>
          </a:p>
          <a:p>
            <a:pPr lvl="1"/>
            <a:r>
              <a:rPr lang="en-US" sz="2800" dirty="0" smtClean="0"/>
              <a:t>M-forms </a:t>
            </a:r>
            <a:r>
              <a:rPr lang="en-US" sz="2800" dirty="0"/>
              <a:t>71% Never </a:t>
            </a:r>
            <a:r>
              <a:rPr lang="en-US" sz="2800" dirty="0" smtClean="0"/>
              <a:t>Used   	Media </a:t>
            </a:r>
            <a:r>
              <a:rPr lang="en-US" sz="2800" dirty="0"/>
              <a:t>49% Never Used </a:t>
            </a:r>
          </a:p>
          <a:p>
            <a:pPr lvl="1"/>
            <a:r>
              <a:rPr lang="en-US" sz="2800" dirty="0" err="1"/>
              <a:t>SpecColl</a:t>
            </a:r>
            <a:r>
              <a:rPr lang="en-US" sz="2800" dirty="0"/>
              <a:t> Satisfied 36</a:t>
            </a:r>
            <a:r>
              <a:rPr lang="en-US" sz="2800" dirty="0" smtClean="0"/>
              <a:t>% 	      	</a:t>
            </a:r>
            <a:r>
              <a:rPr lang="en-US" sz="2800" dirty="0" err="1" smtClean="0"/>
              <a:t>GovDocs</a:t>
            </a:r>
            <a:r>
              <a:rPr lang="en-US" sz="2800" dirty="0" smtClean="0"/>
              <a:t> </a:t>
            </a:r>
            <a:r>
              <a:rPr lang="en-US" sz="2800" dirty="0"/>
              <a:t>Satisfied </a:t>
            </a:r>
            <a:r>
              <a:rPr lang="en-US" sz="2800" dirty="0" smtClean="0"/>
              <a:t> 35%</a:t>
            </a:r>
            <a:endParaRPr lang="en-US" sz="2800" dirty="0"/>
          </a:p>
          <a:p>
            <a:pPr lvl="1"/>
            <a:r>
              <a:rPr lang="en-US" sz="2800" dirty="0" err="1" smtClean="0"/>
              <a:t>SpecColl</a:t>
            </a:r>
            <a:r>
              <a:rPr lang="en-US" sz="2800" dirty="0" smtClean="0"/>
              <a:t> </a:t>
            </a:r>
            <a:r>
              <a:rPr lang="en-US" sz="2800" dirty="0"/>
              <a:t>Dissatisfied 4</a:t>
            </a:r>
            <a:r>
              <a:rPr lang="en-US" sz="2800" dirty="0" smtClean="0"/>
              <a:t>%       	</a:t>
            </a:r>
            <a:r>
              <a:rPr lang="en-US" sz="2800" dirty="0" err="1" smtClean="0"/>
              <a:t>GovDocs</a:t>
            </a:r>
            <a:r>
              <a:rPr lang="en-US" sz="2800" dirty="0" smtClean="0"/>
              <a:t> </a:t>
            </a:r>
            <a:r>
              <a:rPr lang="en-US" sz="2800" dirty="0"/>
              <a:t>Dissatisfied 2.5%</a:t>
            </a:r>
          </a:p>
          <a:p>
            <a:pPr lvl="1"/>
            <a:r>
              <a:rPr lang="en-US" sz="2800" dirty="0" err="1" smtClean="0"/>
              <a:t>SpecColl</a:t>
            </a:r>
            <a:r>
              <a:rPr lang="en-US" sz="2800" dirty="0" smtClean="0"/>
              <a:t> </a:t>
            </a:r>
            <a:r>
              <a:rPr lang="en-US" sz="2800" dirty="0"/>
              <a:t>Never Used 60</a:t>
            </a:r>
            <a:r>
              <a:rPr lang="en-US" sz="2800" dirty="0" smtClean="0"/>
              <a:t>%     	</a:t>
            </a:r>
            <a:r>
              <a:rPr lang="en-US" sz="2800" dirty="0" err="1" smtClean="0"/>
              <a:t>GovDocs</a:t>
            </a:r>
            <a:r>
              <a:rPr lang="en-US" sz="2800" dirty="0" smtClean="0"/>
              <a:t> </a:t>
            </a:r>
            <a:r>
              <a:rPr lang="en-US" sz="2800" dirty="0"/>
              <a:t>Never Used 62% </a:t>
            </a:r>
          </a:p>
          <a:p>
            <a:r>
              <a:rPr lang="en-US" sz="2000" dirty="0" smtClean="0"/>
              <a:t> </a:t>
            </a:r>
            <a:endParaRPr lang="en-US" sz="2000" dirty="0"/>
          </a:p>
          <a:p>
            <a:pPr marL="0" indent="0">
              <a:buNone/>
            </a:pPr>
            <a:endParaRPr lang="en-US" dirty="0"/>
          </a:p>
        </p:txBody>
      </p:sp>
    </p:spTree>
    <p:extLst>
      <p:ext uri="{BB962C8B-B14F-4D97-AF65-F5344CB8AC3E}">
        <p14:creationId xmlns:p14="http://schemas.microsoft.com/office/powerpoint/2010/main" val="3148855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Autofit/>
          </a:bodyPr>
          <a:lstStyle/>
          <a:p>
            <a:r>
              <a:rPr lang="en-US" sz="4000" b="1" dirty="0"/>
              <a:t>If the library’s physical collections were to be significantly reduced, how much would this affect your:</a:t>
            </a:r>
          </a:p>
        </p:txBody>
      </p:sp>
      <p:sp>
        <p:nvSpPr>
          <p:cNvPr id="3" name="Content Placeholder 2"/>
          <p:cNvSpPr>
            <a:spLocks noGrp="1"/>
          </p:cNvSpPr>
          <p:nvPr>
            <p:ph idx="1"/>
          </p:nvPr>
        </p:nvSpPr>
        <p:spPr>
          <a:xfrm>
            <a:off x="891252" y="1825625"/>
            <a:ext cx="10462548" cy="4351338"/>
          </a:xfrm>
        </p:spPr>
        <p:txBody>
          <a:bodyPr>
            <a:normAutofit/>
          </a:bodyPr>
          <a:lstStyle/>
          <a:p>
            <a:pPr marL="457200" lvl="1" indent="0">
              <a:buNone/>
            </a:pPr>
            <a:endParaRPr lang="en-US" sz="4000" dirty="0" smtClean="0"/>
          </a:p>
          <a:p>
            <a:pPr marL="457200" lvl="1" indent="0">
              <a:buNone/>
            </a:pPr>
            <a:r>
              <a:rPr lang="en-US" sz="4000" dirty="0" smtClean="0"/>
              <a:t>Very Significant or Significant Impact on:</a:t>
            </a:r>
          </a:p>
          <a:p>
            <a:pPr lvl="2"/>
            <a:r>
              <a:rPr lang="en-US" sz="4000" dirty="0" smtClean="0"/>
              <a:t>Teaching 64</a:t>
            </a:r>
            <a:r>
              <a:rPr lang="en-US" sz="4000" dirty="0"/>
              <a:t>%</a:t>
            </a:r>
          </a:p>
          <a:p>
            <a:pPr lvl="2"/>
            <a:r>
              <a:rPr lang="en-US" sz="4000" dirty="0" smtClean="0"/>
              <a:t>Research 70</a:t>
            </a:r>
            <a:r>
              <a:rPr lang="en-US" sz="4000" dirty="0"/>
              <a:t>%</a:t>
            </a:r>
          </a:p>
          <a:p>
            <a:pPr lvl="2"/>
            <a:r>
              <a:rPr lang="en-US" sz="4000" dirty="0"/>
              <a:t>Remaining at </a:t>
            </a:r>
            <a:r>
              <a:rPr lang="en-US" sz="4000" dirty="0" smtClean="0"/>
              <a:t>FAU 50</a:t>
            </a:r>
            <a:r>
              <a:rPr lang="en-US" sz="4000" dirty="0"/>
              <a:t>%</a:t>
            </a:r>
          </a:p>
          <a:p>
            <a:pPr marL="0" indent="0">
              <a:buNone/>
            </a:pPr>
            <a:endParaRPr lang="en-US" sz="2400" dirty="0"/>
          </a:p>
        </p:txBody>
      </p:sp>
    </p:spTree>
    <p:extLst>
      <p:ext uri="{BB962C8B-B14F-4D97-AF65-F5344CB8AC3E}">
        <p14:creationId xmlns:p14="http://schemas.microsoft.com/office/powerpoint/2010/main" val="46381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919665"/>
          </a:xfrm>
        </p:spPr>
        <p:txBody>
          <a:bodyPr/>
          <a:lstStyle/>
          <a:p>
            <a:r>
              <a:rPr lang="en-US" b="1" dirty="0" smtClean="0"/>
              <a:t>Faculty comment</a:t>
            </a:r>
            <a:endParaRPr lang="en-US" b="1" dirty="0"/>
          </a:p>
        </p:txBody>
      </p:sp>
      <p:sp>
        <p:nvSpPr>
          <p:cNvPr id="3" name="Content Placeholder 2"/>
          <p:cNvSpPr>
            <a:spLocks noGrp="1"/>
          </p:cNvSpPr>
          <p:nvPr>
            <p:ph idx="1"/>
          </p:nvPr>
        </p:nvSpPr>
        <p:spPr>
          <a:xfrm>
            <a:off x="891252" y="1284790"/>
            <a:ext cx="10462548" cy="4271057"/>
          </a:xfrm>
        </p:spPr>
        <p:txBody>
          <a:bodyPr>
            <a:normAutofit/>
          </a:bodyPr>
          <a:lstStyle/>
          <a:p>
            <a:pPr marL="0" lvl="0" indent="0">
              <a:buNone/>
            </a:pPr>
            <a:r>
              <a:rPr lang="en-US" sz="4000" dirty="0" smtClean="0"/>
              <a:t>“</a:t>
            </a:r>
            <a:r>
              <a:rPr lang="en-US" sz="4000" dirty="0"/>
              <a:t>I feel that if the University wants to continue to move towards and market itself as a premier research institution, the library will </a:t>
            </a:r>
            <a:r>
              <a:rPr lang="en-US" sz="4000" dirty="0" smtClean="0"/>
              <a:t>need </a:t>
            </a:r>
            <a:r>
              <a:rPr lang="en-US" sz="4000" dirty="0"/>
              <a:t>to be able to grow and add resources, of all types. (physical collections, electronic collections and the </a:t>
            </a:r>
            <a:r>
              <a:rPr lang="en-US" sz="4000" dirty="0" smtClean="0"/>
              <a:t>specialized </a:t>
            </a:r>
            <a:r>
              <a:rPr lang="en-US" sz="4000" dirty="0"/>
              <a:t>collections as well</a:t>
            </a:r>
            <a:r>
              <a:rPr lang="en-US" sz="4000" dirty="0" smtClean="0"/>
              <a:t>)”</a:t>
            </a:r>
          </a:p>
          <a:p>
            <a:pPr marL="0" lvl="0" indent="0">
              <a:buNone/>
            </a:pPr>
            <a:endParaRPr lang="en-US" dirty="0" smtClean="0"/>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1847497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023837"/>
          </a:xfrm>
        </p:spPr>
        <p:txBody>
          <a:bodyPr>
            <a:normAutofit/>
          </a:bodyPr>
          <a:lstStyle/>
          <a:p>
            <a:r>
              <a:rPr lang="en-US" b="1" dirty="0" smtClean="0"/>
              <a:t>Faculty comment</a:t>
            </a:r>
            <a:r>
              <a:rPr lang="en-US" sz="3600" b="1" dirty="0" smtClean="0"/>
              <a:t>	</a:t>
            </a:r>
            <a:endParaRPr lang="en-US" sz="3600" b="1" dirty="0"/>
          </a:p>
        </p:txBody>
      </p:sp>
      <p:sp>
        <p:nvSpPr>
          <p:cNvPr id="3" name="Content Placeholder 2"/>
          <p:cNvSpPr>
            <a:spLocks noGrp="1"/>
          </p:cNvSpPr>
          <p:nvPr>
            <p:ph idx="1"/>
          </p:nvPr>
        </p:nvSpPr>
        <p:spPr>
          <a:xfrm>
            <a:off x="891252" y="1079292"/>
            <a:ext cx="10462548" cy="5097671"/>
          </a:xfrm>
        </p:spPr>
        <p:txBody>
          <a:bodyPr>
            <a:normAutofit/>
          </a:bodyPr>
          <a:lstStyle/>
          <a:p>
            <a:pPr marL="0" lvl="0" indent="0">
              <a:buNone/>
            </a:pPr>
            <a:endParaRPr lang="en-US" sz="2400" dirty="0" smtClean="0"/>
          </a:p>
          <a:p>
            <a:pPr marL="0" indent="0">
              <a:buNone/>
            </a:pPr>
            <a:r>
              <a:rPr lang="en-US" sz="3600" dirty="0" smtClean="0"/>
              <a:t>“</a:t>
            </a:r>
            <a:r>
              <a:rPr lang="en-US" sz="3600" dirty="0"/>
              <a:t>There are other factors that may impact my remaining at FAU beyond the collection of the library. This said, not having an up-to-date or top-tier "research" library will affect whether or not research faculty from other institutions will come to FAU. Becoming a Research1 institution has many components to it and I would hazard a guess that having a top-notch library is one of those details</a:t>
            </a:r>
            <a:r>
              <a:rPr lang="en-US" sz="3600" dirty="0" smtClean="0"/>
              <a:t>.”</a:t>
            </a:r>
            <a:endParaRPr lang="en-US" sz="3600" dirty="0"/>
          </a:p>
          <a:p>
            <a:pPr marL="0" lvl="0" indent="0">
              <a:buNone/>
            </a:pPr>
            <a:endParaRPr lang="en-US" sz="2400" dirty="0"/>
          </a:p>
          <a:p>
            <a:pPr marL="0" indent="0">
              <a:buNone/>
            </a:pPr>
            <a:endParaRPr lang="en-US" sz="2400" dirty="0"/>
          </a:p>
        </p:txBody>
      </p:sp>
    </p:spTree>
    <p:extLst>
      <p:ext uri="{BB962C8B-B14F-4D97-AF65-F5344CB8AC3E}">
        <p14:creationId xmlns:p14="http://schemas.microsoft.com/office/powerpoint/2010/main" val="2319282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rmAutofit fontScale="90000"/>
          </a:bodyPr>
          <a:lstStyle/>
          <a:p>
            <a:r>
              <a:rPr lang="en-US" sz="6000" dirty="0"/>
              <a:t>Issues Facing the FAU Libraries</a:t>
            </a:r>
            <a:r>
              <a:rPr lang="en-US" dirty="0"/>
              <a:t/>
            </a:r>
            <a:br>
              <a:rPr lang="en-US" dirty="0"/>
            </a:br>
            <a:endParaRPr lang="en-US" dirty="0"/>
          </a:p>
        </p:txBody>
      </p:sp>
      <p:sp>
        <p:nvSpPr>
          <p:cNvPr id="3" name="Content Placeholder 2"/>
          <p:cNvSpPr>
            <a:spLocks noGrp="1"/>
          </p:cNvSpPr>
          <p:nvPr>
            <p:ph idx="1"/>
          </p:nvPr>
        </p:nvSpPr>
        <p:spPr>
          <a:xfrm>
            <a:off x="810228" y="1825625"/>
            <a:ext cx="10543572" cy="4351338"/>
          </a:xfrm>
        </p:spPr>
        <p:txBody>
          <a:bodyPr>
            <a:normAutofit/>
          </a:bodyPr>
          <a:lstStyle/>
          <a:p>
            <a:pPr lvl="1"/>
            <a:r>
              <a:rPr lang="en-US" sz="4000" dirty="0" smtClean="0"/>
              <a:t>Budget for Collections</a:t>
            </a:r>
          </a:p>
          <a:p>
            <a:pPr lvl="1"/>
            <a:r>
              <a:rPr lang="en-US" sz="4000" dirty="0" smtClean="0"/>
              <a:t>Faculty Needs and Perceptions</a:t>
            </a:r>
          </a:p>
          <a:p>
            <a:pPr lvl="1"/>
            <a:r>
              <a:rPr lang="en-US" sz="4000" dirty="0" smtClean="0"/>
              <a:t>State of Facilities</a:t>
            </a:r>
            <a:endParaRPr lang="en-US" sz="4000" dirty="0"/>
          </a:p>
        </p:txBody>
      </p:sp>
    </p:spTree>
    <p:extLst>
      <p:ext uri="{BB962C8B-B14F-4D97-AF65-F5344CB8AC3E}">
        <p14:creationId xmlns:p14="http://schemas.microsoft.com/office/powerpoint/2010/main" val="36846502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908090"/>
          </a:xfrm>
        </p:spPr>
        <p:txBody>
          <a:bodyPr>
            <a:normAutofit/>
          </a:bodyPr>
          <a:lstStyle/>
          <a:p>
            <a:r>
              <a:rPr lang="en-US" sz="3600" b="1" dirty="0" smtClean="0"/>
              <a:t>State of the Facilities: </a:t>
            </a:r>
            <a:r>
              <a:rPr lang="en-US" sz="3600" b="1" dirty="0" err="1" smtClean="0"/>
              <a:t>Wimberly</a:t>
            </a:r>
            <a:endParaRPr lang="en-US" sz="3600" b="1" dirty="0"/>
          </a:p>
        </p:txBody>
      </p:sp>
      <p:sp>
        <p:nvSpPr>
          <p:cNvPr id="3" name="Content Placeholder 2"/>
          <p:cNvSpPr>
            <a:spLocks noGrp="1"/>
          </p:cNvSpPr>
          <p:nvPr>
            <p:ph idx="1"/>
          </p:nvPr>
        </p:nvSpPr>
        <p:spPr>
          <a:xfrm>
            <a:off x="891252" y="1273216"/>
            <a:ext cx="10462548" cy="4903747"/>
          </a:xfrm>
        </p:spPr>
        <p:txBody>
          <a:bodyPr>
            <a:normAutofit/>
          </a:bodyPr>
          <a:lstStyle/>
          <a:p>
            <a:pPr marL="0" indent="0">
              <a:buNone/>
            </a:pPr>
            <a:r>
              <a:rPr lang="en-US" sz="3200" dirty="0" smtClean="0"/>
              <a:t>Minor upgrades in Boca Raton in the past 2 years funded by:</a:t>
            </a:r>
          </a:p>
          <a:p>
            <a:pPr lvl="1"/>
            <a:r>
              <a:rPr lang="en-US" sz="3200" dirty="0" smtClean="0"/>
              <a:t>$250,000 special allocation for the 5</a:t>
            </a:r>
            <a:r>
              <a:rPr lang="en-US" sz="3200" baseline="30000" dirty="0" smtClean="0"/>
              <a:t>th</a:t>
            </a:r>
            <a:r>
              <a:rPr lang="en-US" sz="3200" dirty="0" smtClean="0"/>
              <a:t> floor</a:t>
            </a:r>
          </a:p>
          <a:p>
            <a:pPr lvl="1"/>
            <a:r>
              <a:rPr lang="en-US" sz="3200" dirty="0" smtClean="0"/>
              <a:t>$10,000 gift from University Club for Graduate Lounge</a:t>
            </a:r>
          </a:p>
          <a:p>
            <a:pPr lvl="1"/>
            <a:r>
              <a:rPr lang="en-US" sz="3200" dirty="0" smtClean="0"/>
              <a:t>$14,000 gift from Lifelong Learning  Society for some painting and branding</a:t>
            </a:r>
          </a:p>
          <a:p>
            <a:pPr lvl="1"/>
            <a:r>
              <a:rPr lang="en-US" sz="3200" dirty="0" smtClean="0"/>
              <a:t>Tech fee money to upgrade computers and study room equipment</a:t>
            </a:r>
          </a:p>
          <a:p>
            <a:pPr lvl="1"/>
            <a:r>
              <a:rPr lang="en-US" sz="3200" dirty="0" smtClean="0"/>
              <a:t>Funds from Auxiliary accounts for limited branding, painting, furnishings, and new service desk</a:t>
            </a:r>
          </a:p>
          <a:p>
            <a:pPr marL="457200" lvl="1" indent="0">
              <a:buNone/>
            </a:pPr>
            <a:endParaRPr lang="en-US" sz="2000" dirty="0" smtClean="0"/>
          </a:p>
          <a:p>
            <a:pPr lvl="1"/>
            <a:endParaRPr lang="en-US" sz="2000" dirty="0"/>
          </a:p>
        </p:txBody>
      </p:sp>
    </p:spTree>
    <p:extLst>
      <p:ext uri="{BB962C8B-B14F-4D97-AF65-F5344CB8AC3E}">
        <p14:creationId xmlns:p14="http://schemas.microsoft.com/office/powerpoint/2010/main" val="1520768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22414"/>
            <a:ext cx="10515600" cy="1325563"/>
          </a:xfrm>
        </p:spPr>
        <p:txBody>
          <a:bodyPr/>
          <a:lstStyle/>
          <a:p>
            <a:r>
              <a:rPr lang="en-US" dirty="0" smtClean="0"/>
              <a:t>State of the </a:t>
            </a:r>
            <a:r>
              <a:rPr lang="en-US" dirty="0" err="1" smtClean="0"/>
              <a:t>Wimberly</a:t>
            </a:r>
            <a:r>
              <a:rPr lang="en-US" dirty="0" smtClean="0"/>
              <a:t> Library Today</a:t>
            </a:r>
            <a:endParaRPr lang="en-US" dirty="0"/>
          </a:p>
        </p:txBody>
      </p:sp>
      <p:sp>
        <p:nvSpPr>
          <p:cNvPr id="3" name="Text Placeholder 2"/>
          <p:cNvSpPr>
            <a:spLocks noGrp="1"/>
          </p:cNvSpPr>
          <p:nvPr>
            <p:ph type="body" idx="1"/>
          </p:nvPr>
        </p:nvSpPr>
        <p:spPr/>
        <p:txBody>
          <a:bodyPr/>
          <a:lstStyle/>
          <a:p>
            <a:endParaRPr lang="en-US"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39788" y="1647977"/>
            <a:ext cx="4088922" cy="3060163"/>
          </a:xfrm>
          <a:ln w="57150">
            <a:solidFill>
              <a:schemeClr val="tx1"/>
            </a:solidFill>
          </a:ln>
        </p:spPr>
      </p:pic>
      <p:sp>
        <p:nvSpPr>
          <p:cNvPr id="5" name="Text Placeholder 4"/>
          <p:cNvSpPr>
            <a:spLocks noGrp="1"/>
          </p:cNvSpPr>
          <p:nvPr>
            <p:ph type="body" sz="quarter" idx="3"/>
          </p:nvPr>
        </p:nvSpPr>
        <p:spPr/>
        <p:txBody>
          <a:bodyPr/>
          <a:lstStyle/>
          <a:p>
            <a:endParaRPr lang="en-US" dirty="0" smtClean="0"/>
          </a:p>
          <a:p>
            <a:endParaRPr lang="en-US" dirty="0"/>
          </a:p>
        </p:txBody>
      </p:sp>
      <p:sp>
        <p:nvSpPr>
          <p:cNvPr id="4" name="Content Placeholder 3"/>
          <p:cNvSpPr>
            <a:spLocks noGrp="1"/>
          </p:cNvSpPr>
          <p:nvPr>
            <p:ph sz="quarter" idx="4"/>
          </p:nvPr>
        </p:nvSpPr>
        <p:spPr/>
        <p:txBody>
          <a:bodyPr/>
          <a:lstStyle/>
          <a:p>
            <a:endParaRPr lang="en-US" dirty="0"/>
          </a:p>
        </p:txBody>
      </p:sp>
      <p:pic>
        <p:nvPicPr>
          <p:cNvPr id="8" name="Content Placeholder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6371" y="1633154"/>
            <a:ext cx="3044785" cy="3104026"/>
          </a:xfrm>
          <a:prstGeom prst="rect">
            <a:avLst/>
          </a:prstGeom>
          <a:ln w="57150">
            <a:solidFill>
              <a:schemeClr val="tx1"/>
            </a:solidFill>
          </a:ln>
        </p:spPr>
      </p:pic>
      <p:pic>
        <p:nvPicPr>
          <p:cNvPr id="9"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3335" y="1647977"/>
            <a:ext cx="2898411" cy="3060163"/>
          </a:xfrm>
          <a:prstGeom prst="rect">
            <a:avLst/>
          </a:prstGeom>
          <a:ln w="57150">
            <a:solidFill>
              <a:schemeClr val="tx1"/>
            </a:solidFill>
          </a:ln>
        </p:spPr>
      </p:pic>
    </p:spTree>
    <p:extLst>
      <p:ext uri="{BB962C8B-B14F-4D97-AF65-F5344CB8AC3E}">
        <p14:creationId xmlns:p14="http://schemas.microsoft.com/office/powerpoint/2010/main" val="223424900"/>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699746"/>
          </a:xfrm>
        </p:spPr>
        <p:txBody>
          <a:bodyPr>
            <a:normAutofit/>
          </a:bodyPr>
          <a:lstStyle/>
          <a:p>
            <a:r>
              <a:rPr lang="en-US" b="1" dirty="0" smtClean="0"/>
              <a:t>Faculty comment</a:t>
            </a:r>
            <a:endParaRPr lang="en-US" b="1" dirty="0"/>
          </a:p>
        </p:txBody>
      </p:sp>
      <p:sp>
        <p:nvSpPr>
          <p:cNvPr id="3" name="Content Placeholder 2"/>
          <p:cNvSpPr>
            <a:spLocks noGrp="1"/>
          </p:cNvSpPr>
          <p:nvPr>
            <p:ph idx="1"/>
          </p:nvPr>
        </p:nvSpPr>
        <p:spPr>
          <a:xfrm>
            <a:off x="891252" y="1250066"/>
            <a:ext cx="10462548" cy="4618299"/>
          </a:xfrm>
        </p:spPr>
        <p:txBody>
          <a:bodyPr>
            <a:normAutofit/>
          </a:bodyPr>
          <a:lstStyle/>
          <a:p>
            <a:pPr marL="0" lvl="0" indent="0">
              <a:buNone/>
            </a:pPr>
            <a:r>
              <a:rPr lang="en-US" dirty="0" smtClean="0"/>
              <a:t>“</a:t>
            </a:r>
            <a:r>
              <a:rPr lang="en-US" dirty="0"/>
              <a:t>I find the library's staff to be very friendly and professional when working with me and our students, even though they are dealing with many issues that are beyond their control. 1) the building that clearly has seen its better days decades ago and while they have managed to make small inroads into improving the quality of the library experience for everyone, the building still presents itself as the </a:t>
            </a:r>
            <a:r>
              <a:rPr lang="en-US" dirty="0">
                <a:solidFill>
                  <a:srgbClr val="FFFF00"/>
                </a:solidFill>
              </a:rPr>
              <a:t>library that time has forgotten.</a:t>
            </a:r>
            <a:r>
              <a:rPr lang="en-US" dirty="0"/>
              <a:t> In its current physical state I would find it hard to believe it could compete against libraries at many of our state competitors let alone outside the state. The building simply does not convey the image one would come to expect for a university marketing itself as a high research </a:t>
            </a:r>
            <a:r>
              <a:rPr lang="en-US" dirty="0" smtClean="0"/>
              <a:t>institute…”</a:t>
            </a:r>
            <a:endParaRPr lang="en-US" dirty="0"/>
          </a:p>
          <a:p>
            <a:pPr marL="0" indent="0">
              <a:buNone/>
            </a:pPr>
            <a:endParaRPr lang="en-US" sz="2400" dirty="0"/>
          </a:p>
        </p:txBody>
      </p:sp>
    </p:spTree>
    <p:extLst>
      <p:ext uri="{BB962C8B-B14F-4D97-AF65-F5344CB8AC3E}">
        <p14:creationId xmlns:p14="http://schemas.microsoft.com/office/powerpoint/2010/main" val="3084869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t>Progress in </a:t>
            </a:r>
            <a:r>
              <a:rPr lang="en-US" b="1" dirty="0" err="1" smtClean="0"/>
              <a:t>Wimberly</a:t>
            </a:r>
            <a:endParaRPr lang="en-US" b="1" dirty="0"/>
          </a:p>
        </p:txBody>
      </p:sp>
      <p:sp>
        <p:nvSpPr>
          <p:cNvPr id="10" name="TextBox 9"/>
          <p:cNvSpPr txBox="1"/>
          <p:nvPr/>
        </p:nvSpPr>
        <p:spPr>
          <a:xfrm>
            <a:off x="451551" y="1332089"/>
            <a:ext cx="6807200" cy="369332"/>
          </a:xfrm>
          <a:prstGeom prst="rect">
            <a:avLst/>
          </a:prstGeom>
          <a:noFill/>
        </p:spPr>
        <p:txBody>
          <a:bodyPr wrap="square" rtlCol="0">
            <a:spAutoFit/>
          </a:bodyPr>
          <a:lstStyle/>
          <a:p>
            <a:r>
              <a:rPr lang="en-US" dirty="0" smtClean="0"/>
              <a:t>New 5</a:t>
            </a:r>
            <a:r>
              <a:rPr lang="en-US" baseline="30000" dirty="0" smtClean="0"/>
              <a:t>th</a:t>
            </a:r>
            <a:r>
              <a:rPr lang="en-US" dirty="0" smtClean="0"/>
              <a:t> Floor in </a:t>
            </a:r>
            <a:r>
              <a:rPr lang="en-US" dirty="0"/>
              <a:t>the </a:t>
            </a:r>
            <a:r>
              <a:rPr lang="en-US" dirty="0" err="1"/>
              <a:t>Wimberly</a:t>
            </a:r>
            <a:r>
              <a:rPr lang="en-US" dirty="0"/>
              <a:t> Library</a:t>
            </a:r>
          </a:p>
        </p:txBody>
      </p:sp>
      <p:pic>
        <p:nvPicPr>
          <p:cNvPr id="7" name="Picture 6" descr="W:\Photos\5th Floor Renovation\Soft_opening\DSC_04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5956" y="1862666"/>
            <a:ext cx="4909431" cy="3770489"/>
          </a:xfrm>
          <a:prstGeom prst="rect">
            <a:avLst/>
          </a:prstGeom>
          <a:noFill/>
          <a:ln>
            <a:noFill/>
          </a:ln>
        </p:spPr>
      </p:pic>
      <p:pic>
        <p:nvPicPr>
          <p:cNvPr id="9" name="Picture 8" descr="W:\Photos\5th Floor Renovation\Soft_opening\5th_opening_cgh_2017_05_31 (1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733" y="1862665"/>
            <a:ext cx="5181599" cy="3860801"/>
          </a:xfrm>
          <a:prstGeom prst="rect">
            <a:avLst/>
          </a:prstGeom>
          <a:noFill/>
          <a:ln>
            <a:noFill/>
          </a:ln>
        </p:spPr>
      </p:pic>
    </p:spTree>
    <p:extLst>
      <p:ext uri="{BB962C8B-B14F-4D97-AF65-F5344CB8AC3E}">
        <p14:creationId xmlns:p14="http://schemas.microsoft.com/office/powerpoint/2010/main" val="3222430132"/>
      </p:ext>
    </p:extLst>
  </p:cSld>
  <p:clrMapOvr>
    <a:masterClrMapping/>
  </p:clrMapOvr>
  <mc:AlternateContent xmlns:mc="http://schemas.openxmlformats.org/markup-compatibility/2006" xmlns:p14="http://schemas.microsoft.com/office/powerpoint/2010/main">
    <mc:Choice Requires="p14">
      <p:transition spd="med" p14:dur="700" advTm="13000">
        <p:fade/>
      </p:transition>
    </mc:Choice>
    <mc:Fallback xmlns="">
      <p:transition spd="med" advTm="13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76" y="1991656"/>
            <a:ext cx="5484516" cy="365634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1989123"/>
            <a:ext cx="5486400" cy="3658877"/>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3463" y="1991656"/>
            <a:ext cx="5482604" cy="3656344"/>
          </a:xfrm>
          <a:prstGeom prst="rect">
            <a:avLst/>
          </a:prstGeom>
        </p:spPr>
      </p:pic>
      <p:sp>
        <p:nvSpPr>
          <p:cNvPr id="8" name="Title 1"/>
          <p:cNvSpPr>
            <a:spLocks noGrp="1"/>
          </p:cNvSpPr>
          <p:nvPr>
            <p:ph type="title"/>
          </p:nvPr>
        </p:nvSpPr>
        <p:spPr>
          <a:xfrm>
            <a:off x="415951" y="1383929"/>
            <a:ext cx="3681916" cy="613518"/>
          </a:xfrm>
        </p:spPr>
        <p:txBody>
          <a:bodyPr>
            <a:normAutofit/>
          </a:bodyPr>
          <a:lstStyle/>
          <a:p>
            <a:r>
              <a:rPr lang="en-US" sz="1800" dirty="0" smtClean="0">
                <a:latin typeface="+mn-lt"/>
              </a:rPr>
              <a:t>Graduate Student Lounge</a:t>
            </a:r>
            <a:endParaRPr lang="en-US" sz="1800" b="1" dirty="0">
              <a:latin typeface="+mn-lt"/>
            </a:endParaRPr>
          </a:p>
        </p:txBody>
      </p:sp>
      <p:sp>
        <p:nvSpPr>
          <p:cNvPr id="9"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t>Progress in </a:t>
            </a:r>
            <a:r>
              <a:rPr lang="en-US" b="1" dirty="0" err="1" smtClean="0"/>
              <a:t>Wimberly</a:t>
            </a:r>
            <a:endParaRPr lang="en-US" b="1" dirty="0"/>
          </a:p>
        </p:txBody>
      </p:sp>
    </p:spTree>
    <p:extLst>
      <p:ext uri="{BB962C8B-B14F-4D97-AF65-F5344CB8AC3E}">
        <p14:creationId xmlns:p14="http://schemas.microsoft.com/office/powerpoint/2010/main" val="3192516560"/>
      </p:ext>
    </p:extLst>
  </p:cSld>
  <p:clrMapOvr>
    <a:masterClrMapping/>
  </p:clrMapOvr>
  <p:transition spd="slow" advTm="13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699746"/>
          </a:xfrm>
        </p:spPr>
        <p:txBody>
          <a:bodyPr>
            <a:normAutofit/>
          </a:bodyPr>
          <a:lstStyle/>
          <a:p>
            <a:r>
              <a:rPr lang="en-US" sz="4000" b="1" dirty="0" smtClean="0"/>
              <a:t>Upcoming faculty forums</a:t>
            </a:r>
            <a:endParaRPr lang="en-US" sz="4000" b="1" dirty="0"/>
          </a:p>
        </p:txBody>
      </p:sp>
      <p:sp>
        <p:nvSpPr>
          <p:cNvPr id="3" name="Content Placeholder 2"/>
          <p:cNvSpPr>
            <a:spLocks noGrp="1"/>
          </p:cNvSpPr>
          <p:nvPr>
            <p:ph idx="1"/>
          </p:nvPr>
        </p:nvSpPr>
        <p:spPr>
          <a:xfrm>
            <a:off x="891252" y="1250066"/>
            <a:ext cx="10462548" cy="4618299"/>
          </a:xfrm>
        </p:spPr>
        <p:txBody>
          <a:bodyPr>
            <a:normAutofit/>
          </a:bodyPr>
          <a:lstStyle/>
          <a:p>
            <a:pPr marL="0" indent="0">
              <a:buNone/>
            </a:pPr>
            <a:endParaRPr lang="en-US" sz="2400" dirty="0" smtClean="0"/>
          </a:p>
          <a:p>
            <a:pPr marL="0" indent="0">
              <a:buNone/>
            </a:pPr>
            <a:r>
              <a:rPr lang="en-US" sz="4000"/>
              <a:t>F</a:t>
            </a:r>
            <a:r>
              <a:rPr lang="en-US" sz="4000" smtClean="0"/>
              <a:t>aculty forum </a:t>
            </a:r>
            <a:r>
              <a:rPr lang="en-US" sz="4000" dirty="0" smtClean="0"/>
              <a:t>being scheduled in November in the </a:t>
            </a:r>
            <a:r>
              <a:rPr lang="en-US" sz="4000" dirty="0" err="1" smtClean="0"/>
              <a:t>Wimberly</a:t>
            </a:r>
            <a:r>
              <a:rPr lang="en-US" sz="4000" dirty="0" smtClean="0"/>
              <a:t> Library with streaming available for Jupiter and Harbor Branch</a:t>
            </a:r>
          </a:p>
          <a:p>
            <a:pPr lvl="1"/>
            <a:r>
              <a:rPr lang="en-US" sz="4000" dirty="0" smtClean="0"/>
              <a:t>Looking for faculty input on how to proceed with collection decisions and more</a:t>
            </a:r>
          </a:p>
          <a:p>
            <a:endParaRPr lang="en-US" sz="2400" dirty="0"/>
          </a:p>
        </p:txBody>
      </p:sp>
    </p:spTree>
    <p:extLst>
      <p:ext uri="{BB962C8B-B14F-4D97-AF65-F5344CB8AC3E}">
        <p14:creationId xmlns:p14="http://schemas.microsoft.com/office/powerpoint/2010/main" val="8983751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699746"/>
          </a:xfrm>
        </p:spPr>
        <p:txBody>
          <a:bodyPr>
            <a:normAutofit/>
          </a:bodyPr>
          <a:lstStyle/>
          <a:p>
            <a:r>
              <a:rPr lang="en-US" sz="4000" b="1" dirty="0" smtClean="0"/>
              <a:t>Questions and Comments</a:t>
            </a:r>
            <a:endParaRPr lang="en-US" sz="4000" b="1" dirty="0"/>
          </a:p>
        </p:txBody>
      </p:sp>
      <p:sp>
        <p:nvSpPr>
          <p:cNvPr id="3" name="Content Placeholder 2"/>
          <p:cNvSpPr>
            <a:spLocks noGrp="1"/>
          </p:cNvSpPr>
          <p:nvPr>
            <p:ph idx="1"/>
          </p:nvPr>
        </p:nvSpPr>
        <p:spPr>
          <a:xfrm>
            <a:off x="891252" y="1250066"/>
            <a:ext cx="10462548" cy="4618299"/>
          </a:xfrm>
        </p:spPr>
        <p:txBody>
          <a:bodyPr>
            <a:normAutofit/>
          </a:bodyPr>
          <a:lstStyle/>
          <a:p>
            <a:pPr marL="0" indent="0">
              <a:buNone/>
            </a:pPr>
            <a:endParaRPr lang="en-US" sz="2400" dirty="0" smtClean="0"/>
          </a:p>
          <a:p>
            <a:pPr marL="0" indent="0">
              <a:buNone/>
            </a:pPr>
            <a:endParaRPr lang="en-US" sz="2400" dirty="0"/>
          </a:p>
          <a:p>
            <a:pPr marL="0" indent="0">
              <a:buNone/>
            </a:pPr>
            <a:r>
              <a:rPr lang="en-US" sz="5400" dirty="0" smtClean="0"/>
              <a:t>Contact information:	</a:t>
            </a:r>
            <a:endParaRPr lang="en-US" sz="5400" dirty="0"/>
          </a:p>
          <a:p>
            <a:pPr marL="0" indent="0">
              <a:buNone/>
            </a:pPr>
            <a:r>
              <a:rPr lang="en-US" sz="5400" dirty="0" smtClean="0"/>
              <a:t>	hixson@fau.edu</a:t>
            </a:r>
          </a:p>
          <a:p>
            <a:pPr marL="0" indent="0">
              <a:buNone/>
            </a:pPr>
            <a:r>
              <a:rPr lang="en-US" sz="5400" dirty="0" smtClean="0"/>
              <a:t>	7-3717</a:t>
            </a:r>
            <a:endParaRPr lang="en-US" sz="5400" dirty="0"/>
          </a:p>
        </p:txBody>
      </p:sp>
    </p:spTree>
    <p:extLst>
      <p:ext uri="{BB962C8B-B14F-4D97-AF65-F5344CB8AC3E}">
        <p14:creationId xmlns:p14="http://schemas.microsoft.com/office/powerpoint/2010/main" val="704904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lstStyle/>
          <a:p>
            <a:r>
              <a:rPr lang="en-US" dirty="0" smtClean="0"/>
              <a:t>Budget for Collections</a:t>
            </a:r>
            <a:endParaRPr lang="en-US" dirty="0"/>
          </a:p>
        </p:txBody>
      </p:sp>
      <p:sp>
        <p:nvSpPr>
          <p:cNvPr id="3" name="Content Placeholder 2"/>
          <p:cNvSpPr>
            <a:spLocks noGrp="1"/>
          </p:cNvSpPr>
          <p:nvPr>
            <p:ph idx="1"/>
          </p:nvPr>
        </p:nvSpPr>
        <p:spPr>
          <a:xfrm>
            <a:off x="891252" y="1825625"/>
            <a:ext cx="10462548" cy="4351338"/>
          </a:xfrm>
        </p:spPr>
        <p:txBody>
          <a:bodyPr/>
          <a:lstStyle/>
          <a:p>
            <a:pPr marL="0" indent="0">
              <a:buNone/>
            </a:pPr>
            <a:r>
              <a:rPr lang="en-US" sz="3600" dirty="0" smtClean="0"/>
              <a:t>Rate of Inflation for Library Collections (Print &amp; Electronic)</a:t>
            </a:r>
          </a:p>
          <a:p>
            <a:pPr lvl="1"/>
            <a:r>
              <a:rPr lang="en-US" sz="3600" dirty="0" smtClean="0"/>
              <a:t>7% annually</a:t>
            </a:r>
          </a:p>
          <a:p>
            <a:pPr lvl="1"/>
            <a:r>
              <a:rPr lang="en-US" sz="3600" dirty="0" smtClean="0"/>
              <a:t>83.8% over last ten years</a:t>
            </a:r>
          </a:p>
          <a:p>
            <a:pPr marL="0" indent="0">
              <a:buNone/>
            </a:pPr>
            <a:r>
              <a:rPr lang="en-US" sz="3600" dirty="0" smtClean="0"/>
              <a:t>FAU Libraries Budget for Collections</a:t>
            </a:r>
          </a:p>
          <a:p>
            <a:pPr lvl="1"/>
            <a:r>
              <a:rPr lang="en-US" sz="3600" dirty="0" smtClean="0"/>
              <a:t>2008  $ 3 million</a:t>
            </a:r>
          </a:p>
          <a:p>
            <a:pPr lvl="1"/>
            <a:r>
              <a:rPr lang="en-US" sz="3600" dirty="0" smtClean="0"/>
              <a:t>2017   $3 million</a:t>
            </a:r>
            <a:endParaRPr lang="en-US" sz="3600" dirty="0"/>
          </a:p>
          <a:p>
            <a:endParaRPr lang="en-US" dirty="0"/>
          </a:p>
        </p:txBody>
      </p:sp>
    </p:spTree>
    <p:extLst>
      <p:ext uri="{BB962C8B-B14F-4D97-AF65-F5344CB8AC3E}">
        <p14:creationId xmlns:p14="http://schemas.microsoft.com/office/powerpoint/2010/main" val="2384448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43572" cy="1325563"/>
          </a:xfrm>
        </p:spPr>
        <p:txBody>
          <a:bodyPr>
            <a:normAutofit fontScale="90000"/>
          </a:bodyPr>
          <a:lstStyle/>
          <a:p>
            <a:r>
              <a:rPr lang="en-US" b="1" dirty="0" smtClean="0"/>
              <a:t>Budget Needed to </a:t>
            </a:r>
            <a:r>
              <a:rPr lang="en-US" b="1" dirty="0"/>
              <a:t>Keep Pace with </a:t>
            </a:r>
            <a:r>
              <a:rPr lang="en-US" b="1" dirty="0" smtClean="0"/>
              <a:t>Inflation</a:t>
            </a:r>
            <a:br>
              <a:rPr lang="en-US" b="1" dirty="0" smtClean="0"/>
            </a:br>
            <a:r>
              <a:rPr lang="en-US" b="1" dirty="0" smtClean="0"/>
              <a:t>	$ 5.5 million</a:t>
            </a:r>
            <a:r>
              <a:rPr lang="en-US" b="1" dirty="0">
                <a:solidFill>
                  <a:srgbClr val="002060"/>
                </a:solidFill>
              </a:rPr>
              <a:t/>
            </a:r>
            <a:br>
              <a:rPr lang="en-US" b="1" dirty="0">
                <a:solidFill>
                  <a:srgbClr val="002060"/>
                </a:solidFill>
              </a:rPr>
            </a:b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51401440"/>
              </p:ext>
            </p:extLst>
          </p:nvPr>
        </p:nvGraphicFramePr>
        <p:xfrm>
          <a:off x="890588" y="1377387"/>
          <a:ext cx="10244258" cy="44215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6857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969000"/>
          </a:xfrm>
        </p:spPr>
        <p:txBody>
          <a:bodyPr/>
          <a:lstStyle/>
          <a:p>
            <a:r>
              <a:rPr lang="en-US" dirty="0" smtClean="0"/>
              <a:t>Other Changes Affecting Collections</a:t>
            </a:r>
            <a:endParaRPr lang="en-US" dirty="0"/>
          </a:p>
        </p:txBody>
      </p:sp>
      <p:sp>
        <p:nvSpPr>
          <p:cNvPr id="3" name="Content Placeholder 2"/>
          <p:cNvSpPr>
            <a:spLocks noGrp="1"/>
          </p:cNvSpPr>
          <p:nvPr>
            <p:ph idx="1"/>
          </p:nvPr>
        </p:nvSpPr>
        <p:spPr>
          <a:xfrm>
            <a:off x="891252" y="1334126"/>
            <a:ext cx="10462548" cy="4842837"/>
          </a:xfrm>
        </p:spPr>
        <p:txBody>
          <a:bodyPr>
            <a:normAutofit/>
          </a:bodyPr>
          <a:lstStyle/>
          <a:p>
            <a:r>
              <a:rPr lang="en-US" dirty="0" smtClean="0"/>
              <a:t>Scholarly output increasing (doubling every 9 years)</a:t>
            </a:r>
          </a:p>
          <a:p>
            <a:pPr lvl="1"/>
            <a:r>
              <a:rPr lang="en-US" sz="2800" dirty="0" smtClean="0"/>
              <a:t>Able to buy smaller and smaller percentage of scholarly output</a:t>
            </a:r>
          </a:p>
          <a:p>
            <a:r>
              <a:rPr lang="en-US" dirty="0" smtClean="0"/>
              <a:t>Greater reliance on electronic content</a:t>
            </a:r>
          </a:p>
          <a:p>
            <a:pPr lvl="1"/>
            <a:r>
              <a:rPr lang="en-US" sz="2800" dirty="0" smtClean="0"/>
              <a:t>Easier for publishers to produce and market electronic</a:t>
            </a:r>
          </a:p>
          <a:p>
            <a:pPr lvl="1"/>
            <a:r>
              <a:rPr lang="en-US" sz="2800" dirty="0" smtClean="0"/>
              <a:t>User preference in many cases (anywhere, any time access)</a:t>
            </a:r>
          </a:p>
          <a:p>
            <a:pPr lvl="1"/>
            <a:r>
              <a:rPr lang="en-US" sz="2800" dirty="0" smtClean="0"/>
              <a:t>Space considerations (we’re not getting new buildings)</a:t>
            </a:r>
          </a:p>
          <a:p>
            <a:pPr lvl="1"/>
            <a:r>
              <a:rPr lang="en-US" sz="2800" dirty="0" err="1" smtClean="0"/>
              <a:t>Consortial</a:t>
            </a:r>
            <a:r>
              <a:rPr lang="en-US" sz="2800" dirty="0" smtClean="0"/>
              <a:t> pricing packages are often advantageous </a:t>
            </a:r>
          </a:p>
          <a:p>
            <a:pPr lvl="1"/>
            <a:r>
              <a:rPr lang="en-US" sz="2800" dirty="0" smtClean="0"/>
              <a:t>However, prices for electronic access rising faster than the rate of inflation (eating up more of the collections budget just to maintain current subscriptions)</a:t>
            </a:r>
            <a:endParaRPr lang="en-US" sz="2800" dirty="0"/>
          </a:p>
        </p:txBody>
      </p:sp>
    </p:spTree>
    <p:extLst>
      <p:ext uri="{BB962C8B-B14F-4D97-AF65-F5344CB8AC3E}">
        <p14:creationId xmlns:p14="http://schemas.microsoft.com/office/powerpoint/2010/main" val="1198355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5"/>
            <a:ext cx="10567686" cy="861791"/>
          </a:xfrm>
        </p:spPr>
        <p:txBody>
          <a:bodyPr/>
          <a:lstStyle/>
          <a:p>
            <a:r>
              <a:rPr lang="en-US" dirty="0" smtClean="0"/>
              <a:t>FAU Collections Budgets Compared to the SUS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7672684"/>
              </p:ext>
            </p:extLst>
          </p:nvPr>
        </p:nvGraphicFramePr>
        <p:xfrm>
          <a:off x="890588" y="1226916"/>
          <a:ext cx="10487326" cy="44099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9124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977538"/>
          </a:xfrm>
        </p:spPr>
        <p:txBody>
          <a:bodyPr/>
          <a:lstStyle/>
          <a:p>
            <a:r>
              <a:rPr lang="en-US" dirty="0" smtClean="0"/>
              <a:t>Change in Student Headcount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31027095"/>
              </p:ext>
            </p:extLst>
          </p:nvPr>
        </p:nvGraphicFramePr>
        <p:xfrm>
          <a:off x="890588" y="1342664"/>
          <a:ext cx="10463212" cy="439837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95835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543572" cy="977538"/>
          </a:xfrm>
        </p:spPr>
        <p:txBody>
          <a:bodyPr/>
          <a:lstStyle/>
          <a:p>
            <a:r>
              <a:rPr lang="en-US" dirty="0" smtClean="0"/>
              <a:t>Collection Dollars Per Student 2016-2017</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8068221"/>
              </p:ext>
            </p:extLst>
          </p:nvPr>
        </p:nvGraphicFramePr>
        <p:xfrm>
          <a:off x="902163" y="1342665"/>
          <a:ext cx="10360004" cy="44446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047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228" y="365126"/>
            <a:ext cx="10312474" cy="969000"/>
          </a:xfrm>
        </p:spPr>
        <p:txBody>
          <a:bodyPr/>
          <a:lstStyle/>
          <a:p>
            <a:r>
              <a:rPr lang="en-US" dirty="0" smtClean="0"/>
              <a:t>Faculty Needs and Perceptions</a:t>
            </a:r>
            <a:endParaRPr lang="en-US" dirty="0"/>
          </a:p>
        </p:txBody>
      </p:sp>
      <p:sp>
        <p:nvSpPr>
          <p:cNvPr id="3" name="Content Placeholder 2"/>
          <p:cNvSpPr>
            <a:spLocks noGrp="1"/>
          </p:cNvSpPr>
          <p:nvPr>
            <p:ph idx="1"/>
          </p:nvPr>
        </p:nvSpPr>
        <p:spPr>
          <a:xfrm>
            <a:off x="891252" y="1334126"/>
            <a:ext cx="10462548" cy="4842837"/>
          </a:xfrm>
        </p:spPr>
        <p:txBody>
          <a:bodyPr>
            <a:normAutofit/>
          </a:bodyPr>
          <a:lstStyle/>
          <a:p>
            <a:r>
              <a:rPr lang="en-US" sz="3200" dirty="0" smtClean="0"/>
              <a:t>Faculty Survey Opened September 19; Closes October 20</a:t>
            </a:r>
          </a:p>
          <a:p>
            <a:pPr lvl="1"/>
            <a:r>
              <a:rPr lang="en-US" sz="3200" dirty="0"/>
              <a:t>Survey link on library </a:t>
            </a:r>
            <a:r>
              <a:rPr lang="en-US" sz="3200" dirty="0" smtClean="0"/>
              <a:t>website</a:t>
            </a:r>
          </a:p>
          <a:p>
            <a:pPr lvl="1"/>
            <a:r>
              <a:rPr lang="en-US" sz="3200" dirty="0"/>
              <a:t>https://www.surveymonkey.com/r/fau-libraries-faculty-satisfaction-survey</a:t>
            </a:r>
          </a:p>
          <a:p>
            <a:pPr lvl="1"/>
            <a:r>
              <a:rPr lang="en-US" sz="3200" dirty="0"/>
              <a:t>Questions on collections and services</a:t>
            </a:r>
          </a:p>
          <a:p>
            <a:r>
              <a:rPr lang="en-US" sz="3200" dirty="0" smtClean="0"/>
              <a:t>Responses from about ¼ of FAU faculty – more needed!!</a:t>
            </a:r>
          </a:p>
          <a:p>
            <a:pPr lvl="1"/>
            <a:r>
              <a:rPr lang="en-US" sz="3200" dirty="0" smtClean="0"/>
              <a:t>Across all Colleges, disciplines, and campuses</a:t>
            </a:r>
          </a:p>
          <a:p>
            <a:pPr lvl="1"/>
            <a:r>
              <a:rPr lang="en-US" sz="3200" dirty="0" smtClean="0"/>
              <a:t>All ranks of faculty responded</a:t>
            </a:r>
          </a:p>
          <a:p>
            <a:pPr lvl="1"/>
            <a:r>
              <a:rPr lang="en-US" sz="3200" dirty="0" smtClean="0"/>
              <a:t>Average time to respond:  just over 7 minutes</a:t>
            </a:r>
          </a:p>
          <a:p>
            <a:pPr marL="0" indent="0">
              <a:buNone/>
            </a:pPr>
            <a:endParaRPr lang="en-US" dirty="0"/>
          </a:p>
        </p:txBody>
      </p:sp>
    </p:spTree>
    <p:extLst>
      <p:ext uri="{BB962C8B-B14F-4D97-AF65-F5344CB8AC3E}">
        <p14:creationId xmlns:p14="http://schemas.microsoft.com/office/powerpoint/2010/main" val="3846596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4682</TotalTime>
  <Words>1173</Words>
  <Application>Microsoft Office PowerPoint</Application>
  <PresentationFormat>Widescreen</PresentationFormat>
  <Paragraphs>163</Paragraphs>
  <Slides>26</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PowerPoint Presentation</vt:lpstr>
      <vt:lpstr>Issues Facing the FAU Libraries </vt:lpstr>
      <vt:lpstr>Budget for Collections</vt:lpstr>
      <vt:lpstr>Budget Needed to Keep Pace with Inflation  $ 5.5 million </vt:lpstr>
      <vt:lpstr>Other Changes Affecting Collections</vt:lpstr>
      <vt:lpstr>FAU Collections Budgets Compared to the SUS</vt:lpstr>
      <vt:lpstr>Change in Student Headcount</vt:lpstr>
      <vt:lpstr>Collection Dollars Per Student 2016-2017</vt:lpstr>
      <vt:lpstr>Faculty Needs and Perceptions</vt:lpstr>
      <vt:lpstr>In general, how often do you physically visit the FAU Libraries?</vt:lpstr>
      <vt:lpstr>In general, how often do you use the library's electronic services or resources from your office, home or other off-campus location?</vt:lpstr>
      <vt:lpstr>How satisfied are you with the following electronic resources?</vt:lpstr>
      <vt:lpstr>If the library’s electronic resources were to be significantly reduced, how much would this affect your:</vt:lpstr>
      <vt:lpstr>Faculty comment</vt:lpstr>
      <vt:lpstr>In general, how often do you use the library's print resources (books, journals, etc.)?</vt:lpstr>
      <vt:lpstr>How satisfied are you with the following physical resources?</vt:lpstr>
      <vt:lpstr>If the library’s physical collections were to be significantly reduced, how much would this affect your:</vt:lpstr>
      <vt:lpstr>Faculty comment</vt:lpstr>
      <vt:lpstr>Faculty comment </vt:lpstr>
      <vt:lpstr>State of the Facilities: Wimberly</vt:lpstr>
      <vt:lpstr>State of the Wimberly Library Today</vt:lpstr>
      <vt:lpstr>Faculty comment</vt:lpstr>
      <vt:lpstr>PowerPoint Presentation</vt:lpstr>
      <vt:lpstr>Graduate Student Lounge</vt:lpstr>
      <vt:lpstr>Upcoming faculty forums</vt:lpstr>
      <vt:lpstr>Questions and Comments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312</cp:revision>
  <cp:lastPrinted>2016-05-14T16:33:29Z</cp:lastPrinted>
  <dcterms:created xsi:type="dcterms:W3CDTF">2015-09-10T16:49:29Z</dcterms:created>
  <dcterms:modified xsi:type="dcterms:W3CDTF">2017-11-18T17:55:22Z</dcterms:modified>
</cp:coreProperties>
</file>