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handoutMasterIdLst>
    <p:handoutMasterId r:id="rId30"/>
  </p:handoutMasterIdLst>
  <p:sldIdLst>
    <p:sldId id="256" r:id="rId2"/>
    <p:sldId id="291" r:id="rId3"/>
    <p:sldId id="269" r:id="rId4"/>
    <p:sldId id="271" r:id="rId5"/>
    <p:sldId id="273" r:id="rId6"/>
    <p:sldId id="275" r:id="rId7"/>
    <p:sldId id="277" r:id="rId8"/>
    <p:sldId id="279" r:id="rId9"/>
    <p:sldId id="281" r:id="rId10"/>
    <p:sldId id="283" r:id="rId11"/>
    <p:sldId id="285" r:id="rId12"/>
    <p:sldId id="287" r:id="rId13"/>
    <p:sldId id="257" r:id="rId14"/>
    <p:sldId id="258" r:id="rId15"/>
    <p:sldId id="259" r:id="rId16"/>
    <p:sldId id="260" r:id="rId17"/>
    <p:sldId id="261" r:id="rId18"/>
    <p:sldId id="262" r:id="rId19"/>
    <p:sldId id="295" r:id="rId20"/>
    <p:sldId id="292" r:id="rId21"/>
    <p:sldId id="293" r:id="rId22"/>
    <p:sldId id="294" r:id="rId23"/>
    <p:sldId id="296" r:id="rId24"/>
    <p:sldId id="264" r:id="rId25"/>
    <p:sldId id="265" r:id="rId26"/>
    <p:sldId id="266" r:id="rId27"/>
    <p:sldId id="267" r:id="rId28"/>
    <p:sldId id="29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13"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B04297-7AAB-46B6-80E8-B02950CA3B2D}" type="datetimeFigureOut">
              <a:rPr lang="en-US" smtClean="0"/>
              <a:t>2/9/2019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52AF30-B513-4B01-8EFB-6320618A230A}" type="slidenum">
              <a:rPr lang="en-US" smtClean="0"/>
              <a:t>‹#›</a:t>
            </a:fld>
            <a:endParaRPr lang="en-US"/>
          </a:p>
        </p:txBody>
      </p:sp>
    </p:spTree>
    <p:extLst>
      <p:ext uri="{BB962C8B-B14F-4D97-AF65-F5344CB8AC3E}">
        <p14:creationId xmlns:p14="http://schemas.microsoft.com/office/powerpoint/2010/main" val="193861578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914246-2D91-445A-B72D-5D4F7ACAFA4E}" type="datetimeFigureOut">
              <a:rPr lang="en-US" smtClean="0"/>
              <a:pPr/>
              <a:t>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2D37F-0EEA-4A15-B32D-C6155172E82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914246-2D91-445A-B72D-5D4F7ACAFA4E}" type="datetimeFigureOut">
              <a:rPr lang="en-US" smtClean="0"/>
              <a:pPr/>
              <a:t>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2D37F-0EEA-4A15-B32D-C6155172E82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914246-2D91-445A-B72D-5D4F7ACAFA4E}" type="datetimeFigureOut">
              <a:rPr lang="en-US" smtClean="0"/>
              <a:pPr/>
              <a:t>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2D37F-0EEA-4A15-B32D-C6155172E82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dirty="0"/>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dirty="0"/>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D6D959FC-8C38-428C-802E-7593CD4ED7AA}"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914246-2D91-445A-B72D-5D4F7ACAFA4E}" type="datetimeFigureOut">
              <a:rPr lang="en-US" smtClean="0"/>
              <a:pPr/>
              <a:t>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2D37F-0EEA-4A15-B32D-C6155172E82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914246-2D91-445A-B72D-5D4F7ACAFA4E}" type="datetimeFigureOut">
              <a:rPr lang="en-US" smtClean="0"/>
              <a:pPr/>
              <a:t>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2D37F-0EEA-4A15-B32D-C6155172E82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914246-2D91-445A-B72D-5D4F7ACAFA4E}" type="datetimeFigureOut">
              <a:rPr lang="en-US" smtClean="0"/>
              <a:pPr/>
              <a:t>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2D37F-0EEA-4A15-B32D-C6155172E82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914246-2D91-445A-B72D-5D4F7ACAFA4E}" type="datetimeFigureOut">
              <a:rPr lang="en-US" smtClean="0"/>
              <a:pPr/>
              <a:t>2/9/2019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52D37F-0EEA-4A15-B32D-C6155172E82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914246-2D91-445A-B72D-5D4F7ACAFA4E}" type="datetimeFigureOut">
              <a:rPr lang="en-US" smtClean="0"/>
              <a:pPr/>
              <a:t>2/9/2019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52D37F-0EEA-4A15-B32D-C6155172E82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914246-2D91-445A-B72D-5D4F7ACAFA4E}" type="datetimeFigureOut">
              <a:rPr lang="en-US" smtClean="0"/>
              <a:pPr/>
              <a:t>2/9/2019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52D37F-0EEA-4A15-B32D-C6155172E82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914246-2D91-445A-B72D-5D4F7ACAFA4E}" type="datetimeFigureOut">
              <a:rPr lang="en-US" smtClean="0"/>
              <a:pPr/>
              <a:t>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2D37F-0EEA-4A15-B32D-C6155172E82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914246-2D91-445A-B72D-5D4F7ACAFA4E}" type="datetimeFigureOut">
              <a:rPr lang="en-US" smtClean="0"/>
              <a:pPr/>
              <a:t>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2D37F-0EEA-4A15-B32D-C6155172E82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914246-2D91-445A-B72D-5D4F7ACAFA4E}" type="datetimeFigureOut">
              <a:rPr lang="en-US" smtClean="0"/>
              <a:pPr/>
              <a:t>2/9/2019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52D37F-0EEA-4A15-B32D-C6155172E82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someone@mail.usf.edu"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digcol@nelson.usf.edu" TargetMode="Externa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digcol@nelson.usf.ed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hyperlink" Target="mailto:hixson@usfsp.edu" TargetMode="External"/><Relationship Id="rId2" Type="http://schemas.openxmlformats.org/officeDocument/2006/relationships/hyperlink" Target="mailto:digcol@nelson.usf.ed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0"/>
            <a:ext cx="7772400" cy="1847851"/>
          </a:xfrm>
        </p:spPr>
        <p:txBody>
          <a:bodyPr>
            <a:normAutofit fontScale="90000"/>
          </a:bodyPr>
          <a:lstStyle/>
          <a:p>
            <a:r>
              <a:rPr lang="en-US" b="1" dirty="0" smtClean="0">
                <a:solidFill>
                  <a:schemeClr val="accent1">
                    <a:lumMod val="75000"/>
                  </a:schemeClr>
                </a:solidFill>
              </a:rPr>
              <a:t>Going Green</a:t>
            </a:r>
            <a:r>
              <a:rPr lang="en-US" dirty="0" smtClean="0"/>
              <a:t>: How to Submit to the Electronic USFSP Undergraduate Research Symposium Collection</a:t>
            </a:r>
            <a:endParaRPr lang="en-US" dirty="0"/>
          </a:p>
        </p:txBody>
      </p:sp>
      <p:sp>
        <p:nvSpPr>
          <p:cNvPr id="3" name="Subtitle 2"/>
          <p:cNvSpPr>
            <a:spLocks noGrp="1"/>
          </p:cNvSpPr>
          <p:nvPr>
            <p:ph type="subTitle" idx="1"/>
          </p:nvPr>
        </p:nvSpPr>
        <p:spPr>
          <a:xfrm>
            <a:off x="1371600" y="4038600"/>
            <a:ext cx="6400800" cy="1447800"/>
          </a:xfrm>
        </p:spPr>
        <p:txBody>
          <a:bodyPr>
            <a:normAutofit fontScale="40000" lnSpcReduction="20000"/>
          </a:bodyPr>
          <a:lstStyle/>
          <a:p>
            <a:r>
              <a:rPr lang="en-US" dirty="0" smtClean="0">
                <a:solidFill>
                  <a:schemeClr val="tx1"/>
                </a:solidFill>
              </a:rPr>
              <a:t>Carol Hixson, Dean</a:t>
            </a:r>
          </a:p>
          <a:p>
            <a:r>
              <a:rPr lang="en-US" dirty="0" smtClean="0">
                <a:solidFill>
                  <a:schemeClr val="tx1"/>
                </a:solidFill>
              </a:rPr>
              <a:t>Nelson </a:t>
            </a:r>
            <a:r>
              <a:rPr lang="en-US" dirty="0" err="1" smtClean="0">
                <a:solidFill>
                  <a:schemeClr val="tx1"/>
                </a:solidFill>
              </a:rPr>
              <a:t>Poynter</a:t>
            </a:r>
            <a:r>
              <a:rPr lang="en-US" dirty="0" smtClean="0">
                <a:solidFill>
                  <a:schemeClr val="tx1"/>
                </a:solidFill>
              </a:rPr>
              <a:t> Memorial Library, USFSP</a:t>
            </a:r>
          </a:p>
          <a:p>
            <a:r>
              <a:rPr lang="en-US" dirty="0" smtClean="0">
                <a:solidFill>
                  <a:schemeClr val="tx1"/>
                </a:solidFill>
              </a:rPr>
              <a:t>April 18, 2012</a:t>
            </a:r>
          </a:p>
          <a:p>
            <a:r>
              <a:rPr lang="en-US" dirty="0" smtClean="0">
                <a:solidFill>
                  <a:schemeClr val="tx1"/>
                </a:solidFill>
              </a:rPr>
              <a:t>http://dspace.nelson.usf.edu/xmlui/handle/10806/4509</a:t>
            </a:r>
          </a:p>
          <a:p>
            <a:endParaRPr lang="en-US" dirty="0" smtClean="0">
              <a:solidFill>
                <a:schemeClr val="tx1"/>
              </a:solidFill>
            </a:endParaRPr>
          </a:p>
          <a:p>
            <a:endParaRPr lang="en-US" dirty="0" smtClean="0">
              <a:solidFill>
                <a:schemeClr val="tx1"/>
              </a:solidFill>
            </a:endParaRPr>
          </a:p>
          <a:p>
            <a:r>
              <a:rPr lang="en-US" i="1" dirty="0" smtClean="0"/>
              <a:t>Revised November 24, 2013</a:t>
            </a:r>
            <a:endParaRPr lang="en-US" i="1" dirty="0"/>
          </a:p>
        </p:txBody>
      </p:sp>
      <p:pic>
        <p:nvPicPr>
          <p:cNvPr id="4" name="Picture 3" descr="cobrand_greenandgold.jpg"/>
          <p:cNvPicPr>
            <a:picLocks noChangeAspect="1"/>
          </p:cNvPicPr>
          <p:nvPr/>
        </p:nvPicPr>
        <p:blipFill>
          <a:blip r:embed="rId2" cstate="print"/>
          <a:stretch>
            <a:fillRect/>
          </a:stretch>
        </p:blipFill>
        <p:spPr>
          <a:xfrm>
            <a:off x="381000" y="5410200"/>
            <a:ext cx="3264408" cy="1066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288925" y="803275"/>
            <a:ext cx="184150" cy="457200"/>
          </a:xfrm>
          <a:prstGeom prst="rect">
            <a:avLst/>
          </a:prstGeom>
          <a:noFill/>
          <a:ln w="9525">
            <a:noFill/>
            <a:miter lim="800000"/>
            <a:headEnd/>
            <a:tailEnd/>
          </a:ln>
          <a:effectLst/>
        </p:spPr>
        <p:txBody>
          <a:bodyPr wrap="none">
            <a:spAutoFit/>
          </a:bodyPr>
          <a:lstStyle/>
          <a:p>
            <a:endParaRPr lang="en-US" sz="2400" dirty="0"/>
          </a:p>
        </p:txBody>
      </p:sp>
      <p:sp>
        <p:nvSpPr>
          <p:cNvPr id="61444" name="Text Box 4"/>
          <p:cNvSpPr txBox="1">
            <a:spLocks noChangeArrowheads="1"/>
          </p:cNvSpPr>
          <p:nvPr/>
        </p:nvSpPr>
        <p:spPr bwMode="auto">
          <a:xfrm>
            <a:off x="288925" y="346075"/>
            <a:ext cx="8855075" cy="2031325"/>
          </a:xfrm>
          <a:prstGeom prst="rect">
            <a:avLst/>
          </a:prstGeom>
          <a:noFill/>
          <a:ln w="9525">
            <a:noFill/>
            <a:miter lim="800000"/>
            <a:headEnd/>
            <a:tailEnd/>
          </a:ln>
          <a:effectLst/>
        </p:spPr>
        <p:txBody>
          <a:bodyPr>
            <a:spAutoFit/>
          </a:bodyPr>
          <a:lstStyle/>
          <a:p>
            <a:r>
              <a:rPr lang="en-US" sz="1800" b="1" dirty="0"/>
              <a:t>Once you are registered and have all the files for your submission available on your PC or your networked drive, log in with your FULL email address and password. For example: </a:t>
            </a:r>
            <a:r>
              <a:rPr lang="en-US" sz="1800" b="1" u="sng" dirty="0" smtClean="0">
                <a:solidFill>
                  <a:schemeClr val="tx2"/>
                </a:solidFill>
                <a:hlinkClick r:id="rId2"/>
              </a:rPr>
              <a:t>someone@mail.usf.edu</a:t>
            </a:r>
            <a:endParaRPr lang="en-US" sz="1800" b="1" u="sng" dirty="0" smtClean="0">
              <a:solidFill>
                <a:schemeClr val="tx2"/>
              </a:solidFill>
            </a:endParaRPr>
          </a:p>
          <a:p>
            <a:endParaRPr lang="en-US" sz="1800" b="1" u="sng" dirty="0">
              <a:solidFill>
                <a:schemeClr val="tx2"/>
              </a:solidFill>
            </a:endParaRPr>
          </a:p>
          <a:p>
            <a:r>
              <a:rPr lang="en-US" sz="1800" b="1" i="1" dirty="0"/>
              <a:t>(The password will be the one you selected when you first registered with the </a:t>
            </a:r>
            <a:r>
              <a:rPr lang="en-US" sz="1800" b="1" i="1" dirty="0" smtClean="0"/>
              <a:t>USFSP </a:t>
            </a:r>
            <a:r>
              <a:rPr lang="en-US" sz="1800" b="1" i="1" dirty="0"/>
              <a:t>Digital </a:t>
            </a:r>
            <a:r>
              <a:rPr lang="en-US" sz="1800" b="1" i="1" dirty="0" smtClean="0"/>
              <a:t>Archive. If you forget it, you can have a new link for resetting your password sent to you by clicking on the </a:t>
            </a:r>
            <a:r>
              <a:rPr lang="en-US" sz="1800" b="1" i="1" u="sng" dirty="0" smtClean="0">
                <a:solidFill>
                  <a:schemeClr val="tx2"/>
                </a:solidFill>
              </a:rPr>
              <a:t>Forgot your password</a:t>
            </a:r>
            <a:r>
              <a:rPr lang="en-US" sz="1800" b="1" i="1" dirty="0" smtClean="0">
                <a:solidFill>
                  <a:schemeClr val="tx2"/>
                </a:solidFill>
              </a:rPr>
              <a:t> link</a:t>
            </a:r>
            <a:r>
              <a:rPr lang="en-US" sz="1800" b="1" i="1" dirty="0" smtClean="0"/>
              <a:t>)</a:t>
            </a:r>
            <a:endParaRPr lang="en-US" sz="1800" b="1" i="1" dirty="0"/>
          </a:p>
        </p:txBody>
      </p:sp>
      <p:pic>
        <p:nvPicPr>
          <p:cNvPr id="61446" name="Picture 6"/>
          <p:cNvPicPr>
            <a:picLocks noChangeAspect="1" noChangeArrowheads="1"/>
          </p:cNvPicPr>
          <p:nvPr/>
        </p:nvPicPr>
        <p:blipFill>
          <a:blip r:embed="rId3" cstate="print"/>
          <a:srcRect l="1563" t="3125" r="3125" b="29779"/>
          <a:stretch>
            <a:fillRect/>
          </a:stretch>
        </p:blipFill>
        <p:spPr bwMode="auto">
          <a:xfrm>
            <a:off x="762000" y="2438400"/>
            <a:ext cx="7391400" cy="3886200"/>
          </a:xfrm>
          <a:prstGeom prst="rect">
            <a:avLst/>
          </a:prstGeom>
          <a:noFill/>
          <a:ln w="38100">
            <a:solidFill>
              <a:schemeClr val="tx1"/>
            </a:solidFill>
            <a:miter lim="800000"/>
            <a:headEnd/>
            <a:tailEnd/>
          </a:ln>
        </p:spPr>
      </p:pic>
      <p:sp>
        <p:nvSpPr>
          <p:cNvPr id="7" name="Oval 6"/>
          <p:cNvSpPr/>
          <p:nvPr/>
        </p:nvSpPr>
        <p:spPr bwMode="auto">
          <a:xfrm>
            <a:off x="1524000" y="3810000"/>
            <a:ext cx="2895600" cy="838200"/>
          </a:xfrm>
          <a:prstGeom prst="ellipse">
            <a:avLst/>
          </a:prstGeom>
          <a:noFill/>
          <a:ln w="38100"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6" name="Text Box 6"/>
          <p:cNvSpPr txBox="1">
            <a:spLocks noChangeArrowheads="1"/>
          </p:cNvSpPr>
          <p:nvPr/>
        </p:nvSpPr>
        <p:spPr bwMode="auto">
          <a:xfrm>
            <a:off x="288925" y="193675"/>
            <a:ext cx="8185254" cy="1200329"/>
          </a:xfrm>
          <a:prstGeom prst="rect">
            <a:avLst/>
          </a:prstGeom>
          <a:noFill/>
          <a:ln w="9525">
            <a:noFill/>
            <a:miter lim="800000"/>
            <a:headEnd/>
            <a:tailEnd/>
          </a:ln>
          <a:effectLst/>
        </p:spPr>
        <p:txBody>
          <a:bodyPr wrap="none">
            <a:spAutoFit/>
          </a:bodyPr>
          <a:lstStyle/>
          <a:p>
            <a:r>
              <a:rPr lang="en-US" sz="2400" b="1" dirty="0" smtClean="0"/>
              <a:t>After logging in, you will be taken to a Submissions screen and </a:t>
            </a:r>
          </a:p>
          <a:p>
            <a:r>
              <a:rPr lang="en-US" sz="2400" b="1" dirty="0" smtClean="0"/>
              <a:t>prompted to </a:t>
            </a:r>
            <a:r>
              <a:rPr lang="en-US" sz="2400" b="1" dirty="0">
                <a:solidFill>
                  <a:schemeClr val="tx2"/>
                </a:solidFill>
              </a:rPr>
              <a:t>s</a:t>
            </a:r>
            <a:r>
              <a:rPr lang="en-US" sz="2400" b="1" dirty="0" smtClean="0">
                <a:solidFill>
                  <a:schemeClr val="tx2"/>
                </a:solidFill>
              </a:rPr>
              <a:t>tart a new submission. </a:t>
            </a:r>
            <a:r>
              <a:rPr lang="en-US" sz="2400" b="1" i="1" dirty="0" smtClean="0"/>
              <a:t>If you have questions or </a:t>
            </a:r>
          </a:p>
          <a:p>
            <a:r>
              <a:rPr lang="en-US" sz="2400" b="1" i="1" dirty="0" smtClean="0"/>
              <a:t>problems, contact the Library at </a:t>
            </a:r>
            <a:r>
              <a:rPr lang="en-US" sz="2400" b="1" i="1" dirty="0" smtClean="0">
                <a:hlinkClick r:id="rId2"/>
              </a:rPr>
              <a:t>digcol@nelson.usf.edu</a:t>
            </a:r>
            <a:r>
              <a:rPr lang="en-US" sz="2400" b="1" i="1" dirty="0" smtClean="0"/>
              <a:t> </a:t>
            </a:r>
            <a:endParaRPr lang="en-US" sz="2400" b="1" dirty="0" smtClean="0"/>
          </a:p>
        </p:txBody>
      </p:sp>
      <p:pic>
        <p:nvPicPr>
          <p:cNvPr id="15375" name="Picture 15"/>
          <p:cNvPicPr>
            <a:picLocks noGrp="1" noChangeAspect="1" noChangeArrowheads="1"/>
          </p:cNvPicPr>
          <p:nvPr>
            <p:ph/>
          </p:nvPr>
        </p:nvPicPr>
        <p:blipFill>
          <a:blip r:embed="rId3" cstate="print"/>
          <a:srcRect l="1250" r="2500" b="44898"/>
          <a:stretch>
            <a:fillRect/>
          </a:stretch>
        </p:blipFill>
        <p:spPr bwMode="auto">
          <a:xfrm>
            <a:off x="990600" y="2057400"/>
            <a:ext cx="6934200" cy="4343400"/>
          </a:xfrm>
          <a:prstGeom prst="rect">
            <a:avLst/>
          </a:prstGeom>
          <a:noFill/>
          <a:ln w="38100">
            <a:solidFill>
              <a:schemeClr val="tx1"/>
            </a:solidFill>
            <a:miter lim="800000"/>
            <a:headEnd/>
            <a:tailEnd/>
          </a:ln>
        </p:spPr>
      </p:pic>
      <p:sp>
        <p:nvSpPr>
          <p:cNvPr id="10" name="Oval 9"/>
          <p:cNvSpPr/>
          <p:nvPr/>
        </p:nvSpPr>
        <p:spPr bwMode="auto">
          <a:xfrm>
            <a:off x="1295400" y="4724400"/>
            <a:ext cx="1524000" cy="457200"/>
          </a:xfrm>
          <a:prstGeom prst="ellipse">
            <a:avLst/>
          </a:prstGeom>
          <a:noFill/>
          <a:ln w="38100"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365125" y="955675"/>
            <a:ext cx="184150" cy="457200"/>
          </a:xfrm>
          <a:prstGeom prst="rect">
            <a:avLst/>
          </a:prstGeom>
          <a:noFill/>
          <a:ln w="9525">
            <a:noFill/>
            <a:miter lim="800000"/>
            <a:headEnd/>
            <a:tailEnd/>
          </a:ln>
          <a:effectLst/>
        </p:spPr>
        <p:txBody>
          <a:bodyPr wrap="none">
            <a:spAutoFit/>
          </a:bodyPr>
          <a:lstStyle/>
          <a:p>
            <a:endParaRPr lang="en-US" sz="2400" dirty="0"/>
          </a:p>
        </p:txBody>
      </p:sp>
      <p:sp>
        <p:nvSpPr>
          <p:cNvPr id="14342" name="Text Box 6"/>
          <p:cNvSpPr txBox="1">
            <a:spLocks noChangeArrowheads="1"/>
          </p:cNvSpPr>
          <p:nvPr/>
        </p:nvSpPr>
        <p:spPr bwMode="auto">
          <a:xfrm>
            <a:off x="381000" y="228600"/>
            <a:ext cx="8534400" cy="1015663"/>
          </a:xfrm>
          <a:prstGeom prst="rect">
            <a:avLst/>
          </a:prstGeom>
          <a:noFill/>
          <a:ln w="9525">
            <a:noFill/>
            <a:miter lim="800000"/>
            <a:headEnd/>
            <a:tailEnd/>
          </a:ln>
          <a:effectLst/>
        </p:spPr>
        <p:txBody>
          <a:bodyPr>
            <a:spAutoFit/>
          </a:bodyPr>
          <a:lstStyle/>
          <a:p>
            <a:r>
              <a:rPr lang="en-US" sz="2000" b="1" dirty="0"/>
              <a:t>Locate the </a:t>
            </a:r>
            <a:r>
              <a:rPr lang="en-US" sz="2000" b="1" dirty="0" smtClean="0"/>
              <a:t>Undergraduate Research Symposium collection, select it from the list, </a:t>
            </a:r>
            <a:r>
              <a:rPr lang="en-US" sz="2000" b="1" dirty="0"/>
              <a:t>and click on </a:t>
            </a:r>
            <a:r>
              <a:rPr lang="en-US" sz="2000" b="1" dirty="0" smtClean="0"/>
              <a:t>the </a:t>
            </a:r>
            <a:r>
              <a:rPr lang="en-US" sz="2000" b="1" u="sng" dirty="0" smtClean="0">
                <a:solidFill>
                  <a:schemeClr val="tx2"/>
                </a:solidFill>
              </a:rPr>
              <a:t>NEXT</a:t>
            </a:r>
            <a:r>
              <a:rPr lang="en-US" sz="2000" b="1" dirty="0" smtClean="0"/>
              <a:t> button. You will be taken to the submission form and expected to fill in information about your work.</a:t>
            </a:r>
            <a:endParaRPr lang="en-US" sz="2000" b="1" dirty="0"/>
          </a:p>
        </p:txBody>
      </p:sp>
      <p:sp>
        <p:nvSpPr>
          <p:cNvPr id="10" name="Left Arrow 9"/>
          <p:cNvSpPr/>
          <p:nvPr/>
        </p:nvSpPr>
        <p:spPr bwMode="auto">
          <a:xfrm>
            <a:off x="4495800" y="4038600"/>
            <a:ext cx="1524000" cy="484632"/>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p:txBody>
      </p:sp>
      <p:pic>
        <p:nvPicPr>
          <p:cNvPr id="12290" name="Picture 2"/>
          <p:cNvPicPr>
            <a:picLocks noChangeAspect="1" noChangeArrowheads="1"/>
          </p:cNvPicPr>
          <p:nvPr/>
        </p:nvPicPr>
        <p:blipFill>
          <a:blip r:embed="rId2" cstate="print"/>
          <a:srcRect l="2062" t="21311" r="2062" b="16394"/>
          <a:stretch>
            <a:fillRect/>
          </a:stretch>
        </p:blipFill>
        <p:spPr bwMode="auto">
          <a:xfrm>
            <a:off x="990600" y="1676400"/>
            <a:ext cx="7086600" cy="4191000"/>
          </a:xfrm>
          <a:prstGeom prst="rect">
            <a:avLst/>
          </a:prstGeom>
          <a:noFill/>
          <a:ln w="38100">
            <a:solidFill>
              <a:schemeClr val="tx1"/>
            </a:solidFill>
            <a:miter lim="800000"/>
            <a:headEnd/>
            <a:tailEnd/>
          </a:ln>
        </p:spPr>
      </p:pic>
      <p:sp>
        <p:nvSpPr>
          <p:cNvPr id="8" name="Oval 7"/>
          <p:cNvSpPr/>
          <p:nvPr/>
        </p:nvSpPr>
        <p:spPr>
          <a:xfrm>
            <a:off x="990600" y="3962400"/>
            <a:ext cx="609600" cy="533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screen of submission form</a:t>
            </a:r>
            <a:endParaRPr lang="en-US" dirty="0"/>
          </a:p>
        </p:txBody>
      </p:sp>
      <p:pic>
        <p:nvPicPr>
          <p:cNvPr id="1028" name="Picture 4"/>
          <p:cNvPicPr>
            <a:picLocks noGrp="1" noChangeAspect="1" noChangeArrowheads="1"/>
          </p:cNvPicPr>
          <p:nvPr>
            <p:ph type="pic" idx="1"/>
          </p:nvPr>
        </p:nvPicPr>
        <p:blipFill>
          <a:blip r:embed="rId2" cstate="print"/>
          <a:srcRect t="2725" r="2667" b="31866"/>
          <a:stretch>
            <a:fillRect/>
          </a:stretch>
        </p:blipFill>
        <p:spPr bwMode="auto">
          <a:xfrm>
            <a:off x="1524000" y="685800"/>
            <a:ext cx="5867400" cy="3962400"/>
          </a:xfrm>
          <a:prstGeom prst="rect">
            <a:avLst/>
          </a:prstGeom>
          <a:noFill/>
          <a:ln w="38100">
            <a:solidFill>
              <a:schemeClr val="tx1"/>
            </a:solidFill>
            <a:miter lim="800000"/>
            <a:headEnd/>
            <a:tailEnd/>
          </a:ln>
        </p:spPr>
      </p:pic>
      <p:sp>
        <p:nvSpPr>
          <p:cNvPr id="4" name="Text Placeholder 3"/>
          <p:cNvSpPr>
            <a:spLocks noGrp="1"/>
          </p:cNvSpPr>
          <p:nvPr>
            <p:ph type="body" sz="half" idx="2"/>
          </p:nvPr>
        </p:nvSpPr>
        <p:spPr/>
        <p:txBody>
          <a:bodyPr/>
          <a:lstStyle/>
          <a:p>
            <a:r>
              <a:rPr lang="en-US" dirty="0" smtClean="0"/>
              <a:t>Check the box for </a:t>
            </a:r>
            <a:r>
              <a:rPr lang="en-US" b="1" dirty="0" smtClean="0"/>
              <a:t>PUBLISHED</a:t>
            </a:r>
            <a:r>
              <a:rPr lang="en-US" dirty="0" smtClean="0"/>
              <a:t>. Then click the </a:t>
            </a:r>
            <a:r>
              <a:rPr lang="en-US" b="1" dirty="0" smtClean="0"/>
              <a:t>NEXT</a:t>
            </a:r>
            <a:r>
              <a:rPr lang="en-US" dirty="0" smtClean="0"/>
              <a:t> button so that you can continue to fill in information about your research presentation.</a:t>
            </a:r>
            <a:endParaRPr lang="en-US" dirty="0"/>
          </a:p>
        </p:txBody>
      </p:sp>
      <p:sp>
        <p:nvSpPr>
          <p:cNvPr id="9" name="Oval 8"/>
          <p:cNvSpPr/>
          <p:nvPr/>
        </p:nvSpPr>
        <p:spPr>
          <a:xfrm>
            <a:off x="2133600" y="4343400"/>
            <a:ext cx="685800" cy="304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flipH="1">
            <a:off x="2819400" y="3276600"/>
            <a:ext cx="1219200" cy="228600"/>
          </a:xfrm>
          <a:prstGeom prst="rightArrow">
            <a:avLst>
              <a:gd name="adj1" fmla="val 56061"/>
              <a:gd name="adj2" fmla="val 50000"/>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Add your name and title of your presentation</a:t>
            </a:r>
            <a:endParaRPr lang="en-US" dirty="0"/>
          </a:p>
        </p:txBody>
      </p:sp>
      <p:pic>
        <p:nvPicPr>
          <p:cNvPr id="2050" name="Picture 2"/>
          <p:cNvPicPr>
            <a:picLocks noGrp="1" noChangeAspect="1" noChangeArrowheads="1"/>
          </p:cNvPicPr>
          <p:nvPr>
            <p:ph type="pic" idx="1"/>
          </p:nvPr>
        </p:nvPicPr>
        <p:blipFill>
          <a:blip r:embed="rId2" cstate="print"/>
          <a:srcRect/>
          <a:stretch>
            <a:fillRect/>
          </a:stretch>
        </p:blipFill>
        <p:spPr bwMode="auto">
          <a:xfrm>
            <a:off x="1752600" y="609600"/>
            <a:ext cx="5486400" cy="4114800"/>
          </a:xfrm>
          <a:prstGeom prst="rect">
            <a:avLst/>
          </a:prstGeom>
          <a:noFill/>
          <a:ln w="38100">
            <a:solidFill>
              <a:schemeClr val="tx1"/>
            </a:solidFill>
            <a:miter lim="800000"/>
            <a:headEnd/>
            <a:tailEnd/>
          </a:ln>
        </p:spPr>
      </p:pic>
      <p:sp>
        <p:nvSpPr>
          <p:cNvPr id="4" name="Text Placeholder 3"/>
          <p:cNvSpPr>
            <a:spLocks noGrp="1"/>
          </p:cNvSpPr>
          <p:nvPr>
            <p:ph type="body" sz="half" idx="2"/>
          </p:nvPr>
        </p:nvSpPr>
        <p:spPr/>
        <p:txBody>
          <a:bodyPr>
            <a:normAutofit fontScale="92500" lnSpcReduction="20000"/>
          </a:bodyPr>
          <a:lstStyle/>
          <a:p>
            <a:r>
              <a:rPr lang="en-US" b="1" dirty="0" smtClean="0"/>
              <a:t>Authors:  </a:t>
            </a:r>
            <a:r>
              <a:rPr lang="en-US" dirty="0" smtClean="0"/>
              <a:t>Your Last name  goes in the first box and Your First Name and middle name or initial goes in the second box(then click the </a:t>
            </a:r>
            <a:r>
              <a:rPr lang="en-US" b="1" dirty="0" smtClean="0"/>
              <a:t>ADD</a:t>
            </a:r>
            <a:r>
              <a:rPr lang="en-US" dirty="0" smtClean="0"/>
              <a:t> button)</a:t>
            </a:r>
          </a:p>
          <a:p>
            <a:r>
              <a:rPr lang="en-US" b="1" dirty="0" smtClean="0"/>
              <a:t>Title:  </a:t>
            </a:r>
            <a:r>
              <a:rPr lang="en-US" dirty="0" smtClean="0"/>
              <a:t>Keep typing or scroll across to add in the complete title of your presentation</a:t>
            </a:r>
          </a:p>
          <a:p>
            <a:endParaRPr lang="en-US" dirty="0"/>
          </a:p>
        </p:txBody>
      </p:sp>
      <p:sp>
        <p:nvSpPr>
          <p:cNvPr id="6" name="Down Arrow 5"/>
          <p:cNvSpPr/>
          <p:nvPr/>
        </p:nvSpPr>
        <p:spPr>
          <a:xfrm>
            <a:off x="3657600" y="1524000"/>
            <a:ext cx="228600" cy="60960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1905000" y="2362200"/>
            <a:ext cx="2438400" cy="533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3048000" y="1524000"/>
            <a:ext cx="228600" cy="60960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All other information on this screen is already supplied. Do not change any of it. </a:t>
            </a:r>
            <a:endParaRPr lang="en-US" dirty="0"/>
          </a:p>
        </p:txBody>
      </p:sp>
      <p:pic>
        <p:nvPicPr>
          <p:cNvPr id="3074" name="Picture 2"/>
          <p:cNvPicPr>
            <a:picLocks noGrp="1" noChangeAspect="1" noChangeArrowheads="1"/>
          </p:cNvPicPr>
          <p:nvPr>
            <p:ph type="pic" idx="1"/>
          </p:nvPr>
        </p:nvPicPr>
        <p:blipFill>
          <a:blip r:embed="rId2" cstate="print"/>
          <a:srcRect r="2112" b="3781"/>
          <a:stretch>
            <a:fillRect/>
          </a:stretch>
        </p:blipFill>
        <p:spPr bwMode="auto">
          <a:xfrm>
            <a:off x="1792288" y="612775"/>
            <a:ext cx="5370512" cy="3959225"/>
          </a:xfrm>
          <a:prstGeom prst="rect">
            <a:avLst/>
          </a:prstGeom>
          <a:noFill/>
          <a:ln w="38100">
            <a:solidFill>
              <a:schemeClr val="tx1"/>
            </a:solidFill>
            <a:miter lim="800000"/>
            <a:headEnd/>
            <a:tailEnd/>
          </a:ln>
        </p:spPr>
      </p:pic>
      <p:sp>
        <p:nvSpPr>
          <p:cNvPr id="4" name="Text Placeholder 3"/>
          <p:cNvSpPr>
            <a:spLocks noGrp="1"/>
          </p:cNvSpPr>
          <p:nvPr>
            <p:ph type="body" sz="half" idx="2"/>
          </p:nvPr>
        </p:nvSpPr>
        <p:spPr/>
        <p:txBody>
          <a:bodyPr/>
          <a:lstStyle/>
          <a:p>
            <a:r>
              <a:rPr lang="en-US" dirty="0" smtClean="0"/>
              <a:t>Scroll to bottom of screen and click on the </a:t>
            </a:r>
            <a:r>
              <a:rPr lang="en-US" b="1" dirty="0" smtClean="0"/>
              <a:t>NEXT</a:t>
            </a:r>
            <a:r>
              <a:rPr lang="en-US" dirty="0" smtClean="0"/>
              <a:t> button.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Fill in the name of your faculty sponsor.</a:t>
            </a:r>
            <a:endParaRPr lang="en-US" dirty="0"/>
          </a:p>
        </p:txBody>
      </p:sp>
      <p:pic>
        <p:nvPicPr>
          <p:cNvPr id="4098" name="Picture 2"/>
          <p:cNvPicPr>
            <a:picLocks noGrp="1" noChangeAspect="1" noChangeArrowheads="1"/>
          </p:cNvPicPr>
          <p:nvPr>
            <p:ph type="pic" idx="1"/>
          </p:nvPr>
        </p:nvPicPr>
        <p:blipFill>
          <a:blip r:embed="rId2" cstate="print"/>
          <a:srcRect r="3501" b="26003"/>
          <a:stretch>
            <a:fillRect/>
          </a:stretch>
        </p:blipFill>
        <p:spPr bwMode="auto">
          <a:xfrm>
            <a:off x="1792288" y="612775"/>
            <a:ext cx="5294312" cy="3959225"/>
          </a:xfrm>
          <a:prstGeom prst="rect">
            <a:avLst/>
          </a:prstGeom>
          <a:noFill/>
          <a:ln w="38100">
            <a:solidFill>
              <a:schemeClr val="tx1"/>
            </a:solidFill>
            <a:miter lim="800000"/>
            <a:headEnd/>
            <a:tailEnd/>
          </a:ln>
        </p:spPr>
      </p:pic>
      <p:sp>
        <p:nvSpPr>
          <p:cNvPr id="4" name="Text Placeholder 3"/>
          <p:cNvSpPr>
            <a:spLocks noGrp="1"/>
          </p:cNvSpPr>
          <p:nvPr>
            <p:ph type="body" sz="half" idx="2"/>
          </p:nvPr>
        </p:nvSpPr>
        <p:spPr/>
        <p:txBody>
          <a:bodyPr>
            <a:normAutofit/>
          </a:bodyPr>
          <a:lstStyle/>
          <a:p>
            <a:r>
              <a:rPr lang="en-US" dirty="0" smtClean="0"/>
              <a:t>Replace the </a:t>
            </a:r>
            <a:r>
              <a:rPr lang="en-US" b="1" dirty="0" smtClean="0"/>
              <a:t>XXXX XXXXX </a:t>
            </a:r>
            <a:r>
              <a:rPr lang="en-US" dirty="0" smtClean="0"/>
              <a:t>with the name of your faculty sponsor, such as Dr. Thomas Smith. </a:t>
            </a:r>
          </a:p>
          <a:p>
            <a:r>
              <a:rPr lang="en-US" dirty="0" smtClean="0"/>
              <a:t>After supplying the name of your sponsor, click the </a:t>
            </a:r>
            <a:r>
              <a:rPr lang="en-US" b="1" dirty="0" smtClean="0"/>
              <a:t>NEXT</a:t>
            </a:r>
            <a:r>
              <a:rPr lang="en-US" dirty="0" smtClean="0"/>
              <a:t> button.</a:t>
            </a:r>
            <a:endParaRPr lang="en-US" dirty="0"/>
          </a:p>
        </p:txBody>
      </p:sp>
      <p:sp>
        <p:nvSpPr>
          <p:cNvPr id="6" name="Right Arrow 5"/>
          <p:cNvSpPr/>
          <p:nvPr/>
        </p:nvSpPr>
        <p:spPr>
          <a:xfrm>
            <a:off x="1981200" y="2819400"/>
            <a:ext cx="685800" cy="22860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819400" y="4114800"/>
            <a:ext cx="533400" cy="381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Load in the file(s) from your presentation.</a:t>
            </a:r>
            <a:endParaRPr lang="en-US" dirty="0"/>
          </a:p>
        </p:txBody>
      </p:sp>
      <p:pic>
        <p:nvPicPr>
          <p:cNvPr id="5122" name="Picture 2"/>
          <p:cNvPicPr>
            <a:picLocks noGrp="1" noChangeAspect="1" noChangeArrowheads="1"/>
          </p:cNvPicPr>
          <p:nvPr>
            <p:ph type="pic" idx="1"/>
          </p:nvPr>
        </p:nvPicPr>
        <p:blipFill>
          <a:blip r:embed="rId2" cstate="print"/>
          <a:srcRect/>
          <a:stretch>
            <a:fillRect/>
          </a:stretch>
        </p:blipFill>
        <p:spPr bwMode="auto">
          <a:prstGeom prst="rect">
            <a:avLst/>
          </a:prstGeom>
          <a:noFill/>
          <a:ln w="38100">
            <a:solidFill>
              <a:schemeClr val="tx1"/>
            </a:solidFill>
            <a:miter lim="800000"/>
            <a:headEnd/>
            <a:tailEnd/>
          </a:ln>
        </p:spPr>
      </p:pic>
      <p:sp>
        <p:nvSpPr>
          <p:cNvPr id="4" name="Text Placeholder 3"/>
          <p:cNvSpPr>
            <a:spLocks noGrp="1"/>
          </p:cNvSpPr>
          <p:nvPr>
            <p:ph type="body" sz="half" idx="2"/>
          </p:nvPr>
        </p:nvSpPr>
        <p:spPr/>
        <p:txBody>
          <a:bodyPr>
            <a:normAutofit/>
          </a:bodyPr>
          <a:lstStyle/>
          <a:p>
            <a:r>
              <a:rPr lang="en-US" dirty="0" smtClean="0"/>
              <a:t>Click </a:t>
            </a:r>
            <a:r>
              <a:rPr lang="en-US" b="1" dirty="0" smtClean="0"/>
              <a:t>BROWSE</a:t>
            </a:r>
            <a:r>
              <a:rPr lang="en-US" dirty="0" smtClean="0"/>
              <a:t> to find the file on your computer to load. </a:t>
            </a:r>
          </a:p>
          <a:p>
            <a:r>
              <a:rPr lang="en-US" dirty="0" smtClean="0"/>
              <a:t>If you have more than one file to load, click on </a:t>
            </a:r>
            <a:r>
              <a:rPr lang="en-US" b="1" dirty="0" smtClean="0"/>
              <a:t>UPLOAD FILE &amp; ADD ANOTHER</a:t>
            </a:r>
            <a:r>
              <a:rPr lang="en-US" dirty="0" smtClean="0"/>
              <a:t>. When done loading files, click on the </a:t>
            </a:r>
            <a:r>
              <a:rPr lang="en-US" b="1" dirty="0" smtClean="0"/>
              <a:t>NEXT</a:t>
            </a:r>
            <a:r>
              <a:rPr lang="en-US" dirty="0" smtClean="0"/>
              <a:t> button.</a:t>
            </a:r>
            <a:endParaRPr lang="en-US" dirty="0"/>
          </a:p>
        </p:txBody>
      </p:sp>
      <p:sp>
        <p:nvSpPr>
          <p:cNvPr id="6" name="Oval 5"/>
          <p:cNvSpPr/>
          <p:nvPr/>
        </p:nvSpPr>
        <p:spPr>
          <a:xfrm>
            <a:off x="2133600" y="1828800"/>
            <a:ext cx="25908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1371600" y="2895600"/>
            <a:ext cx="533400" cy="22860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743200" y="3200400"/>
            <a:ext cx="685800" cy="304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You get a chance to review what you entered by clicking on a button to CORRECT ONE OF THESE.</a:t>
            </a:r>
            <a:endParaRPr lang="en-US" dirty="0"/>
          </a:p>
        </p:txBody>
      </p:sp>
      <p:pic>
        <p:nvPicPr>
          <p:cNvPr id="6146" name="Picture 2"/>
          <p:cNvPicPr>
            <a:picLocks noGrp="1" noChangeAspect="1" noChangeArrowheads="1"/>
          </p:cNvPicPr>
          <p:nvPr>
            <p:ph type="pic" idx="1"/>
          </p:nvPr>
        </p:nvPicPr>
        <p:blipFill>
          <a:blip r:embed="rId2" cstate="print"/>
          <a:srcRect t="-1929" r="2112" b="5633"/>
          <a:stretch>
            <a:fillRect/>
          </a:stretch>
        </p:blipFill>
        <p:spPr bwMode="auto">
          <a:xfrm>
            <a:off x="1792288" y="533400"/>
            <a:ext cx="5370512" cy="3962400"/>
          </a:xfrm>
          <a:prstGeom prst="rect">
            <a:avLst/>
          </a:prstGeom>
          <a:noFill/>
          <a:ln w="38100">
            <a:solidFill>
              <a:schemeClr val="tx1"/>
            </a:solidFill>
            <a:miter lim="800000"/>
            <a:headEnd/>
            <a:tailEnd/>
          </a:ln>
        </p:spPr>
      </p:pic>
      <p:sp>
        <p:nvSpPr>
          <p:cNvPr id="4" name="Text Placeholder 3"/>
          <p:cNvSpPr>
            <a:spLocks noGrp="1"/>
          </p:cNvSpPr>
          <p:nvPr>
            <p:ph type="body" sz="half" idx="2"/>
          </p:nvPr>
        </p:nvSpPr>
        <p:spPr/>
        <p:txBody>
          <a:bodyPr>
            <a:normAutofit/>
          </a:bodyPr>
          <a:lstStyle/>
          <a:p>
            <a:r>
              <a:rPr lang="en-US" dirty="0" smtClean="0"/>
              <a:t>If no corrections are needed, click on the </a:t>
            </a:r>
            <a:r>
              <a:rPr lang="en-US" b="1" dirty="0" smtClean="0"/>
              <a:t>NEXT</a:t>
            </a:r>
            <a:r>
              <a:rPr lang="en-US" dirty="0" smtClean="0"/>
              <a:t> button at the bottom of the screen.</a:t>
            </a:r>
            <a:endParaRPr lang="en-US" dirty="0"/>
          </a:p>
        </p:txBody>
      </p:sp>
      <p:sp>
        <p:nvSpPr>
          <p:cNvPr id="6" name="Oval 5"/>
          <p:cNvSpPr/>
          <p:nvPr/>
        </p:nvSpPr>
        <p:spPr>
          <a:xfrm>
            <a:off x="1905000" y="1600200"/>
            <a:ext cx="1143000" cy="457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905000" y="4114800"/>
            <a:ext cx="914400" cy="533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Next Step: How To License Your Work through Creative Commons</a:t>
            </a:r>
            <a:endParaRPr lang="en-US" dirty="0"/>
          </a:p>
        </p:txBody>
      </p:sp>
      <p:sp>
        <p:nvSpPr>
          <p:cNvPr id="3" name="Content Placeholder 2"/>
          <p:cNvSpPr>
            <a:spLocks noGrp="1"/>
          </p:cNvSpPr>
          <p:nvPr>
            <p:ph idx="1"/>
          </p:nvPr>
        </p:nvSpPr>
        <p:spPr/>
        <p:txBody>
          <a:bodyPr>
            <a:normAutofit/>
          </a:bodyPr>
          <a:lstStyle/>
          <a:p>
            <a:r>
              <a:rPr lang="en-US" dirty="0" smtClean="0"/>
              <a:t>Creative Commons licenses tell the world how you expect your work to be used</a:t>
            </a:r>
          </a:p>
          <a:p>
            <a:r>
              <a:rPr lang="en-US" dirty="0" smtClean="0"/>
              <a:t>You can choose to allow commercial entities to use your work</a:t>
            </a:r>
          </a:p>
          <a:p>
            <a:r>
              <a:rPr lang="en-US" dirty="0" smtClean="0"/>
              <a:t>You can choose to allow other people to modify and adapt your work</a:t>
            </a:r>
          </a:p>
          <a:p>
            <a:r>
              <a:rPr lang="en-US" dirty="0"/>
              <a:t>You can choose to allow people only to read it and cite </a:t>
            </a:r>
            <a:r>
              <a:rPr lang="en-US" dirty="0" smtClean="0"/>
              <a:t>it</a:t>
            </a:r>
          </a:p>
          <a:p>
            <a:endParaRPr lang="en-US" dirty="0"/>
          </a:p>
          <a:p>
            <a:endParaRPr lang="en-US" dirty="0"/>
          </a:p>
        </p:txBody>
      </p:sp>
    </p:spTree>
    <p:extLst>
      <p:ext uri="{BB962C8B-B14F-4D97-AF65-F5344CB8AC3E}">
        <p14:creationId xmlns:p14="http://schemas.microsoft.com/office/powerpoint/2010/main" val="198172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Options</a:t>
            </a:r>
            <a:endParaRPr lang="en-US" dirty="0"/>
          </a:p>
        </p:txBody>
      </p:sp>
      <p:sp>
        <p:nvSpPr>
          <p:cNvPr id="3" name="Content Placeholder 2"/>
          <p:cNvSpPr>
            <a:spLocks noGrp="1"/>
          </p:cNvSpPr>
          <p:nvPr>
            <p:ph idx="1"/>
          </p:nvPr>
        </p:nvSpPr>
        <p:spPr/>
        <p:txBody>
          <a:bodyPr/>
          <a:lstStyle/>
          <a:p>
            <a:r>
              <a:rPr lang="en-US" dirty="0" smtClean="0"/>
              <a:t>You have the option of turning your work over to the Library and letting them do all the work for you</a:t>
            </a:r>
            <a:endParaRPr lang="en-US" dirty="0"/>
          </a:p>
          <a:p>
            <a:r>
              <a:rPr lang="en-US" dirty="0" smtClean="0"/>
              <a:t>If you want the Library to do everything for you, contact </a:t>
            </a:r>
            <a:r>
              <a:rPr lang="en-US" dirty="0" smtClean="0">
                <a:hlinkClick r:id="rId2"/>
              </a:rPr>
              <a:t>digcol@nelson.usf.edu</a:t>
            </a:r>
            <a:r>
              <a:rPr lang="en-US" dirty="0"/>
              <a:t> </a:t>
            </a:r>
            <a:r>
              <a:rPr lang="en-US" dirty="0" smtClean="0"/>
              <a:t>and identify yourself as a student with work to add to the digital archive</a:t>
            </a:r>
          </a:p>
          <a:p>
            <a:r>
              <a:rPr lang="en-US" dirty="0" smtClean="0"/>
              <a:t>If you want to do the work yourself, read on</a:t>
            </a:r>
            <a:endParaRPr lang="en-US" dirty="0"/>
          </a:p>
        </p:txBody>
      </p:sp>
    </p:spTree>
    <p:extLst>
      <p:ext uri="{BB962C8B-B14F-4D97-AF65-F5344CB8AC3E}">
        <p14:creationId xmlns:p14="http://schemas.microsoft.com/office/powerpoint/2010/main" val="16433404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Click on “</a:t>
            </a:r>
            <a:r>
              <a:rPr lang="en-US" sz="3200" i="1" dirty="0" smtClean="0"/>
              <a:t>Proceed to Creative Commons website” </a:t>
            </a:r>
            <a:r>
              <a:rPr lang="en-US" sz="3200" dirty="0" smtClean="0"/>
              <a:t>or Skip this Step by Clicking </a:t>
            </a:r>
            <a:r>
              <a:rPr lang="en-US" sz="3200" i="1" dirty="0" smtClean="0"/>
              <a:t>“Next”</a:t>
            </a:r>
            <a:endParaRPr lang="en-US" sz="3200" i="1" dirty="0"/>
          </a:p>
        </p:txBody>
      </p:sp>
      <p:pic>
        <p:nvPicPr>
          <p:cNvPr id="4" name="Content Placeholder 3"/>
          <p:cNvPicPr>
            <a:picLocks noGrp="1"/>
          </p:cNvPicPr>
          <p:nvPr>
            <p:ph idx="1"/>
          </p:nvPr>
        </p:nvPicPr>
        <p:blipFill rotWithShape="1">
          <a:blip r:embed="rId2"/>
          <a:srcRect l="4561" t="607" r="5023" b="22667"/>
          <a:stretch/>
        </p:blipFill>
        <p:spPr bwMode="auto">
          <a:xfrm>
            <a:off x="457200" y="1676400"/>
            <a:ext cx="8229600" cy="436471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3871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Choose the Type of License You Want – Choosing </a:t>
            </a:r>
            <a:r>
              <a:rPr lang="en-US" i="1" dirty="0" smtClean="0"/>
              <a:t>“No” </a:t>
            </a:r>
            <a:r>
              <a:rPr lang="en-US" dirty="0" smtClean="0"/>
              <a:t>to Both is Common</a:t>
            </a:r>
            <a:endParaRPr lang="en-US" dirty="0"/>
          </a:p>
        </p:txBody>
      </p:sp>
      <p:pic>
        <p:nvPicPr>
          <p:cNvPr id="6" name="Content Placeholder 5"/>
          <p:cNvPicPr>
            <a:picLocks noGrp="1"/>
          </p:cNvPicPr>
          <p:nvPr>
            <p:ph idx="1"/>
          </p:nvPr>
        </p:nvPicPr>
        <p:blipFill rotWithShape="1">
          <a:blip r:embed="rId2"/>
          <a:srcRect l="4798" r="7234" b="25393"/>
          <a:stretch/>
        </p:blipFill>
        <p:spPr bwMode="auto">
          <a:xfrm>
            <a:off x="457200" y="1600200"/>
            <a:ext cx="8229600" cy="4362280"/>
          </a:xfrm>
          <a:prstGeom prst="rect">
            <a:avLst/>
          </a:prstGeom>
          <a:ln>
            <a:noFill/>
          </a:ln>
          <a:extLst>
            <a:ext uri="{53640926-AAD7-44D8-BBD7-CCE9431645EC}">
              <a14:shadowObscured xmlns:a14="http://schemas.microsoft.com/office/drawing/2010/main"/>
            </a:ext>
          </a:extLst>
        </p:spPr>
      </p:pic>
      <p:sp>
        <p:nvSpPr>
          <p:cNvPr id="7" name="Oval 6"/>
          <p:cNvSpPr/>
          <p:nvPr/>
        </p:nvSpPr>
        <p:spPr>
          <a:xfrm>
            <a:off x="533400" y="3505200"/>
            <a:ext cx="609600" cy="762000"/>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33400" y="4114800"/>
            <a:ext cx="609600" cy="914400"/>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flipH="1">
            <a:off x="1752600" y="4876800"/>
            <a:ext cx="990600" cy="35051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971800" y="4876800"/>
            <a:ext cx="3657600" cy="369332"/>
          </a:xfrm>
          <a:prstGeom prst="rect">
            <a:avLst/>
          </a:prstGeom>
          <a:noFill/>
        </p:spPr>
        <p:txBody>
          <a:bodyPr wrap="square" rtlCol="0">
            <a:spAutoFit/>
          </a:bodyPr>
          <a:lstStyle/>
          <a:p>
            <a:r>
              <a:rPr lang="en-US" b="1" dirty="0" smtClean="0"/>
              <a:t>Click “Select a License” when ready</a:t>
            </a:r>
            <a:endParaRPr lang="en-US" b="1" dirty="0"/>
          </a:p>
        </p:txBody>
      </p:sp>
    </p:spTree>
    <p:extLst>
      <p:ext uri="{BB962C8B-B14F-4D97-AF65-F5344CB8AC3E}">
        <p14:creationId xmlns:p14="http://schemas.microsoft.com/office/powerpoint/2010/main" val="3852549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Click “Proceed” to Return to Submission</a:t>
            </a:r>
            <a:endParaRPr lang="en-US" dirty="0"/>
          </a:p>
        </p:txBody>
      </p:sp>
      <p:pic>
        <p:nvPicPr>
          <p:cNvPr id="4" name="Content Placeholder 3"/>
          <p:cNvPicPr>
            <a:picLocks noGrp="1"/>
          </p:cNvPicPr>
          <p:nvPr>
            <p:ph idx="1"/>
          </p:nvPr>
        </p:nvPicPr>
        <p:blipFill rotWithShape="1">
          <a:blip r:embed="rId2"/>
          <a:srcRect l="4552" r="4036" b="57677"/>
          <a:stretch/>
        </p:blipFill>
        <p:spPr bwMode="auto">
          <a:xfrm>
            <a:off x="566057" y="1676400"/>
            <a:ext cx="8229600" cy="4038599"/>
          </a:xfrm>
          <a:prstGeom prst="rect">
            <a:avLst/>
          </a:prstGeom>
          <a:ln>
            <a:noFill/>
          </a:ln>
          <a:extLst>
            <a:ext uri="{53640926-AAD7-44D8-BBD7-CCE9431645EC}">
              <a14:shadowObscured xmlns:a14="http://schemas.microsoft.com/office/drawing/2010/main"/>
            </a:ext>
          </a:extLst>
        </p:spPr>
      </p:pic>
      <p:sp>
        <p:nvSpPr>
          <p:cNvPr id="5" name="Oval 4"/>
          <p:cNvSpPr/>
          <p:nvPr/>
        </p:nvSpPr>
        <p:spPr>
          <a:xfrm>
            <a:off x="533400" y="3429000"/>
            <a:ext cx="1371600" cy="685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6023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 Return to the Submission - </a:t>
            </a:r>
            <a:br>
              <a:rPr lang="en-US" dirty="0" smtClean="0"/>
            </a:br>
            <a:r>
              <a:rPr lang="en-US" dirty="0" smtClean="0"/>
              <a:t>Click </a:t>
            </a:r>
            <a:r>
              <a:rPr lang="en-US" i="1" dirty="0" smtClean="0"/>
              <a:t>“Next” </a:t>
            </a:r>
            <a:r>
              <a:rPr lang="en-US" dirty="0" smtClean="0"/>
              <a:t>to Continue</a:t>
            </a:r>
            <a:endParaRPr lang="en-US" dirty="0"/>
          </a:p>
        </p:txBody>
      </p:sp>
      <p:pic>
        <p:nvPicPr>
          <p:cNvPr id="4" name="Content Placeholder 3"/>
          <p:cNvPicPr>
            <a:picLocks noGrp="1"/>
          </p:cNvPicPr>
          <p:nvPr>
            <p:ph idx="1"/>
          </p:nvPr>
        </p:nvPicPr>
        <p:blipFill rotWithShape="1">
          <a:blip r:embed="rId2"/>
          <a:srcRect l="4306" r="4158" b="16732"/>
          <a:stretch/>
        </p:blipFill>
        <p:spPr bwMode="auto">
          <a:xfrm>
            <a:off x="591709" y="1600200"/>
            <a:ext cx="7960581" cy="452596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282582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Distribution License allows the library to preserve your files.  You retain all other rights.	</a:t>
            </a:r>
            <a:endParaRPr lang="en-US" dirty="0"/>
          </a:p>
        </p:txBody>
      </p:sp>
      <p:pic>
        <p:nvPicPr>
          <p:cNvPr id="8194" name="Picture 2"/>
          <p:cNvPicPr>
            <a:picLocks noGrp="1" noChangeAspect="1" noChangeArrowheads="1"/>
          </p:cNvPicPr>
          <p:nvPr>
            <p:ph type="pic" idx="1"/>
          </p:nvPr>
        </p:nvPicPr>
        <p:blipFill>
          <a:blip r:embed="rId2" cstate="print"/>
          <a:srcRect/>
          <a:stretch>
            <a:fillRect/>
          </a:stretch>
        </p:blipFill>
        <p:spPr bwMode="auto">
          <a:xfrm>
            <a:off x="1792288" y="612775"/>
            <a:ext cx="5486400" cy="3959225"/>
          </a:xfrm>
          <a:prstGeom prst="rect">
            <a:avLst/>
          </a:prstGeom>
          <a:noFill/>
          <a:ln w="38100">
            <a:solidFill>
              <a:schemeClr val="tx1"/>
            </a:solidFill>
            <a:miter lim="800000"/>
            <a:headEnd/>
            <a:tailEnd/>
          </a:ln>
        </p:spPr>
      </p:pic>
      <p:sp>
        <p:nvSpPr>
          <p:cNvPr id="4" name="Text Placeholder 3"/>
          <p:cNvSpPr>
            <a:spLocks noGrp="1"/>
          </p:cNvSpPr>
          <p:nvPr>
            <p:ph type="body" sz="half" idx="2"/>
          </p:nvPr>
        </p:nvSpPr>
        <p:spPr/>
        <p:txBody>
          <a:bodyPr/>
          <a:lstStyle/>
          <a:p>
            <a:r>
              <a:rPr lang="en-US" dirty="0" smtClean="0"/>
              <a:t>You as the author or creator of the presentation retain copyright over your work.</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To proceed, you must agree to the license.</a:t>
            </a:r>
            <a:endParaRPr lang="en-US" dirty="0"/>
          </a:p>
        </p:txBody>
      </p:sp>
      <p:pic>
        <p:nvPicPr>
          <p:cNvPr id="9218" name="Picture 2"/>
          <p:cNvPicPr>
            <a:picLocks noGrp="1" noChangeAspect="1" noChangeArrowheads="1"/>
          </p:cNvPicPr>
          <p:nvPr>
            <p:ph type="pic" idx="1"/>
          </p:nvPr>
        </p:nvPicPr>
        <p:blipFill>
          <a:blip r:embed="rId2" cstate="print"/>
          <a:srcRect r="3501" b="20448"/>
          <a:stretch>
            <a:fillRect/>
          </a:stretch>
        </p:blipFill>
        <p:spPr bwMode="auto">
          <a:xfrm>
            <a:off x="1792288" y="612775"/>
            <a:ext cx="5446712" cy="3883025"/>
          </a:xfrm>
          <a:prstGeom prst="rect">
            <a:avLst/>
          </a:prstGeom>
          <a:noFill/>
          <a:ln w="38100">
            <a:solidFill>
              <a:schemeClr val="tx1"/>
            </a:solidFill>
            <a:miter lim="800000"/>
            <a:headEnd/>
            <a:tailEnd/>
          </a:ln>
        </p:spPr>
      </p:pic>
      <p:sp>
        <p:nvSpPr>
          <p:cNvPr id="4" name="Text Placeholder 3"/>
          <p:cNvSpPr>
            <a:spLocks noGrp="1"/>
          </p:cNvSpPr>
          <p:nvPr>
            <p:ph type="body" sz="half" idx="2"/>
          </p:nvPr>
        </p:nvSpPr>
        <p:spPr/>
        <p:txBody>
          <a:bodyPr/>
          <a:lstStyle/>
          <a:p>
            <a:r>
              <a:rPr lang="en-US" dirty="0" smtClean="0"/>
              <a:t>Put a check in the box next to </a:t>
            </a:r>
            <a:r>
              <a:rPr lang="en-US" b="1" dirty="0" smtClean="0"/>
              <a:t>I GRANT THE LICENSE</a:t>
            </a:r>
            <a:r>
              <a:rPr lang="en-US" dirty="0" smtClean="0"/>
              <a:t> and click on the </a:t>
            </a:r>
            <a:r>
              <a:rPr lang="en-US" b="1" dirty="0" smtClean="0"/>
              <a:t>COMPLETE SUBMISSION</a:t>
            </a:r>
            <a:r>
              <a:rPr lang="en-US" dirty="0" smtClean="0"/>
              <a:t> button.</a:t>
            </a:r>
            <a:endParaRPr lang="en-US" dirty="0"/>
          </a:p>
        </p:txBody>
      </p:sp>
      <p:sp>
        <p:nvSpPr>
          <p:cNvPr id="6" name="Oval 5"/>
          <p:cNvSpPr/>
          <p:nvPr/>
        </p:nvSpPr>
        <p:spPr>
          <a:xfrm>
            <a:off x="2743200" y="3733800"/>
            <a:ext cx="838200" cy="381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Up Arrow 6"/>
          <p:cNvSpPr/>
          <p:nvPr/>
        </p:nvSpPr>
        <p:spPr>
          <a:xfrm>
            <a:off x="3200400" y="4419600"/>
            <a:ext cx="228600" cy="457200"/>
          </a:xfrm>
          <a:prstGeom prst="up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When done, you will see this screen.</a:t>
            </a:r>
            <a:endParaRPr lang="en-US" dirty="0"/>
          </a:p>
        </p:txBody>
      </p:sp>
      <p:pic>
        <p:nvPicPr>
          <p:cNvPr id="10242" name="Picture 2"/>
          <p:cNvPicPr>
            <a:picLocks noGrp="1" noChangeAspect="1" noChangeArrowheads="1"/>
          </p:cNvPicPr>
          <p:nvPr>
            <p:ph type="pic" idx="1"/>
          </p:nvPr>
        </p:nvPicPr>
        <p:blipFill>
          <a:blip r:embed="rId2" cstate="print"/>
          <a:srcRect b="51408"/>
          <a:stretch>
            <a:fillRect/>
          </a:stretch>
        </p:blipFill>
        <p:spPr bwMode="auto">
          <a:xfrm>
            <a:off x="1752600" y="609600"/>
            <a:ext cx="5486400" cy="3886200"/>
          </a:xfrm>
          <a:prstGeom prst="rect">
            <a:avLst/>
          </a:prstGeom>
          <a:noFill/>
          <a:ln w="38100">
            <a:solidFill>
              <a:schemeClr val="tx1"/>
            </a:solidFill>
            <a:miter lim="800000"/>
            <a:headEnd/>
            <a:tailEnd/>
          </a:ln>
        </p:spPr>
      </p:pic>
      <p:sp>
        <p:nvSpPr>
          <p:cNvPr id="4" name="Text Placeholder 3"/>
          <p:cNvSpPr>
            <a:spLocks noGrp="1"/>
          </p:cNvSpPr>
          <p:nvPr>
            <p:ph type="body" sz="half" idx="2"/>
          </p:nvPr>
        </p:nvSpPr>
        <p:spPr/>
        <p:txBody>
          <a:bodyPr>
            <a:normAutofit/>
          </a:bodyPr>
          <a:lstStyle/>
          <a:p>
            <a:r>
              <a:rPr lang="en-US" b="1" dirty="0" smtClean="0"/>
              <a:t>Your presentation is now waiting for final approval before it becomes available to the public. The review will normally take from 1 to 24 hours.</a:t>
            </a:r>
            <a:endParaRPr lang="en-U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your presentation has been added to the public archive, you will receive an email notification.</a:t>
            </a:r>
            <a:endParaRPr lang="en-US" dirty="0"/>
          </a:p>
        </p:txBody>
      </p:sp>
      <p:pic>
        <p:nvPicPr>
          <p:cNvPr id="11266" name="Picture 2"/>
          <p:cNvPicPr>
            <a:picLocks noGrp="1" noChangeAspect="1" noChangeArrowheads="1"/>
          </p:cNvPicPr>
          <p:nvPr>
            <p:ph type="pic" idx="1"/>
          </p:nvPr>
        </p:nvPicPr>
        <p:blipFill>
          <a:blip r:embed="rId2" cstate="print"/>
          <a:srcRect l="15943" t="10466" r="27593" b="34643"/>
          <a:stretch>
            <a:fillRect/>
          </a:stretch>
        </p:blipFill>
        <p:spPr bwMode="auto">
          <a:xfrm>
            <a:off x="1752600" y="457200"/>
            <a:ext cx="5410200" cy="3886200"/>
          </a:xfrm>
          <a:prstGeom prst="rect">
            <a:avLst/>
          </a:prstGeom>
          <a:noFill/>
          <a:ln w="38100">
            <a:solidFill>
              <a:schemeClr val="tx1"/>
            </a:solidFill>
            <a:miter lim="800000"/>
            <a:headEnd/>
            <a:tailEnd/>
          </a:ln>
        </p:spPr>
      </p:pic>
      <p:sp>
        <p:nvSpPr>
          <p:cNvPr id="4" name="Text Placeholder 3"/>
          <p:cNvSpPr>
            <a:spLocks noGrp="1"/>
          </p:cNvSpPr>
          <p:nvPr>
            <p:ph type="body" sz="half" idx="2"/>
          </p:nvPr>
        </p:nvSpPr>
        <p:spPr/>
        <p:txBody>
          <a:bodyPr>
            <a:normAutofit/>
          </a:bodyPr>
          <a:lstStyle/>
          <a:p>
            <a:r>
              <a:rPr lang="en-US" dirty="0" smtClean="0"/>
              <a:t>If you click on the link in the email, you will be able to see your presentation. This  unique and unchanging URL will be what you use to cite and link to your research from  this day forward.</a:t>
            </a:r>
            <a:endParaRPr lang="en-US" dirty="0"/>
          </a:p>
        </p:txBody>
      </p:sp>
      <p:sp>
        <p:nvSpPr>
          <p:cNvPr id="5" name="Oval 4"/>
          <p:cNvSpPr/>
          <p:nvPr/>
        </p:nvSpPr>
        <p:spPr>
          <a:xfrm>
            <a:off x="2057400" y="2895600"/>
            <a:ext cx="2438400" cy="533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algn="ctr">
              <a:buNone/>
            </a:pPr>
            <a:r>
              <a:rPr lang="en-US" dirty="0" smtClean="0"/>
              <a:t>	Contact </a:t>
            </a:r>
          </a:p>
          <a:p>
            <a:pPr algn="ctr">
              <a:buNone/>
            </a:pPr>
            <a:r>
              <a:rPr lang="en-US" dirty="0" smtClean="0">
                <a:hlinkClick r:id="rId2"/>
              </a:rPr>
              <a:t>digcol@nelson.usf.edu</a:t>
            </a:r>
            <a:r>
              <a:rPr lang="en-US" dirty="0" smtClean="0"/>
              <a:t> </a:t>
            </a:r>
          </a:p>
          <a:p>
            <a:pPr algn="ctr">
              <a:buNone/>
            </a:pPr>
            <a:r>
              <a:rPr lang="en-US" dirty="0" smtClean="0"/>
              <a:t>or </a:t>
            </a:r>
          </a:p>
          <a:p>
            <a:pPr algn="ctr">
              <a:buNone/>
            </a:pPr>
            <a:r>
              <a:rPr lang="en-US" dirty="0" smtClean="0">
                <a:hlinkClick r:id="rId3"/>
              </a:rPr>
              <a:t>hixson@usfsp.edu</a:t>
            </a:r>
            <a:endParaRPr lang="en-US" dirty="0" smtClean="0"/>
          </a:p>
          <a:p>
            <a:endParaRPr lang="en-US" dirty="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fontScale="90000"/>
          </a:bodyPr>
          <a:lstStyle/>
          <a:p>
            <a:r>
              <a:rPr lang="en-US" dirty="0"/>
              <a:t>Prerequisites for Submitting Your Files Yourself </a:t>
            </a:r>
          </a:p>
        </p:txBody>
      </p:sp>
      <p:sp>
        <p:nvSpPr>
          <p:cNvPr id="33795" name="Rectangle 3"/>
          <p:cNvSpPr>
            <a:spLocks noGrp="1" noChangeArrowheads="1"/>
          </p:cNvSpPr>
          <p:nvPr>
            <p:ph type="body" idx="1"/>
          </p:nvPr>
        </p:nvSpPr>
        <p:spPr>
          <a:ln w="76200" cmpd="tri">
            <a:solidFill>
              <a:schemeClr val="tx1"/>
            </a:solidFill>
          </a:ln>
        </p:spPr>
        <p:txBody>
          <a:bodyPr/>
          <a:lstStyle/>
          <a:p>
            <a:r>
              <a:rPr lang="en-US" dirty="0" smtClean="0"/>
              <a:t>An internet connection and a recent-model graphical web browser of your choosing</a:t>
            </a:r>
          </a:p>
          <a:p>
            <a:r>
              <a:rPr lang="en-US" dirty="0" smtClean="0"/>
              <a:t>Files </a:t>
            </a:r>
            <a:r>
              <a:rPr lang="en-US" dirty="0"/>
              <a:t>to be submitted available for uploading from your </a:t>
            </a:r>
            <a:r>
              <a:rPr lang="en-US" dirty="0" smtClean="0"/>
              <a:t>PC, networked drive, thumb drive or other source</a:t>
            </a:r>
            <a:endParaRPr lang="en-US" dirty="0"/>
          </a:p>
          <a:p>
            <a:r>
              <a:rPr lang="en-US" dirty="0"/>
              <a:t>A </a:t>
            </a:r>
            <a:r>
              <a:rPr lang="en-US" dirty="0" smtClean="0"/>
              <a:t>registration (explained later) to enable you to </a:t>
            </a:r>
            <a:r>
              <a:rPr lang="en-US" dirty="0"/>
              <a:t>submit to </a:t>
            </a:r>
            <a:r>
              <a:rPr lang="en-US" dirty="0" smtClean="0"/>
              <a:t>the Undergraduate Research Symposium collection </a:t>
            </a:r>
            <a:r>
              <a:rPr lang="en-US" dirty="0"/>
              <a:t>in the archive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228600" y="609600"/>
            <a:ext cx="8686800" cy="1143000"/>
          </a:xfrm>
        </p:spPr>
        <p:txBody>
          <a:bodyPr/>
          <a:lstStyle/>
          <a:p>
            <a:r>
              <a:rPr lang="en-CA" sz="4000" dirty="0"/>
              <a:t>What Types of Files Are Accepted?</a:t>
            </a:r>
            <a:endParaRPr lang="en-US" sz="4000" dirty="0"/>
          </a:p>
        </p:txBody>
      </p:sp>
      <p:sp>
        <p:nvSpPr>
          <p:cNvPr id="65539" name="Rectangle 3"/>
          <p:cNvSpPr>
            <a:spLocks noGrp="1" noChangeArrowheads="1"/>
          </p:cNvSpPr>
          <p:nvPr>
            <p:ph type="body" idx="1"/>
          </p:nvPr>
        </p:nvSpPr>
        <p:spPr>
          <a:ln w="76200" cmpd="tri">
            <a:solidFill>
              <a:schemeClr val="tx1"/>
            </a:solidFill>
          </a:ln>
        </p:spPr>
        <p:txBody>
          <a:bodyPr/>
          <a:lstStyle/>
          <a:p>
            <a:endParaRPr lang="en-CA" sz="2800" dirty="0" smtClean="0"/>
          </a:p>
          <a:p>
            <a:r>
              <a:rPr lang="en-CA" sz="2800" dirty="0" smtClean="0"/>
              <a:t>For </a:t>
            </a:r>
            <a:r>
              <a:rPr lang="en-CA" sz="2800" dirty="0"/>
              <a:t>text, machine-readable PDF files</a:t>
            </a:r>
          </a:p>
          <a:p>
            <a:pPr lvl="1"/>
            <a:r>
              <a:rPr lang="en-CA" sz="2400" dirty="0"/>
              <a:t>The Library recommends that MS Word or other document files be converted to PDF for preservation purposes</a:t>
            </a:r>
          </a:p>
          <a:p>
            <a:r>
              <a:rPr lang="en-CA" sz="2800" dirty="0"/>
              <a:t>Any other file type such as JPG, PPT, </a:t>
            </a:r>
            <a:r>
              <a:rPr lang="en-CA" sz="2800" dirty="0" smtClean="0"/>
              <a:t>PPTX, XLS</a:t>
            </a:r>
            <a:r>
              <a:rPr lang="en-CA" sz="2800" dirty="0"/>
              <a:t>, GIF, etc.</a:t>
            </a:r>
          </a:p>
          <a:p>
            <a:r>
              <a:rPr lang="en-CA" sz="2800" dirty="0"/>
              <a:t>If you have questions about acceptable file types, contact the </a:t>
            </a:r>
            <a:r>
              <a:rPr lang="en-CA" sz="2800" dirty="0" smtClean="0"/>
              <a:t>Library at digcol@nelson.usf.edu</a:t>
            </a:r>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609600"/>
            <a:ext cx="7772400" cy="762000"/>
          </a:xfrm>
        </p:spPr>
        <p:txBody>
          <a:bodyPr/>
          <a:lstStyle/>
          <a:p>
            <a:r>
              <a:rPr lang="en-CA" dirty="0"/>
              <a:t>File Names</a:t>
            </a:r>
            <a:endParaRPr lang="en-US" dirty="0"/>
          </a:p>
        </p:txBody>
      </p:sp>
      <p:sp>
        <p:nvSpPr>
          <p:cNvPr id="67587" name="Rectangle 3"/>
          <p:cNvSpPr>
            <a:spLocks noGrp="1" noChangeArrowheads="1"/>
          </p:cNvSpPr>
          <p:nvPr>
            <p:ph type="body" idx="1"/>
          </p:nvPr>
        </p:nvSpPr>
        <p:spPr>
          <a:xfrm>
            <a:off x="685800" y="1752600"/>
            <a:ext cx="7772400" cy="4343400"/>
          </a:xfrm>
          <a:ln w="76200" cmpd="tri">
            <a:solidFill>
              <a:schemeClr val="tx1"/>
            </a:solidFill>
          </a:ln>
        </p:spPr>
        <p:txBody>
          <a:bodyPr/>
          <a:lstStyle/>
          <a:p>
            <a:r>
              <a:rPr lang="en-CA" sz="2800" dirty="0"/>
              <a:t>Naming your file(s) appropriately will help ensure better access to your work.</a:t>
            </a:r>
          </a:p>
          <a:p>
            <a:r>
              <a:rPr lang="en-CA" sz="2800" dirty="0"/>
              <a:t>Use short descriptive names and connect elements with an underscore</a:t>
            </a:r>
          </a:p>
          <a:p>
            <a:r>
              <a:rPr lang="en-CA" sz="2800" dirty="0"/>
              <a:t>Use the appropriate file extension (.pdf, xls, ppt, etc.)  For example:</a:t>
            </a:r>
          </a:p>
          <a:p>
            <a:pPr lvl="1"/>
            <a:r>
              <a:rPr lang="en-CA" sz="2400" dirty="0"/>
              <a:t>Smith_John_biology.pdf</a:t>
            </a:r>
          </a:p>
          <a:p>
            <a:pPr lvl="1"/>
            <a:r>
              <a:rPr lang="en-CA" sz="2400" dirty="0"/>
              <a:t>conf_presentation.ppt</a:t>
            </a:r>
          </a:p>
          <a:p>
            <a:pPr lvl="1"/>
            <a:r>
              <a:rPr lang="en-CA" sz="2400" dirty="0"/>
              <a:t>precipitation_data.xls</a:t>
            </a:r>
            <a:endParaRPr lang="en-US" sz="2400" dirty="0"/>
          </a:p>
          <a:p>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a:t>Finding the Site</a:t>
            </a:r>
          </a:p>
        </p:txBody>
      </p:sp>
      <p:sp>
        <p:nvSpPr>
          <p:cNvPr id="3075" name="Rectangle 3"/>
          <p:cNvSpPr>
            <a:spLocks noGrp="1" noChangeArrowheads="1"/>
          </p:cNvSpPr>
          <p:nvPr>
            <p:ph type="body" idx="1"/>
          </p:nvPr>
        </p:nvSpPr>
        <p:spPr>
          <a:xfrm>
            <a:off x="381000" y="1981200"/>
            <a:ext cx="8077200" cy="4114800"/>
          </a:xfrm>
          <a:ln w="76200" cmpd="tri">
            <a:solidFill>
              <a:schemeClr val="tx1"/>
            </a:solidFill>
          </a:ln>
        </p:spPr>
        <p:txBody>
          <a:bodyPr/>
          <a:lstStyle/>
          <a:p>
            <a:pPr algn="ctr">
              <a:buClr>
                <a:schemeClr val="tx1"/>
              </a:buClr>
              <a:buFont typeface="Wingdings" pitchFamily="2" charset="2"/>
              <a:buNone/>
            </a:pPr>
            <a:r>
              <a:rPr lang="en-US" dirty="0"/>
              <a:t>The University of </a:t>
            </a:r>
            <a:r>
              <a:rPr lang="en-US" dirty="0" smtClean="0"/>
              <a:t>South Florida St. Petersburg’s Digital </a:t>
            </a:r>
            <a:r>
              <a:rPr lang="en-US" dirty="0"/>
              <a:t>Archive is at</a:t>
            </a:r>
            <a:r>
              <a:rPr lang="en-US" dirty="0" smtClean="0"/>
              <a:t>:</a:t>
            </a:r>
          </a:p>
          <a:p>
            <a:pPr algn="ctr">
              <a:buClr>
                <a:schemeClr val="tx1"/>
              </a:buClr>
              <a:buFont typeface="Wingdings" pitchFamily="2" charset="2"/>
              <a:buNone/>
            </a:pPr>
            <a:endParaRPr lang="en-US" dirty="0"/>
          </a:p>
          <a:p>
            <a:pPr algn="ctr">
              <a:buClr>
                <a:schemeClr val="tx1"/>
              </a:buClr>
              <a:buNone/>
            </a:pPr>
            <a:r>
              <a:rPr lang="en-US" dirty="0" smtClean="0">
                <a:solidFill>
                  <a:srgbClr val="C00000"/>
                </a:solidFill>
              </a:rPr>
              <a:t>http://dspace.nelson.usf.edu/</a:t>
            </a:r>
            <a:endParaRPr lang="en-US" dirty="0">
              <a:solidFill>
                <a:srgbClr val="C00000"/>
              </a:solidFill>
            </a:endParaRPr>
          </a:p>
          <a:p>
            <a:pPr>
              <a:buClr>
                <a:schemeClr val="tx1"/>
              </a:buClr>
              <a:buFont typeface="Wingdings" pitchFamily="2" charset="2"/>
              <a:buNone/>
            </a:pPr>
            <a:endParaRPr lang="en-US" dirty="0"/>
          </a:p>
          <a:p>
            <a:pPr>
              <a:buClr>
                <a:schemeClr val="tx1"/>
              </a:buClr>
              <a:buFont typeface="Wingdings" pitchFamily="2" charset="2"/>
              <a:buNone/>
            </a:pPr>
            <a:endParaRPr lang="en-US" b="1" dirty="0">
              <a:solidFill>
                <a:schemeClr val="tx2"/>
              </a:solidFill>
            </a:endParaRPr>
          </a:p>
          <a:p>
            <a:pPr>
              <a:buClr>
                <a:schemeClr val="tx1"/>
              </a:buClr>
              <a:buFont typeface="Wingdings" pitchFamily="2" charset="2"/>
              <a:buNone/>
            </a:pPr>
            <a:r>
              <a:rPr lang="en-US" dirty="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20" name="Text Box 4"/>
          <p:cNvSpPr txBox="1">
            <a:spLocks noChangeArrowheads="1"/>
          </p:cNvSpPr>
          <p:nvPr/>
        </p:nvSpPr>
        <p:spPr bwMode="auto">
          <a:xfrm>
            <a:off x="381001" y="290513"/>
            <a:ext cx="8382000" cy="830997"/>
          </a:xfrm>
          <a:prstGeom prst="rect">
            <a:avLst/>
          </a:prstGeom>
          <a:noFill/>
          <a:ln w="9525">
            <a:noFill/>
            <a:miter lim="800000"/>
            <a:headEnd/>
            <a:tailEnd/>
          </a:ln>
          <a:effectLst/>
        </p:spPr>
        <p:txBody>
          <a:bodyPr wrap="square">
            <a:spAutoFit/>
          </a:bodyPr>
          <a:lstStyle/>
          <a:p>
            <a:r>
              <a:rPr lang="en-US" sz="2400" b="1" dirty="0"/>
              <a:t>To get started, first register by going to the main site and clicking </a:t>
            </a:r>
            <a:r>
              <a:rPr lang="en-US" sz="2400" b="1" dirty="0" smtClean="0"/>
              <a:t>on </a:t>
            </a:r>
            <a:r>
              <a:rPr lang="en-US" sz="2400" b="1" u="sng" dirty="0" smtClean="0"/>
              <a:t>Register.</a:t>
            </a:r>
            <a:r>
              <a:rPr lang="en-US" sz="2400" dirty="0" smtClean="0"/>
              <a:t> </a:t>
            </a:r>
            <a:endParaRPr lang="en-US" sz="2400" dirty="0"/>
          </a:p>
        </p:txBody>
      </p:sp>
      <p:sp>
        <p:nvSpPr>
          <p:cNvPr id="34821" name="Text Box 5"/>
          <p:cNvSpPr txBox="1">
            <a:spLocks noChangeArrowheads="1"/>
          </p:cNvSpPr>
          <p:nvPr/>
        </p:nvSpPr>
        <p:spPr bwMode="auto">
          <a:xfrm>
            <a:off x="288925" y="1641475"/>
            <a:ext cx="184150" cy="457200"/>
          </a:xfrm>
          <a:prstGeom prst="rect">
            <a:avLst/>
          </a:prstGeom>
          <a:noFill/>
          <a:ln w="9525">
            <a:noFill/>
            <a:miter lim="800000"/>
            <a:headEnd/>
            <a:tailEnd/>
          </a:ln>
          <a:effectLst/>
        </p:spPr>
        <p:txBody>
          <a:bodyPr wrap="none">
            <a:spAutoFit/>
          </a:bodyPr>
          <a:lstStyle/>
          <a:p>
            <a:endParaRPr lang="en-US" sz="2400" dirty="0"/>
          </a:p>
        </p:txBody>
      </p:sp>
      <p:sp>
        <p:nvSpPr>
          <p:cNvPr id="34823" name="Text Box 7"/>
          <p:cNvSpPr txBox="1">
            <a:spLocks noChangeArrowheads="1"/>
          </p:cNvSpPr>
          <p:nvPr/>
        </p:nvSpPr>
        <p:spPr bwMode="auto">
          <a:xfrm>
            <a:off x="212725" y="1793875"/>
            <a:ext cx="184150" cy="457200"/>
          </a:xfrm>
          <a:prstGeom prst="rect">
            <a:avLst/>
          </a:prstGeom>
          <a:noFill/>
          <a:ln w="9525">
            <a:noFill/>
            <a:miter lim="800000"/>
            <a:headEnd/>
            <a:tailEnd/>
          </a:ln>
          <a:effectLst/>
        </p:spPr>
        <p:txBody>
          <a:bodyPr wrap="none">
            <a:spAutoFit/>
          </a:bodyPr>
          <a:lstStyle/>
          <a:p>
            <a:endParaRPr lang="en-US" sz="2400" dirty="0"/>
          </a:p>
        </p:txBody>
      </p:sp>
      <p:sp>
        <p:nvSpPr>
          <p:cNvPr id="34828" name="Oval 12"/>
          <p:cNvSpPr>
            <a:spLocks noChangeArrowheads="1"/>
          </p:cNvSpPr>
          <p:nvPr/>
        </p:nvSpPr>
        <p:spPr bwMode="auto">
          <a:xfrm>
            <a:off x="762000" y="5257800"/>
            <a:ext cx="1219200" cy="304800"/>
          </a:xfrm>
          <a:prstGeom prst="ellipse">
            <a:avLst/>
          </a:prstGeom>
          <a:noFill/>
          <a:ln w="57150">
            <a:solidFill>
              <a:schemeClr val="hlink"/>
            </a:solidFill>
            <a:round/>
            <a:headEnd/>
            <a:tailEnd/>
          </a:ln>
          <a:effectLst/>
        </p:spPr>
        <p:txBody>
          <a:bodyPr wrap="none" anchor="ctr"/>
          <a:lstStyle/>
          <a:p>
            <a:pPr algn="ctr"/>
            <a:endParaRPr lang="en-US" dirty="0">
              <a:solidFill>
                <a:schemeClr val="hlink"/>
              </a:solidFill>
            </a:endParaRPr>
          </a:p>
        </p:txBody>
      </p:sp>
      <p:pic>
        <p:nvPicPr>
          <p:cNvPr id="34831" name="Picture 15"/>
          <p:cNvPicPr>
            <a:picLocks noChangeAspect="1" noChangeArrowheads="1"/>
          </p:cNvPicPr>
          <p:nvPr/>
        </p:nvPicPr>
        <p:blipFill>
          <a:blip r:embed="rId2" cstate="print"/>
          <a:srcRect l="1563" t="2667" r="3125" b="21333"/>
          <a:stretch>
            <a:fillRect/>
          </a:stretch>
        </p:blipFill>
        <p:spPr bwMode="auto">
          <a:xfrm>
            <a:off x="533400" y="1295400"/>
            <a:ext cx="7924800" cy="4800600"/>
          </a:xfrm>
          <a:prstGeom prst="rect">
            <a:avLst/>
          </a:prstGeom>
          <a:noFill/>
          <a:ln w="38100">
            <a:solidFill>
              <a:schemeClr val="tx1"/>
            </a:solidFill>
            <a:miter lim="800000"/>
            <a:headEnd/>
            <a:tailEnd/>
          </a:ln>
        </p:spPr>
      </p:pic>
      <p:sp>
        <p:nvSpPr>
          <p:cNvPr id="10" name="Oval 9"/>
          <p:cNvSpPr/>
          <p:nvPr/>
        </p:nvSpPr>
        <p:spPr bwMode="auto">
          <a:xfrm>
            <a:off x="7239000" y="5105400"/>
            <a:ext cx="685800" cy="304800"/>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p:txBody>
      </p:sp>
      <p:sp>
        <p:nvSpPr>
          <p:cNvPr id="11" name="Right Arrow 10"/>
          <p:cNvSpPr/>
          <p:nvPr/>
        </p:nvSpPr>
        <p:spPr bwMode="auto">
          <a:xfrm>
            <a:off x="6019800" y="5105400"/>
            <a:ext cx="1219200" cy="304800"/>
          </a:xfrm>
          <a:prstGeom prst="rightArrow">
            <a:avLst/>
          </a:prstGeom>
          <a:solidFill>
            <a:srgbClr val="C0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4" name="Text Box 4"/>
          <p:cNvSpPr txBox="1">
            <a:spLocks noChangeArrowheads="1"/>
          </p:cNvSpPr>
          <p:nvPr/>
        </p:nvSpPr>
        <p:spPr bwMode="auto">
          <a:xfrm>
            <a:off x="212725" y="1260475"/>
            <a:ext cx="184150" cy="457200"/>
          </a:xfrm>
          <a:prstGeom prst="rect">
            <a:avLst/>
          </a:prstGeom>
          <a:noFill/>
          <a:ln w="9525">
            <a:noFill/>
            <a:miter lim="800000"/>
            <a:headEnd/>
            <a:tailEnd/>
          </a:ln>
          <a:effectLst/>
        </p:spPr>
        <p:txBody>
          <a:bodyPr wrap="none">
            <a:spAutoFit/>
          </a:bodyPr>
          <a:lstStyle/>
          <a:p>
            <a:endParaRPr lang="en-US" sz="2400" dirty="0"/>
          </a:p>
        </p:txBody>
      </p:sp>
      <p:sp>
        <p:nvSpPr>
          <p:cNvPr id="35846" name="Text Box 6"/>
          <p:cNvSpPr txBox="1">
            <a:spLocks noChangeArrowheads="1"/>
          </p:cNvSpPr>
          <p:nvPr/>
        </p:nvSpPr>
        <p:spPr bwMode="auto">
          <a:xfrm>
            <a:off x="228601" y="152400"/>
            <a:ext cx="8686800" cy="1200329"/>
          </a:xfrm>
          <a:prstGeom prst="rect">
            <a:avLst/>
          </a:prstGeom>
          <a:noFill/>
          <a:ln w="9525">
            <a:noFill/>
            <a:miter lim="800000"/>
            <a:headEnd/>
            <a:tailEnd/>
          </a:ln>
          <a:effectLst/>
        </p:spPr>
        <p:txBody>
          <a:bodyPr wrap="square">
            <a:spAutoFit/>
          </a:bodyPr>
          <a:lstStyle/>
          <a:p>
            <a:r>
              <a:rPr lang="en-US" sz="2400" b="1" dirty="0"/>
              <a:t>The following screen will appear. </a:t>
            </a:r>
            <a:r>
              <a:rPr lang="en-US" sz="2400" b="1" i="1" dirty="0"/>
              <a:t>(DSpace is the name of the software </a:t>
            </a:r>
            <a:r>
              <a:rPr lang="en-US" sz="2400" b="1" i="1" dirty="0" smtClean="0"/>
              <a:t>used </a:t>
            </a:r>
            <a:r>
              <a:rPr lang="en-US" sz="2400" b="1" i="1" dirty="0"/>
              <a:t>for the </a:t>
            </a:r>
            <a:r>
              <a:rPr lang="en-US" sz="2400" b="1" i="1" dirty="0" smtClean="0"/>
              <a:t>USFSP </a:t>
            </a:r>
            <a:r>
              <a:rPr lang="en-US" sz="2400" b="1" i="1" dirty="0"/>
              <a:t>Digital </a:t>
            </a:r>
            <a:r>
              <a:rPr lang="en-US" sz="2400" b="1" i="1" dirty="0" smtClean="0"/>
              <a:t>Archive.)</a:t>
            </a:r>
            <a:r>
              <a:rPr lang="en-US" sz="2400" b="1" dirty="0" smtClean="0"/>
              <a:t> </a:t>
            </a:r>
            <a:r>
              <a:rPr lang="en-US" sz="2400" b="1" dirty="0"/>
              <a:t>As a first-time user, click on </a:t>
            </a:r>
            <a:r>
              <a:rPr lang="en-US" sz="2400" b="1" u="sng" dirty="0" smtClean="0">
                <a:solidFill>
                  <a:schemeClr val="tx2"/>
                </a:solidFill>
              </a:rPr>
              <a:t>Register</a:t>
            </a:r>
            <a:r>
              <a:rPr lang="en-US" sz="2400" b="1" u="sng" dirty="0">
                <a:solidFill>
                  <a:schemeClr val="tx2"/>
                </a:solidFill>
              </a:rPr>
              <a:t>.</a:t>
            </a:r>
          </a:p>
        </p:txBody>
      </p:sp>
      <p:sp>
        <p:nvSpPr>
          <p:cNvPr id="35849" name="Oval 9"/>
          <p:cNvSpPr>
            <a:spLocks noChangeArrowheads="1"/>
          </p:cNvSpPr>
          <p:nvPr/>
        </p:nvSpPr>
        <p:spPr bwMode="auto">
          <a:xfrm>
            <a:off x="1981200" y="3200400"/>
            <a:ext cx="2590800" cy="838200"/>
          </a:xfrm>
          <a:prstGeom prst="ellipse">
            <a:avLst/>
          </a:prstGeom>
          <a:noFill/>
          <a:ln w="57150">
            <a:solidFill>
              <a:schemeClr val="hlink"/>
            </a:solidFill>
            <a:round/>
            <a:headEnd/>
            <a:tailEnd/>
          </a:ln>
          <a:effectLst/>
        </p:spPr>
        <p:txBody>
          <a:bodyPr wrap="none" anchor="ctr"/>
          <a:lstStyle/>
          <a:p>
            <a:pPr algn="ctr"/>
            <a:endParaRPr lang="en-US" dirty="0">
              <a:solidFill>
                <a:schemeClr val="hlink"/>
              </a:solidFill>
            </a:endParaRPr>
          </a:p>
        </p:txBody>
      </p:sp>
      <p:pic>
        <p:nvPicPr>
          <p:cNvPr id="35850" name="Picture 10"/>
          <p:cNvPicPr>
            <a:picLocks noGrp="1" noChangeAspect="1" noChangeArrowheads="1"/>
          </p:cNvPicPr>
          <p:nvPr>
            <p:ph/>
          </p:nvPr>
        </p:nvPicPr>
        <p:blipFill>
          <a:blip r:embed="rId2" cstate="print"/>
          <a:srcRect l="2083" r="3125" b="27869"/>
          <a:stretch>
            <a:fillRect/>
          </a:stretch>
        </p:blipFill>
        <p:spPr bwMode="auto">
          <a:xfrm>
            <a:off x="1066800" y="1524000"/>
            <a:ext cx="6934200" cy="4343400"/>
          </a:xfrm>
          <a:prstGeom prst="rect">
            <a:avLst/>
          </a:prstGeom>
          <a:noFill/>
          <a:ln w="38100">
            <a:solidFill>
              <a:schemeClr val="tx1"/>
            </a:solidFill>
            <a:miter lim="800000"/>
            <a:headEnd/>
            <a:tailEnd/>
          </a:ln>
        </p:spPr>
      </p:pic>
      <p:sp>
        <p:nvSpPr>
          <p:cNvPr id="8" name="Oval 7"/>
          <p:cNvSpPr/>
          <p:nvPr/>
        </p:nvSpPr>
        <p:spPr bwMode="auto">
          <a:xfrm>
            <a:off x="685800" y="4191000"/>
            <a:ext cx="1447800" cy="685800"/>
          </a:xfrm>
          <a:prstGeom prst="ellipse">
            <a:avLst/>
          </a:prstGeom>
          <a:noFill/>
          <a:ln w="38100"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9" name="Text Box 5"/>
          <p:cNvSpPr txBox="1">
            <a:spLocks noChangeArrowheads="1"/>
          </p:cNvSpPr>
          <p:nvPr/>
        </p:nvSpPr>
        <p:spPr bwMode="auto">
          <a:xfrm>
            <a:off x="212725" y="269875"/>
            <a:ext cx="8626475" cy="1569660"/>
          </a:xfrm>
          <a:prstGeom prst="rect">
            <a:avLst/>
          </a:prstGeom>
          <a:noFill/>
          <a:ln w="9525">
            <a:noFill/>
            <a:miter lim="800000"/>
            <a:headEnd/>
            <a:tailEnd/>
          </a:ln>
          <a:effectLst/>
        </p:spPr>
        <p:txBody>
          <a:bodyPr>
            <a:spAutoFit/>
          </a:bodyPr>
          <a:lstStyle/>
          <a:p>
            <a:r>
              <a:rPr lang="en-US" sz="2400" b="1" dirty="0"/>
              <a:t>Follow the instructions on the registration </a:t>
            </a:r>
            <a:r>
              <a:rPr lang="en-US" sz="2400" b="1" dirty="0" smtClean="0"/>
              <a:t>screen, input your full email address, and click the </a:t>
            </a:r>
            <a:r>
              <a:rPr lang="en-US" sz="2400" b="1" u="sng" dirty="0" smtClean="0">
                <a:solidFill>
                  <a:schemeClr val="tx2"/>
                </a:solidFill>
              </a:rPr>
              <a:t>Register</a:t>
            </a:r>
            <a:r>
              <a:rPr lang="en-US" sz="2400" b="1" dirty="0" smtClean="0"/>
              <a:t> button. </a:t>
            </a:r>
            <a:r>
              <a:rPr lang="en-US" sz="2400" b="1" dirty="0"/>
              <a:t>You will receive email notification of your registration with instructions for setting your password.</a:t>
            </a:r>
          </a:p>
        </p:txBody>
      </p:sp>
      <p:pic>
        <p:nvPicPr>
          <p:cNvPr id="36872" name="Picture 8"/>
          <p:cNvPicPr>
            <a:picLocks noGrp="1" noChangeAspect="1" noChangeArrowheads="1"/>
          </p:cNvPicPr>
          <p:nvPr>
            <p:ph/>
          </p:nvPr>
        </p:nvPicPr>
        <p:blipFill>
          <a:blip r:embed="rId2" cstate="print"/>
          <a:srcRect l="2155" t="1724" r="3448" b="32759"/>
          <a:stretch>
            <a:fillRect/>
          </a:stretch>
        </p:blipFill>
        <p:spPr bwMode="auto">
          <a:xfrm>
            <a:off x="1066800" y="2057400"/>
            <a:ext cx="7010400" cy="4114800"/>
          </a:xfrm>
          <a:prstGeom prst="rect">
            <a:avLst/>
          </a:prstGeom>
          <a:noFill/>
          <a:ln w="38100">
            <a:solidFill>
              <a:schemeClr val="tx1"/>
            </a:solidFill>
            <a:miter lim="800000"/>
            <a:headEnd/>
            <a:tailEnd/>
          </a:ln>
        </p:spPr>
      </p:pic>
      <p:sp>
        <p:nvSpPr>
          <p:cNvPr id="4" name="Oval 3"/>
          <p:cNvSpPr/>
          <p:nvPr/>
        </p:nvSpPr>
        <p:spPr>
          <a:xfrm>
            <a:off x="1905000" y="4114800"/>
            <a:ext cx="17526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579</TotalTime>
  <Words>1034</Words>
  <Application>Microsoft Office PowerPoint</Application>
  <PresentationFormat>On-screen Show (4:3)</PresentationFormat>
  <Paragraphs>84</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Times New Roman</vt:lpstr>
      <vt:lpstr>Wingdings</vt:lpstr>
      <vt:lpstr>Office Theme</vt:lpstr>
      <vt:lpstr>Going Green: How to Submit to the Electronic USFSP Undergraduate Research Symposium Collection</vt:lpstr>
      <vt:lpstr>Your Options</vt:lpstr>
      <vt:lpstr>Prerequisites for Submitting Your Files Yourself </vt:lpstr>
      <vt:lpstr>What Types of Files Are Accepted?</vt:lpstr>
      <vt:lpstr>File Names</vt:lpstr>
      <vt:lpstr>Finding the Site</vt:lpstr>
      <vt:lpstr>PowerPoint Presentation</vt:lpstr>
      <vt:lpstr>PowerPoint Presentation</vt:lpstr>
      <vt:lpstr>PowerPoint Presentation</vt:lpstr>
      <vt:lpstr>PowerPoint Presentation</vt:lpstr>
      <vt:lpstr>PowerPoint Presentation</vt:lpstr>
      <vt:lpstr>PowerPoint Presentation</vt:lpstr>
      <vt:lpstr>First screen of submission form</vt:lpstr>
      <vt:lpstr>Add your name and title of your presentation</vt:lpstr>
      <vt:lpstr>All other information on this screen is already supplied. Do not change any of it. </vt:lpstr>
      <vt:lpstr>Fill in the name of your faculty sponsor.</vt:lpstr>
      <vt:lpstr>Load in the file(s) from your presentation.</vt:lpstr>
      <vt:lpstr> You get a chance to review what you entered by clicking on a button to CORRECT ONE OF THESE.</vt:lpstr>
      <vt:lpstr>Next Step: How To License Your Work through Creative Commons</vt:lpstr>
      <vt:lpstr>Click on “Proceed to Creative Commons website” or Skip this Step by Clicking “Next”</vt:lpstr>
      <vt:lpstr>Choose the Type of License You Want – Choosing “No” to Both is Common</vt:lpstr>
      <vt:lpstr>Click “Proceed” to Return to Submission</vt:lpstr>
      <vt:lpstr>You Return to the Submission -  Click “Next” to Continue</vt:lpstr>
      <vt:lpstr>The Distribution License allows the library to preserve your files.  You retain all other rights. </vt:lpstr>
      <vt:lpstr>To proceed, you must agree to the license.</vt:lpstr>
      <vt:lpstr>When done, you will see this screen.</vt:lpstr>
      <vt:lpstr>When your presentation has been added to the public archive, you will receive an email notification.</vt:lpstr>
      <vt:lpstr>Questions?</vt:lpstr>
    </vt:vector>
  </TitlesOfParts>
  <Company>University of South Florida St. Petersburg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Submit to the USFSP Undergraduate Research Symposium</dc:title>
  <dc:creator>Carol Hixson</dc:creator>
  <cp:lastModifiedBy>Carol Hixson</cp:lastModifiedBy>
  <cp:revision>52</cp:revision>
  <dcterms:created xsi:type="dcterms:W3CDTF">2012-04-17T16:04:30Z</dcterms:created>
  <dcterms:modified xsi:type="dcterms:W3CDTF">2019-02-09T16:19:23Z</dcterms:modified>
</cp:coreProperties>
</file>