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4" r:id="rId9"/>
    <p:sldId id="265" r:id="rId10"/>
    <p:sldId id="266" r:id="rId11"/>
    <p:sldId id="267" r:id="rId12"/>
    <p:sldId id="268" r:id="rId13"/>
    <p:sldId id="269" r:id="rId14"/>
    <p:sldId id="270" r:id="rId15"/>
    <p:sldId id="262" r:id="rId16"/>
    <p:sldId id="263" r:id="rId17"/>
  </p:sldIdLst>
  <p:sldSz cx="7772400" cy="100584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59" d="100"/>
          <a:sy n="59" d="100"/>
        </p:scale>
        <p:origin x="1738" y="43"/>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2671867"/>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4597401"/>
            <a:ext cx="5829300" cy="2362199"/>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dirty="0" smtClean="0"/>
              <a:t>Click to edit Master subtitle style</a:t>
            </a:r>
            <a:endParaRPr lang="en-US" dirty="0"/>
          </a:p>
        </p:txBody>
      </p:sp>
    </p:spTree>
    <p:extLst>
      <p:ext uri="{BB962C8B-B14F-4D97-AF65-F5344CB8AC3E}">
        <p14:creationId xmlns:p14="http://schemas.microsoft.com/office/powerpoint/2010/main" val="1196872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34336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1276350" y="4419600"/>
            <a:ext cx="5524500" cy="520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Picture Placeholder 12"/>
          <p:cNvSpPr>
            <a:spLocks noGrp="1"/>
          </p:cNvSpPr>
          <p:nvPr>
            <p:ph type="pic" sz="quarter" idx="11"/>
          </p:nvPr>
        </p:nvSpPr>
        <p:spPr>
          <a:xfrm>
            <a:off x="686753" y="1917700"/>
            <a:ext cx="3098800" cy="2146300"/>
          </a:xfrm>
        </p:spPr>
        <p:txBody>
          <a:bodyPr/>
          <a:lstStyle/>
          <a:p>
            <a:endParaRPr lang="en-US"/>
          </a:p>
        </p:txBody>
      </p:sp>
      <p:sp>
        <p:nvSpPr>
          <p:cNvPr id="16" name="Picture Placeholder 12"/>
          <p:cNvSpPr>
            <a:spLocks noGrp="1"/>
          </p:cNvSpPr>
          <p:nvPr>
            <p:ph type="pic" sz="quarter" idx="12"/>
          </p:nvPr>
        </p:nvSpPr>
        <p:spPr>
          <a:xfrm>
            <a:off x="4038600" y="1917700"/>
            <a:ext cx="3098800" cy="2146300"/>
          </a:xfrm>
        </p:spPr>
        <p:txBody>
          <a:bodyPr/>
          <a:lstStyle/>
          <a:p>
            <a:endParaRPr lang="en-US"/>
          </a:p>
        </p:txBody>
      </p:sp>
      <p:sp>
        <p:nvSpPr>
          <p:cNvPr id="20" name="Title 19"/>
          <p:cNvSpPr>
            <a:spLocks noGrp="1"/>
          </p:cNvSpPr>
          <p:nvPr>
            <p:ph type="title"/>
          </p:nvPr>
        </p:nvSpPr>
        <p:spPr>
          <a:xfrm>
            <a:off x="534353" y="535519"/>
            <a:ext cx="6703695" cy="1115481"/>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72523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1550" y="1646238"/>
            <a:ext cx="5829300" cy="3502025"/>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971550" y="5283200"/>
            <a:ext cx="5829300" cy="24288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64E921-B780-4DA2-A66C-161E18C8648C}" type="datetimeFigureOut">
              <a:rPr lang="en-US" smtClean="0"/>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3972162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64E921-B780-4DA2-A66C-161E18C8648C}" type="datetimeFigureOut">
              <a:rPr lang="en-US" smtClean="0"/>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4266049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225" y="2508250"/>
            <a:ext cx="6704013" cy="4183063"/>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530225" y="6731000"/>
            <a:ext cx="6704013" cy="220027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64E921-B780-4DA2-A66C-161E18C8648C}" type="datetimeFigureOut">
              <a:rPr lang="en-US" smtClean="0"/>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96256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4988" y="2678113"/>
            <a:ext cx="3275012" cy="638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678113"/>
            <a:ext cx="3275013" cy="638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64E921-B780-4DA2-A66C-161E18C8648C}" type="datetimeFigureOut">
              <a:rPr lang="en-US" smtClean="0"/>
              <a:t>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1696947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534988"/>
            <a:ext cx="6704012" cy="1944687"/>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534988" y="2465388"/>
            <a:ext cx="3287712" cy="12080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3673475"/>
            <a:ext cx="3287712" cy="5405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35413" y="2465388"/>
            <a:ext cx="3303587" cy="12080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35413" y="3673475"/>
            <a:ext cx="3303587" cy="5405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64E921-B780-4DA2-A66C-161E18C8648C}" type="datetimeFigureOut">
              <a:rPr lang="en-US" smtClean="0"/>
              <a:t>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147280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64E921-B780-4DA2-A66C-161E18C8648C}" type="datetimeFigureOut">
              <a:rPr lang="en-US" smtClean="0"/>
              <a:t>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2374299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64E921-B780-4DA2-A66C-161E18C8648C}" type="datetimeFigureOut">
              <a:rPr lang="en-US" smtClean="0"/>
              <a:t>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33855853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669925"/>
            <a:ext cx="2506662" cy="2347913"/>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303588" y="1447800"/>
            <a:ext cx="3935412" cy="7148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4988" y="3017838"/>
            <a:ext cx="2506662" cy="558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64E921-B780-4DA2-A66C-161E18C8648C}" type="datetimeFigureOut">
              <a:rPr lang="en-US" smtClean="0"/>
              <a:t>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804476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21118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669925"/>
            <a:ext cx="2506662" cy="2347913"/>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303588" y="1447800"/>
            <a:ext cx="3935412" cy="71485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534988" y="3017838"/>
            <a:ext cx="2506662" cy="558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64E921-B780-4DA2-A66C-161E18C8648C}" type="datetimeFigureOut">
              <a:rPr lang="en-US" smtClean="0"/>
              <a:t>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4279276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64E921-B780-4DA2-A66C-161E18C8648C}" type="datetimeFigureOut">
              <a:rPr lang="en-US" smtClean="0"/>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42173088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600" y="534988"/>
            <a:ext cx="1674813" cy="85248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4988" y="534988"/>
            <a:ext cx="4875212" cy="8524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64E921-B780-4DA2-A66C-161E18C8648C}" type="datetimeFigureOut">
              <a:rPr lang="en-US" smtClean="0"/>
              <a:t>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DF27B-3E9B-404D-B96C-B7901F22826C}" type="slidenum">
              <a:rPr lang="en-US" smtClean="0"/>
              <a:t>‹#›</a:t>
            </a:fld>
            <a:endParaRPr lang="en-US"/>
          </a:p>
        </p:txBody>
      </p:sp>
    </p:spTree>
    <p:extLst>
      <p:ext uri="{BB962C8B-B14F-4D97-AF65-F5344CB8AC3E}">
        <p14:creationId xmlns:p14="http://schemas.microsoft.com/office/powerpoint/2010/main" val="1984703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681425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967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7235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534353" y="9322649"/>
            <a:ext cx="1748790" cy="535517"/>
          </a:xfrm>
          <a:prstGeom prst="rect">
            <a:avLst/>
          </a:prstGeom>
        </p:spPr>
        <p:txBody>
          <a:bodyPr/>
          <a:lstStyle/>
          <a:p>
            <a:fld id="{279EEDC1-2166-4ECD-AD28-2853F5B3D8D9}" type="datetimeFigureOut">
              <a:rPr lang="en-US" smtClean="0"/>
              <a:t>2/9/2019</a:t>
            </a:fld>
            <a:endParaRPr lang="en-US"/>
          </a:p>
        </p:txBody>
      </p:sp>
      <p:sp>
        <p:nvSpPr>
          <p:cNvPr id="4" name="Footer Placeholder 3"/>
          <p:cNvSpPr>
            <a:spLocks noGrp="1"/>
          </p:cNvSpPr>
          <p:nvPr>
            <p:ph type="ftr" sz="quarter" idx="11"/>
          </p:nvPr>
        </p:nvSpPr>
        <p:spPr>
          <a:xfrm>
            <a:off x="2574608" y="9322649"/>
            <a:ext cx="2623185" cy="535517"/>
          </a:xfrm>
          <a:prstGeom prst="rect">
            <a:avLst/>
          </a:prstGeom>
        </p:spPr>
        <p:txBody>
          <a:bodyPr/>
          <a:lstStyle/>
          <a:p>
            <a:endParaRPr lang="en-US"/>
          </a:p>
        </p:txBody>
      </p:sp>
      <p:sp>
        <p:nvSpPr>
          <p:cNvPr id="5" name="Slide Number Placeholder 4"/>
          <p:cNvSpPr>
            <a:spLocks noGrp="1"/>
          </p:cNvSpPr>
          <p:nvPr>
            <p:ph type="sldNum" sz="quarter" idx="12"/>
          </p:nvPr>
        </p:nvSpPr>
        <p:spPr>
          <a:xfrm>
            <a:off x="5489258" y="9322649"/>
            <a:ext cx="1748790" cy="535517"/>
          </a:xfrm>
          <a:prstGeom prst="rect">
            <a:avLst/>
          </a:prstGeom>
        </p:spPr>
        <p:txBody>
          <a:bodyPr/>
          <a:lstStyle/>
          <a:p>
            <a:fld id="{13BE7A4F-CC7E-4FB4-A7E3-D95DDF449AC0}" type="slidenum">
              <a:rPr lang="en-US" smtClean="0"/>
              <a:t>‹#›</a:t>
            </a:fld>
            <a:endParaRPr lang="en-US"/>
          </a:p>
        </p:txBody>
      </p:sp>
    </p:spTree>
    <p:extLst>
      <p:ext uri="{BB962C8B-B14F-4D97-AF65-F5344CB8AC3E}">
        <p14:creationId xmlns:p14="http://schemas.microsoft.com/office/powerpoint/2010/main" val="3606562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4424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Tree>
    <p:extLst>
      <p:ext uri="{BB962C8B-B14F-4D97-AF65-F5344CB8AC3E}">
        <p14:creationId xmlns:p14="http://schemas.microsoft.com/office/powerpoint/2010/main" val="390146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a:xfrm>
            <a:off x="534353" y="9322649"/>
            <a:ext cx="1748790" cy="535517"/>
          </a:xfrm>
          <a:prstGeom prst="rect">
            <a:avLst/>
          </a:prstGeom>
        </p:spPr>
        <p:txBody>
          <a:bodyPr/>
          <a:lstStyle/>
          <a:p>
            <a:fld id="{279EEDC1-2166-4ECD-AD28-2853F5B3D8D9}" type="datetimeFigureOut">
              <a:rPr lang="en-US" smtClean="0"/>
              <a:t>2/9/2019</a:t>
            </a:fld>
            <a:endParaRPr lang="en-US"/>
          </a:p>
        </p:txBody>
      </p:sp>
      <p:sp>
        <p:nvSpPr>
          <p:cNvPr id="6" name="Footer Placeholder 5"/>
          <p:cNvSpPr>
            <a:spLocks noGrp="1"/>
          </p:cNvSpPr>
          <p:nvPr>
            <p:ph type="ftr" sz="quarter" idx="11"/>
          </p:nvPr>
        </p:nvSpPr>
        <p:spPr>
          <a:xfrm>
            <a:off x="2574608" y="9322649"/>
            <a:ext cx="2623185" cy="535517"/>
          </a:xfrm>
          <a:prstGeom prst="rect">
            <a:avLst/>
          </a:prstGeom>
        </p:spPr>
        <p:txBody>
          <a:bodyPr/>
          <a:lstStyle/>
          <a:p>
            <a:endParaRPr lang="en-US"/>
          </a:p>
        </p:txBody>
      </p:sp>
      <p:sp>
        <p:nvSpPr>
          <p:cNvPr id="7" name="Slide Number Placeholder 6"/>
          <p:cNvSpPr>
            <a:spLocks noGrp="1"/>
          </p:cNvSpPr>
          <p:nvPr>
            <p:ph type="sldNum" sz="quarter" idx="12"/>
          </p:nvPr>
        </p:nvSpPr>
        <p:spPr>
          <a:xfrm>
            <a:off x="5489258" y="9322649"/>
            <a:ext cx="1748790" cy="535517"/>
          </a:xfrm>
          <a:prstGeom prst="rect">
            <a:avLst/>
          </a:prstGeom>
        </p:spPr>
        <p:txBody>
          <a:bodyPr/>
          <a:lstStyle/>
          <a:p>
            <a:fld id="{13BE7A4F-CC7E-4FB4-A7E3-D95DDF449AC0}" type="slidenum">
              <a:rPr lang="en-US" smtClean="0"/>
              <a:t>‹#›</a:t>
            </a:fld>
            <a:endParaRPr lang="en-US"/>
          </a:p>
        </p:txBody>
      </p:sp>
    </p:spTree>
    <p:extLst>
      <p:ext uri="{BB962C8B-B14F-4D97-AF65-F5344CB8AC3E}">
        <p14:creationId xmlns:p14="http://schemas.microsoft.com/office/powerpoint/2010/main" val="1218830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9236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Half Frame 8"/>
          <p:cNvSpPr/>
          <p:nvPr userDrawn="1"/>
        </p:nvSpPr>
        <p:spPr>
          <a:xfrm rot="10800000">
            <a:off x="6792790" y="9123271"/>
            <a:ext cx="697547" cy="747181"/>
          </a:xfrm>
          <a:prstGeom prst="halfFram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26" name="Picture 2" descr="http://upload.wikimedia.org/wikipedia/commons/e/ee/Chain_link_icon.png"/>
          <p:cNvPicPr>
            <a:picLocks noChangeAspect="1" noChangeArrowheads="1"/>
          </p:cNvPicPr>
          <p:nvPr userDrawn="1"/>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7835477">
            <a:off x="5748691" y="8615603"/>
            <a:ext cx="2015417" cy="848452"/>
          </a:xfrm>
          <a:prstGeom prst="rect">
            <a:avLst/>
          </a:prstGeom>
          <a:noFill/>
          <a:effectLst>
            <a:outerShdw blurRad="76200" dist="50800" dir="5400000" algn="ctr" rotWithShape="0">
              <a:schemeClr val="bg1">
                <a:lumMod val="75000"/>
              </a:schemeClr>
            </a:outerShdw>
          </a:effectLst>
          <a:extLst>
            <a:ext uri="{909E8E84-426E-40DD-AFC4-6F175D3DCCD1}">
              <a14:hiddenFill xmlns:a14="http://schemas.microsoft.com/office/drawing/2010/main">
                <a:solidFill>
                  <a:srgbClr val="FFFFFF"/>
                </a:solidFill>
              </a14:hiddenFill>
            </a:ext>
          </a:extLst>
        </p:spPr>
      </p:pic>
      <p:sp>
        <p:nvSpPr>
          <p:cNvPr id="7" name="Half Frame 6"/>
          <p:cNvSpPr/>
          <p:nvPr userDrawn="1"/>
        </p:nvSpPr>
        <p:spPr>
          <a:xfrm>
            <a:off x="318453" y="274182"/>
            <a:ext cx="697547" cy="747181"/>
          </a:xfrm>
          <a:prstGeom prst="halfFram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Half Frame 9"/>
          <p:cNvSpPr/>
          <p:nvPr userDrawn="1"/>
        </p:nvSpPr>
        <p:spPr>
          <a:xfrm rot="5400000">
            <a:off x="6767973" y="263057"/>
            <a:ext cx="697547" cy="747181"/>
          </a:xfrm>
          <a:prstGeom prst="halfFram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Half Frame 10"/>
          <p:cNvSpPr/>
          <p:nvPr userDrawn="1"/>
        </p:nvSpPr>
        <p:spPr>
          <a:xfrm rot="16200000">
            <a:off x="343270" y="9123272"/>
            <a:ext cx="697547" cy="747181"/>
          </a:xfrm>
          <a:prstGeom prst="halfFram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Connector 11"/>
          <p:cNvCxnSpPr/>
          <p:nvPr userDrawn="1"/>
        </p:nvCxnSpPr>
        <p:spPr>
          <a:xfrm>
            <a:off x="7429500" y="1127653"/>
            <a:ext cx="0" cy="6801005"/>
          </a:xfrm>
          <a:prstGeom prst="line">
            <a:avLst/>
          </a:prstGeom>
          <a:ln w="63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flipH="1">
            <a:off x="342901" y="1127653"/>
            <a:ext cx="24448" cy="7912175"/>
          </a:xfrm>
          <a:prstGeom prst="line">
            <a:avLst/>
          </a:prstGeom>
          <a:ln w="63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flipH="1" flipV="1">
            <a:off x="1053225" y="312690"/>
            <a:ext cx="5616315" cy="1"/>
          </a:xfrm>
          <a:prstGeom prst="line">
            <a:avLst/>
          </a:prstGeom>
          <a:ln w="635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flipH="1">
            <a:off x="1220586" y="9828557"/>
            <a:ext cx="4557994" cy="0"/>
          </a:xfrm>
          <a:prstGeom prst="line">
            <a:avLst/>
          </a:prstGeom>
          <a:ln w="635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4272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34988"/>
            <a:ext cx="6702425" cy="1944687"/>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34988" y="2678113"/>
            <a:ext cx="6702425" cy="63817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34988" y="9323388"/>
            <a:ext cx="1747837" cy="534987"/>
          </a:xfrm>
          <a:prstGeom prst="rect">
            <a:avLst/>
          </a:prstGeom>
        </p:spPr>
        <p:txBody>
          <a:bodyPr vert="horz" lIns="91440" tIns="45720" rIns="91440" bIns="45720" rtlCol="0" anchor="ctr"/>
          <a:lstStyle>
            <a:lvl1pPr algn="l">
              <a:defRPr sz="1200">
                <a:solidFill>
                  <a:schemeClr val="tx1">
                    <a:tint val="75000"/>
                  </a:schemeClr>
                </a:solidFill>
              </a:defRPr>
            </a:lvl1pPr>
          </a:lstStyle>
          <a:p>
            <a:fld id="{D964E921-B780-4DA2-A66C-161E18C8648C}" type="datetimeFigureOut">
              <a:rPr lang="en-US" smtClean="0"/>
              <a:t>2/9/2019</a:t>
            </a:fld>
            <a:endParaRPr lang="en-US"/>
          </a:p>
        </p:txBody>
      </p:sp>
      <p:sp>
        <p:nvSpPr>
          <p:cNvPr id="5" name="Footer Placeholder 4"/>
          <p:cNvSpPr>
            <a:spLocks noGrp="1"/>
          </p:cNvSpPr>
          <p:nvPr>
            <p:ph type="ftr" sz="quarter" idx="3"/>
          </p:nvPr>
        </p:nvSpPr>
        <p:spPr>
          <a:xfrm>
            <a:off x="2574925" y="9323388"/>
            <a:ext cx="2622550" cy="5349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575" y="9323388"/>
            <a:ext cx="1747838" cy="534987"/>
          </a:xfrm>
          <a:prstGeom prst="rect">
            <a:avLst/>
          </a:prstGeom>
        </p:spPr>
        <p:txBody>
          <a:bodyPr vert="horz" lIns="91440" tIns="45720" rIns="91440" bIns="45720" rtlCol="0" anchor="ctr"/>
          <a:lstStyle>
            <a:lvl1pPr algn="r">
              <a:defRPr sz="1200">
                <a:solidFill>
                  <a:schemeClr val="tx1">
                    <a:tint val="75000"/>
                  </a:schemeClr>
                </a:solidFill>
              </a:defRPr>
            </a:lvl1pPr>
          </a:lstStyle>
          <a:p>
            <a:fld id="{5A2DF27B-3E9B-404D-B96C-B7901F22826C}" type="slidenum">
              <a:rPr lang="en-US" smtClean="0"/>
              <a:t>‹#›</a:t>
            </a:fld>
            <a:endParaRPr lang="en-US"/>
          </a:p>
        </p:txBody>
      </p:sp>
    </p:spTree>
    <p:extLst>
      <p:ext uri="{BB962C8B-B14F-4D97-AF65-F5344CB8AC3E}">
        <p14:creationId xmlns:p14="http://schemas.microsoft.com/office/powerpoint/2010/main" val="33072506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dspace.nelson.usf.edu/xmlui/handle/10806/13669"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png"/><Relationship Id="rId7"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microsoft.com/office/2007/relationships/hdphoto" Target="../media/hdphoto3.wdp"/><Relationship Id="rId7" Type="http://schemas.openxmlformats.org/officeDocument/2006/relationships/image" Target="../media/image16.jpeg"/><Relationship Id="rId2" Type="http://schemas.openxmlformats.org/officeDocument/2006/relationships/image" Target="../media/image13.png"/><Relationship Id="rId1" Type="http://schemas.openxmlformats.org/officeDocument/2006/relationships/slideLayout" Target="../slideLayouts/slideLayout11.xml"/><Relationship Id="rId6" Type="http://schemas.openxmlformats.org/officeDocument/2006/relationships/image" Target="../media/image15.jpeg"/><Relationship Id="rId5" Type="http://schemas.microsoft.com/office/2007/relationships/hdphoto" Target="../media/hdphoto4.wdp"/><Relationship Id="rId4" Type="http://schemas.openxmlformats.org/officeDocument/2006/relationships/image" Target="../media/image14.png"/><Relationship Id="rId9" Type="http://schemas.microsoft.com/office/2007/relationships/hdphoto" Target="../media/hdphoto5.wdp"/></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1.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35467"/>
          </a:xfrm>
        </p:spPr>
        <p:txBody>
          <a:bodyPr>
            <a:normAutofit fontScale="90000"/>
          </a:bodyPr>
          <a:lstStyle/>
          <a:p>
            <a:r>
              <a:rPr lang="en-US" sz="5400" dirty="0">
                <a:solidFill>
                  <a:schemeClr val="accent6">
                    <a:lumMod val="50000"/>
                  </a:schemeClr>
                </a:solidFill>
              </a:rPr>
              <a:t>Outside the Academy:</a:t>
            </a:r>
            <a:br>
              <a:rPr lang="en-US" sz="5400" dirty="0">
                <a:solidFill>
                  <a:schemeClr val="accent6">
                    <a:lumMod val="50000"/>
                  </a:schemeClr>
                </a:solidFill>
              </a:rPr>
            </a:br>
            <a:r>
              <a:rPr lang="en-US" sz="5400" dirty="0">
                <a:solidFill>
                  <a:schemeClr val="accent6">
                    <a:lumMod val="50000"/>
                  </a:schemeClr>
                </a:solidFill>
              </a:rPr>
              <a:t> Academic Library Partnerships with Community Organizations</a:t>
            </a:r>
            <a:endParaRPr lang="en-US" dirty="0"/>
          </a:p>
        </p:txBody>
      </p:sp>
      <p:sp>
        <p:nvSpPr>
          <p:cNvPr id="3" name="Subtitle 2"/>
          <p:cNvSpPr>
            <a:spLocks noGrp="1"/>
          </p:cNvSpPr>
          <p:nvPr>
            <p:ph type="subTitle" idx="1"/>
          </p:nvPr>
        </p:nvSpPr>
        <p:spPr>
          <a:xfrm>
            <a:off x="971550" y="5945556"/>
            <a:ext cx="5829300" cy="2374196"/>
          </a:xfrm>
        </p:spPr>
        <p:txBody>
          <a:bodyPr>
            <a:normAutofit fontScale="92500"/>
          </a:bodyPr>
          <a:lstStyle/>
          <a:p>
            <a:r>
              <a:rPr lang="en-US" sz="2400" dirty="0"/>
              <a:t>Poster by Claire A. Miller &amp; Carol Hixson</a:t>
            </a:r>
          </a:p>
          <a:p>
            <a:endParaRPr lang="en-US" dirty="0" smtClean="0"/>
          </a:p>
          <a:p>
            <a:r>
              <a:rPr lang="en-US" dirty="0" smtClean="0"/>
              <a:t>Presented at</a:t>
            </a:r>
          </a:p>
          <a:p>
            <a:r>
              <a:rPr lang="en-US" dirty="0" smtClean="0"/>
              <a:t>Florida </a:t>
            </a:r>
            <a:r>
              <a:rPr lang="en-US" dirty="0"/>
              <a:t>Library Association Annual Conference</a:t>
            </a:r>
          </a:p>
          <a:p>
            <a:r>
              <a:rPr lang="en-US" dirty="0"/>
              <a:t>May 14</a:t>
            </a:r>
            <a:r>
              <a:rPr lang="en-US" baseline="30000" dirty="0"/>
              <a:t>th</a:t>
            </a:r>
            <a:r>
              <a:rPr lang="en-US" dirty="0"/>
              <a:t>, </a:t>
            </a:r>
            <a:r>
              <a:rPr lang="en-US" dirty="0" smtClean="0"/>
              <a:t>2015</a:t>
            </a:r>
          </a:p>
          <a:p>
            <a:r>
              <a:rPr lang="en-US" u="sng" dirty="0">
                <a:solidFill>
                  <a:schemeClr val="bg2">
                    <a:lumMod val="10000"/>
                  </a:schemeClr>
                </a:solidFill>
                <a:hlinkClick r:id="rId2"/>
              </a:rPr>
              <a:t>http://dspace.nelson.usf.edu/xmlui/handle/10806/13669</a:t>
            </a:r>
            <a:endParaRPr lang="en-US" dirty="0">
              <a:solidFill>
                <a:schemeClr val="bg2">
                  <a:lumMod val="10000"/>
                </a:schemeClr>
              </a:solidFill>
            </a:endParaRPr>
          </a:p>
          <a:p>
            <a:endParaRPr lang="en-US" dirty="0"/>
          </a:p>
        </p:txBody>
      </p:sp>
    </p:spTree>
    <p:extLst>
      <p:ext uri="{BB962C8B-B14F-4D97-AF65-F5344CB8AC3E}">
        <p14:creationId xmlns:p14="http://schemas.microsoft.com/office/powerpoint/2010/main" val="3123748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4353" y="5280338"/>
            <a:ext cx="6561906" cy="4346262"/>
          </a:xfrm>
        </p:spPr>
        <p:txBody>
          <a:bodyPr wrap="square">
            <a:normAutofit fontScale="92500" lnSpcReduction="20000"/>
          </a:bodyPr>
          <a:lstStyle/>
          <a:p>
            <a:pPr marL="171450" indent="-171450"/>
            <a:r>
              <a:rPr lang="en-US" dirty="0" smtClean="0"/>
              <a:t>USFSP Library partnered </a:t>
            </a:r>
            <a:r>
              <a:rPr lang="en-US" dirty="0"/>
              <a:t>with the Florida Humanities Council, the state affiliate of the National Endowment for the Humanities, that provides grants to non-profit organizations  and also designs and coordinates workshops for K-12 teachers, conducts heritage tours, operates a humanities speakers bureau, and partners with libraries to provide family literacy programs and cultural exhibits.</a:t>
            </a:r>
          </a:p>
          <a:p>
            <a:pPr marL="171450" indent="-171450"/>
            <a:r>
              <a:rPr lang="en-US" dirty="0"/>
              <a:t>Project: We publish the electronic archive of the Council’s quarterly publication, </a:t>
            </a:r>
            <a:r>
              <a:rPr lang="en-US" i="1" dirty="0" smtClean="0"/>
              <a:t>Forum</a:t>
            </a:r>
            <a:r>
              <a:rPr lang="en-US" dirty="0" smtClean="0"/>
              <a:t>.</a:t>
            </a:r>
          </a:p>
          <a:p>
            <a:pPr marL="171450" indent="-171450"/>
            <a:r>
              <a:rPr lang="en-US" dirty="0" smtClean="0"/>
              <a:t>Outcomes</a:t>
            </a:r>
            <a:r>
              <a:rPr lang="en-US" dirty="0"/>
              <a:t>: Provides a permanent home for their materials, increases awareness of their work, and generates good will between the University and the Florida Humanities Council. The journal has been viewed thousands of times from around </a:t>
            </a:r>
            <a:r>
              <a:rPr lang="en-US" dirty="0" smtClean="0"/>
              <a:t>the            </a:t>
            </a:r>
            <a:r>
              <a:rPr lang="en-US" dirty="0"/>
              <a:t>world through the USFSP Digital Archive</a:t>
            </a:r>
            <a:r>
              <a:rPr lang="en-US" dirty="0" smtClean="0"/>
              <a:t>.</a:t>
            </a:r>
            <a:endParaRPr lang="en-US" dirty="0"/>
          </a:p>
        </p:txBody>
      </p:sp>
      <p:sp>
        <p:nvSpPr>
          <p:cNvPr id="5" name="Title 4"/>
          <p:cNvSpPr>
            <a:spLocks noGrp="1"/>
          </p:cNvSpPr>
          <p:nvPr>
            <p:ph type="title"/>
          </p:nvPr>
        </p:nvSpPr>
        <p:spPr>
          <a:xfrm>
            <a:off x="534353" y="535519"/>
            <a:ext cx="6703695" cy="756962"/>
          </a:xfrm>
        </p:spPr>
        <p:txBody>
          <a:bodyPr>
            <a:normAutofit fontScale="90000"/>
          </a:bodyPr>
          <a:lstStyle/>
          <a:p>
            <a:pPr algn="ctr"/>
            <a:r>
              <a:rPr lang="en-US" b="1" dirty="0"/>
              <a:t>Florida Humanities </a:t>
            </a:r>
            <a:r>
              <a:rPr lang="en-US" b="1" dirty="0" smtClean="0"/>
              <a:t>Council </a:t>
            </a:r>
            <a:r>
              <a:rPr lang="en-US" b="1" i="1" dirty="0" smtClean="0"/>
              <a:t/>
            </a:r>
            <a:br>
              <a:rPr lang="en-US" b="1" i="1" dirty="0" smtClean="0"/>
            </a:br>
            <a:r>
              <a:rPr lang="en-US" b="1" i="1" dirty="0" smtClean="0"/>
              <a:t>Forum</a:t>
            </a:r>
            <a:r>
              <a:rPr lang="en-US" b="1" dirty="0" smtClean="0"/>
              <a:t> Archive</a:t>
            </a:r>
            <a:endParaRPr lang="en-US" dirty="0"/>
          </a:p>
        </p:txBody>
      </p:sp>
      <p:pic>
        <p:nvPicPr>
          <p:cNvPr id="6" name="Content Placeholder 4"/>
          <p:cNvPicPr>
            <a:picLocks/>
          </p:cNvPicPr>
          <p:nvPr/>
        </p:nvPicPr>
        <p:blipFill rotWithShape="1">
          <a:blip r:embed="rId2"/>
          <a:srcRect l="11538" t="8975" r="25802" b="4359"/>
          <a:stretch/>
        </p:blipFill>
        <p:spPr bwMode="auto">
          <a:xfrm>
            <a:off x="1599342" y="1435194"/>
            <a:ext cx="4573715" cy="370243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183124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52951" y="5576552"/>
            <a:ext cx="6266497" cy="4075806"/>
          </a:xfrm>
        </p:spPr>
        <p:txBody>
          <a:bodyPr/>
          <a:lstStyle/>
          <a:p>
            <a:pPr marL="171450" indent="-171450"/>
            <a:r>
              <a:rPr lang="en-US" dirty="0" smtClean="0"/>
              <a:t>USFSP Library partnered </a:t>
            </a:r>
            <a:r>
              <a:rPr lang="en-US" dirty="0"/>
              <a:t>with local churches, arts organizations and city government.</a:t>
            </a:r>
          </a:p>
          <a:p>
            <a:pPr marL="171450" indent="-171450"/>
            <a:r>
              <a:rPr lang="en-US" dirty="0"/>
              <a:t>Project: Created a Living Library for two hours with individuals representing different backgrounds and experiences available for “check-out” to students for 20 minutes at a time.</a:t>
            </a:r>
          </a:p>
          <a:p>
            <a:pPr marL="171450" indent="-171450"/>
            <a:r>
              <a:rPr lang="en-US" dirty="0"/>
              <a:t>Outcomes: Increased awareness of diversity and built connections between students and people from different walks of life in the community.</a:t>
            </a:r>
          </a:p>
          <a:p>
            <a:endParaRPr lang="en-US" dirty="0"/>
          </a:p>
        </p:txBody>
      </p:sp>
      <p:sp>
        <p:nvSpPr>
          <p:cNvPr id="5" name="Title 4"/>
          <p:cNvSpPr>
            <a:spLocks noGrp="1"/>
          </p:cNvSpPr>
          <p:nvPr>
            <p:ph type="title"/>
          </p:nvPr>
        </p:nvSpPr>
        <p:spPr>
          <a:xfrm>
            <a:off x="534353" y="535520"/>
            <a:ext cx="6703695" cy="813656"/>
          </a:xfrm>
        </p:spPr>
        <p:txBody>
          <a:bodyPr>
            <a:normAutofit fontScale="90000"/>
          </a:bodyPr>
          <a:lstStyle/>
          <a:p>
            <a:pPr algn="ctr"/>
            <a:r>
              <a:rPr lang="en-US" dirty="0" smtClean="0"/>
              <a:t>“Multicultural Day at the Library” Event</a:t>
            </a:r>
            <a:endParaRPr lang="en-US" dirty="0"/>
          </a:p>
        </p:txBody>
      </p:sp>
      <p:pic>
        <p:nvPicPr>
          <p:cNvPr id="6" name="Content Placeholder 3"/>
          <p:cNvPicPr>
            <a:picLocks/>
          </p:cNvPicPr>
          <p:nvPr/>
        </p:nvPicPr>
        <p:blipFill rotWithShape="1">
          <a:blip r:embed="rId2"/>
          <a:srcRect l="11026" t="2051" r="11795" b="14759"/>
          <a:stretch/>
        </p:blipFill>
        <p:spPr bwMode="auto">
          <a:xfrm>
            <a:off x="752951" y="1532586"/>
            <a:ext cx="6399848" cy="3860555"/>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76605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4353" y="5434884"/>
            <a:ext cx="6266497" cy="4191715"/>
          </a:xfrm>
        </p:spPr>
        <p:txBody>
          <a:bodyPr>
            <a:normAutofit lnSpcReduction="10000"/>
          </a:bodyPr>
          <a:lstStyle/>
          <a:p>
            <a:pPr marL="171450" indent="-171450"/>
            <a:r>
              <a:rPr lang="en-US" dirty="0" smtClean="0"/>
              <a:t>USFSP Library partnered </a:t>
            </a:r>
            <a:r>
              <a:rPr lang="en-US" dirty="0"/>
              <a:t>with the Florida Holocaust Museum, </a:t>
            </a:r>
            <a:r>
              <a:rPr lang="en-US" sz="2400" dirty="0"/>
              <a:t>dedicated to teaching the members of all races and cultures the inherent worth and dignity of human life in order to prevent future genocides.</a:t>
            </a:r>
          </a:p>
          <a:p>
            <a:pPr marL="171450" indent="-171450"/>
            <a:r>
              <a:rPr lang="en-US" sz="2400" dirty="0"/>
              <a:t>Project: Hosted the traveling exhibit, </a:t>
            </a:r>
            <a:r>
              <a:rPr lang="en-US" dirty="0"/>
              <a:t>“Whoever Saves a Single Life… Rescuers of Jews During the Holocaust,” in the first-floor atrium of the Library from March 28 through April 24, 2014.</a:t>
            </a:r>
          </a:p>
          <a:p>
            <a:pPr marL="171450" indent="-171450"/>
            <a:r>
              <a:rPr lang="en-US" dirty="0"/>
              <a:t>Outcomes: Provided an educational opportunity for our students, promoted tolerance, and drew </a:t>
            </a:r>
            <a:r>
              <a:rPr lang="en-US" dirty="0" smtClean="0"/>
              <a:t>  in </a:t>
            </a:r>
            <a:r>
              <a:rPr lang="en-US" dirty="0"/>
              <a:t>members of the local community.</a:t>
            </a:r>
          </a:p>
          <a:p>
            <a:endParaRPr lang="en-US" dirty="0"/>
          </a:p>
        </p:txBody>
      </p:sp>
      <p:sp>
        <p:nvSpPr>
          <p:cNvPr id="5" name="Title 4"/>
          <p:cNvSpPr>
            <a:spLocks noGrp="1"/>
          </p:cNvSpPr>
          <p:nvPr>
            <p:ph type="title"/>
          </p:nvPr>
        </p:nvSpPr>
        <p:spPr>
          <a:xfrm>
            <a:off x="428162" y="535519"/>
            <a:ext cx="7083379" cy="1382181"/>
          </a:xfrm>
        </p:spPr>
        <p:txBody>
          <a:bodyPr>
            <a:normAutofit fontScale="90000"/>
          </a:bodyPr>
          <a:lstStyle/>
          <a:p>
            <a:pPr algn="ctr"/>
            <a:r>
              <a:rPr lang="en-US" dirty="0" smtClean="0"/>
              <a:t>“Whoever </a:t>
            </a:r>
            <a:r>
              <a:rPr lang="en-US" dirty="0"/>
              <a:t>Saves a Single Life… Rescuers of Jews During </a:t>
            </a:r>
            <a:r>
              <a:rPr lang="en-US" dirty="0" smtClean="0"/>
              <a:t>the Holocaust” Exhibit </a:t>
            </a:r>
            <a:endParaRPr lang="en-US" dirty="0"/>
          </a:p>
        </p:txBody>
      </p:sp>
      <p:pic>
        <p:nvPicPr>
          <p:cNvPr id="6" name="Content Placeholder 3"/>
          <p:cNvPicPr>
            <a:picLocks/>
          </p:cNvPicPr>
          <p:nvPr/>
        </p:nvPicPr>
        <p:blipFill rotWithShape="1">
          <a:blip r:embed="rId2"/>
          <a:srcRect l="11282" t="13219" r="36154" b="12250"/>
          <a:stretch/>
        </p:blipFill>
        <p:spPr bwMode="auto">
          <a:xfrm>
            <a:off x="1506200" y="1917700"/>
            <a:ext cx="4927304" cy="3415942"/>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592155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86753" y="5666704"/>
            <a:ext cx="6450647" cy="3959895"/>
          </a:xfrm>
        </p:spPr>
        <p:txBody>
          <a:bodyPr/>
          <a:lstStyle/>
          <a:p>
            <a:pPr marL="171450" indent="-171450"/>
            <a:r>
              <a:rPr lang="en-US" dirty="0" smtClean="0"/>
              <a:t>USFSP Library partnered </a:t>
            </a:r>
            <a:r>
              <a:rPr lang="en-US" dirty="0"/>
              <a:t>with the Dali </a:t>
            </a:r>
            <a:r>
              <a:rPr lang="en-US" dirty="0" smtClean="0"/>
              <a:t>Museum. </a:t>
            </a:r>
            <a:endParaRPr lang="en-US" dirty="0"/>
          </a:p>
          <a:p>
            <a:pPr marL="171450" indent="-171450"/>
            <a:r>
              <a:rPr lang="en-US" dirty="0"/>
              <a:t>Project: Members of the Dali Museum staff, the Library Dean, and the Dean of Arts &amp; Sciences acted out the Dali Painting </a:t>
            </a:r>
            <a:r>
              <a:rPr lang="en-US" i="1" dirty="0"/>
              <a:t>The Average Bureaucrat .</a:t>
            </a:r>
          </a:p>
          <a:p>
            <a:pPr marL="171450" indent="-171450"/>
            <a:r>
              <a:rPr lang="en-US" dirty="0"/>
              <a:t>Outcomes: Advertised a new course being team-taught between USFSP and the Museum, increased student awareness of a nearby museum, and strengthened a long-term partnership between </a:t>
            </a:r>
            <a:r>
              <a:rPr lang="en-US" dirty="0" smtClean="0"/>
              <a:t>    the </a:t>
            </a:r>
            <a:r>
              <a:rPr lang="en-US" dirty="0"/>
              <a:t>Museum and the University.</a:t>
            </a:r>
          </a:p>
          <a:p>
            <a:endParaRPr lang="en-US" dirty="0"/>
          </a:p>
        </p:txBody>
      </p:sp>
      <p:sp>
        <p:nvSpPr>
          <p:cNvPr id="5" name="Title 4"/>
          <p:cNvSpPr>
            <a:spLocks noGrp="1"/>
          </p:cNvSpPr>
          <p:nvPr>
            <p:ph type="title"/>
          </p:nvPr>
        </p:nvSpPr>
        <p:spPr/>
        <p:txBody>
          <a:bodyPr>
            <a:normAutofit fontScale="90000"/>
          </a:bodyPr>
          <a:lstStyle/>
          <a:p>
            <a:pPr algn="ctr"/>
            <a:r>
              <a:rPr lang="en-US" i="1" dirty="0"/>
              <a:t>Average Bureaucrat </a:t>
            </a:r>
            <a:r>
              <a:rPr lang="en-US" dirty="0" smtClean="0"/>
              <a:t>Act-Out</a:t>
            </a:r>
            <a:br>
              <a:rPr lang="en-US" dirty="0" smtClean="0"/>
            </a:br>
            <a:r>
              <a:rPr lang="en-US" dirty="0" smtClean="0"/>
              <a:t>Event</a:t>
            </a:r>
            <a:endParaRPr lang="en-US" dirty="0"/>
          </a:p>
        </p:txBody>
      </p:sp>
      <p:pic>
        <p:nvPicPr>
          <p:cNvPr id="6" name="Content Placeholder 4" descr="X:\Marketing\photos and graphics\Library_Events\Dali_2014\dali 055.JP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353" y="1566432"/>
            <a:ext cx="3239157" cy="2361623"/>
          </a:xfrm>
          <a:prstGeom prst="rect">
            <a:avLst/>
          </a:prstGeom>
          <a:noFill/>
          <a:ln>
            <a:solidFill>
              <a:schemeClr val="tx1"/>
            </a:solidFill>
          </a:ln>
        </p:spPr>
      </p:pic>
      <p:pic>
        <p:nvPicPr>
          <p:cNvPr id="7" name="Content Placeholder 5" descr="X:\Marketing\photos and graphics\Library_Events\Dali_2014\dali 004.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43679" y="2928737"/>
            <a:ext cx="3124200" cy="2531425"/>
          </a:xfrm>
          <a:prstGeom prst="rect">
            <a:avLst/>
          </a:prstGeom>
          <a:noFill/>
          <a:ln>
            <a:solidFill>
              <a:schemeClr val="tx1"/>
            </a:solidFill>
          </a:ln>
        </p:spPr>
      </p:pic>
    </p:spTree>
    <p:extLst>
      <p:ext uri="{BB962C8B-B14F-4D97-AF65-F5344CB8AC3E}">
        <p14:creationId xmlns:p14="http://schemas.microsoft.com/office/powerpoint/2010/main" val="1014035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353" y="535519"/>
            <a:ext cx="6703695" cy="1011927"/>
          </a:xfrm>
        </p:spPr>
        <p:txBody>
          <a:bodyPr>
            <a:normAutofit fontScale="90000"/>
          </a:bodyPr>
          <a:lstStyle/>
          <a:p>
            <a:pPr algn="ctr"/>
            <a:r>
              <a:rPr lang="en-US" dirty="0" smtClean="0"/>
              <a:t>Building Collaborations: </a:t>
            </a:r>
            <a:br>
              <a:rPr lang="en-US" dirty="0" smtClean="0"/>
            </a:br>
            <a:r>
              <a:rPr lang="en-US" dirty="0" smtClean="0"/>
              <a:t>Process </a:t>
            </a:r>
            <a:endParaRPr lang="en-US" dirty="0"/>
          </a:p>
        </p:txBody>
      </p:sp>
      <p:sp>
        <p:nvSpPr>
          <p:cNvPr id="3" name="Content Placeholder 2"/>
          <p:cNvSpPr>
            <a:spLocks noGrp="1"/>
          </p:cNvSpPr>
          <p:nvPr>
            <p:ph sz="half" idx="1"/>
          </p:nvPr>
        </p:nvSpPr>
        <p:spPr>
          <a:xfrm>
            <a:off x="534352" y="1547447"/>
            <a:ext cx="6703695" cy="8047314"/>
          </a:xfrm>
        </p:spPr>
        <p:txBody>
          <a:bodyPr>
            <a:normAutofit/>
          </a:bodyPr>
          <a:lstStyle/>
          <a:p>
            <a:r>
              <a:rPr lang="en-US" dirty="0" smtClean="0"/>
              <a:t>Finding prospective partners</a:t>
            </a:r>
          </a:p>
          <a:p>
            <a:pPr lvl="1"/>
            <a:r>
              <a:rPr lang="en-US" dirty="0" smtClean="0"/>
              <a:t>Look around for organizations that are doing work that supports, expands, or serves a need for your campus. </a:t>
            </a:r>
            <a:r>
              <a:rPr lang="en-US" dirty="0"/>
              <a:t>T</a:t>
            </a:r>
            <a:r>
              <a:rPr lang="en-US" dirty="0" smtClean="0"/>
              <a:t>here are no shortage of possible partners! Consider:</a:t>
            </a:r>
          </a:p>
          <a:p>
            <a:pPr lvl="2"/>
            <a:r>
              <a:rPr lang="en-US" dirty="0" smtClean="0"/>
              <a:t>What the organization could bring to the table;</a:t>
            </a:r>
          </a:p>
          <a:p>
            <a:pPr lvl="2"/>
            <a:r>
              <a:rPr lang="en-US" dirty="0" smtClean="0"/>
              <a:t>What their current initiatives and priorities are;</a:t>
            </a:r>
          </a:p>
          <a:p>
            <a:pPr lvl="2"/>
            <a:r>
              <a:rPr lang="en-US" dirty="0" smtClean="0"/>
              <a:t>What links they have to your institution.</a:t>
            </a:r>
          </a:p>
          <a:p>
            <a:r>
              <a:rPr lang="en-US" dirty="0" smtClean="0"/>
              <a:t>Deciding HOW to partner</a:t>
            </a:r>
          </a:p>
          <a:p>
            <a:pPr lvl="1"/>
            <a:r>
              <a:rPr lang="en-US" dirty="0" smtClean="0"/>
              <a:t>What are they doing that you want to support? </a:t>
            </a:r>
          </a:p>
          <a:p>
            <a:pPr lvl="1"/>
            <a:r>
              <a:rPr lang="en-US" dirty="0" smtClean="0"/>
              <a:t>Does a campus initiative fit with their mission?</a:t>
            </a:r>
          </a:p>
          <a:p>
            <a:pPr lvl="1"/>
            <a:r>
              <a:rPr lang="en-US" dirty="0" smtClean="0"/>
              <a:t>Do they have an unmet need that you can help with? </a:t>
            </a:r>
          </a:p>
          <a:p>
            <a:r>
              <a:rPr lang="en-US" dirty="0" smtClean="0"/>
              <a:t>Making an offer</a:t>
            </a:r>
          </a:p>
          <a:p>
            <a:pPr lvl="1"/>
            <a:r>
              <a:rPr lang="en-US" dirty="0" smtClean="0"/>
              <a:t>Start with something small and specific: a program, a small project, or a cooperative event. </a:t>
            </a:r>
          </a:p>
          <a:p>
            <a:pPr lvl="1"/>
            <a:r>
              <a:rPr lang="en-US" dirty="0" smtClean="0"/>
              <a:t>Outline the benefits for both organizations and be realistic about the effort needed.</a:t>
            </a:r>
          </a:p>
          <a:p>
            <a:r>
              <a:rPr lang="en-US" dirty="0" smtClean="0"/>
              <a:t>Developing programs, projects, or events</a:t>
            </a:r>
          </a:p>
          <a:p>
            <a:pPr lvl="1"/>
            <a:r>
              <a:rPr lang="en-US" dirty="0" smtClean="0"/>
              <a:t>Stay in contact and be persistent</a:t>
            </a:r>
          </a:p>
          <a:p>
            <a:pPr lvl="1"/>
            <a:r>
              <a:rPr lang="en-US" dirty="0" smtClean="0"/>
              <a:t>Have a point person for your partnership, but make sure other people know what is going on as well. </a:t>
            </a:r>
          </a:p>
          <a:p>
            <a:pPr lvl="1"/>
            <a:r>
              <a:rPr lang="en-US" dirty="0" smtClean="0"/>
              <a:t>Support each other’s efforts, even if things don’t go according to plan. </a:t>
            </a:r>
          </a:p>
          <a:p>
            <a:pPr lvl="1"/>
            <a:r>
              <a:rPr lang="en-US" dirty="0" smtClean="0"/>
              <a:t>Talk frequently about your successes and                opportunities for change. </a:t>
            </a:r>
            <a:endParaRPr lang="en-US" dirty="0"/>
          </a:p>
        </p:txBody>
      </p:sp>
    </p:spTree>
    <p:extLst>
      <p:ext uri="{BB962C8B-B14F-4D97-AF65-F5344CB8AC3E}">
        <p14:creationId xmlns:p14="http://schemas.microsoft.com/office/powerpoint/2010/main" val="1641454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353" y="535519"/>
            <a:ext cx="6703695" cy="1011927"/>
          </a:xfrm>
        </p:spPr>
        <p:txBody>
          <a:bodyPr>
            <a:normAutofit fontScale="90000"/>
          </a:bodyPr>
          <a:lstStyle/>
          <a:p>
            <a:pPr algn="ctr"/>
            <a:r>
              <a:rPr lang="en-US" dirty="0" smtClean="0"/>
              <a:t>Building Collaborations: </a:t>
            </a:r>
            <a:br>
              <a:rPr lang="en-US" dirty="0" smtClean="0"/>
            </a:br>
            <a:r>
              <a:rPr lang="en-US" dirty="0" smtClean="0"/>
              <a:t>Pitfalls and Concerns</a:t>
            </a:r>
            <a:endParaRPr lang="en-US" dirty="0"/>
          </a:p>
        </p:txBody>
      </p:sp>
      <p:sp>
        <p:nvSpPr>
          <p:cNvPr id="3" name="Content Placeholder 2"/>
          <p:cNvSpPr>
            <a:spLocks noGrp="1"/>
          </p:cNvSpPr>
          <p:nvPr>
            <p:ph sz="half" idx="1"/>
          </p:nvPr>
        </p:nvSpPr>
        <p:spPr>
          <a:xfrm>
            <a:off x="534352" y="1547447"/>
            <a:ext cx="5145231" cy="8266254"/>
          </a:xfrm>
        </p:spPr>
        <p:txBody>
          <a:bodyPr>
            <a:normAutofit fontScale="92500" lnSpcReduction="10000"/>
          </a:bodyPr>
          <a:lstStyle/>
          <a:p>
            <a:r>
              <a:rPr lang="en-US" dirty="0" smtClean="0"/>
              <a:t>Time Sinks </a:t>
            </a:r>
          </a:p>
          <a:p>
            <a:pPr lvl="1"/>
            <a:r>
              <a:rPr lang="en-US" dirty="0" smtClean="0"/>
              <a:t>Problems: </a:t>
            </a:r>
          </a:p>
          <a:p>
            <a:pPr lvl="2"/>
            <a:r>
              <a:rPr lang="en-US" dirty="0" smtClean="0"/>
              <a:t>Collaborating takes more time than doing it alone. </a:t>
            </a:r>
          </a:p>
          <a:p>
            <a:pPr lvl="2"/>
            <a:r>
              <a:rPr lang="en-US" dirty="0" smtClean="0"/>
              <a:t>Different organizations have different workflows, staffing, or budgets for projects. </a:t>
            </a:r>
          </a:p>
          <a:p>
            <a:pPr lvl="2"/>
            <a:r>
              <a:rPr lang="en-US" dirty="0" smtClean="0"/>
              <a:t>It is hard to estimate how long it will take. </a:t>
            </a:r>
          </a:p>
          <a:p>
            <a:pPr lvl="1"/>
            <a:r>
              <a:rPr lang="en-US" dirty="0" smtClean="0"/>
              <a:t>Ways to mitigate:</a:t>
            </a:r>
          </a:p>
          <a:p>
            <a:pPr lvl="2"/>
            <a:r>
              <a:rPr lang="en-US" dirty="0" smtClean="0"/>
              <a:t>Assume it will take more time than you think. </a:t>
            </a:r>
          </a:p>
          <a:p>
            <a:pPr lvl="2"/>
            <a:r>
              <a:rPr lang="en-US" dirty="0" smtClean="0"/>
              <a:t>Pad your timeline and talk candidly with your partners about how you will deal with delays.</a:t>
            </a:r>
          </a:p>
          <a:p>
            <a:pPr lvl="2"/>
            <a:r>
              <a:rPr lang="en-US" dirty="0" smtClean="0"/>
              <a:t>Start with a small, discrete project to get a feel for how long </a:t>
            </a:r>
            <a:r>
              <a:rPr lang="en-US" dirty="0"/>
              <a:t>a</a:t>
            </a:r>
            <a:r>
              <a:rPr lang="en-US" dirty="0" smtClean="0"/>
              <a:t> larger project will take. </a:t>
            </a:r>
          </a:p>
          <a:p>
            <a:r>
              <a:rPr lang="en-US" dirty="0" smtClean="0"/>
              <a:t>Mission Creep </a:t>
            </a:r>
          </a:p>
          <a:p>
            <a:pPr lvl="1"/>
            <a:r>
              <a:rPr lang="en-US" dirty="0"/>
              <a:t>Problems</a:t>
            </a:r>
            <a:r>
              <a:rPr lang="en-US" dirty="0" smtClean="0"/>
              <a:t>: </a:t>
            </a:r>
          </a:p>
          <a:p>
            <a:pPr lvl="2"/>
            <a:r>
              <a:rPr lang="en-US" dirty="0" smtClean="0"/>
              <a:t>Forming partnerships is exciting, and it is easy to brainstorm your way into a bigger commitment than you planned. </a:t>
            </a:r>
            <a:endParaRPr lang="en-US" dirty="0"/>
          </a:p>
          <a:p>
            <a:pPr lvl="1"/>
            <a:r>
              <a:rPr lang="en-US" dirty="0"/>
              <a:t>Ways to mitigate</a:t>
            </a:r>
            <a:r>
              <a:rPr lang="en-US" dirty="0" smtClean="0"/>
              <a:t>:</a:t>
            </a:r>
          </a:p>
          <a:p>
            <a:pPr lvl="2"/>
            <a:r>
              <a:rPr lang="en-US" dirty="0" smtClean="0"/>
              <a:t>Start small, and don’t promise more than you are CERTAIN you can deliver. If your small project works, you can expand your partnership further.</a:t>
            </a:r>
          </a:p>
          <a:p>
            <a:r>
              <a:rPr lang="en-US" dirty="0" smtClean="0"/>
              <a:t>Attendance</a:t>
            </a:r>
          </a:p>
          <a:p>
            <a:pPr lvl="1"/>
            <a:r>
              <a:rPr lang="en-US" dirty="0"/>
              <a:t>Problems</a:t>
            </a:r>
            <a:r>
              <a:rPr lang="en-US" dirty="0" smtClean="0"/>
              <a:t>:</a:t>
            </a:r>
          </a:p>
          <a:p>
            <a:pPr lvl="2"/>
            <a:r>
              <a:rPr lang="en-US" dirty="0" smtClean="0"/>
              <a:t>Sometimes, no one comes. </a:t>
            </a:r>
            <a:endParaRPr lang="en-US" dirty="0"/>
          </a:p>
          <a:p>
            <a:pPr lvl="1"/>
            <a:r>
              <a:rPr lang="en-US" dirty="0"/>
              <a:t>Ways to mitigate</a:t>
            </a:r>
            <a:r>
              <a:rPr lang="en-US" dirty="0" smtClean="0"/>
              <a:t>:</a:t>
            </a:r>
          </a:p>
          <a:p>
            <a:pPr lvl="2"/>
            <a:r>
              <a:rPr lang="en-US" dirty="0" smtClean="0"/>
              <a:t>Tie your projects into classes, groups, or activities already happening on campus. </a:t>
            </a:r>
          </a:p>
          <a:p>
            <a:pPr lvl="2"/>
            <a:r>
              <a:rPr lang="en-US" dirty="0" smtClean="0"/>
              <a:t>Make sure your promotion is top notch, and try to offer times that work with a variety of schedules. </a:t>
            </a:r>
          </a:p>
          <a:p>
            <a:pPr lvl="2"/>
            <a:r>
              <a:rPr lang="en-US" dirty="0" smtClean="0"/>
              <a:t>Sometimes, the event is not a good fit for your community. Move on, and try something different next time. </a:t>
            </a:r>
            <a:endParaRPr lang="en-US" dirty="0"/>
          </a:p>
        </p:txBody>
      </p:sp>
      <p:sp>
        <p:nvSpPr>
          <p:cNvPr id="4" name="Oval Callout 3"/>
          <p:cNvSpPr/>
          <p:nvPr/>
        </p:nvSpPr>
        <p:spPr>
          <a:xfrm>
            <a:off x="5473521" y="2936383"/>
            <a:ext cx="1839223" cy="1540841"/>
          </a:xfrm>
          <a:prstGeom prst="wedgeEllipseCallout">
            <a:avLst>
              <a:gd name="adj1" fmla="val -65924"/>
              <a:gd name="adj2" fmla="val -35329"/>
            </a:avLst>
          </a:prstGeom>
          <a:solidFill>
            <a:schemeClr val="bg1"/>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00000"/>
                </a:solidFill>
              </a:rPr>
              <a:t>“Everything takes more time than I thought it would!"</a:t>
            </a:r>
            <a:endParaRPr lang="en-US" sz="1600" dirty="0">
              <a:solidFill>
                <a:srgbClr val="000000"/>
              </a:solidFill>
            </a:endParaRPr>
          </a:p>
        </p:txBody>
      </p:sp>
      <p:sp>
        <p:nvSpPr>
          <p:cNvPr id="5" name="Oval Callout 4"/>
          <p:cNvSpPr/>
          <p:nvPr/>
        </p:nvSpPr>
        <p:spPr>
          <a:xfrm>
            <a:off x="5527569" y="5054049"/>
            <a:ext cx="1785175" cy="1055076"/>
          </a:xfrm>
          <a:prstGeom prst="wedgeEllipseCallout">
            <a:avLst>
              <a:gd name="adj1" fmla="val -55536"/>
              <a:gd name="adj2" fmla="val 54035"/>
            </a:avLst>
          </a:prstGeom>
          <a:solidFill>
            <a:schemeClr val="bg1"/>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“Wait, what did I just agree to?”</a:t>
            </a:r>
            <a:endParaRPr lang="en-US" dirty="0">
              <a:solidFill>
                <a:srgbClr val="000000"/>
              </a:solidFill>
            </a:endParaRPr>
          </a:p>
        </p:txBody>
      </p:sp>
      <p:sp>
        <p:nvSpPr>
          <p:cNvPr id="6" name="Oval Callout 5"/>
          <p:cNvSpPr/>
          <p:nvPr/>
        </p:nvSpPr>
        <p:spPr>
          <a:xfrm>
            <a:off x="5527569" y="6902002"/>
            <a:ext cx="1658919" cy="1193362"/>
          </a:xfrm>
          <a:prstGeom prst="wedgeEllipseCallout">
            <a:avLst>
              <a:gd name="adj1" fmla="val -38051"/>
              <a:gd name="adj2" fmla="val 62252"/>
            </a:avLst>
          </a:prstGeom>
          <a:solidFill>
            <a:schemeClr val="bg1"/>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“Well, no one came. Now what?”</a:t>
            </a:r>
            <a:endParaRPr lang="en-US" dirty="0">
              <a:solidFill>
                <a:srgbClr val="000000"/>
              </a:solidFill>
            </a:endParaRPr>
          </a:p>
        </p:txBody>
      </p:sp>
    </p:spTree>
    <p:extLst>
      <p:ext uri="{BB962C8B-B14F-4D97-AF65-F5344CB8AC3E}">
        <p14:creationId xmlns:p14="http://schemas.microsoft.com/office/powerpoint/2010/main" val="3206469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20"/>
            <a:ext cx="6703695" cy="1047096"/>
          </a:xfrm>
        </p:spPr>
        <p:txBody>
          <a:bodyPr/>
          <a:lstStyle/>
          <a:p>
            <a:pPr algn="ctr"/>
            <a:r>
              <a:rPr lang="en-US" b="1" dirty="0"/>
              <a:t>Our Libraries</a:t>
            </a:r>
          </a:p>
        </p:txBody>
      </p:sp>
      <p:sp>
        <p:nvSpPr>
          <p:cNvPr id="4" name="Content Placeholder 3"/>
          <p:cNvSpPr>
            <a:spLocks noGrp="1"/>
          </p:cNvSpPr>
          <p:nvPr>
            <p:ph sz="half" idx="2"/>
          </p:nvPr>
        </p:nvSpPr>
        <p:spPr>
          <a:xfrm>
            <a:off x="535366" y="4185260"/>
            <a:ext cx="3288089" cy="5017355"/>
          </a:xfrm>
        </p:spPr>
        <p:txBody>
          <a:bodyPr/>
          <a:lstStyle/>
          <a:p>
            <a:r>
              <a:rPr lang="en-US" sz="2400" dirty="0"/>
              <a:t>Serves the  SFSC students, staff, faculty, and community of Highlands, Hardee, and Desoto counties. </a:t>
            </a:r>
          </a:p>
          <a:p>
            <a:r>
              <a:rPr lang="en-US" sz="2400" dirty="0"/>
              <a:t>College </a:t>
            </a:r>
            <a:r>
              <a:rPr lang="en-US" sz="2400" dirty="0" smtClean="0"/>
              <a:t>FTE: 2,280 (2012-2013)</a:t>
            </a:r>
            <a:endParaRPr lang="en-US" sz="2400" dirty="0"/>
          </a:p>
          <a:p>
            <a:r>
              <a:rPr lang="en-US" sz="2400" dirty="0" smtClean="0"/>
              <a:t>Total </a:t>
            </a:r>
            <a:r>
              <a:rPr lang="en-US" sz="2400" dirty="0"/>
              <a:t>Staff: 2 librarians, 2 full-time staff, 2 part-time staff</a:t>
            </a:r>
          </a:p>
          <a:p>
            <a:r>
              <a:rPr lang="en-US" sz="2400" dirty="0"/>
              <a:t>4 campuses</a:t>
            </a:r>
          </a:p>
          <a:p>
            <a:pPr marL="0" indent="0">
              <a:buNone/>
            </a:pPr>
            <a:endParaRPr lang="en-US" dirty="0"/>
          </a:p>
        </p:txBody>
      </p:sp>
      <p:sp>
        <p:nvSpPr>
          <p:cNvPr id="6" name="Content Placeholder 5"/>
          <p:cNvSpPr>
            <a:spLocks noGrp="1"/>
          </p:cNvSpPr>
          <p:nvPr>
            <p:ph sz="quarter" idx="4"/>
          </p:nvPr>
        </p:nvSpPr>
        <p:spPr>
          <a:xfrm>
            <a:off x="3934778" y="4185260"/>
            <a:ext cx="3304282" cy="5017355"/>
          </a:xfrm>
        </p:spPr>
        <p:txBody>
          <a:bodyPr>
            <a:normAutofit lnSpcReduction="10000"/>
          </a:bodyPr>
          <a:lstStyle/>
          <a:p>
            <a:r>
              <a:rPr lang="en-US" sz="2400" dirty="0"/>
              <a:t>Serves </a:t>
            </a:r>
            <a:r>
              <a:rPr lang="en-US" sz="2400" dirty="0" smtClean="0"/>
              <a:t>USFSP students, faculty, staff of USFSP and the surrounding community in Pinellas County</a:t>
            </a:r>
            <a:endParaRPr lang="en-US" sz="2400" dirty="0"/>
          </a:p>
          <a:p>
            <a:r>
              <a:rPr lang="en-US" sz="2400" dirty="0" smtClean="0"/>
              <a:t>University </a:t>
            </a:r>
            <a:r>
              <a:rPr lang="en-US" sz="2400" dirty="0"/>
              <a:t>FTE: </a:t>
            </a:r>
            <a:r>
              <a:rPr lang="en-US" sz="2400" dirty="0" smtClean="0"/>
              <a:t>4596 grad &amp; undergrad students (2014-2015)</a:t>
            </a:r>
            <a:endParaRPr lang="en-US" sz="2400" dirty="0"/>
          </a:p>
          <a:p>
            <a:r>
              <a:rPr lang="en-US" sz="2400" dirty="0" smtClean="0"/>
              <a:t>Total </a:t>
            </a:r>
            <a:r>
              <a:rPr lang="en-US" sz="2400" dirty="0"/>
              <a:t>Staff: 9</a:t>
            </a:r>
            <a:r>
              <a:rPr lang="en-US" sz="2400" dirty="0" smtClean="0"/>
              <a:t> librarians, 20 full-time staff, including instructional designers for online courses</a:t>
            </a:r>
            <a:endParaRPr lang="en-US" dirty="0"/>
          </a:p>
          <a:p>
            <a:r>
              <a:rPr lang="en-US" sz="2400" dirty="0"/>
              <a:t>1 campus</a:t>
            </a:r>
          </a:p>
          <a:p>
            <a:endParaRPr lang="en-US" dirty="0"/>
          </a:p>
        </p:txBody>
      </p:sp>
      <p:pic>
        <p:nvPicPr>
          <p:cNvPr id="7" name="Content Placeholder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365" y="1485828"/>
            <a:ext cx="2148687" cy="673820"/>
          </a:xfrm>
          <a:prstGeom prst="rect">
            <a:avLst/>
          </a:prstGeom>
        </p:spPr>
      </p:pic>
      <p:sp>
        <p:nvSpPr>
          <p:cNvPr id="8" name="TextBox 7"/>
          <p:cNvSpPr txBox="1"/>
          <p:nvPr/>
        </p:nvSpPr>
        <p:spPr>
          <a:xfrm>
            <a:off x="2684052" y="1793414"/>
            <a:ext cx="1139403" cy="461665"/>
          </a:xfrm>
          <a:prstGeom prst="rect">
            <a:avLst/>
          </a:prstGeom>
          <a:noFill/>
        </p:spPr>
        <p:txBody>
          <a:bodyPr wrap="square" rtlCol="0">
            <a:spAutoFit/>
          </a:bodyPr>
          <a:lstStyle/>
          <a:p>
            <a:r>
              <a:rPr lang="en-US" sz="2400" dirty="0">
                <a:solidFill>
                  <a:srgbClr val="002060"/>
                </a:solidFill>
                <a:latin typeface="Arial" panose="020B0604020202020204" pitchFamily="34" charset="0"/>
                <a:cs typeface="Arial" panose="020B0604020202020204" pitchFamily="34" charset="0"/>
              </a:rPr>
              <a:t>Library</a:t>
            </a:r>
          </a:p>
        </p:txBody>
      </p:sp>
      <p:pic>
        <p:nvPicPr>
          <p:cNvPr id="9" name="Picture 2" descr="Library_Highlan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365" y="2478330"/>
            <a:ext cx="2936498" cy="13899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5530" y="2478331"/>
            <a:ext cx="2683566" cy="1389944"/>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398" t="17196" r="-398" b="16180"/>
          <a:stretch/>
        </p:blipFill>
        <p:spPr>
          <a:xfrm>
            <a:off x="3989553" y="1276162"/>
            <a:ext cx="2695520" cy="1189941"/>
          </a:xfrm>
          <a:prstGeom prst="rect">
            <a:avLst/>
          </a:prstGeom>
        </p:spPr>
      </p:pic>
    </p:spTree>
    <p:extLst>
      <p:ext uri="{BB962C8B-B14F-4D97-AF65-F5344CB8AC3E}">
        <p14:creationId xmlns:p14="http://schemas.microsoft.com/office/powerpoint/2010/main" val="182233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353" y="535520"/>
            <a:ext cx="6703695" cy="1023649"/>
          </a:xfrm>
        </p:spPr>
        <p:txBody>
          <a:bodyPr/>
          <a:lstStyle/>
          <a:p>
            <a:pPr algn="ctr"/>
            <a:r>
              <a:rPr lang="en-US" b="1" dirty="0"/>
              <a:t>Why Do We Partner?</a:t>
            </a:r>
          </a:p>
        </p:txBody>
      </p:sp>
      <p:sp>
        <p:nvSpPr>
          <p:cNvPr id="3" name="Content Placeholder 2"/>
          <p:cNvSpPr>
            <a:spLocks noGrp="1"/>
          </p:cNvSpPr>
          <p:nvPr>
            <p:ph idx="1"/>
          </p:nvPr>
        </p:nvSpPr>
        <p:spPr>
          <a:xfrm>
            <a:off x="534353" y="1664677"/>
            <a:ext cx="6703695" cy="7936523"/>
          </a:xfrm>
        </p:spPr>
        <p:txBody>
          <a:bodyPr/>
          <a:lstStyle/>
          <a:p>
            <a:r>
              <a:rPr lang="en-US" sz="3200" dirty="0" smtClean="0"/>
              <a:t>Promotes instutional values, including community engagement and expanding educational opportunities,</a:t>
            </a:r>
          </a:p>
          <a:p>
            <a:r>
              <a:rPr lang="en-US" sz="3200" dirty="0" smtClean="0"/>
              <a:t>Accomplishes projects neither organization could accomplish alone, </a:t>
            </a:r>
          </a:p>
          <a:p>
            <a:r>
              <a:rPr lang="en-US" sz="3200" dirty="0" smtClean="0"/>
              <a:t>Enriches educational experience for our students,</a:t>
            </a:r>
          </a:p>
          <a:p>
            <a:r>
              <a:rPr lang="en-US" sz="3200" dirty="0" smtClean="0"/>
              <a:t>Raises awareness of college/university and library in the community, </a:t>
            </a:r>
          </a:p>
          <a:p>
            <a:r>
              <a:rPr lang="en-US" sz="3200" dirty="0" smtClean="0"/>
              <a:t>Builds relationships and partnerships that provide professional development and opportunities for growth.</a:t>
            </a:r>
          </a:p>
          <a:p>
            <a:endParaRPr lang="en-US" dirty="0"/>
          </a:p>
        </p:txBody>
      </p:sp>
    </p:spTree>
    <p:extLst>
      <p:ext uri="{BB962C8B-B14F-4D97-AF65-F5344CB8AC3E}">
        <p14:creationId xmlns:p14="http://schemas.microsoft.com/office/powerpoint/2010/main" val="1780730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353" y="535519"/>
            <a:ext cx="6703695" cy="1035373"/>
          </a:xfrm>
        </p:spPr>
        <p:txBody>
          <a:bodyPr/>
          <a:lstStyle/>
          <a:p>
            <a:pPr algn="ctr"/>
            <a:r>
              <a:rPr lang="en-US" b="1" dirty="0"/>
              <a:t>Types of Partnerships</a:t>
            </a:r>
          </a:p>
        </p:txBody>
      </p:sp>
      <p:sp>
        <p:nvSpPr>
          <p:cNvPr id="3" name="Content Placeholder 2"/>
          <p:cNvSpPr>
            <a:spLocks noGrp="1"/>
          </p:cNvSpPr>
          <p:nvPr>
            <p:ph idx="1"/>
          </p:nvPr>
        </p:nvSpPr>
        <p:spPr>
          <a:xfrm>
            <a:off x="534353" y="1418492"/>
            <a:ext cx="6703695" cy="8182708"/>
          </a:xfrm>
        </p:spPr>
        <p:txBody>
          <a:bodyPr>
            <a:normAutofit/>
          </a:bodyPr>
          <a:lstStyle/>
          <a:p>
            <a:r>
              <a:rPr lang="en-US" dirty="0"/>
              <a:t>Archival or </a:t>
            </a:r>
            <a:r>
              <a:rPr lang="en-US" dirty="0" smtClean="0"/>
              <a:t>Research</a:t>
            </a:r>
          </a:p>
          <a:p>
            <a:pPr lvl="1"/>
            <a:r>
              <a:rPr lang="en-US" dirty="0" smtClean="0"/>
              <a:t>Focus on preservation, access, or research for a specific collection or organization.</a:t>
            </a:r>
            <a:endParaRPr lang="en-US" dirty="0"/>
          </a:p>
          <a:p>
            <a:pPr lvl="2"/>
            <a:r>
              <a:rPr lang="en-US" dirty="0"/>
              <a:t>SFSC African Art Collection</a:t>
            </a:r>
          </a:p>
          <a:p>
            <a:pPr lvl="2"/>
            <a:r>
              <a:rPr lang="en-US" dirty="0"/>
              <a:t>St. Petersburg Arts Alliance</a:t>
            </a:r>
          </a:p>
          <a:p>
            <a:pPr lvl="2"/>
            <a:r>
              <a:rPr lang="en-US" dirty="0"/>
              <a:t>Florida Humanities Council Forum Magazine Archive</a:t>
            </a:r>
          </a:p>
          <a:p>
            <a:r>
              <a:rPr lang="en-US" dirty="0" smtClean="0"/>
              <a:t>Events</a:t>
            </a:r>
            <a:endParaRPr lang="en-US" dirty="0"/>
          </a:p>
          <a:p>
            <a:pPr lvl="1"/>
            <a:r>
              <a:rPr lang="en-US" dirty="0" smtClean="0"/>
              <a:t>Include collaborative and cross-promoted events inside or outside the library</a:t>
            </a:r>
          </a:p>
          <a:p>
            <a:pPr lvl="2"/>
            <a:r>
              <a:rPr lang="en-US" dirty="0" smtClean="0"/>
              <a:t>National </a:t>
            </a:r>
            <a:r>
              <a:rPr lang="en-US" dirty="0"/>
              <a:t>Poetry Month Collaborative </a:t>
            </a:r>
            <a:r>
              <a:rPr lang="en-US" dirty="0" smtClean="0"/>
              <a:t>Programming with public libraries</a:t>
            </a:r>
            <a:endParaRPr lang="en-US" dirty="0"/>
          </a:p>
          <a:p>
            <a:pPr lvl="2"/>
            <a:r>
              <a:rPr lang="en-US" dirty="0" smtClean="0"/>
              <a:t>Multicultural </a:t>
            </a:r>
            <a:r>
              <a:rPr lang="en-US" dirty="0"/>
              <a:t>Day at the </a:t>
            </a:r>
            <a:r>
              <a:rPr lang="en-US" dirty="0" smtClean="0"/>
              <a:t>Library </a:t>
            </a:r>
          </a:p>
          <a:p>
            <a:pPr lvl="2"/>
            <a:r>
              <a:rPr lang="en-US" i="1" dirty="0" smtClean="0"/>
              <a:t>Average Bureaucrat </a:t>
            </a:r>
            <a:r>
              <a:rPr lang="en-US" dirty="0" smtClean="0"/>
              <a:t>act-out highlighting new course team-taught by  Dali Museum and USFSP</a:t>
            </a:r>
          </a:p>
          <a:p>
            <a:pPr lvl="2"/>
            <a:r>
              <a:rPr lang="en-US" dirty="0" smtClean="0"/>
              <a:t>Margaret Ross Tolbert event in cooperation with MOFAC</a:t>
            </a:r>
          </a:p>
          <a:p>
            <a:pPr lvl="2"/>
            <a:r>
              <a:rPr lang="en-US" dirty="0" smtClean="0"/>
              <a:t>SFSC African Art Reception</a:t>
            </a:r>
            <a:endParaRPr lang="en-US" dirty="0"/>
          </a:p>
          <a:p>
            <a:r>
              <a:rPr lang="en-US" dirty="0" smtClean="0"/>
              <a:t>Exhibits</a:t>
            </a:r>
          </a:p>
          <a:p>
            <a:pPr lvl="1"/>
            <a:r>
              <a:rPr lang="en-US" dirty="0" smtClean="0"/>
              <a:t>Highlight collections and raise awareness</a:t>
            </a:r>
            <a:endParaRPr lang="en-US" dirty="0"/>
          </a:p>
          <a:p>
            <a:pPr lvl="2"/>
            <a:r>
              <a:rPr lang="en-US" dirty="0"/>
              <a:t>MOFAC Exhibit </a:t>
            </a:r>
            <a:r>
              <a:rPr lang="en-US" dirty="0" smtClean="0"/>
              <a:t>Displays</a:t>
            </a:r>
          </a:p>
          <a:p>
            <a:pPr lvl="2"/>
            <a:r>
              <a:rPr lang="en-US" dirty="0" smtClean="0"/>
              <a:t>SFSC African Art Permeant </a:t>
            </a:r>
            <a:r>
              <a:rPr lang="en-US" dirty="0"/>
              <a:t>E</a:t>
            </a:r>
            <a:r>
              <a:rPr lang="en-US" dirty="0" smtClean="0"/>
              <a:t>xhibit</a:t>
            </a:r>
          </a:p>
          <a:p>
            <a:pPr lvl="2"/>
            <a:r>
              <a:rPr lang="en-US" dirty="0"/>
              <a:t>“Whoever Saves a Single Life… Rescuers of Jews During the Holocaust.” </a:t>
            </a:r>
            <a:r>
              <a:rPr lang="en-US" dirty="0" smtClean="0"/>
              <a:t>in partnership with the Florida Holocaust       Museum</a:t>
            </a:r>
            <a:endParaRPr lang="en-US" dirty="0"/>
          </a:p>
        </p:txBody>
      </p:sp>
    </p:spTree>
    <p:extLst>
      <p:ext uri="{BB962C8B-B14F-4D97-AF65-F5344CB8AC3E}">
        <p14:creationId xmlns:p14="http://schemas.microsoft.com/office/powerpoint/2010/main" val="3806932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86753" y="5746124"/>
            <a:ext cx="6010261" cy="3964546"/>
          </a:xfrm>
        </p:spPr>
        <p:txBody>
          <a:bodyPr/>
          <a:lstStyle/>
          <a:p>
            <a:r>
              <a:rPr lang="en-US" dirty="0" smtClean="0"/>
              <a:t>SFSC Library partnered with the </a:t>
            </a:r>
            <a:r>
              <a:rPr lang="en-US" dirty="0"/>
              <a:t>Museum of Florida Art and Culture (MOFAC</a:t>
            </a:r>
            <a:r>
              <a:rPr lang="en-US" dirty="0" smtClean="0"/>
              <a:t>), a museum housed on the campus of SFSC.</a:t>
            </a:r>
          </a:p>
          <a:p>
            <a:r>
              <a:rPr lang="en-US" dirty="0" smtClean="0"/>
              <a:t>Project: Highlighting exhibits at MOFAC with library displays to raise awareness and promote library materials. </a:t>
            </a:r>
          </a:p>
          <a:p>
            <a:r>
              <a:rPr lang="en-US" dirty="0" smtClean="0"/>
              <a:t>Outcomes: </a:t>
            </a:r>
          </a:p>
          <a:p>
            <a:pPr lvl="1"/>
            <a:r>
              <a:rPr lang="en-US" dirty="0"/>
              <a:t>C</a:t>
            </a:r>
            <a:r>
              <a:rPr lang="en-US" dirty="0" smtClean="0"/>
              <a:t>o-marketing each other’s events and services led to some cross-over between our very different service populations. </a:t>
            </a:r>
          </a:p>
          <a:p>
            <a:pPr lvl="1"/>
            <a:r>
              <a:rPr lang="en-US" dirty="0" smtClean="0"/>
              <a:t>Led to other collaborations.</a:t>
            </a:r>
            <a:endParaRPr lang="en-US" dirty="0"/>
          </a:p>
        </p:txBody>
      </p:sp>
      <p:sp>
        <p:nvSpPr>
          <p:cNvPr id="5" name="Title 4"/>
          <p:cNvSpPr>
            <a:spLocks noGrp="1"/>
          </p:cNvSpPr>
          <p:nvPr>
            <p:ph type="title"/>
          </p:nvPr>
        </p:nvSpPr>
        <p:spPr/>
        <p:txBody>
          <a:bodyPr>
            <a:normAutofit fontScale="90000"/>
          </a:bodyPr>
          <a:lstStyle/>
          <a:p>
            <a:pPr algn="ctr"/>
            <a:r>
              <a:rPr lang="en-US" dirty="0" smtClean="0"/>
              <a:t>Museum of Florida Art and Culture (MOFAC) and SFSC Library Displays</a:t>
            </a:r>
            <a:endParaRPr lang="en-US" dirty="0"/>
          </a:p>
        </p:txBody>
      </p:sp>
      <p:pic>
        <p:nvPicPr>
          <p:cNvPr id="1030" name="Picture 6" descr="https://scontent.xx.fbcdn.net/hphotos-xap1/v/t1.0-9/10917355_438625909628231_2642663857067263744_n.jpg?oh=b5f6da5e543ca0f852a93afa5a89f115&amp;oe=55D1F39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753" y="1651000"/>
            <a:ext cx="2830743" cy="37743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content.xx.fbcdn.net/hphotos-xap1/v/t1.0-9/10931345_438628416294647_5943864244194374560_n.jpg?oh=42e8d8731538cabfbc27e9a4f2d8a181&amp;oe=55CE4C5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3742" y="2282639"/>
            <a:ext cx="3348060" cy="2511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347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94280" y="6748530"/>
            <a:ext cx="6192886" cy="2809980"/>
          </a:xfrm>
        </p:spPr>
        <p:txBody>
          <a:bodyPr/>
          <a:lstStyle/>
          <a:p>
            <a:r>
              <a:rPr lang="en-US" dirty="0" smtClean="0"/>
              <a:t>SFSC Library partnered with</a:t>
            </a:r>
            <a:r>
              <a:rPr lang="en-US" dirty="0"/>
              <a:t> </a:t>
            </a:r>
            <a:r>
              <a:rPr lang="en-US" dirty="0" smtClean="0"/>
              <a:t>Avon Park, Sebring, and Lake Placid Public Libraries</a:t>
            </a:r>
          </a:p>
          <a:p>
            <a:r>
              <a:rPr lang="en-US" dirty="0" smtClean="0"/>
              <a:t>Project: Cooperative events and promotion in celebration of National Poetry Month</a:t>
            </a:r>
          </a:p>
          <a:p>
            <a:r>
              <a:rPr lang="en-US" dirty="0" smtClean="0"/>
              <a:t>Outcomes: Events at SFSC and Lake Placid Public Library (5 events, 47 total attendees). Libraries gave away a total of 336 poems </a:t>
            </a:r>
            <a:endParaRPr lang="en-US" dirty="0"/>
          </a:p>
        </p:txBody>
      </p:sp>
      <p:sp>
        <p:nvSpPr>
          <p:cNvPr id="5" name="Title 4"/>
          <p:cNvSpPr>
            <a:spLocks noGrp="1"/>
          </p:cNvSpPr>
          <p:nvPr>
            <p:ph type="title"/>
          </p:nvPr>
        </p:nvSpPr>
        <p:spPr>
          <a:xfrm>
            <a:off x="534353" y="535519"/>
            <a:ext cx="6703695" cy="739489"/>
          </a:xfrm>
        </p:spPr>
        <p:txBody>
          <a:bodyPr>
            <a:normAutofit/>
          </a:bodyPr>
          <a:lstStyle/>
          <a:p>
            <a:pPr algn="ctr"/>
            <a:r>
              <a:rPr lang="en-US" dirty="0" smtClean="0"/>
              <a:t>National Poetry Month Events</a:t>
            </a:r>
            <a:endParaRPr lang="en-US" dirty="0"/>
          </a:p>
        </p:txBody>
      </p:sp>
      <p:pic>
        <p:nvPicPr>
          <p:cNvPr id="2052" name="Picture 4" descr="https://fbcdn-sphotos-g-a.akamaihd.net/hphotos-ak-xpa1/t31.0-8/s960x960/11136087_487513641406124_7050730144056921878_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353" y="1324561"/>
            <a:ext cx="2241046" cy="34644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scontent.xx.fbcdn.net/hphotos-xta1/v/t1.0-9/10906245_495479437276211_1954033958224050916_n.jpg?oh=c65286d8ccb7662c20c1739135516303&amp;oe=560DBD9B"/>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4502" t="4299"/>
          <a:stretch/>
        </p:blipFill>
        <p:spPr bwMode="auto">
          <a:xfrm>
            <a:off x="4806178" y="1415959"/>
            <a:ext cx="2243906" cy="33730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content.xx.fbcdn.net/hphotos-xpa1/v/t1.0-9/11174919_495476577276497_3051508563883028564_n.jpg?oh=f85c1c2c88ef14d4ae6e07853c5fdff2&amp;oe=55D40D88"/>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391" t="4485" r="19220" b="37922"/>
          <a:stretch/>
        </p:blipFill>
        <p:spPr bwMode="auto">
          <a:xfrm>
            <a:off x="2976063" y="1985821"/>
            <a:ext cx="1642150" cy="19871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content.xx.fbcdn.net/hphotos-xap1/v/t1.0-9/11180302_495460337278121_3969340432709667838_n.jpg?oh=1634cfbf0d53c6d8d97bea5e0ebb84fd&amp;oe=55CE88BC"/>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10000"/>
                    </a14:imgEffect>
                  </a14:imgLayer>
                </a14:imgProps>
              </a:ext>
              <a:ext uri="{28A0092B-C50C-407E-A947-70E740481C1C}">
                <a14:useLocalDpi xmlns:a14="http://schemas.microsoft.com/office/drawing/2010/main" val="0"/>
              </a:ext>
            </a:extLst>
          </a:blip>
          <a:srcRect l="12373" t="24661" r="11701"/>
          <a:stretch/>
        </p:blipFill>
        <p:spPr bwMode="auto">
          <a:xfrm>
            <a:off x="3613661" y="4874532"/>
            <a:ext cx="2619836" cy="17330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content.xx.fbcdn.net/hphotos-xpa1/v/t1.0-9/11173362_498546793636142_3292423577431418180_n.jpg?oh=04fb5350e710e856bd35eb61b074154d&amp;oe=55DF886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1076" t="9106" r="12257"/>
          <a:stretch/>
        </p:blipFill>
        <p:spPr bwMode="auto">
          <a:xfrm>
            <a:off x="1000084" y="4874532"/>
            <a:ext cx="2192666" cy="1733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803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4352" y="4360333"/>
            <a:ext cx="6703695" cy="5698067"/>
          </a:xfrm>
        </p:spPr>
        <p:txBody>
          <a:bodyPr/>
          <a:lstStyle/>
          <a:p>
            <a:r>
              <a:rPr lang="en-US" dirty="0" smtClean="0"/>
              <a:t>SFSC Library partnered with</a:t>
            </a:r>
            <a:r>
              <a:rPr lang="en-US" dirty="0"/>
              <a:t> </a:t>
            </a:r>
            <a:r>
              <a:rPr lang="en-US" dirty="0" smtClean="0"/>
              <a:t>MOFAC to research and display SFSC African Art Collection, donated by an alumnae of SFSC.</a:t>
            </a:r>
          </a:p>
          <a:p>
            <a:r>
              <a:rPr lang="en-US" dirty="0" smtClean="0"/>
              <a:t>Project: Developed student learning project to conduct oral history interviews with the collector, and research on the art. Partnered with MOFAC to develop signage and display materials.</a:t>
            </a:r>
          </a:p>
          <a:p>
            <a:r>
              <a:rPr lang="en-US" dirty="0" smtClean="0"/>
              <a:t>Outcomes: 1st public display of the collection,  exhibit reception featuring speaker on African Art (22 attendees), and interest from community in exhibit. </a:t>
            </a:r>
            <a:endParaRPr lang="en-US" dirty="0"/>
          </a:p>
        </p:txBody>
      </p:sp>
      <p:sp>
        <p:nvSpPr>
          <p:cNvPr id="5" name="Title 4"/>
          <p:cNvSpPr>
            <a:spLocks noGrp="1"/>
          </p:cNvSpPr>
          <p:nvPr>
            <p:ph type="title"/>
          </p:nvPr>
        </p:nvSpPr>
        <p:spPr>
          <a:xfrm>
            <a:off x="534353" y="535520"/>
            <a:ext cx="6703695" cy="777344"/>
          </a:xfrm>
        </p:spPr>
        <p:txBody>
          <a:bodyPr>
            <a:normAutofit fontScale="90000"/>
          </a:bodyPr>
          <a:lstStyle/>
          <a:p>
            <a:pPr algn="ctr"/>
            <a:r>
              <a:rPr lang="en-US" dirty="0" smtClean="0"/>
              <a:t>SFSC African Art Collection Exhibit</a:t>
            </a:r>
            <a:endParaRPr lang="en-US" dirty="0"/>
          </a:p>
        </p:txBody>
      </p:sp>
      <p:pic>
        <p:nvPicPr>
          <p:cNvPr id="2050" name="Picture 2" descr="https://scontent.xx.fbcdn.net/hphotos-xaf1/v/t1.0-9/10488120_457117357779086_9193262397231092768_n.jpg?oh=2a1b837974003884096f3228e1fe9855&amp;oe=55D40CAD"/>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782108" y="1343819"/>
            <a:ext cx="1927930" cy="28918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content.xx.fbcdn.net/hphotos-xfa1/v/t1.0-9/10612852_454028468087975_4833358065239965218_n.jpg?oh=410bff89e253e246a69bcf719a035882&amp;oe=55C5DB1A"/>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4997307" y="1343819"/>
            <a:ext cx="2168922" cy="289189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fbcdn-sphotos-d-a.akamaihd.net/hphotos-ak-xpf1/v/t1.0-9/11034191_457117687779053_259258955761052268_n.jpg?oh=5adffc768fedcf6e840836d5ebcf2584&amp;oe=55E228E5&amp;__gda__=1439961892_b8a6233f492e1468b006e0c86efa687b"/>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1575" y="8042713"/>
            <a:ext cx="1927930" cy="16775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scontent.xx.fbcdn.net/hphotos-xpf1/v/t1.0-9/11008050_457117797779042_1110397597914225292_n.jpg?oh=758609096625b342474dd921ce86bb15&amp;oe=55CE8B4A"/>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9952"/>
          <a:stretch/>
        </p:blipFill>
        <p:spPr bwMode="auto">
          <a:xfrm>
            <a:off x="3423709" y="8042713"/>
            <a:ext cx="2265891" cy="167755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scontent.xx.fbcdn.net/hphotos-xpf1/v/t1.0-9/11001682_454028371421318_2731475801079917474_n.jpg?oh=10e7df8e546d755082dd9716c934a6ce&amp;oe=55DBBB50"/>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rightnessContrast bright="11000"/>
                    </a14:imgEffect>
                  </a14:imgLayer>
                </a14:imgProps>
              </a:ext>
              <a:ext uri="{28A0092B-C50C-407E-A947-70E740481C1C}">
                <a14:useLocalDpi xmlns:a14="http://schemas.microsoft.com/office/drawing/2010/main" val="0"/>
              </a:ext>
            </a:extLst>
          </a:blip>
          <a:srcRect l="12743" r="21517"/>
          <a:stretch/>
        </p:blipFill>
        <p:spPr bwMode="auto">
          <a:xfrm>
            <a:off x="2838025" y="1651000"/>
            <a:ext cx="2031295" cy="2317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031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43944" y="6874933"/>
            <a:ext cx="6156906" cy="2751667"/>
          </a:xfrm>
        </p:spPr>
        <p:txBody>
          <a:bodyPr>
            <a:normAutofit fontScale="92500"/>
          </a:bodyPr>
          <a:lstStyle/>
          <a:p>
            <a:r>
              <a:rPr lang="en-US" dirty="0" smtClean="0"/>
              <a:t>SFSC Library partnered with the South Florida State College Museum of Florida Art and Culture, a museum housed on SFSC Highlands Campus.</a:t>
            </a:r>
          </a:p>
          <a:p>
            <a:r>
              <a:rPr lang="en-US" dirty="0" smtClean="0"/>
              <a:t>Project: Collaborative artist events to promote library collections and raised awareness of exhibit. </a:t>
            </a:r>
          </a:p>
          <a:p>
            <a:r>
              <a:rPr lang="en-US" dirty="0" smtClean="0"/>
              <a:t>Outcomes: Shared expenses with museum to      offer inexpensive program. Event attendance:         12.</a:t>
            </a:r>
            <a:endParaRPr lang="en-US" dirty="0"/>
          </a:p>
        </p:txBody>
      </p:sp>
      <p:sp>
        <p:nvSpPr>
          <p:cNvPr id="5" name="Title 4"/>
          <p:cNvSpPr>
            <a:spLocks noGrp="1"/>
          </p:cNvSpPr>
          <p:nvPr>
            <p:ph type="title"/>
          </p:nvPr>
        </p:nvSpPr>
        <p:spPr>
          <a:xfrm>
            <a:off x="534353" y="535519"/>
            <a:ext cx="6703695" cy="1072717"/>
          </a:xfrm>
        </p:spPr>
        <p:txBody>
          <a:bodyPr>
            <a:normAutofit fontScale="90000"/>
          </a:bodyPr>
          <a:lstStyle/>
          <a:p>
            <a:pPr algn="ctr"/>
            <a:r>
              <a:rPr lang="en-US" dirty="0" smtClean="0"/>
              <a:t>“Margaret Ross Tolbert:</a:t>
            </a:r>
            <a:br>
              <a:rPr lang="en-US" dirty="0" smtClean="0"/>
            </a:br>
            <a:r>
              <a:rPr lang="en-US" dirty="0" smtClean="0"/>
              <a:t> From Paintings to Pages” Event</a:t>
            </a:r>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4417" t="25712"/>
          <a:stretch/>
        </p:blipFill>
        <p:spPr>
          <a:xfrm>
            <a:off x="2073486" y="4202043"/>
            <a:ext cx="3930227" cy="2556258"/>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r="46169" b="54056"/>
          <a:stretch/>
        </p:blipFill>
        <p:spPr>
          <a:xfrm>
            <a:off x="4680884" y="1608236"/>
            <a:ext cx="2119966" cy="2581291"/>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319" t="1323" r="4835" b="52293"/>
          <a:stretch/>
        </p:blipFill>
        <p:spPr>
          <a:xfrm>
            <a:off x="1092256" y="1693121"/>
            <a:ext cx="3438303" cy="2450606"/>
          </a:xfrm>
          <a:prstGeom prst="rect">
            <a:avLst/>
          </a:prstGeom>
        </p:spPr>
      </p:pic>
    </p:spTree>
    <p:extLst>
      <p:ext uri="{BB962C8B-B14F-4D97-AF65-F5344CB8AC3E}">
        <p14:creationId xmlns:p14="http://schemas.microsoft.com/office/powerpoint/2010/main" val="4283828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08338" y="4971244"/>
            <a:ext cx="6092512" cy="4655355"/>
          </a:xfrm>
        </p:spPr>
        <p:txBody>
          <a:bodyPr/>
          <a:lstStyle/>
          <a:p>
            <a:pPr marL="171450" indent="-171450" defTabSz="914400">
              <a:lnSpc>
                <a:spcPct val="100000"/>
              </a:lnSpc>
              <a:spcBef>
                <a:spcPts val="0"/>
              </a:spcBef>
              <a:defRPr/>
            </a:pPr>
            <a:r>
              <a:rPr lang="en-US" dirty="0" smtClean="0"/>
              <a:t>USFSP Library partnered </a:t>
            </a:r>
            <a:r>
              <a:rPr lang="en-US" dirty="0"/>
              <a:t>with the St. Petersburg Arts Alliance, a 501(3)c organization that raises money through individual and corporate gifts, event sponsorships, and state and federal grants that support community-wide arts efforts. </a:t>
            </a:r>
          </a:p>
          <a:p>
            <a:pPr marL="171450" indent="-171450" defTabSz="914400">
              <a:lnSpc>
                <a:spcPct val="100000"/>
              </a:lnSpc>
              <a:spcBef>
                <a:spcPts val="0"/>
              </a:spcBef>
              <a:defRPr/>
            </a:pPr>
            <a:r>
              <a:rPr lang="en-US" dirty="0"/>
              <a:t>Project: Harvesting their newsletters and other public announcements and depositing them in the USFSP Digital Archive.</a:t>
            </a:r>
          </a:p>
          <a:p>
            <a:pPr marL="171450" indent="-171450" defTabSz="914400">
              <a:lnSpc>
                <a:spcPct val="100000"/>
              </a:lnSpc>
              <a:spcBef>
                <a:spcPts val="0"/>
              </a:spcBef>
              <a:defRPr/>
            </a:pPr>
            <a:r>
              <a:rPr lang="en-US" dirty="0"/>
              <a:t>Outcomes: Provides a permanent home for their materials and generates good will between the University and the local arts community</a:t>
            </a:r>
            <a:r>
              <a:rPr lang="en-US" dirty="0" smtClean="0"/>
              <a:t>.</a:t>
            </a:r>
            <a:endParaRPr lang="en-US" dirty="0"/>
          </a:p>
        </p:txBody>
      </p:sp>
      <p:sp>
        <p:nvSpPr>
          <p:cNvPr id="5" name="Title 4"/>
          <p:cNvSpPr>
            <a:spLocks noGrp="1"/>
          </p:cNvSpPr>
          <p:nvPr>
            <p:ph type="title"/>
          </p:nvPr>
        </p:nvSpPr>
        <p:spPr>
          <a:xfrm>
            <a:off x="534353" y="535519"/>
            <a:ext cx="6703695" cy="934575"/>
          </a:xfrm>
        </p:spPr>
        <p:txBody>
          <a:bodyPr>
            <a:normAutofit fontScale="90000"/>
          </a:bodyPr>
          <a:lstStyle/>
          <a:p>
            <a:pPr algn="ctr"/>
            <a:r>
              <a:rPr lang="en-US" dirty="0" smtClean="0"/>
              <a:t>St. Petersburg Arts Alliance Archive</a:t>
            </a:r>
            <a:endParaRPr lang="en-US" dirty="0"/>
          </a:p>
        </p:txBody>
      </p:sp>
      <p:pic>
        <p:nvPicPr>
          <p:cNvPr id="6" name="Content Placeholder 3"/>
          <p:cNvPicPr>
            <a:picLocks/>
          </p:cNvPicPr>
          <p:nvPr/>
        </p:nvPicPr>
        <p:blipFill rotWithShape="1">
          <a:blip r:embed="rId2"/>
          <a:srcRect l="4968" t="1538" r="5128" b="15897"/>
          <a:stretch/>
        </p:blipFill>
        <p:spPr bwMode="auto">
          <a:xfrm>
            <a:off x="807478" y="1651000"/>
            <a:ext cx="5894231" cy="3139338"/>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7505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
      <a:dk1>
        <a:srgbClr val="056E9F"/>
      </a:dk1>
      <a:lt1>
        <a:sysClr val="window" lastClr="FFFFFF"/>
      </a:lt1>
      <a:dk2>
        <a:srgbClr val="455F51"/>
      </a:dk2>
      <a:lt2>
        <a:srgbClr val="D8D8D8"/>
      </a:lt2>
      <a:accent1>
        <a:srgbClr val="99CB38"/>
      </a:accent1>
      <a:accent2>
        <a:srgbClr val="63A537"/>
      </a:accent2>
      <a:accent3>
        <a:srgbClr val="37A76F"/>
      </a:accent3>
      <a:accent4>
        <a:srgbClr val="44C1A3"/>
      </a:accent4>
      <a:accent5>
        <a:srgbClr val="4EB3CF"/>
      </a:accent5>
      <a:accent6>
        <a:srgbClr val="51C3F9"/>
      </a:accent6>
      <a:hlink>
        <a:srgbClr val="002060"/>
      </a:hlink>
      <a:folHlink>
        <a:srgbClr val="977B2D"/>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640</TotalTime>
  <Words>1472</Words>
  <Application>Microsoft Office PowerPoint</Application>
  <PresentationFormat>Custom</PresentationFormat>
  <Paragraphs>122</Paragraphs>
  <Slides>15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Calibri Light</vt:lpstr>
      <vt:lpstr>Garamond</vt:lpstr>
      <vt:lpstr>Office Theme</vt:lpstr>
      <vt:lpstr>Custom Design</vt:lpstr>
      <vt:lpstr>Outside the Academy:  Academic Library Partnerships with Community Organizations</vt:lpstr>
      <vt:lpstr>Our Libraries</vt:lpstr>
      <vt:lpstr>Why Do We Partner?</vt:lpstr>
      <vt:lpstr>Types of Partnerships</vt:lpstr>
      <vt:lpstr>Museum of Florida Art and Culture (MOFAC) and SFSC Library Displays</vt:lpstr>
      <vt:lpstr>National Poetry Month Events</vt:lpstr>
      <vt:lpstr>SFSC African Art Collection Exhibit</vt:lpstr>
      <vt:lpstr>“Margaret Ross Tolbert:  From Paintings to Pages” Event</vt:lpstr>
      <vt:lpstr>St. Petersburg Arts Alliance Archive</vt:lpstr>
      <vt:lpstr>Florida Humanities Council  Forum Archive</vt:lpstr>
      <vt:lpstr>“Multicultural Day at the Library” Event</vt:lpstr>
      <vt:lpstr>“Whoever Saves a Single Life… Rescuers of Jews During the Holocaust” Exhibit </vt:lpstr>
      <vt:lpstr>Average Bureaucrat Act-Out Event</vt:lpstr>
      <vt:lpstr>Building Collaborations:  Process </vt:lpstr>
      <vt:lpstr>Building Collaborations:  Pitfalls and Concerns</vt:lpstr>
    </vt:vector>
  </TitlesOfParts>
  <Company>sfsc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Miller, Claire</dc:creator>
  <cp:lastModifiedBy>Carol Hixson</cp:lastModifiedBy>
  <cp:revision>47</cp:revision>
  <cp:lastPrinted>2015-05-07T18:04:44Z</cp:lastPrinted>
  <dcterms:created xsi:type="dcterms:W3CDTF">2015-05-05T00:44:15Z</dcterms:created>
  <dcterms:modified xsi:type="dcterms:W3CDTF">2019-02-09T16:54:31Z</dcterms:modified>
</cp:coreProperties>
</file>