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3"/>
  </p:notesMasterIdLst>
  <p:handoutMasterIdLst>
    <p:handoutMasterId r:id="rId44"/>
  </p:handoutMasterIdLst>
  <p:sldIdLst>
    <p:sldId id="345" r:id="rId2"/>
    <p:sldId id="554" r:id="rId3"/>
    <p:sldId id="545" r:id="rId4"/>
    <p:sldId id="546" r:id="rId5"/>
    <p:sldId id="401" r:id="rId6"/>
    <p:sldId id="413" r:id="rId7"/>
    <p:sldId id="558" r:id="rId8"/>
    <p:sldId id="578" r:id="rId9"/>
    <p:sldId id="561" r:id="rId10"/>
    <p:sldId id="557" r:id="rId11"/>
    <p:sldId id="562" r:id="rId12"/>
    <p:sldId id="502" r:id="rId13"/>
    <p:sldId id="551" r:id="rId14"/>
    <p:sldId id="390" r:id="rId15"/>
    <p:sldId id="555" r:id="rId16"/>
    <p:sldId id="556" r:id="rId17"/>
    <p:sldId id="437" r:id="rId18"/>
    <p:sldId id="552" r:id="rId19"/>
    <p:sldId id="553" r:id="rId20"/>
    <p:sldId id="460" r:id="rId21"/>
    <p:sldId id="467" r:id="rId22"/>
    <p:sldId id="498" r:id="rId23"/>
    <p:sldId id="535" r:id="rId24"/>
    <p:sldId id="563" r:id="rId25"/>
    <p:sldId id="533" r:id="rId26"/>
    <p:sldId id="564" r:id="rId27"/>
    <p:sldId id="565" r:id="rId28"/>
    <p:sldId id="567" r:id="rId29"/>
    <p:sldId id="566" r:id="rId30"/>
    <p:sldId id="540" r:id="rId31"/>
    <p:sldId id="536" r:id="rId32"/>
    <p:sldId id="570" r:id="rId33"/>
    <p:sldId id="573" r:id="rId34"/>
    <p:sldId id="574" r:id="rId35"/>
    <p:sldId id="571" r:id="rId36"/>
    <p:sldId id="572" r:id="rId37"/>
    <p:sldId id="577" r:id="rId38"/>
    <p:sldId id="576" r:id="rId39"/>
    <p:sldId id="575" r:id="rId40"/>
    <p:sldId id="569" r:id="rId41"/>
    <p:sldId id="568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336600"/>
    <a:srgbClr val="CC6600"/>
    <a:srgbClr val="FF9933"/>
    <a:srgbClr val="996633"/>
    <a:srgbClr val="CC9900"/>
    <a:srgbClr val="3333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434" autoAdjust="0"/>
    <p:restoredTop sz="56966" autoAdjust="0"/>
  </p:normalViewPr>
  <p:slideViewPr>
    <p:cSldViewPr>
      <p:cViewPr varScale="1">
        <p:scale>
          <a:sx n="49" d="100"/>
          <a:sy n="49" d="100"/>
        </p:scale>
        <p:origin x="1301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 Unicode MS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Unicode MS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 Unicode MS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Unicode MS" pitchFamily="34" charset="-128"/>
              </a:defRPr>
            </a:lvl1pPr>
          </a:lstStyle>
          <a:p>
            <a:fld id="{6C10F6EB-59B7-4F10-A611-3F66BA1D04A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799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 Unicode MS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Unicode MS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 Unicode MS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Unicode MS" pitchFamily="34" charset="-128"/>
              </a:defRPr>
            </a:lvl1pPr>
          </a:lstStyle>
          <a:p>
            <a:fld id="{6ACF11DF-7E9B-4DF4-A734-8AD77BF39AB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42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872973-FE35-4631-AEC7-5641D8D8820F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7101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958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B7028D-A09D-46E3-B8F0-B8007CDAA4FF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36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20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F11DF-7E9B-4DF4-A734-8AD77BF39AB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239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5D43DC-22D2-4328-AAF5-720A58F127B4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1801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3A4476-12A2-4128-8EB7-5AC2E173C489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42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3798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7BA244-2F87-4B51-8A54-C5A70D7D1F65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48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6989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675CCB-1EB8-45DB-A2AA-55EDA6101B28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57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8666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7BA244-2F87-4B51-8A54-C5A70D7D1F65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48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1050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1461DC-BEAB-4FE9-B5B2-CD015F0E627D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57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1272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7BA244-2F87-4B51-8A54-C5A70D7D1F65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48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4087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7BA244-2F87-4B51-8A54-C5A70D7D1F65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48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884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F11DF-7E9B-4DF4-A734-8AD77BF39AB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45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7BA244-2F87-4B51-8A54-C5A70D7D1F65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48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9995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E0FF1C-E637-44D4-8ECA-F623B5BB0273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59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2184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C86DB0-53C0-4150-AB98-30212989F40F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577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7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6597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F11DF-7E9B-4DF4-A734-8AD77BF39AB3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370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F11DF-7E9B-4DF4-A734-8AD77BF39AB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855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F11DF-7E9B-4DF4-A734-8AD77BF39AB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068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90917C-C426-47EE-964C-805FA23EC87E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793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8F0C22-B235-419B-A870-3FC775F21EF9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767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52339-B795-4CA2-A194-EB92A108626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495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97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ED28-7E8D-451A-A82C-1A467F52BADA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14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6A9F6C-5305-413A-BD0F-6628F8F457E1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08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8690" name="Group 1026"/>
          <p:cNvGrpSpPr>
            <a:grpSpLocks/>
          </p:cNvGrpSpPr>
          <p:nvPr/>
        </p:nvGrpSpPr>
        <p:grpSpPr bwMode="auto">
          <a:xfrm>
            <a:off x="-38100" y="-12700"/>
            <a:ext cx="9239250" cy="6940550"/>
            <a:chOff x="-12" y="-10"/>
            <a:chExt cx="5820" cy="4372"/>
          </a:xfrm>
        </p:grpSpPr>
        <p:sp>
          <p:nvSpPr>
            <p:cNvPr id="498691" name="Rectangle 1027"/>
            <p:cNvSpPr>
              <a:spLocks noChangeArrowheads="1"/>
            </p:cNvSpPr>
            <p:nvPr userDrawn="1"/>
          </p:nvSpPr>
          <p:spPr bwMode="ltGray">
            <a:xfrm>
              <a:off x="5520" y="-8"/>
              <a:ext cx="287" cy="436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rgbClr val="0066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8692" name="Rectangle 1028"/>
            <p:cNvSpPr>
              <a:spLocks noChangeArrowheads="1"/>
            </p:cNvSpPr>
            <p:nvPr userDrawn="1"/>
          </p:nvSpPr>
          <p:spPr bwMode="ltGray">
            <a:xfrm>
              <a:off x="-8" y="-8"/>
              <a:ext cx="288" cy="4368"/>
            </a:xfrm>
            <a:prstGeom prst="rect">
              <a:avLst/>
            </a:prstGeom>
            <a:gradFill rotWithShape="0">
              <a:gsLst>
                <a:gs pos="0">
                  <a:srgbClr val="006600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8693" name="AutoShape 1029"/>
            <p:cNvSpPr>
              <a:spLocks noChangeArrowheads="1"/>
            </p:cNvSpPr>
            <p:nvPr userDrawn="1"/>
          </p:nvSpPr>
          <p:spPr bwMode="ltGray">
            <a:xfrm rot="-10800000" flipH="1" flipV="1">
              <a:off x="2" y="-10"/>
              <a:ext cx="5798" cy="288"/>
            </a:xfrm>
            <a:custGeom>
              <a:avLst/>
              <a:gdLst>
                <a:gd name="G0" fmla="+- 1089 0 0"/>
                <a:gd name="G1" fmla="+- 21600 0 1089"/>
                <a:gd name="G2" fmla="*/ 1089 1 2"/>
                <a:gd name="G3" fmla="+- 21600 0 G2"/>
                <a:gd name="G4" fmla="+/ 1089 21600 2"/>
                <a:gd name="G5" fmla="+/ G1 0 2"/>
                <a:gd name="G6" fmla="*/ 21600 21600 1089"/>
                <a:gd name="G7" fmla="*/ G6 1 2"/>
                <a:gd name="G8" fmla="+- 21600 0 G7"/>
                <a:gd name="G9" fmla="*/ 21600 1 2"/>
                <a:gd name="G10" fmla="+- 1089 0 G9"/>
                <a:gd name="G11" fmla="?: G10 G8 0"/>
                <a:gd name="G12" fmla="?: G10 G7 21600"/>
                <a:gd name="T0" fmla="*/ 21055 w 21600"/>
                <a:gd name="T1" fmla="*/ 10800 h 21600"/>
                <a:gd name="T2" fmla="*/ 10800 w 21600"/>
                <a:gd name="T3" fmla="*/ 21600 h 21600"/>
                <a:gd name="T4" fmla="*/ 545 w 21600"/>
                <a:gd name="T5" fmla="*/ 10800 h 21600"/>
                <a:gd name="T6" fmla="*/ 10800 w 21600"/>
                <a:gd name="T7" fmla="*/ 0 h 21600"/>
                <a:gd name="T8" fmla="*/ 2345 w 21600"/>
                <a:gd name="T9" fmla="*/ 2345 h 21600"/>
                <a:gd name="T10" fmla="*/ 19255 w 21600"/>
                <a:gd name="T11" fmla="*/ 1925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9" y="21600"/>
                  </a:lnTo>
                  <a:lnTo>
                    <a:pt x="2051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6600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8694" name="AutoShape 1030"/>
            <p:cNvSpPr>
              <a:spLocks noChangeArrowheads="1"/>
            </p:cNvSpPr>
            <p:nvPr userDrawn="1"/>
          </p:nvSpPr>
          <p:spPr bwMode="ltGray">
            <a:xfrm flipV="1">
              <a:off x="-12" y="4072"/>
              <a:ext cx="5820" cy="290"/>
            </a:xfrm>
            <a:custGeom>
              <a:avLst/>
              <a:gdLst>
                <a:gd name="G0" fmla="+- 1100 0 0"/>
                <a:gd name="G1" fmla="+- 21600 0 1100"/>
                <a:gd name="G2" fmla="*/ 1100 1 2"/>
                <a:gd name="G3" fmla="+- 21600 0 G2"/>
                <a:gd name="G4" fmla="+/ 1100 21600 2"/>
                <a:gd name="G5" fmla="+/ G1 0 2"/>
                <a:gd name="G6" fmla="*/ 21600 21600 1100"/>
                <a:gd name="G7" fmla="*/ G6 1 2"/>
                <a:gd name="G8" fmla="+- 21600 0 G7"/>
                <a:gd name="G9" fmla="*/ 21600 1 2"/>
                <a:gd name="G10" fmla="+- 1100 0 G9"/>
                <a:gd name="G11" fmla="?: G10 G8 0"/>
                <a:gd name="G12" fmla="?: G10 G7 21600"/>
                <a:gd name="T0" fmla="*/ 21050 w 21600"/>
                <a:gd name="T1" fmla="*/ 10800 h 21600"/>
                <a:gd name="T2" fmla="*/ 10800 w 21600"/>
                <a:gd name="T3" fmla="*/ 21600 h 21600"/>
                <a:gd name="T4" fmla="*/ 550 w 21600"/>
                <a:gd name="T5" fmla="*/ 10800 h 21600"/>
                <a:gd name="T6" fmla="*/ 10800 w 21600"/>
                <a:gd name="T7" fmla="*/ 0 h 21600"/>
                <a:gd name="T8" fmla="*/ 2350 w 21600"/>
                <a:gd name="T9" fmla="*/ 2350 h 21600"/>
                <a:gd name="T10" fmla="*/ 19250 w 21600"/>
                <a:gd name="T11" fmla="*/ 192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00" y="21600"/>
                  </a:lnTo>
                  <a:lnTo>
                    <a:pt x="205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rgbClr val="0066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8695" name="Rectangle 1031" descr="Green marble"/>
            <p:cNvSpPr>
              <a:spLocks noChangeArrowheads="1"/>
            </p:cNvSpPr>
            <p:nvPr userDrawn="1"/>
          </p:nvSpPr>
          <p:spPr bwMode="ltGray">
            <a:xfrm>
              <a:off x="184" y="176"/>
              <a:ext cx="5432" cy="3988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49869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98697" name="Rectangle 103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98698" name="Rectangle 1034"/>
          <p:cNvSpPr>
            <a:spLocks noGrp="1" noChangeArrowheads="1"/>
          </p:cNvSpPr>
          <p:nvPr>
            <p:ph type="dt" sz="half" idx="2"/>
          </p:nvPr>
        </p:nvSpPr>
        <p:spPr>
          <a:xfrm>
            <a:off x="698500" y="61547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98699" name="Rectangle 1035"/>
          <p:cNvSpPr>
            <a:spLocks noGrp="1" noChangeArrowheads="1"/>
          </p:cNvSpPr>
          <p:nvPr>
            <p:ph type="ftr" sz="quarter" idx="3"/>
          </p:nvPr>
        </p:nvSpPr>
        <p:spPr>
          <a:xfrm>
            <a:off x="3136900" y="61547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98700" name="Rectangle 103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65900" y="61547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97C00A2-57D5-4CF6-95DA-0E864FE98414}" type="slidenum">
              <a:rPr lang="en-US"/>
              <a:pPr/>
              <a:t>‹#›</a:t>
            </a:fld>
            <a:endParaRPr lang="en-US" dirty="0"/>
          </a:p>
        </p:txBody>
      </p:sp>
      <p:grpSp>
        <p:nvGrpSpPr>
          <p:cNvPr id="498701" name="Group 1037"/>
          <p:cNvGrpSpPr>
            <a:grpSpLocks/>
          </p:cNvGrpSpPr>
          <p:nvPr/>
        </p:nvGrpSpPr>
        <p:grpSpPr bwMode="auto">
          <a:xfrm>
            <a:off x="609600" y="3324225"/>
            <a:ext cx="8001000" cy="374650"/>
            <a:chOff x="384" y="2094"/>
            <a:chExt cx="5040" cy="236"/>
          </a:xfrm>
        </p:grpSpPr>
        <p:sp>
          <p:nvSpPr>
            <p:cNvPr id="498702" name="Rectangle 1038"/>
            <p:cNvSpPr>
              <a:spLocks noChangeArrowheads="1"/>
            </p:cNvSpPr>
            <p:nvPr/>
          </p:nvSpPr>
          <p:spPr bwMode="auto">
            <a:xfrm>
              <a:off x="384" y="2186"/>
              <a:ext cx="5040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8703" name="Rectangle 1039"/>
            <p:cNvSpPr>
              <a:spLocks noChangeArrowheads="1"/>
            </p:cNvSpPr>
            <p:nvPr/>
          </p:nvSpPr>
          <p:spPr bwMode="auto">
            <a:xfrm>
              <a:off x="388" y="2094"/>
              <a:ext cx="4941" cy="175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8704" name="Line 1040"/>
            <p:cNvSpPr>
              <a:spLocks noChangeShapeType="1"/>
            </p:cNvSpPr>
            <p:nvPr/>
          </p:nvSpPr>
          <p:spPr bwMode="auto">
            <a:xfrm>
              <a:off x="392" y="2138"/>
              <a:ext cx="4939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8705" name="Line 1041"/>
            <p:cNvSpPr>
              <a:spLocks noChangeShapeType="1"/>
            </p:cNvSpPr>
            <p:nvPr/>
          </p:nvSpPr>
          <p:spPr bwMode="auto">
            <a:xfrm>
              <a:off x="392" y="2186"/>
              <a:ext cx="4939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8706" name="Line 1042"/>
            <p:cNvSpPr>
              <a:spLocks noChangeShapeType="1"/>
            </p:cNvSpPr>
            <p:nvPr/>
          </p:nvSpPr>
          <p:spPr bwMode="auto">
            <a:xfrm>
              <a:off x="392" y="2234"/>
              <a:ext cx="4939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8707" name="Line 1043"/>
            <p:cNvSpPr>
              <a:spLocks noChangeShapeType="1"/>
            </p:cNvSpPr>
            <p:nvPr/>
          </p:nvSpPr>
          <p:spPr bwMode="auto">
            <a:xfrm>
              <a:off x="392" y="2129"/>
              <a:ext cx="4939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8708" name="Line 1044"/>
            <p:cNvSpPr>
              <a:spLocks noChangeShapeType="1"/>
            </p:cNvSpPr>
            <p:nvPr/>
          </p:nvSpPr>
          <p:spPr bwMode="auto">
            <a:xfrm>
              <a:off x="392" y="2177"/>
              <a:ext cx="4939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8709" name="Line 1045"/>
            <p:cNvSpPr>
              <a:spLocks noChangeShapeType="1"/>
            </p:cNvSpPr>
            <p:nvPr/>
          </p:nvSpPr>
          <p:spPr bwMode="auto">
            <a:xfrm>
              <a:off x="392" y="2225"/>
              <a:ext cx="4939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 spd="med" advClick="0" advTm="9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7564B-39DD-4443-95E4-35621569700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9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4625" y="350838"/>
            <a:ext cx="1946275" cy="5429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50838"/>
            <a:ext cx="5686425" cy="5429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8D168-12F7-4A01-B9B6-8031C0E69CB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9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08D75-2237-4BC8-AD7F-4F07A267FE8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9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B157D-D5A9-4DD0-8B49-99E72C93DFB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9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6652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0900" y="16652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74C08-6533-43AD-8330-D7C39CB80DB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9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6FBA0-1E55-4521-BC50-4623FFF9EF2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9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D8194-8345-429B-8D50-D25A3BDA5E2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9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83498-48E2-4F6B-9504-66D2C22989F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9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02200-3645-47DE-A07D-57A9437825C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9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9113A-B9E0-4564-BB1F-9FB0882BBF9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 advClick="0" advTm="9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7666" name="Group 2"/>
          <p:cNvGrpSpPr>
            <a:grpSpLocks/>
          </p:cNvGrpSpPr>
          <p:nvPr/>
        </p:nvGrpSpPr>
        <p:grpSpPr bwMode="auto">
          <a:xfrm>
            <a:off x="-38100" y="-12700"/>
            <a:ext cx="9239250" cy="6940550"/>
            <a:chOff x="-12" y="-10"/>
            <a:chExt cx="5820" cy="4372"/>
          </a:xfrm>
        </p:grpSpPr>
        <p:sp>
          <p:nvSpPr>
            <p:cNvPr id="497667" name="Rectangle 3"/>
            <p:cNvSpPr>
              <a:spLocks noChangeArrowheads="1"/>
            </p:cNvSpPr>
            <p:nvPr userDrawn="1"/>
          </p:nvSpPr>
          <p:spPr bwMode="invGray">
            <a:xfrm>
              <a:off x="5520" y="-8"/>
              <a:ext cx="287" cy="436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rgbClr val="0066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7668" name="Rectangle 4"/>
            <p:cNvSpPr>
              <a:spLocks noChangeArrowheads="1"/>
            </p:cNvSpPr>
            <p:nvPr userDrawn="1"/>
          </p:nvSpPr>
          <p:spPr bwMode="invGray">
            <a:xfrm>
              <a:off x="-8" y="-8"/>
              <a:ext cx="288" cy="4368"/>
            </a:xfrm>
            <a:prstGeom prst="rect">
              <a:avLst/>
            </a:prstGeom>
            <a:gradFill rotWithShape="0">
              <a:gsLst>
                <a:gs pos="0">
                  <a:srgbClr val="006600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7669" name="AutoShape 5"/>
            <p:cNvSpPr>
              <a:spLocks noChangeArrowheads="1"/>
            </p:cNvSpPr>
            <p:nvPr userDrawn="1"/>
          </p:nvSpPr>
          <p:spPr bwMode="invGray">
            <a:xfrm rot="-10800000" flipH="1" flipV="1">
              <a:off x="2" y="-10"/>
              <a:ext cx="5798" cy="288"/>
            </a:xfrm>
            <a:custGeom>
              <a:avLst/>
              <a:gdLst>
                <a:gd name="G0" fmla="+- 1089 0 0"/>
                <a:gd name="G1" fmla="+- 21600 0 1089"/>
                <a:gd name="G2" fmla="*/ 1089 1 2"/>
                <a:gd name="G3" fmla="+- 21600 0 G2"/>
                <a:gd name="G4" fmla="+/ 1089 21600 2"/>
                <a:gd name="G5" fmla="+/ G1 0 2"/>
                <a:gd name="G6" fmla="*/ 21600 21600 1089"/>
                <a:gd name="G7" fmla="*/ G6 1 2"/>
                <a:gd name="G8" fmla="+- 21600 0 G7"/>
                <a:gd name="G9" fmla="*/ 21600 1 2"/>
                <a:gd name="G10" fmla="+- 1089 0 G9"/>
                <a:gd name="G11" fmla="?: G10 G8 0"/>
                <a:gd name="G12" fmla="?: G10 G7 21600"/>
                <a:gd name="T0" fmla="*/ 21055 w 21600"/>
                <a:gd name="T1" fmla="*/ 10800 h 21600"/>
                <a:gd name="T2" fmla="*/ 10800 w 21600"/>
                <a:gd name="T3" fmla="*/ 21600 h 21600"/>
                <a:gd name="T4" fmla="*/ 545 w 21600"/>
                <a:gd name="T5" fmla="*/ 10800 h 21600"/>
                <a:gd name="T6" fmla="*/ 10800 w 21600"/>
                <a:gd name="T7" fmla="*/ 0 h 21600"/>
                <a:gd name="T8" fmla="*/ 2345 w 21600"/>
                <a:gd name="T9" fmla="*/ 2345 h 21600"/>
                <a:gd name="T10" fmla="*/ 19255 w 21600"/>
                <a:gd name="T11" fmla="*/ 1925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9" y="21600"/>
                  </a:lnTo>
                  <a:lnTo>
                    <a:pt x="2051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6600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7670" name="AutoShape 6"/>
            <p:cNvSpPr>
              <a:spLocks noChangeArrowheads="1"/>
            </p:cNvSpPr>
            <p:nvPr userDrawn="1"/>
          </p:nvSpPr>
          <p:spPr bwMode="invGray">
            <a:xfrm flipV="1">
              <a:off x="-12" y="4072"/>
              <a:ext cx="5820" cy="290"/>
            </a:xfrm>
            <a:custGeom>
              <a:avLst/>
              <a:gdLst>
                <a:gd name="G0" fmla="+- 1100 0 0"/>
                <a:gd name="G1" fmla="+- 21600 0 1100"/>
                <a:gd name="G2" fmla="*/ 1100 1 2"/>
                <a:gd name="G3" fmla="+- 21600 0 G2"/>
                <a:gd name="G4" fmla="+/ 1100 21600 2"/>
                <a:gd name="G5" fmla="+/ G1 0 2"/>
                <a:gd name="G6" fmla="*/ 21600 21600 1100"/>
                <a:gd name="G7" fmla="*/ G6 1 2"/>
                <a:gd name="G8" fmla="+- 21600 0 G7"/>
                <a:gd name="G9" fmla="*/ 21600 1 2"/>
                <a:gd name="G10" fmla="+- 1100 0 G9"/>
                <a:gd name="G11" fmla="?: G10 G8 0"/>
                <a:gd name="G12" fmla="?: G10 G7 21600"/>
                <a:gd name="T0" fmla="*/ 21050 w 21600"/>
                <a:gd name="T1" fmla="*/ 10800 h 21600"/>
                <a:gd name="T2" fmla="*/ 10800 w 21600"/>
                <a:gd name="T3" fmla="*/ 21600 h 21600"/>
                <a:gd name="T4" fmla="*/ 550 w 21600"/>
                <a:gd name="T5" fmla="*/ 10800 h 21600"/>
                <a:gd name="T6" fmla="*/ 10800 w 21600"/>
                <a:gd name="T7" fmla="*/ 0 h 21600"/>
                <a:gd name="T8" fmla="*/ 2350 w 21600"/>
                <a:gd name="T9" fmla="*/ 2350 h 21600"/>
                <a:gd name="T10" fmla="*/ 19250 w 21600"/>
                <a:gd name="T11" fmla="*/ 192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00" y="21600"/>
                  </a:lnTo>
                  <a:lnTo>
                    <a:pt x="205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rgbClr val="0066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7671" name="Rectangle 7" descr="Green marble"/>
            <p:cNvSpPr>
              <a:spLocks noChangeArrowheads="1"/>
            </p:cNvSpPr>
            <p:nvPr userDrawn="1"/>
          </p:nvSpPr>
          <p:spPr bwMode="invGray">
            <a:xfrm>
              <a:off x="184" y="176"/>
              <a:ext cx="5432" cy="3988"/>
            </a:xfrm>
            <a:prstGeom prst="rect">
              <a:avLst/>
            </a:prstGeom>
            <a:blipFill dpi="0" rotWithShape="0">
              <a:blip r:embed="rId13" cstate="print"/>
              <a:srcRect/>
              <a:tile tx="0" ty="0" sx="100000" sy="100000" flip="none" algn="tl"/>
            </a:blip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49767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508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9767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8500" y="166528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767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658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49767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658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49767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658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1C96CA-B3FC-4E38-A0BE-6F111D887950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 spd="med" advClick="0" advTm="9000"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2895600"/>
          </a:xfrm>
        </p:spPr>
        <p:txBody>
          <a:bodyPr/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A Digital Archive for USFSP</a:t>
            </a:r>
            <a:br>
              <a:rPr lang="en-US" sz="4000" dirty="0" smtClean="0"/>
            </a:br>
            <a:r>
              <a:rPr lang="en-US" sz="4000" dirty="0" smtClean="0"/>
              <a:t>and YOU</a:t>
            </a:r>
            <a:endParaRPr lang="en-US" sz="4000" dirty="0"/>
          </a:p>
        </p:txBody>
      </p:sp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0" y="2438400"/>
            <a:ext cx="9144000" cy="368716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Arial Unicode MS" pitchFamily="34" charset="-128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Arial Unicode MS" pitchFamily="34" charset="-128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en-US" sz="3200" dirty="0" smtClean="0">
              <a:latin typeface="Arial Unicode MS" pitchFamily="34" charset="-128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>
                <a:latin typeface="Arial Unicode MS" pitchFamily="34" charset="-128"/>
              </a:rPr>
              <a:t>Carol </a:t>
            </a:r>
            <a:r>
              <a:rPr lang="en-US" sz="3200" dirty="0">
                <a:latin typeface="Arial Unicode MS" pitchFamily="34" charset="-128"/>
              </a:rPr>
              <a:t>Hixson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>
                <a:latin typeface="Arial Unicode MS" pitchFamily="34" charset="-128"/>
              </a:rPr>
              <a:t>Dean, Nelson Poynter Memorial Library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Arial Unicode MS" pitchFamily="34" charset="-128"/>
            </a:endParaRPr>
          </a:p>
          <a:p>
            <a:pPr algn="ctr">
              <a:spcBef>
                <a:spcPct val="20000"/>
              </a:spcBef>
            </a:pPr>
            <a:endParaRPr lang="en-US" dirty="0">
              <a:solidFill>
                <a:schemeClr val="tx2"/>
              </a:solidFill>
              <a:latin typeface="Arial Unicode MS" pitchFamily="34" charset="-12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6412" t="19407" r="4398" b="70719"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99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Highlight institutional achievement: </a:t>
            </a:r>
            <a:br>
              <a:rPr lang="en-US" sz="3600" dirty="0" smtClean="0"/>
            </a:br>
            <a:r>
              <a:rPr lang="en-US" sz="3600" dirty="0" smtClean="0"/>
              <a:t>all faculty works </a:t>
            </a:r>
            <a:br>
              <a:rPr lang="en-US" sz="3600" dirty="0" smtClean="0"/>
            </a:br>
            <a:r>
              <a:rPr lang="en-US" sz="3600" dirty="0" smtClean="0"/>
              <a:t>(example from U. of Oregon)</a:t>
            </a:r>
            <a:endParaRPr lang="en-US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78" t="1642" r="4167" b="31143"/>
          <a:stretch>
            <a:fillRect/>
          </a:stretch>
        </p:blipFill>
        <p:spPr bwMode="auto">
          <a:xfrm>
            <a:off x="1676400" y="1905000"/>
            <a:ext cx="5715000" cy="43434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Highlight institutional achievement: departmental works</a:t>
            </a:r>
            <a:br>
              <a:rPr lang="en-US" sz="3600" dirty="0" smtClean="0"/>
            </a:br>
            <a:r>
              <a:rPr lang="en-US" sz="3600" dirty="0" smtClean="0"/>
              <a:t> (example from U. of Oregon)</a:t>
            </a:r>
            <a:endParaRPr lang="en-US" sz="36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46" t="9529" r="4398" b="16397"/>
          <a:stretch>
            <a:fillRect/>
          </a:stretch>
        </p:blipFill>
        <p:spPr bwMode="auto">
          <a:xfrm>
            <a:off x="1447800" y="2057400"/>
            <a:ext cx="6400800" cy="41148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93700"/>
            <a:ext cx="9144000" cy="641350"/>
          </a:xfrm>
        </p:spPr>
        <p:txBody>
          <a:bodyPr/>
          <a:lstStyle/>
          <a:p>
            <a:r>
              <a:rPr lang="en-US" sz="3600" b="1" dirty="0" smtClean="0"/>
              <a:t>Increase institutional visibility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60198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http://dspace.nelson.usf.edu/xmlui/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r="1563" b="7407"/>
          <a:stretch>
            <a:fillRect/>
          </a:stretch>
        </p:blipFill>
        <p:spPr bwMode="auto">
          <a:xfrm>
            <a:off x="990600" y="1371600"/>
            <a:ext cx="7315200" cy="43434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Increase institutional </a:t>
            </a:r>
            <a:r>
              <a:rPr lang="en-US" dirty="0" smtClean="0"/>
              <a:t>visibility</a:t>
            </a:r>
            <a:br>
              <a:rPr lang="en-US" dirty="0" smtClean="0"/>
            </a:br>
            <a:r>
              <a:rPr lang="en-US" dirty="0" smtClean="0"/>
              <a:t>(example from U. of Toronto)</a:t>
            </a:r>
            <a:endParaRPr lang="en-US" dirty="0"/>
          </a:p>
        </p:txBody>
      </p:sp>
      <p:pic>
        <p:nvPicPr>
          <p:cNvPr id="261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4855" r="1450"/>
          <a:stretch>
            <a:fillRect/>
          </a:stretch>
        </p:blipFill>
        <p:spPr>
          <a:xfrm>
            <a:off x="1432983" y="1752600"/>
            <a:ext cx="6187017" cy="4556125"/>
          </a:xfrm>
          <a:noFill/>
          <a:ln w="38100" cap="flat">
            <a:solidFill>
              <a:schemeClr val="tx2"/>
            </a:solidFill>
            <a:headEnd type="none" w="med" len="med"/>
            <a:tailEnd type="none" w="med" len="med"/>
          </a:ln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0838"/>
            <a:ext cx="9144000" cy="1143000"/>
          </a:xfrm>
        </p:spPr>
        <p:txBody>
          <a:bodyPr/>
          <a:lstStyle/>
          <a:p>
            <a:r>
              <a:rPr lang="en-US" sz="3600" dirty="0" smtClean="0"/>
              <a:t>Increase institutional visibility: </a:t>
            </a:r>
            <a:br>
              <a:rPr lang="en-US" sz="3600" dirty="0" smtClean="0"/>
            </a:br>
            <a:r>
              <a:rPr lang="en-US" sz="3600" dirty="0" smtClean="0"/>
              <a:t>server statistics  (example from U of Regina)</a:t>
            </a:r>
            <a:endParaRPr lang="en-US" sz="3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19531" t="40625" r="21094" b="12500"/>
          <a:stretch>
            <a:fillRect/>
          </a:stretch>
        </p:blipFill>
        <p:spPr bwMode="auto">
          <a:xfrm>
            <a:off x="914400" y="1905000"/>
            <a:ext cx="7391400" cy="45720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>
            <a:off x="7315200" y="5867400"/>
            <a:ext cx="1295400" cy="762000"/>
          </a:xfrm>
          <a:prstGeom prst="ellips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838"/>
            <a:ext cx="7772400" cy="715962"/>
          </a:xfrm>
        </p:spPr>
        <p:txBody>
          <a:bodyPr/>
          <a:lstStyle/>
          <a:p>
            <a:r>
              <a:rPr lang="en-US" sz="4000" dirty="0" smtClean="0"/>
              <a:t>Improve access: full-text searching</a:t>
            </a:r>
            <a:endParaRPr lang="en-US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36" t="3974" r="17369" b="16008"/>
          <a:stretch>
            <a:fillRect/>
          </a:stretch>
        </p:blipFill>
        <p:spPr bwMode="auto">
          <a:xfrm>
            <a:off x="1143000" y="1295400"/>
            <a:ext cx="6934200" cy="5029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 bwMode="auto">
          <a:xfrm>
            <a:off x="2209800" y="3048000"/>
            <a:ext cx="2209800" cy="3810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Increase exposure: </a:t>
            </a:r>
            <a:br>
              <a:rPr lang="en-US" sz="4000" dirty="0" smtClean="0"/>
            </a:br>
            <a:r>
              <a:rPr lang="en-US" sz="4000" dirty="0" smtClean="0"/>
              <a:t>Google indexing </a:t>
            </a:r>
            <a:endParaRPr lang="en-US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2731" b="46477"/>
          <a:stretch>
            <a:fillRect/>
          </a:stretch>
        </p:blipFill>
        <p:spPr bwMode="auto">
          <a:xfrm>
            <a:off x="1524000" y="1665288"/>
            <a:ext cx="6324600" cy="4430712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 bwMode="auto">
          <a:xfrm>
            <a:off x="1981200" y="3810000"/>
            <a:ext cx="5181600" cy="13716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preservation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6163" y="1665288"/>
            <a:ext cx="7189787" cy="4114800"/>
          </a:xfrm>
        </p:spPr>
        <p:txBody>
          <a:bodyPr/>
          <a:lstStyle/>
          <a:p>
            <a:pPr>
              <a:buSzTx/>
            </a:pPr>
            <a:r>
              <a:rPr lang="en-US" dirty="0"/>
              <a:t>Ensuring the long-term maintenance of a bitstream (the zeros and ones): </a:t>
            </a:r>
          </a:p>
          <a:p>
            <a:pPr lvl="1">
              <a:buFontTx/>
              <a:buChar char="•"/>
            </a:pPr>
            <a:r>
              <a:rPr lang="en-US" dirty="0" smtClean="0"/>
              <a:t>Backing </a:t>
            </a:r>
            <a:r>
              <a:rPr lang="en-US" dirty="0"/>
              <a:t>up files and keeping a copy at an offsite location</a:t>
            </a:r>
          </a:p>
          <a:p>
            <a:pPr lvl="1">
              <a:buFontTx/>
              <a:buChar char="•"/>
            </a:pPr>
            <a:r>
              <a:rPr lang="en-US" dirty="0" smtClean="0"/>
              <a:t>Running </a:t>
            </a:r>
            <a:r>
              <a:rPr lang="en-US" dirty="0"/>
              <a:t>checks to track the deterioration of storage media, files or bitstreams </a:t>
            </a:r>
            <a:endParaRPr lang="en-US" dirty="0" smtClean="0"/>
          </a:p>
          <a:p>
            <a:pPr lvl="1">
              <a:buFontTx/>
              <a:buChar char="•"/>
            </a:pPr>
            <a:r>
              <a:rPr lang="en-US" dirty="0" smtClean="0"/>
              <a:t>Providing continued accessibility of the contents</a:t>
            </a:r>
          </a:p>
          <a:p>
            <a:pPr lvl="1">
              <a:buFontTx/>
              <a:buChar char="•"/>
            </a:pPr>
            <a:endParaRPr lang="en-US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here and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Growing amount of digital content that needs a safe, reliable and easy-to-use home </a:t>
            </a:r>
          </a:p>
          <a:p>
            <a:r>
              <a:rPr lang="en-US" dirty="0" smtClean="0"/>
              <a:t>Need to be able to locate and reference  content quickly and accurately</a:t>
            </a:r>
          </a:p>
          <a:p>
            <a:r>
              <a:rPr lang="en-US" dirty="0" smtClean="0"/>
              <a:t>Strengthen our USFSP identity and promote our programs and services </a:t>
            </a:r>
          </a:p>
          <a:p>
            <a:r>
              <a:rPr lang="en-US" dirty="0" smtClean="0"/>
              <a:t>Meet demands of accrediting bodies and  funding agencies for ready access to data and information</a:t>
            </a:r>
            <a:endParaRPr lang="en-US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expertise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Dean Carol Hixson - set up institutional archives twice before (University of Oregon and University of Regina)</a:t>
            </a:r>
          </a:p>
          <a:p>
            <a:r>
              <a:rPr lang="en-US" dirty="0" smtClean="0"/>
              <a:t>Tina Neville – Public Services</a:t>
            </a:r>
          </a:p>
          <a:p>
            <a:r>
              <a:rPr lang="en-US" dirty="0" smtClean="0"/>
              <a:t>Jim Schnur – Special Collections and University Archives</a:t>
            </a:r>
          </a:p>
          <a:p>
            <a:r>
              <a:rPr lang="en-US" dirty="0" smtClean="0"/>
              <a:t>Berrie Watson – Systems and Digital Technology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170488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>
                <a:solidFill>
                  <a:schemeClr val="tx2"/>
                </a:solidFill>
              </a:rPr>
              <a:t>Presentation to </a:t>
            </a:r>
          </a:p>
          <a:p>
            <a:pPr algn="ctr">
              <a:buNone/>
            </a:pPr>
            <a:endParaRPr lang="en-US" sz="40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Faculty Researchers’ Reception</a:t>
            </a:r>
          </a:p>
          <a:p>
            <a:pPr algn="ctr">
              <a:buNone/>
            </a:pPr>
            <a:endParaRPr lang="en-US" sz="44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tx2"/>
                </a:solidFill>
              </a:rPr>
              <a:t>April 20, 2011</a:t>
            </a:r>
          </a:p>
          <a:p>
            <a:pPr algn="ctr">
              <a:buNone/>
            </a:pPr>
            <a:r>
              <a:rPr lang="en-US" dirty="0" err="1" smtClean="0">
                <a:solidFill>
                  <a:schemeClr val="tx2"/>
                </a:solidFill>
              </a:rPr>
              <a:t>Poynter’s</a:t>
            </a:r>
            <a:r>
              <a:rPr lang="en-US" dirty="0" smtClean="0">
                <a:solidFill>
                  <a:schemeClr val="tx2"/>
                </a:solidFill>
              </a:rPr>
              <a:t> Corner</a:t>
            </a:r>
          </a:p>
          <a:p>
            <a:pPr algn="ctr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tx2"/>
                </a:solidFill>
              </a:rPr>
              <a:t> http://dspace.nelson.usf.edu/xmlui/handle/10806/202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55700"/>
          </a:xfrm>
        </p:spPr>
        <p:txBody>
          <a:bodyPr/>
          <a:lstStyle/>
          <a:p>
            <a:r>
              <a:rPr lang="en-US" dirty="0" smtClean="0"/>
              <a:t>Faculty Advisory Committee</a:t>
            </a:r>
            <a:br>
              <a:rPr lang="en-US" dirty="0" smtClean="0"/>
            </a:br>
            <a:r>
              <a:rPr lang="en-US" dirty="0" smtClean="0"/>
              <a:t>for USFSP Digital Archive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Mark Walters, College of Arts and Sciences</a:t>
            </a:r>
          </a:p>
          <a:p>
            <a:r>
              <a:rPr lang="en-US" dirty="0" smtClean="0"/>
              <a:t>Michael Luckett, College of Business</a:t>
            </a:r>
          </a:p>
          <a:p>
            <a:r>
              <a:rPr lang="en-US" dirty="0" smtClean="0"/>
              <a:t>Alejandro Brice, College of Education</a:t>
            </a:r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4938" y="381000"/>
            <a:ext cx="8885237" cy="685800"/>
          </a:xfrm>
        </p:spPr>
        <p:txBody>
          <a:bodyPr/>
          <a:lstStyle/>
          <a:p>
            <a:r>
              <a:rPr lang="en-US" dirty="0"/>
              <a:t>Types of </a:t>
            </a:r>
            <a:r>
              <a:rPr lang="en-US" dirty="0" smtClean="0"/>
              <a:t>possible collections</a:t>
            </a:r>
            <a:endParaRPr lang="en-US" dirty="0"/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05800" cy="4879975"/>
          </a:xfrm>
          <a:ln/>
        </p:spPr>
        <p:txBody>
          <a:bodyPr/>
          <a:lstStyle/>
          <a:p>
            <a:r>
              <a:rPr lang="en-US" sz="3600" dirty="0"/>
              <a:t>Works of individual faculty or students</a:t>
            </a:r>
          </a:p>
          <a:p>
            <a:r>
              <a:rPr lang="en-US" sz="3600" dirty="0" smtClean="0"/>
              <a:t>Group collections from a College, program, or department</a:t>
            </a:r>
          </a:p>
          <a:p>
            <a:r>
              <a:rPr lang="en-US" sz="3600" dirty="0" smtClean="0"/>
              <a:t>Administrative documents</a:t>
            </a:r>
          </a:p>
          <a:p>
            <a:r>
              <a:rPr lang="en-US" sz="3600" dirty="0" smtClean="0"/>
              <a:t>Informational materials about the University and its programs</a:t>
            </a:r>
            <a:endParaRPr lang="en-US" sz="3600" dirty="0"/>
          </a:p>
          <a:p>
            <a:r>
              <a:rPr lang="en-US" sz="3600" dirty="0" smtClean="0"/>
              <a:t>Archival </a:t>
            </a:r>
            <a:r>
              <a:rPr lang="en-US" sz="3600" dirty="0"/>
              <a:t>materials or records</a:t>
            </a:r>
          </a:p>
          <a:p>
            <a:r>
              <a:rPr lang="en-US" sz="3600" dirty="0"/>
              <a:t>Primary resources for research or </a:t>
            </a:r>
            <a:r>
              <a:rPr lang="en-US" sz="3600" dirty="0" smtClean="0"/>
              <a:t>study</a:t>
            </a:r>
            <a:endParaRPr lang="en-US" sz="3600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/>
              <a:t>Copyright, permission, and access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82000" cy="4956175"/>
          </a:xfrm>
          <a:ln/>
        </p:spPr>
        <p:txBody>
          <a:bodyPr/>
          <a:lstStyle/>
          <a:p>
            <a:pPr>
              <a:buNone/>
            </a:pPr>
            <a:r>
              <a:rPr lang="en-US" sz="4000" dirty="0" smtClean="0"/>
              <a:t>   Do </a:t>
            </a:r>
            <a:r>
              <a:rPr lang="en-US" sz="4000" dirty="0"/>
              <a:t>authors have the right to </a:t>
            </a:r>
            <a:r>
              <a:rPr lang="en-US" sz="4000" dirty="0" smtClean="0"/>
              <a:t>post  published materials </a:t>
            </a:r>
            <a:r>
              <a:rPr lang="en-US" sz="4000" smtClean="0"/>
              <a:t>in an </a:t>
            </a:r>
            <a:r>
              <a:rPr lang="en-US" sz="4000" dirty="0" smtClean="0"/>
              <a:t>institutional digital archive? </a:t>
            </a:r>
          </a:p>
          <a:p>
            <a:endParaRPr lang="en-US" sz="3600" dirty="0" smtClean="0"/>
          </a:p>
          <a:p>
            <a:pPr>
              <a:buNone/>
            </a:pPr>
            <a:r>
              <a:rPr lang="en-US" sz="4000" dirty="0" smtClean="0"/>
              <a:t>	</a:t>
            </a:r>
            <a:r>
              <a:rPr lang="en-US" sz="3600" i="1" dirty="0" smtClean="0">
                <a:solidFill>
                  <a:srgbClr val="FFFF00"/>
                </a:solidFill>
              </a:rPr>
              <a:t>Usually yes, with some restrictions</a:t>
            </a:r>
            <a:endParaRPr lang="en-US" sz="3600" i="1" dirty="0">
              <a:solidFill>
                <a:srgbClr val="FFFF00"/>
              </a:solidFill>
            </a:endParaRPr>
          </a:p>
          <a:p>
            <a:endParaRPr lang="en-US" sz="3600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http://www.sherpa.ac.uk/romeo.php</a:t>
            </a:r>
          </a:p>
        </p:txBody>
      </p:sp>
      <p:pic>
        <p:nvPicPr>
          <p:cNvPr id="56934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t="2122" r="1144" b="5286"/>
          <a:stretch>
            <a:fillRect/>
          </a:stretch>
        </p:blipFill>
        <p:spPr>
          <a:xfrm>
            <a:off x="698500" y="1524000"/>
            <a:ext cx="7683500" cy="4495800"/>
          </a:xfrm>
          <a:ln w="38100">
            <a:solidFill>
              <a:schemeClr val="tx2"/>
            </a:solidFill>
          </a:ln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/>
              <a:t>Copyright, permission, and access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82000" cy="4956175"/>
          </a:xfrm>
          <a:ln/>
        </p:spPr>
        <p:txBody>
          <a:bodyPr/>
          <a:lstStyle/>
          <a:p>
            <a:pPr>
              <a:buNone/>
            </a:pPr>
            <a:r>
              <a:rPr lang="en-US" sz="3600" dirty="0" smtClean="0"/>
              <a:t>   </a:t>
            </a:r>
            <a:r>
              <a:rPr lang="en-US" sz="4000" dirty="0" smtClean="0"/>
              <a:t>Will </a:t>
            </a:r>
            <a:r>
              <a:rPr lang="en-US" sz="4000" dirty="0"/>
              <a:t>putting </a:t>
            </a:r>
            <a:r>
              <a:rPr lang="en-US" sz="4000" dirty="0" smtClean="0"/>
              <a:t>the work in the archive affect later publication or pending patents? </a:t>
            </a:r>
          </a:p>
          <a:p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   </a:t>
            </a:r>
            <a:r>
              <a:rPr lang="en-US" sz="3600" i="1" dirty="0" smtClean="0">
                <a:solidFill>
                  <a:srgbClr val="FFFF00"/>
                </a:solidFill>
              </a:rPr>
              <a:t>Embargoes of content (restricted access for a period of time) protect authors if there’s any question</a:t>
            </a:r>
            <a:endParaRPr lang="en-US" sz="36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Later publication</a:t>
            </a:r>
          </a:p>
        </p:txBody>
      </p:sp>
      <p:pic>
        <p:nvPicPr>
          <p:cNvPr id="56729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t="3973" r="18791" b="23804"/>
          <a:stretch>
            <a:fillRect/>
          </a:stretch>
        </p:blipFill>
        <p:spPr>
          <a:xfrm>
            <a:off x="698500" y="1828800"/>
            <a:ext cx="7683500" cy="4267200"/>
          </a:xfrm>
          <a:ln w="38100">
            <a:solidFill>
              <a:schemeClr val="tx2"/>
            </a:solidFill>
          </a:ln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/>
              <a:t>Copyright, permission, and access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82000" cy="4956175"/>
          </a:xfrm>
          <a:ln/>
        </p:spPr>
        <p:txBody>
          <a:bodyPr/>
          <a:lstStyle/>
          <a:p>
            <a:pPr>
              <a:buNone/>
            </a:pPr>
            <a:r>
              <a:rPr lang="en-US" sz="3600" dirty="0" smtClean="0"/>
              <a:t>   Are </a:t>
            </a:r>
            <a:r>
              <a:rPr lang="en-US" sz="3600" dirty="0"/>
              <a:t>authors turning over copyright </a:t>
            </a:r>
            <a:r>
              <a:rPr lang="en-US" sz="3600" dirty="0" smtClean="0"/>
              <a:t>to the archive ? 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i="1" dirty="0" smtClean="0">
                <a:solidFill>
                  <a:srgbClr val="FFFF00"/>
                </a:solidFill>
              </a:rPr>
              <a:t>   No. Authors retain copyright and can use their content any way they want to in the future, as long as they have not given away their copyright to a third party vendor or publisher.</a:t>
            </a:r>
            <a:endParaRPr lang="en-US" sz="3600" i="1" dirty="0">
              <a:solidFill>
                <a:srgbClr val="FFFF00"/>
              </a:solidFill>
            </a:endParaRPr>
          </a:p>
          <a:p>
            <a:endParaRPr lang="en-US" sz="3600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/>
              <a:t>Copyright, permission, and access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82000" cy="4956175"/>
          </a:xfrm>
          <a:ln/>
        </p:spPr>
        <p:txBody>
          <a:bodyPr/>
          <a:lstStyle/>
          <a:p>
            <a:pPr>
              <a:buNone/>
            </a:pPr>
            <a:r>
              <a:rPr lang="en-US" sz="4000" dirty="0" smtClean="0"/>
              <a:t>   Who </a:t>
            </a:r>
            <a:r>
              <a:rPr lang="en-US" sz="4000" dirty="0"/>
              <a:t>gets to use content in the </a:t>
            </a:r>
            <a:r>
              <a:rPr lang="en-US" sz="4000" dirty="0" smtClean="0"/>
              <a:t>archive?</a:t>
            </a:r>
            <a:endParaRPr lang="en-US" sz="4000" dirty="0"/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i="1" dirty="0" smtClean="0">
                <a:solidFill>
                  <a:srgbClr val="FFFF00"/>
                </a:solidFill>
              </a:rPr>
              <a:t>   Anyone in the world, subject to the author’s restrictions.</a:t>
            </a:r>
            <a:endParaRPr lang="en-US" sz="36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content: Creative Commons Licensing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038" r="2353" b="5286"/>
          <a:stretch>
            <a:fillRect/>
          </a:stretch>
        </p:blipFill>
        <p:spPr bwMode="auto">
          <a:xfrm>
            <a:off x="1371600" y="1905000"/>
            <a:ext cx="6324600" cy="426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/>
              <a:t>Copyright, permission, and access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82000" cy="4956175"/>
          </a:xfrm>
          <a:ln/>
        </p:spPr>
        <p:txBody>
          <a:bodyPr/>
          <a:lstStyle/>
          <a:p>
            <a:pPr>
              <a:buNone/>
            </a:pPr>
            <a:r>
              <a:rPr lang="en-US" sz="4400" dirty="0" smtClean="0"/>
              <a:t>  What </a:t>
            </a:r>
            <a:r>
              <a:rPr lang="en-US" sz="4400" dirty="0"/>
              <a:t>guarantees are there against plagiarism</a:t>
            </a:r>
            <a:r>
              <a:rPr lang="en-US" sz="4400" dirty="0" smtClean="0"/>
              <a:t>?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i="1" dirty="0" smtClean="0">
                <a:solidFill>
                  <a:srgbClr val="FFFF00"/>
                </a:solidFill>
              </a:rPr>
              <a:t>   The same ones that exist for paper and other online versions of a work.</a:t>
            </a:r>
            <a:endParaRPr lang="en-US" sz="3600" i="1" dirty="0">
              <a:solidFill>
                <a:srgbClr val="FFFF00"/>
              </a:solidFill>
            </a:endParaRPr>
          </a:p>
          <a:p>
            <a:endParaRPr lang="en-US" sz="3600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libraries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Acquire useful information</a:t>
            </a:r>
          </a:p>
          <a:p>
            <a:r>
              <a:rPr lang="en-US" dirty="0" smtClean="0"/>
              <a:t>Organize materials for ease of use</a:t>
            </a:r>
          </a:p>
          <a:p>
            <a:r>
              <a:rPr lang="en-US" dirty="0" smtClean="0"/>
              <a:t>Facilitate discovery of information</a:t>
            </a:r>
          </a:p>
          <a:p>
            <a:r>
              <a:rPr lang="en-US" dirty="0" smtClean="0"/>
              <a:t>Preserve and provide access to information</a:t>
            </a:r>
          </a:p>
          <a:p>
            <a:r>
              <a:rPr lang="en-US" dirty="0" smtClean="0"/>
              <a:t>Instruct  in discovery and proper use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50838"/>
            <a:ext cx="7772400" cy="792162"/>
          </a:xfrm>
        </p:spPr>
        <p:txBody>
          <a:bodyPr/>
          <a:lstStyle/>
          <a:p>
            <a:r>
              <a:rPr lang="en-US" dirty="0"/>
              <a:t>Proper citation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 t="4167" r="18750" b="22443"/>
          <a:stretch>
            <a:fillRect/>
          </a:stretch>
        </p:blipFill>
        <p:spPr bwMode="auto">
          <a:xfrm>
            <a:off x="990600" y="1447800"/>
            <a:ext cx="7315200" cy="48768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>
            <a:off x="1905000" y="3810000"/>
            <a:ext cx="6172200" cy="9144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http://www.plagiarism.org/</a:t>
            </a:r>
          </a:p>
        </p:txBody>
      </p:sp>
      <p:pic>
        <p:nvPicPr>
          <p:cNvPr id="57344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l="3647" t="3973" r="5008" b="3433"/>
          <a:stretch>
            <a:fillRect/>
          </a:stretch>
        </p:blipFill>
        <p:spPr>
          <a:xfrm>
            <a:off x="990600" y="1828800"/>
            <a:ext cx="7315200" cy="4191000"/>
          </a:xfrm>
          <a:ln w="38100">
            <a:solidFill>
              <a:schemeClr val="tx2"/>
            </a:solidFill>
          </a:ln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it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FFFF00"/>
                </a:solidFill>
              </a:rPr>
              <a:t>Preserves your intellectual legacy.  </a:t>
            </a:r>
            <a:r>
              <a:rPr lang="en-US" dirty="0" smtClean="0"/>
              <a:t>You can collect in one place all results of  your research, whether it be a conference presentation, working paper, peer-reviewed article, class lecture, book review, data set, or other type of work. </a:t>
            </a:r>
          </a:p>
          <a:p>
            <a:r>
              <a:rPr lang="en-US" dirty="0" smtClean="0"/>
              <a:t>Provides a unique, automatic, and persistent URL for each work that can be cited and linked to forever.</a:t>
            </a:r>
          </a:p>
          <a:p>
            <a:pPr lvl="0"/>
            <a:endParaRPr lang="en-US" dirty="0" smtClean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it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FFFF00"/>
                </a:solidFill>
              </a:rPr>
              <a:t>Protects your intellectual property. </a:t>
            </a:r>
            <a:r>
              <a:rPr lang="en-US" dirty="0" smtClean="0"/>
              <a:t>Items are date and time-stamped, marking them as having been created by you at that time.  </a:t>
            </a:r>
          </a:p>
          <a:p>
            <a:r>
              <a:rPr lang="en-US" dirty="0" smtClean="0"/>
              <a:t>You retain copyright unless you have signed or given it away to a third party. </a:t>
            </a:r>
          </a:p>
          <a:p>
            <a:pPr lvl="0"/>
            <a:r>
              <a:rPr lang="en-US" dirty="0" smtClean="0"/>
              <a:t>Items can be open or restricted access and can be embargoed for a period of time while you pursue patents or formal publication.</a:t>
            </a:r>
          </a:p>
          <a:p>
            <a:endParaRPr lang="en-US" dirty="0" smtClean="0"/>
          </a:p>
          <a:p>
            <a:pPr lvl="0"/>
            <a:endParaRPr lang="en-US" dirty="0" smtClean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it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FFFF00"/>
                </a:solidFill>
              </a:rPr>
              <a:t>Protects your intellectual property. </a:t>
            </a:r>
            <a:r>
              <a:rPr lang="en-US" dirty="0" smtClean="0"/>
              <a:t>You can select a Creative Commons License to let the world know how your work may be used or cited.</a:t>
            </a:r>
          </a:p>
          <a:p>
            <a:pPr lvl="0"/>
            <a:r>
              <a:rPr lang="en-US" dirty="0" smtClean="0"/>
              <a:t>Journal or conference citations can be put in to link to formal publications or to versions that have been previously made available through other venues.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it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FFFF00"/>
                </a:solidFill>
              </a:rPr>
              <a:t>Increases exposure of your work. </a:t>
            </a:r>
            <a:r>
              <a:rPr lang="en-US" dirty="0" smtClean="0"/>
              <a:t>Submissions are indexed and available immediately after approval by the collection’s reviewer (usually you)</a:t>
            </a:r>
          </a:p>
          <a:p>
            <a:r>
              <a:rPr lang="en-US" dirty="0" smtClean="0"/>
              <a:t>Full-text indexing is done nightly so that all materials are fully searchable by any word or phrase that occurs in an item.</a:t>
            </a:r>
          </a:p>
          <a:p>
            <a:pPr lvl="0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it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65288"/>
            <a:ext cx="7937500" cy="4114800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rgbClr val="FFFF00"/>
                </a:solidFill>
              </a:rPr>
              <a:t>Increases exposure of your work. </a:t>
            </a:r>
            <a:r>
              <a:rPr lang="en-US" dirty="0" smtClean="0"/>
              <a:t>Google trolls the archive and adds links so that your work can be found through Google searches.</a:t>
            </a:r>
          </a:p>
          <a:p>
            <a:pPr lvl="0"/>
            <a:r>
              <a:rPr lang="en-US" dirty="0" smtClean="0"/>
              <a:t>Statistics on usage of individual items are automatically updated daily. </a:t>
            </a:r>
          </a:p>
          <a:p>
            <a:r>
              <a:rPr lang="en-US" dirty="0" smtClean="0"/>
              <a:t>Items can appear in more than one spot,  such as a personal collection and a departmental collection. 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it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Increases your chances of getting grant funding for future research. </a:t>
            </a:r>
            <a:r>
              <a:rPr lang="en-US" dirty="0" smtClean="0"/>
              <a:t>NIH, NSF, NEH and other funding agencies are requiring or considering requirements that research results and/or data sets be preserved  or deposited in archives such as USFSP’s digital archive.</a:t>
            </a:r>
            <a:endParaRPr lang="en-US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it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FFFF00"/>
                </a:solidFill>
              </a:rPr>
              <a:t>You’re in control. </a:t>
            </a:r>
            <a:r>
              <a:rPr lang="en-US" dirty="0" smtClean="0"/>
              <a:t>You decide what to archive.</a:t>
            </a:r>
          </a:p>
          <a:p>
            <a:pPr lvl="0"/>
            <a:r>
              <a:rPr lang="en-US" dirty="0" smtClean="0"/>
              <a:t>You decide whether your work is open to the world or restricted to a select few.</a:t>
            </a:r>
          </a:p>
          <a:p>
            <a:pPr lvl="0"/>
            <a:r>
              <a:rPr lang="en-US" dirty="0" smtClean="0"/>
              <a:t>You can select your own keywords or terms to describe your work.</a:t>
            </a:r>
          </a:p>
          <a:p>
            <a:pPr lvl="0"/>
            <a:r>
              <a:rPr lang="en-US" dirty="0" smtClean="0"/>
              <a:t>You can put materials in without any third-party involvement.</a:t>
            </a:r>
          </a:p>
          <a:p>
            <a:endParaRPr lang="en-US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it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Saves you time and money. </a:t>
            </a:r>
            <a:r>
              <a:rPr lang="en-US" dirty="0" smtClean="0"/>
              <a:t>Every item is archived and preserved at no cost to you or to your home department or College. </a:t>
            </a:r>
          </a:p>
          <a:p>
            <a:pPr lvl="0"/>
            <a:r>
              <a:rPr lang="en-US" dirty="0" smtClean="0"/>
              <a:t>You can stop storing documents and files on flash drives, networked drives, or on personal or institutional web space. </a:t>
            </a:r>
            <a:r>
              <a:rPr lang="en-US" i="1" dirty="0" smtClean="0"/>
              <a:t>You will always know where to find your work.</a:t>
            </a:r>
          </a:p>
          <a:p>
            <a:pPr lvl="0"/>
            <a:r>
              <a:rPr lang="en-US" dirty="0" smtClean="0"/>
              <a:t>You can access your work anywhere in the world through the Internet.</a:t>
            </a:r>
            <a:endParaRPr lang="en-US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838"/>
            <a:ext cx="7772400" cy="1020762"/>
          </a:xfrm>
        </p:spPr>
        <p:txBody>
          <a:bodyPr/>
          <a:lstStyle/>
          <a:p>
            <a:r>
              <a:rPr lang="en-US" dirty="0" smtClean="0"/>
              <a:t>Poynter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500" y="1371600"/>
            <a:ext cx="7772400" cy="4800600"/>
          </a:xfrm>
        </p:spPr>
        <p:txBody>
          <a:bodyPr/>
          <a:lstStyle/>
          <a:p>
            <a:r>
              <a:rPr lang="en-US" sz="2800" dirty="0" smtClean="0"/>
              <a:t>Supports USFSP students, faculty, researchers in all aspects of research and study</a:t>
            </a:r>
          </a:p>
          <a:p>
            <a:r>
              <a:rPr lang="en-US" sz="2800" dirty="0" smtClean="0"/>
              <a:t>Builds, organizes, provides access to, and preserves collections  of information </a:t>
            </a:r>
          </a:p>
          <a:p>
            <a:r>
              <a:rPr lang="en-US" sz="2800" dirty="0" smtClean="0"/>
              <a:t>Maintains University’s archives</a:t>
            </a:r>
          </a:p>
          <a:p>
            <a:r>
              <a:rPr lang="en-US" sz="2800" dirty="0" smtClean="0"/>
              <a:t>Provides academic technology support (AV, distance learning, etc.)</a:t>
            </a:r>
          </a:p>
          <a:p>
            <a:r>
              <a:rPr lang="en-US" sz="2800" dirty="0" smtClean="0"/>
              <a:t>Supports community in effective use of information and academic technologies</a:t>
            </a:r>
          </a:p>
          <a:p>
            <a:r>
              <a:rPr lang="en-US" sz="2800" dirty="0" smtClean="0"/>
              <a:t>Keeps abreast of new technology to enhance services</a:t>
            </a:r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Library will do for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you investigate copyright for your publications</a:t>
            </a:r>
          </a:p>
          <a:p>
            <a:r>
              <a:rPr lang="en-US" dirty="0" smtClean="0"/>
              <a:t>Set up collections according to your guidelines</a:t>
            </a:r>
          </a:p>
          <a:p>
            <a:r>
              <a:rPr lang="en-US" dirty="0" smtClean="0"/>
              <a:t>Set up templates for you to save you time</a:t>
            </a:r>
          </a:p>
          <a:p>
            <a:r>
              <a:rPr lang="en-US" dirty="0" smtClean="0"/>
              <a:t>Assist you with submitting your materials into the archive, if desired</a:t>
            </a:r>
          </a:p>
          <a:p>
            <a:r>
              <a:rPr lang="en-US" dirty="0" smtClean="0"/>
              <a:t>Help you promote your work within and beyond the University</a:t>
            </a:r>
            <a:endParaRPr lang="en-US" dirty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Contact Carol Hixson, Dean of Library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873-4400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hixson@mail.usf.edu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</a:t>
            </a:r>
            <a:r>
              <a:rPr lang="en-US" dirty="0"/>
              <a:t>of </a:t>
            </a:r>
            <a:r>
              <a:rPr lang="en-US" dirty="0" smtClean="0"/>
              <a:t>a university </a:t>
            </a:r>
            <a:br>
              <a:rPr lang="en-US" dirty="0" smtClean="0"/>
            </a:br>
            <a:r>
              <a:rPr lang="en-US" dirty="0" smtClean="0"/>
              <a:t>digital archive</a:t>
            </a:r>
            <a:endParaRPr lang="en-US" dirty="0"/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1665288"/>
            <a:ext cx="7772400" cy="45069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Capture 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and </a:t>
            </a: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preserve in digital form the 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intellectual output of </a:t>
            </a: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the university community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Not just for formal publications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Not just for faculty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Open or restricted access to materials, depending on nature and intended use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Provide services </a:t>
            </a:r>
            <a:r>
              <a:rPr lang="en-US" dirty="0">
                <a:ea typeface="Arial Unicode MS" pitchFamily="34" charset="-128"/>
                <a:cs typeface="Arial Unicode MS" pitchFamily="34" charset="-128"/>
              </a:rPr>
              <a:t>for the management and dissemination of digital </a:t>
            </a: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materials</a:t>
            </a:r>
            <a:endParaRPr lang="en-US" dirty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establish </a:t>
            </a:r>
            <a:r>
              <a:rPr lang="en-US" dirty="0" smtClean="0"/>
              <a:t>a digital archive?</a:t>
            </a:r>
            <a:endParaRPr lang="en-US" dirty="0"/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65288"/>
            <a:ext cx="8305800" cy="4735512"/>
          </a:xfrm>
        </p:spPr>
        <p:txBody>
          <a:bodyPr/>
          <a:lstStyle/>
          <a:p>
            <a:r>
              <a:rPr lang="en-US" dirty="0" smtClean="0"/>
              <a:t>Highlight individual and institutional  achievement</a:t>
            </a:r>
          </a:p>
          <a:p>
            <a:r>
              <a:rPr lang="en-US" dirty="0" smtClean="0"/>
              <a:t>Increase institutional visibility</a:t>
            </a:r>
          </a:p>
          <a:p>
            <a:r>
              <a:rPr lang="en-US" dirty="0" smtClean="0"/>
              <a:t>Improve </a:t>
            </a:r>
            <a:r>
              <a:rPr lang="en-US" dirty="0"/>
              <a:t>access to and discoverability of materials</a:t>
            </a:r>
          </a:p>
          <a:p>
            <a:r>
              <a:rPr lang="en-US" dirty="0" smtClean="0"/>
              <a:t>Preserve </a:t>
            </a:r>
            <a:r>
              <a:rPr lang="en-US" dirty="0"/>
              <a:t>materials</a:t>
            </a:r>
          </a:p>
          <a:p>
            <a:r>
              <a:rPr lang="en-US" dirty="0" smtClean="0"/>
              <a:t>Facilitate changes in scholarly  communication</a:t>
            </a:r>
          </a:p>
          <a:p>
            <a:r>
              <a:rPr lang="en-US" dirty="0" smtClean="0"/>
              <a:t>Increase collaboration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838"/>
            <a:ext cx="7772400" cy="715962"/>
          </a:xfrm>
        </p:spPr>
        <p:txBody>
          <a:bodyPr/>
          <a:lstStyle/>
          <a:p>
            <a:r>
              <a:rPr lang="en-US" dirty="0" smtClean="0"/>
              <a:t>Highlight individual achievement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344" t="2703" r="17188" b="4054"/>
          <a:stretch>
            <a:fillRect/>
          </a:stretch>
        </p:blipFill>
        <p:spPr bwMode="auto">
          <a:xfrm>
            <a:off x="1447800" y="1295400"/>
            <a:ext cx="6477000" cy="53340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 individual achievement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94" r="16898"/>
          <a:stretch>
            <a:fillRect/>
          </a:stretch>
        </p:blipFill>
        <p:spPr bwMode="auto">
          <a:xfrm>
            <a:off x="1371600" y="1600200"/>
            <a:ext cx="6477000" cy="4648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 individual achievement: use statistics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46" r="16898" b="3434"/>
          <a:stretch>
            <a:fillRect/>
          </a:stretch>
        </p:blipFill>
        <p:spPr bwMode="auto">
          <a:xfrm>
            <a:off x="1676400" y="1665288"/>
            <a:ext cx="5715000" cy="4659312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 bwMode="auto">
          <a:xfrm>
            <a:off x="5943600" y="2895600"/>
            <a:ext cx="1295400" cy="30480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SFSP_Faculty_Researchers">
  <a:themeElements>
    <a:clrScheme name="Marble 1">
      <a:dk1>
        <a:srgbClr val="000000"/>
      </a:dk1>
      <a:lt1>
        <a:srgbClr val="EAEAEA"/>
      </a:lt1>
      <a:dk2>
        <a:srgbClr val="006600"/>
      </a:dk2>
      <a:lt2>
        <a:srgbClr val="FFCC66"/>
      </a:lt2>
      <a:accent1>
        <a:srgbClr val="3366FF"/>
      </a:accent1>
      <a:accent2>
        <a:srgbClr val="60371C"/>
      </a:accent2>
      <a:accent3>
        <a:srgbClr val="AAB8AA"/>
      </a:accent3>
      <a:accent4>
        <a:srgbClr val="C8C8C8"/>
      </a:accent4>
      <a:accent5>
        <a:srgbClr val="ADB8FF"/>
      </a:accent5>
      <a:accent6>
        <a:srgbClr val="563118"/>
      </a:accent6>
      <a:hlink>
        <a:srgbClr val="FF0033"/>
      </a:hlink>
      <a:folHlink>
        <a:srgbClr val="CC9967"/>
      </a:folHlink>
    </a:clrScheme>
    <a:fontScheme name="Marbl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arble 1">
        <a:dk1>
          <a:srgbClr val="000000"/>
        </a:dk1>
        <a:lt1>
          <a:srgbClr val="EAEAEA"/>
        </a:lt1>
        <a:dk2>
          <a:srgbClr val="006600"/>
        </a:dk2>
        <a:lt2>
          <a:srgbClr val="FFCC66"/>
        </a:lt2>
        <a:accent1>
          <a:srgbClr val="3366FF"/>
        </a:accent1>
        <a:accent2>
          <a:srgbClr val="60371C"/>
        </a:accent2>
        <a:accent3>
          <a:srgbClr val="AAB8AA"/>
        </a:accent3>
        <a:accent4>
          <a:srgbClr val="C8C8C8"/>
        </a:accent4>
        <a:accent5>
          <a:srgbClr val="ADB8FF"/>
        </a:accent5>
        <a:accent6>
          <a:srgbClr val="563118"/>
        </a:accent6>
        <a:hlink>
          <a:srgbClr val="FF0033"/>
        </a:hlink>
        <a:folHlink>
          <a:srgbClr val="CC99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rble 2">
        <a:dk1>
          <a:srgbClr val="000000"/>
        </a:dk1>
        <a:lt1>
          <a:srgbClr val="EAEAEA"/>
        </a:lt1>
        <a:dk2>
          <a:srgbClr val="FFCC99"/>
        </a:dk2>
        <a:lt2>
          <a:srgbClr val="FFCC66"/>
        </a:lt2>
        <a:accent1>
          <a:srgbClr val="FF9933"/>
        </a:accent1>
        <a:accent2>
          <a:srgbClr val="996600"/>
        </a:accent2>
        <a:accent3>
          <a:srgbClr val="FFE2CA"/>
        </a:accent3>
        <a:accent4>
          <a:srgbClr val="C8C8C8"/>
        </a:accent4>
        <a:accent5>
          <a:srgbClr val="FFCAAD"/>
        </a:accent5>
        <a:accent6>
          <a:srgbClr val="8A5C00"/>
        </a:accent6>
        <a:hlink>
          <a:srgbClr val="FF505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rble 3">
        <a:dk1>
          <a:srgbClr val="000000"/>
        </a:dk1>
        <a:lt1>
          <a:srgbClr val="FFFFFF"/>
        </a:lt1>
        <a:dk2>
          <a:srgbClr val="EAEAEA"/>
        </a:dk2>
        <a:lt2>
          <a:srgbClr val="FFFFFF"/>
        </a:lt2>
        <a:accent1>
          <a:srgbClr val="CBCBCB"/>
        </a:accent1>
        <a:accent2>
          <a:srgbClr val="333333"/>
        </a:accent2>
        <a:accent3>
          <a:srgbClr val="F3F3F3"/>
        </a:accent3>
        <a:accent4>
          <a:srgbClr val="DADADA"/>
        </a:accent4>
        <a:accent5>
          <a:srgbClr val="E2E2E2"/>
        </a:accent5>
        <a:accent6>
          <a:srgbClr val="2D2D2D"/>
        </a:accent6>
        <a:hlink>
          <a:srgbClr val="C0C0C0"/>
        </a:hlink>
        <a:folHlink>
          <a:srgbClr val="EAEAE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USFSP_Faculty_Researchers</Template>
  <TotalTime>5</TotalTime>
  <Words>1213</Words>
  <Application>Microsoft Office PowerPoint</Application>
  <PresentationFormat>On-screen Show (4:3)</PresentationFormat>
  <Paragraphs>165</Paragraphs>
  <Slides>41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Arial Unicode MS</vt:lpstr>
      <vt:lpstr>Times New Roman</vt:lpstr>
      <vt:lpstr>USFSP_Faculty_Researchers</vt:lpstr>
      <vt:lpstr>  A Digital Archive for USFSP and YOU</vt:lpstr>
      <vt:lpstr>PowerPoint Presentation</vt:lpstr>
      <vt:lpstr>Role of libraries</vt:lpstr>
      <vt:lpstr>Poynter Library</vt:lpstr>
      <vt:lpstr>Mission of a university  digital archive</vt:lpstr>
      <vt:lpstr>Why establish a digital archive?</vt:lpstr>
      <vt:lpstr>Highlight individual achievement</vt:lpstr>
      <vt:lpstr>Highlight individual achievement</vt:lpstr>
      <vt:lpstr>Highlight individual achievement: use statistics</vt:lpstr>
      <vt:lpstr>Highlight institutional achievement:  all faculty works  (example from U. of Oregon)</vt:lpstr>
      <vt:lpstr>Highlight institutional achievement: departmental works  (example from U. of Oregon)</vt:lpstr>
      <vt:lpstr>Increase institutional visibility</vt:lpstr>
      <vt:lpstr>Increase institutional visibility (example from U. of Toronto)</vt:lpstr>
      <vt:lpstr>Increase institutional visibility:  server statistics  (example from U of Regina)</vt:lpstr>
      <vt:lpstr>Improve access: full-text searching</vt:lpstr>
      <vt:lpstr>Increase exposure:  Google indexing </vt:lpstr>
      <vt:lpstr>Digital preservation</vt:lpstr>
      <vt:lpstr>Why here and now?</vt:lpstr>
      <vt:lpstr>Library expertise</vt:lpstr>
      <vt:lpstr>Faculty Advisory Committee for USFSP Digital Archive</vt:lpstr>
      <vt:lpstr>Types of possible collections</vt:lpstr>
      <vt:lpstr>Copyright, permission, and access</vt:lpstr>
      <vt:lpstr>http://www.sherpa.ac.uk/romeo.php</vt:lpstr>
      <vt:lpstr>Copyright, permission, and access</vt:lpstr>
      <vt:lpstr>Later publication</vt:lpstr>
      <vt:lpstr>Copyright, permission, and access</vt:lpstr>
      <vt:lpstr>Copyright, permission, and access</vt:lpstr>
      <vt:lpstr>Use of content: Creative Commons Licensing</vt:lpstr>
      <vt:lpstr>Copyright, permission, and access</vt:lpstr>
      <vt:lpstr>Proper citation</vt:lpstr>
      <vt:lpstr>http://www.plagiarism.org/</vt:lpstr>
      <vt:lpstr>What’s in it for you?</vt:lpstr>
      <vt:lpstr>What’s in it for you?</vt:lpstr>
      <vt:lpstr>What’s in it for you?</vt:lpstr>
      <vt:lpstr>What’s in it for you?</vt:lpstr>
      <vt:lpstr>What’s in it for you?</vt:lpstr>
      <vt:lpstr>What’s in it for you?</vt:lpstr>
      <vt:lpstr>What’s in it for you?</vt:lpstr>
      <vt:lpstr>What’s in it for you?</vt:lpstr>
      <vt:lpstr>What the Library will do for you</vt:lpstr>
      <vt:lpstr>How to get started</vt:lpstr>
    </vt:vector>
  </TitlesOfParts>
  <Company>University of South Florida St. Petersburg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Digital Archive for USFSP and YOU</dc:title>
  <dc:creator>Carol Hixson</dc:creator>
  <cp:lastModifiedBy>Carol Hixson</cp:lastModifiedBy>
  <cp:revision>5</cp:revision>
  <dcterms:created xsi:type="dcterms:W3CDTF">2011-04-19T22:41:39Z</dcterms:created>
  <dcterms:modified xsi:type="dcterms:W3CDTF">2019-02-09T16:02:47Z</dcterms:modified>
</cp:coreProperties>
</file>