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3"/>
  </p:notesMasterIdLst>
  <p:handoutMasterIdLst>
    <p:handoutMasterId r:id="rId34"/>
  </p:handoutMasterIdLst>
  <p:sldIdLst>
    <p:sldId id="345" r:id="rId2"/>
    <p:sldId id="580" r:id="rId3"/>
    <p:sldId id="582" r:id="rId4"/>
    <p:sldId id="581" r:id="rId5"/>
    <p:sldId id="579" r:id="rId6"/>
    <p:sldId id="583" r:id="rId7"/>
    <p:sldId id="584" r:id="rId8"/>
    <p:sldId id="585" r:id="rId9"/>
    <p:sldId id="401" r:id="rId10"/>
    <p:sldId id="588" r:id="rId11"/>
    <p:sldId id="413" r:id="rId12"/>
    <p:sldId id="558" r:id="rId13"/>
    <p:sldId id="586" r:id="rId14"/>
    <p:sldId id="561" r:id="rId15"/>
    <p:sldId id="587" r:id="rId16"/>
    <p:sldId id="589" r:id="rId17"/>
    <p:sldId id="555" r:id="rId18"/>
    <p:sldId id="557" r:id="rId19"/>
    <p:sldId id="556" r:id="rId20"/>
    <p:sldId id="595" r:id="rId21"/>
    <p:sldId id="590" r:id="rId22"/>
    <p:sldId id="592" r:id="rId23"/>
    <p:sldId id="593" r:id="rId24"/>
    <p:sldId id="594" r:id="rId25"/>
    <p:sldId id="437" r:id="rId26"/>
    <p:sldId id="568" r:id="rId27"/>
    <p:sldId id="596" r:id="rId28"/>
    <p:sldId id="597" r:id="rId29"/>
    <p:sldId id="600" r:id="rId30"/>
    <p:sldId id="599" r:id="rId31"/>
    <p:sldId id="598"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003300"/>
    <a:srgbClr val="336600"/>
    <a:srgbClr val="CC6600"/>
    <a:srgbClr val="FF9933"/>
    <a:srgbClr val="996633"/>
    <a:srgbClr val="CC9900"/>
    <a:srgbClr val="3333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434" autoAdjust="0"/>
    <p:restoredTop sz="57698" autoAdjust="0"/>
  </p:normalViewPr>
  <p:slideViewPr>
    <p:cSldViewPr>
      <p:cViewPr varScale="1">
        <p:scale>
          <a:sx n="49" d="100"/>
          <a:sy n="49" d="100"/>
        </p:scale>
        <p:origin x="1301"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22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22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22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C10F6EB-59B7-4F10-A611-3F66BA1D04AA}" type="slidenum">
              <a:rPr lang="en-US"/>
              <a:pPr/>
              <a:t>‹#›</a:t>
            </a:fld>
            <a:endParaRPr lang="en-US" dirty="0"/>
          </a:p>
        </p:txBody>
      </p:sp>
    </p:spTree>
    <p:extLst>
      <p:ext uri="{BB962C8B-B14F-4D97-AF65-F5344CB8AC3E}">
        <p14:creationId xmlns:p14="http://schemas.microsoft.com/office/powerpoint/2010/main" val="1734514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42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42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42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ACF11DF-7E9B-4DF4-A734-8AD77BF39AB3}" type="slidenum">
              <a:rPr lang="en-US"/>
              <a:pPr/>
              <a:t>‹#›</a:t>
            </a:fld>
            <a:endParaRPr lang="en-US" dirty="0"/>
          </a:p>
        </p:txBody>
      </p:sp>
    </p:spTree>
    <p:extLst>
      <p:ext uri="{BB962C8B-B14F-4D97-AF65-F5344CB8AC3E}">
        <p14:creationId xmlns:p14="http://schemas.microsoft.com/office/powerpoint/2010/main" val="29573454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Unicode MS" pitchFamily="34" charset="-128"/>
        <a:ea typeface="+mn-ea"/>
        <a:cs typeface="+mn-cs"/>
      </a:defRPr>
    </a:lvl1pPr>
    <a:lvl2pPr marL="457200" algn="l" rtl="0" fontAlgn="base">
      <a:spcBef>
        <a:spcPct val="30000"/>
      </a:spcBef>
      <a:spcAft>
        <a:spcPct val="0"/>
      </a:spcAft>
      <a:defRPr sz="1200" kern="1200">
        <a:solidFill>
          <a:schemeClr val="tx1"/>
        </a:solidFill>
        <a:latin typeface="Arial Unicode MS" pitchFamily="34" charset="-128"/>
        <a:ea typeface="+mn-ea"/>
        <a:cs typeface="+mn-cs"/>
      </a:defRPr>
    </a:lvl2pPr>
    <a:lvl3pPr marL="914400" algn="l" rtl="0" fontAlgn="base">
      <a:spcBef>
        <a:spcPct val="30000"/>
      </a:spcBef>
      <a:spcAft>
        <a:spcPct val="0"/>
      </a:spcAft>
      <a:defRPr sz="1200" kern="1200">
        <a:solidFill>
          <a:schemeClr val="tx1"/>
        </a:solidFill>
        <a:latin typeface="Arial Unicode MS" pitchFamily="34" charset="-128"/>
        <a:ea typeface="+mn-ea"/>
        <a:cs typeface="+mn-cs"/>
      </a:defRPr>
    </a:lvl3pPr>
    <a:lvl4pPr marL="1371600" algn="l" rtl="0" fontAlgn="base">
      <a:spcBef>
        <a:spcPct val="30000"/>
      </a:spcBef>
      <a:spcAft>
        <a:spcPct val="0"/>
      </a:spcAft>
      <a:defRPr sz="1200" kern="1200">
        <a:solidFill>
          <a:schemeClr val="tx1"/>
        </a:solidFill>
        <a:latin typeface="Arial Unicode MS" pitchFamily="34" charset="-128"/>
        <a:ea typeface="+mn-ea"/>
        <a:cs typeface="+mn-cs"/>
      </a:defRPr>
    </a:lvl4pPr>
    <a:lvl5pPr marL="1828800" algn="l" rtl="0" fontAlgn="base">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72973-FE35-4631-AEC7-5641D8D8820F}" type="slidenum">
              <a:rPr lang="en-US"/>
              <a:pPr/>
              <a:t>1</a:t>
            </a:fld>
            <a:endParaRPr lang="en-US" dirty="0"/>
          </a:p>
        </p:txBody>
      </p:sp>
      <p:sp>
        <p:nvSpPr>
          <p:cNvPr id="171010" name="Rectangle 1026"/>
          <p:cNvSpPr>
            <a:spLocks noGrp="1" noRot="1" noChangeAspect="1" noChangeArrowheads="1" noTextEdit="1"/>
          </p:cNvSpPr>
          <p:nvPr>
            <p:ph type="sldImg"/>
          </p:nvPr>
        </p:nvSpPr>
        <p:spPr>
          <a:ln/>
        </p:spPr>
      </p:sp>
      <p:sp>
        <p:nvSpPr>
          <p:cNvPr id="171011" name="Rectangle 1027"/>
          <p:cNvSpPr>
            <a:spLocks noGrp="1" noChangeArrowheads="1"/>
          </p:cNvSpPr>
          <p:nvPr>
            <p:ph type="body" idx="1"/>
          </p:nvPr>
        </p:nvSpPr>
        <p:spPr/>
        <p:txBody>
          <a:bodyPr/>
          <a:lstStyle/>
          <a:p>
            <a:endParaRPr lang="en-US" sz="2400" dirty="0">
              <a:latin typeface="Times New Roman" pitchFamily="18" charset="0"/>
            </a:endParaRPr>
          </a:p>
        </p:txBody>
      </p:sp>
    </p:spTree>
    <p:extLst>
      <p:ext uri="{BB962C8B-B14F-4D97-AF65-F5344CB8AC3E}">
        <p14:creationId xmlns:p14="http://schemas.microsoft.com/office/powerpoint/2010/main" val="3769949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27</a:t>
            </a:fld>
            <a:endParaRPr lang="en-US" dirty="0"/>
          </a:p>
        </p:txBody>
      </p:sp>
    </p:spTree>
    <p:extLst>
      <p:ext uri="{BB962C8B-B14F-4D97-AF65-F5344CB8AC3E}">
        <p14:creationId xmlns:p14="http://schemas.microsoft.com/office/powerpoint/2010/main" val="4261916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0917C-C426-47EE-964C-805FA23EC87E}" type="slidenum">
              <a:rPr lang="en-US"/>
              <a:pPr/>
              <a:t>9</a:t>
            </a:fld>
            <a:endParaRPr lang="en-US" dirty="0"/>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06322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F0C22-B235-419B-A870-3FC775F21EF9}" type="slidenum">
              <a:rPr lang="en-US"/>
              <a:pPr/>
              <a:t>10</a:t>
            </a:fld>
            <a:endParaRPr lang="en-US" dirty="0"/>
          </a:p>
        </p:txBody>
      </p:sp>
      <p:sp>
        <p:nvSpPr>
          <p:cNvPr id="318466"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endParaRPr lang="en-US" dirty="0">
              <a:cs typeface="Times New Roman" pitchFamily="18" charset="0"/>
            </a:endParaRPr>
          </a:p>
        </p:txBody>
      </p:sp>
    </p:spTree>
    <p:extLst>
      <p:ext uri="{BB962C8B-B14F-4D97-AF65-F5344CB8AC3E}">
        <p14:creationId xmlns:p14="http://schemas.microsoft.com/office/powerpoint/2010/main" val="4246033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F0C22-B235-419B-A870-3FC775F21EF9}" type="slidenum">
              <a:rPr lang="en-US"/>
              <a:pPr/>
              <a:t>11</a:t>
            </a:fld>
            <a:endParaRPr lang="en-US" dirty="0"/>
          </a:p>
        </p:txBody>
      </p:sp>
      <p:sp>
        <p:nvSpPr>
          <p:cNvPr id="318466"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endParaRPr lang="en-US" dirty="0">
              <a:cs typeface="Times New Roman" pitchFamily="18" charset="0"/>
            </a:endParaRPr>
          </a:p>
        </p:txBody>
      </p:sp>
    </p:spTree>
    <p:extLst>
      <p:ext uri="{BB962C8B-B14F-4D97-AF65-F5344CB8AC3E}">
        <p14:creationId xmlns:p14="http://schemas.microsoft.com/office/powerpoint/2010/main" val="2443586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13</a:t>
            </a:fld>
            <a:endParaRPr lang="en-US" dirty="0"/>
          </a:p>
        </p:txBody>
      </p:sp>
    </p:spTree>
    <p:extLst>
      <p:ext uri="{BB962C8B-B14F-4D97-AF65-F5344CB8AC3E}">
        <p14:creationId xmlns:p14="http://schemas.microsoft.com/office/powerpoint/2010/main" val="166292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15</a:t>
            </a:fld>
            <a:endParaRPr lang="en-US" dirty="0"/>
          </a:p>
        </p:txBody>
      </p:sp>
    </p:spTree>
    <p:extLst>
      <p:ext uri="{BB962C8B-B14F-4D97-AF65-F5344CB8AC3E}">
        <p14:creationId xmlns:p14="http://schemas.microsoft.com/office/powerpoint/2010/main" val="4262796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22</a:t>
            </a:fld>
            <a:endParaRPr lang="en-US" dirty="0"/>
          </a:p>
        </p:txBody>
      </p:sp>
    </p:spTree>
    <p:extLst>
      <p:ext uri="{BB962C8B-B14F-4D97-AF65-F5344CB8AC3E}">
        <p14:creationId xmlns:p14="http://schemas.microsoft.com/office/powerpoint/2010/main" val="2311506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25</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355050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26</a:t>
            </a:fld>
            <a:endParaRPr lang="en-US" dirty="0"/>
          </a:p>
        </p:txBody>
      </p:sp>
    </p:spTree>
    <p:extLst>
      <p:ext uri="{BB962C8B-B14F-4D97-AF65-F5344CB8AC3E}">
        <p14:creationId xmlns:p14="http://schemas.microsoft.com/office/powerpoint/2010/main" val="1206490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98690" name="Group 1026"/>
          <p:cNvGrpSpPr>
            <a:grpSpLocks/>
          </p:cNvGrpSpPr>
          <p:nvPr/>
        </p:nvGrpSpPr>
        <p:grpSpPr bwMode="auto">
          <a:xfrm>
            <a:off x="-38100" y="-12700"/>
            <a:ext cx="9239250" cy="6940550"/>
            <a:chOff x="-12" y="-10"/>
            <a:chExt cx="5820" cy="4372"/>
          </a:xfrm>
        </p:grpSpPr>
        <p:sp>
          <p:nvSpPr>
            <p:cNvPr id="498691" name="Rectangle 1027"/>
            <p:cNvSpPr>
              <a:spLocks noChangeArrowheads="1"/>
            </p:cNvSpPr>
            <p:nvPr userDrawn="1"/>
          </p:nvSpPr>
          <p:spPr bwMode="lt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8692" name="Rectangle 1028"/>
            <p:cNvSpPr>
              <a:spLocks noChangeArrowheads="1"/>
            </p:cNvSpPr>
            <p:nvPr userDrawn="1"/>
          </p:nvSpPr>
          <p:spPr bwMode="lt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8693" name="AutoShape 1029"/>
            <p:cNvSpPr>
              <a:spLocks noChangeArrowheads="1"/>
            </p:cNvSpPr>
            <p:nvPr userDrawn="1"/>
          </p:nvSpPr>
          <p:spPr bwMode="lt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8694" name="AutoShape 1030"/>
            <p:cNvSpPr>
              <a:spLocks noChangeArrowheads="1"/>
            </p:cNvSpPr>
            <p:nvPr userDrawn="1"/>
          </p:nvSpPr>
          <p:spPr bwMode="lt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8695" name="Rectangle 1031" descr="Green marble"/>
            <p:cNvSpPr>
              <a:spLocks noChangeArrowheads="1"/>
            </p:cNvSpPr>
            <p:nvPr userDrawn="1"/>
          </p:nvSpPr>
          <p:spPr bwMode="ltGray">
            <a:xfrm>
              <a:off x="184" y="176"/>
              <a:ext cx="5432" cy="3988"/>
            </a:xfrm>
            <a:prstGeom prst="rect">
              <a:avLst/>
            </a:prstGeom>
            <a:blipFill dpi="0" rotWithShape="0">
              <a:blip r:embed="rId2"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8696" name="Rectangle 1032"/>
          <p:cNvSpPr>
            <a:spLocks noGrp="1" noChangeArrowheads="1"/>
          </p:cNvSpPr>
          <p:nvPr>
            <p:ph type="ctrTitle"/>
          </p:nvPr>
        </p:nvSpPr>
        <p:spPr>
          <a:xfrm>
            <a:off x="685800" y="1828800"/>
            <a:ext cx="7772400" cy="1143000"/>
          </a:xfrm>
        </p:spPr>
        <p:txBody>
          <a:bodyPr/>
          <a:lstStyle>
            <a:lvl1pPr>
              <a:defRPr/>
            </a:lvl1pPr>
          </a:lstStyle>
          <a:p>
            <a:r>
              <a:rPr lang="en-US" smtClean="0"/>
              <a:t>Click to edit Master title style</a:t>
            </a:r>
            <a:endParaRPr lang="en-US"/>
          </a:p>
        </p:txBody>
      </p:sp>
      <p:sp>
        <p:nvSpPr>
          <p:cNvPr id="498697" name="Rectangle 103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498698" name="Rectangle 1034"/>
          <p:cNvSpPr>
            <a:spLocks noGrp="1" noChangeArrowheads="1"/>
          </p:cNvSpPr>
          <p:nvPr>
            <p:ph type="dt" sz="half" idx="2"/>
          </p:nvPr>
        </p:nvSpPr>
        <p:spPr>
          <a:xfrm>
            <a:off x="698500" y="6154738"/>
            <a:ext cx="1905000" cy="457200"/>
          </a:xfrm>
        </p:spPr>
        <p:txBody>
          <a:bodyPr/>
          <a:lstStyle>
            <a:lvl1pPr>
              <a:defRPr/>
            </a:lvl1pPr>
          </a:lstStyle>
          <a:p>
            <a:endParaRPr lang="en-US" dirty="0"/>
          </a:p>
        </p:txBody>
      </p:sp>
      <p:sp>
        <p:nvSpPr>
          <p:cNvPr id="498699" name="Rectangle 1035"/>
          <p:cNvSpPr>
            <a:spLocks noGrp="1" noChangeArrowheads="1"/>
          </p:cNvSpPr>
          <p:nvPr>
            <p:ph type="ftr" sz="quarter" idx="3"/>
          </p:nvPr>
        </p:nvSpPr>
        <p:spPr>
          <a:xfrm>
            <a:off x="3136900" y="6154738"/>
            <a:ext cx="2895600" cy="457200"/>
          </a:xfrm>
        </p:spPr>
        <p:txBody>
          <a:bodyPr/>
          <a:lstStyle>
            <a:lvl1pPr>
              <a:defRPr/>
            </a:lvl1pPr>
          </a:lstStyle>
          <a:p>
            <a:endParaRPr lang="en-US" dirty="0"/>
          </a:p>
        </p:txBody>
      </p:sp>
      <p:sp>
        <p:nvSpPr>
          <p:cNvPr id="498700" name="Rectangle 1036"/>
          <p:cNvSpPr>
            <a:spLocks noGrp="1" noChangeArrowheads="1"/>
          </p:cNvSpPr>
          <p:nvPr>
            <p:ph type="sldNum" sz="quarter" idx="4"/>
          </p:nvPr>
        </p:nvSpPr>
        <p:spPr>
          <a:xfrm>
            <a:off x="6565900" y="6154738"/>
            <a:ext cx="1905000" cy="457200"/>
          </a:xfrm>
        </p:spPr>
        <p:txBody>
          <a:bodyPr/>
          <a:lstStyle>
            <a:lvl1pPr>
              <a:defRPr/>
            </a:lvl1pPr>
          </a:lstStyle>
          <a:p>
            <a:fld id="{497C00A2-57D5-4CF6-95DA-0E864FE98414}" type="slidenum">
              <a:rPr lang="en-US"/>
              <a:pPr/>
              <a:t>‹#›</a:t>
            </a:fld>
            <a:endParaRPr lang="en-US" dirty="0"/>
          </a:p>
        </p:txBody>
      </p:sp>
      <p:grpSp>
        <p:nvGrpSpPr>
          <p:cNvPr id="498701" name="Group 1037"/>
          <p:cNvGrpSpPr>
            <a:grpSpLocks/>
          </p:cNvGrpSpPr>
          <p:nvPr/>
        </p:nvGrpSpPr>
        <p:grpSpPr bwMode="auto">
          <a:xfrm>
            <a:off x="609600" y="3324225"/>
            <a:ext cx="8001000" cy="374650"/>
            <a:chOff x="384" y="2094"/>
            <a:chExt cx="5040" cy="236"/>
          </a:xfrm>
        </p:grpSpPr>
        <p:sp>
          <p:nvSpPr>
            <p:cNvPr id="498702" name="Rectangle 1038"/>
            <p:cNvSpPr>
              <a:spLocks noChangeArrowheads="1"/>
            </p:cNvSpPr>
            <p:nvPr/>
          </p:nvSpPr>
          <p:spPr bwMode="auto">
            <a:xfrm>
              <a:off x="384" y="2186"/>
              <a:ext cx="5040" cy="144"/>
            </a:xfrm>
            <a:prstGeom prst="rect">
              <a:avLst/>
            </a:prstGeom>
            <a:solidFill>
              <a:schemeClr val="bg2"/>
            </a:solidFill>
            <a:ln w="9525">
              <a:noFill/>
              <a:miter lim="800000"/>
              <a:headEnd/>
              <a:tailEnd/>
            </a:ln>
            <a:effectLst/>
          </p:spPr>
          <p:txBody>
            <a:bodyPr wrap="none" anchor="ctr"/>
            <a:lstStyle/>
            <a:p>
              <a:endParaRPr lang="en-US" dirty="0"/>
            </a:p>
          </p:txBody>
        </p:sp>
        <p:sp>
          <p:nvSpPr>
            <p:cNvPr id="498703" name="Rectangle 1039"/>
            <p:cNvSpPr>
              <a:spLocks noChangeArrowheads="1"/>
            </p:cNvSpPr>
            <p:nvPr/>
          </p:nvSpPr>
          <p:spPr bwMode="auto">
            <a:xfrm>
              <a:off x="388" y="2094"/>
              <a:ext cx="4941" cy="175"/>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12700">
              <a:solidFill>
                <a:schemeClr val="folHlink"/>
              </a:solidFill>
              <a:miter lim="800000"/>
              <a:headEnd/>
              <a:tailEnd/>
            </a:ln>
            <a:effectLst/>
          </p:spPr>
          <p:txBody>
            <a:bodyPr wrap="none" anchor="ctr"/>
            <a:lstStyle/>
            <a:p>
              <a:endParaRPr lang="en-US" dirty="0"/>
            </a:p>
          </p:txBody>
        </p:sp>
        <p:sp>
          <p:nvSpPr>
            <p:cNvPr id="498704" name="Line 1040"/>
            <p:cNvSpPr>
              <a:spLocks noChangeShapeType="1"/>
            </p:cNvSpPr>
            <p:nvPr/>
          </p:nvSpPr>
          <p:spPr bwMode="auto">
            <a:xfrm>
              <a:off x="392" y="2138"/>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5" name="Line 1041"/>
            <p:cNvSpPr>
              <a:spLocks noChangeShapeType="1"/>
            </p:cNvSpPr>
            <p:nvPr/>
          </p:nvSpPr>
          <p:spPr bwMode="auto">
            <a:xfrm>
              <a:off x="392" y="2186"/>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6" name="Line 1042"/>
            <p:cNvSpPr>
              <a:spLocks noChangeShapeType="1"/>
            </p:cNvSpPr>
            <p:nvPr/>
          </p:nvSpPr>
          <p:spPr bwMode="auto">
            <a:xfrm>
              <a:off x="392" y="2234"/>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7" name="Line 1043"/>
            <p:cNvSpPr>
              <a:spLocks noChangeShapeType="1"/>
            </p:cNvSpPr>
            <p:nvPr/>
          </p:nvSpPr>
          <p:spPr bwMode="auto">
            <a:xfrm>
              <a:off x="392" y="2129"/>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8" name="Line 1044"/>
            <p:cNvSpPr>
              <a:spLocks noChangeShapeType="1"/>
            </p:cNvSpPr>
            <p:nvPr/>
          </p:nvSpPr>
          <p:spPr bwMode="auto">
            <a:xfrm>
              <a:off x="392" y="2177"/>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9" name="Line 1045"/>
            <p:cNvSpPr>
              <a:spLocks noChangeShapeType="1"/>
            </p:cNvSpPr>
            <p:nvPr/>
          </p:nvSpPr>
          <p:spPr bwMode="auto">
            <a:xfrm>
              <a:off x="392" y="2225"/>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grpSp>
    </p:spTree>
  </p:cSld>
  <p:clrMapOvr>
    <a:masterClrMapping/>
  </p:clrMapOvr>
  <p:transition spd="slow" advClick="0" advTm="9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647564B-39DD-4443-95E4-356215697001}" type="slidenum">
              <a:rPr lang="en-US"/>
              <a:pPr/>
              <a:t>‹#›</a:t>
            </a:fld>
            <a:endParaRPr lang="en-US" dirty="0"/>
          </a:p>
        </p:txBody>
      </p:sp>
    </p:spTree>
  </p:cSld>
  <p:clrMapOvr>
    <a:masterClrMapping/>
  </p:clrMapOvr>
  <p:transition spd="slow" advClick="0" advTm="9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5" y="350838"/>
            <a:ext cx="1946275" cy="5429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50838"/>
            <a:ext cx="5686425" cy="5429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1F8D168-12F7-4A01-B9B6-8031C0E69CB9}" type="slidenum">
              <a:rPr lang="en-US"/>
              <a:pPr/>
              <a:t>‹#›</a:t>
            </a:fld>
            <a:endParaRPr lang="en-US" dirty="0"/>
          </a:p>
        </p:txBody>
      </p:sp>
    </p:spTree>
  </p:cSld>
  <p:clrMapOvr>
    <a:masterClrMapping/>
  </p:clrMapOvr>
  <p:transition spd="slow" advClick="0" advTm="9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9908D75-2237-4BC8-AD7F-4F07A267FE83}" type="slidenum">
              <a:rPr lang="en-US"/>
              <a:pPr/>
              <a:t>‹#›</a:t>
            </a:fld>
            <a:endParaRPr lang="en-US" dirty="0"/>
          </a:p>
        </p:txBody>
      </p:sp>
    </p:spTree>
  </p:cSld>
  <p:clrMapOvr>
    <a:masterClrMapping/>
  </p:clrMapOvr>
  <p:transition spd="slow" advClick="0" advTm="9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C1B157D-D5A9-4DD0-8B49-99E72C93DFB9}" type="slidenum">
              <a:rPr lang="en-US"/>
              <a:pPr/>
              <a:t>‹#›</a:t>
            </a:fld>
            <a:endParaRPr lang="en-US" dirty="0"/>
          </a:p>
        </p:txBody>
      </p:sp>
    </p:spTree>
  </p:cSld>
  <p:clrMapOvr>
    <a:masterClrMapping/>
  </p:clrMapOvr>
  <p:transition spd="slow" advClick="0" advTm="9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85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09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5374C08-6533-43AD-8330-D7C39CB80DBE}" type="slidenum">
              <a:rPr lang="en-US"/>
              <a:pPr/>
              <a:t>‹#›</a:t>
            </a:fld>
            <a:endParaRPr lang="en-US" dirty="0"/>
          </a:p>
        </p:txBody>
      </p:sp>
    </p:spTree>
  </p:cSld>
  <p:clrMapOvr>
    <a:masterClrMapping/>
  </p:clrMapOvr>
  <p:transition spd="slow" advClick="0" advTm="9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A126FBA0-1E55-4521-BC50-4623FFF9EF22}" type="slidenum">
              <a:rPr lang="en-US"/>
              <a:pPr/>
              <a:t>‹#›</a:t>
            </a:fld>
            <a:endParaRPr lang="en-US" dirty="0"/>
          </a:p>
        </p:txBody>
      </p:sp>
    </p:spTree>
  </p:cSld>
  <p:clrMapOvr>
    <a:masterClrMapping/>
  </p:clrMapOvr>
  <p:transition spd="slow" advClick="0" advTm="9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7A4D8194-8345-429B-8D50-D25A3BDA5E24}" type="slidenum">
              <a:rPr lang="en-US"/>
              <a:pPr/>
              <a:t>‹#›</a:t>
            </a:fld>
            <a:endParaRPr lang="en-US" dirty="0"/>
          </a:p>
        </p:txBody>
      </p:sp>
    </p:spTree>
  </p:cSld>
  <p:clrMapOvr>
    <a:masterClrMapping/>
  </p:clrMapOvr>
  <p:transition spd="slow" advClick="0" advTm="9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22C83498-48E2-4F6B-9504-66D2C22989F8}" type="slidenum">
              <a:rPr lang="en-US"/>
              <a:pPr/>
              <a:t>‹#›</a:t>
            </a:fld>
            <a:endParaRPr lang="en-US" dirty="0"/>
          </a:p>
        </p:txBody>
      </p:sp>
    </p:spTree>
  </p:cSld>
  <p:clrMapOvr>
    <a:masterClrMapping/>
  </p:clrMapOvr>
  <p:transition spd="slow" advClick="0" advTm="9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DF02200-3645-47DE-A07D-57A9437825CE}" type="slidenum">
              <a:rPr lang="en-US"/>
              <a:pPr/>
              <a:t>‹#›</a:t>
            </a:fld>
            <a:endParaRPr lang="en-US" dirty="0"/>
          </a:p>
        </p:txBody>
      </p:sp>
    </p:spTree>
  </p:cSld>
  <p:clrMapOvr>
    <a:masterClrMapping/>
  </p:clrMapOvr>
  <p:transition spd="slow" advClick="0" advTm="9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40E9113A-B9E0-4564-BB1F-9FB0882BBF98}" type="slidenum">
              <a:rPr lang="en-US"/>
              <a:pPr/>
              <a:t>‹#›</a:t>
            </a:fld>
            <a:endParaRPr lang="en-US" dirty="0"/>
          </a:p>
        </p:txBody>
      </p:sp>
    </p:spTree>
  </p:cSld>
  <p:clrMapOvr>
    <a:masterClrMapping/>
  </p:clrMapOvr>
  <p:transition spd="slow" advClick="0" advTm="900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grpSp>
        <p:nvGrpSpPr>
          <p:cNvPr id="497666" name="Group 2"/>
          <p:cNvGrpSpPr>
            <a:grpSpLocks/>
          </p:cNvGrpSpPr>
          <p:nvPr/>
        </p:nvGrpSpPr>
        <p:grpSpPr bwMode="auto">
          <a:xfrm>
            <a:off x="-38100" y="-12700"/>
            <a:ext cx="9239250" cy="6940550"/>
            <a:chOff x="-12" y="-10"/>
            <a:chExt cx="5820" cy="4372"/>
          </a:xfrm>
        </p:grpSpPr>
        <p:sp>
          <p:nvSpPr>
            <p:cNvPr id="497667" name="Rectangle 3"/>
            <p:cNvSpPr>
              <a:spLocks noChangeArrowheads="1"/>
            </p:cNvSpPr>
            <p:nvPr userDrawn="1"/>
          </p:nvSpPr>
          <p:spPr bwMode="inv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7668" name="Rectangle 4"/>
            <p:cNvSpPr>
              <a:spLocks noChangeArrowheads="1"/>
            </p:cNvSpPr>
            <p:nvPr userDrawn="1"/>
          </p:nvSpPr>
          <p:spPr bwMode="inv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7669" name="AutoShape 5"/>
            <p:cNvSpPr>
              <a:spLocks noChangeArrowheads="1"/>
            </p:cNvSpPr>
            <p:nvPr userDrawn="1"/>
          </p:nvSpPr>
          <p:spPr bwMode="inv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7670" name="AutoShape 6"/>
            <p:cNvSpPr>
              <a:spLocks noChangeArrowheads="1"/>
            </p:cNvSpPr>
            <p:nvPr userDrawn="1"/>
          </p:nvSpPr>
          <p:spPr bwMode="inv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7671" name="Rectangle 7" descr="Green marble"/>
            <p:cNvSpPr>
              <a:spLocks noChangeArrowheads="1"/>
            </p:cNvSpPr>
            <p:nvPr userDrawn="1"/>
          </p:nvSpPr>
          <p:spPr bwMode="invGray">
            <a:xfrm>
              <a:off x="184" y="176"/>
              <a:ext cx="5432" cy="3988"/>
            </a:xfrm>
            <a:prstGeom prst="rect">
              <a:avLst/>
            </a:prstGeom>
            <a:blipFill dpi="0" rotWithShape="0">
              <a:blip r:embed="rId13"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7672" name="Rectangle 8"/>
          <p:cNvSpPr>
            <a:spLocks noGrp="1" noChangeArrowheads="1"/>
          </p:cNvSpPr>
          <p:nvPr>
            <p:ph type="title"/>
          </p:nvPr>
        </p:nvSpPr>
        <p:spPr bwMode="auto">
          <a:xfrm>
            <a:off x="685800" y="3508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97673" name="Rectangle 9"/>
          <p:cNvSpPr>
            <a:spLocks noGrp="1" noChangeArrowheads="1"/>
          </p:cNvSpPr>
          <p:nvPr>
            <p:ph type="body" idx="1"/>
          </p:nvPr>
        </p:nvSpPr>
        <p:spPr bwMode="auto">
          <a:xfrm>
            <a:off x="698500" y="16652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7674" name="Rectangle 10"/>
          <p:cNvSpPr>
            <a:spLocks noGrp="1" noChangeArrowheads="1"/>
          </p:cNvSpPr>
          <p:nvPr>
            <p:ph type="dt" sz="half" idx="2"/>
          </p:nvPr>
        </p:nvSpPr>
        <p:spPr bwMode="auto">
          <a:xfrm>
            <a:off x="6858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497675" name="Rectangle 11"/>
          <p:cNvSpPr>
            <a:spLocks noGrp="1" noChangeArrowheads="1"/>
          </p:cNvSpPr>
          <p:nvPr>
            <p:ph type="ftr" sz="quarter" idx="3"/>
          </p:nvPr>
        </p:nvSpPr>
        <p:spPr bwMode="auto">
          <a:xfrm>
            <a:off x="3124200" y="61658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497676" name="Rectangle 12"/>
          <p:cNvSpPr>
            <a:spLocks noGrp="1" noChangeArrowheads="1"/>
          </p:cNvSpPr>
          <p:nvPr>
            <p:ph type="sldNum" sz="quarter" idx="4"/>
          </p:nvPr>
        </p:nvSpPr>
        <p:spPr bwMode="auto">
          <a:xfrm>
            <a:off x="65532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81C96CA-B3FC-4E38-A0BE-6F111D887950}"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spd="slow" advClick="0" advTm="9000">
    <p:pull/>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1" fontAlgn="base" hangingPunct="1">
        <a:spcBef>
          <a:spcPct val="20000"/>
        </a:spcBef>
        <a:spcAft>
          <a:spcPct val="0"/>
        </a:spcAft>
        <a:buClr>
          <a:schemeClr val="tx2"/>
        </a:buClr>
        <a:buSzPct val="115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tx2"/>
        </a:buClr>
        <a:buSzPct val="115000"/>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4"/>
          <p:cNvSpPr>
            <a:spLocks noChangeArrowheads="1"/>
          </p:cNvSpPr>
          <p:nvPr/>
        </p:nvSpPr>
        <p:spPr bwMode="auto">
          <a:xfrm>
            <a:off x="0" y="2438400"/>
            <a:ext cx="9144000" cy="4635115"/>
          </a:xfrm>
          <a:prstGeom prst="rect">
            <a:avLst/>
          </a:prstGeom>
          <a:noFill/>
          <a:ln w="9525">
            <a:noFill/>
            <a:miter lim="800000"/>
            <a:headEnd type="none" w="sm" len="sm"/>
            <a:tailEnd type="none" w="sm" len="sm"/>
          </a:ln>
          <a:effectLst/>
        </p:spPr>
        <p:txBody>
          <a:bodyPr>
            <a:spAutoFit/>
          </a:bodyPr>
          <a:lstStyle/>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smtClean="0">
              <a:latin typeface="Arial Unicode MS" pitchFamily="34" charset="-128"/>
            </a:endParaRPr>
          </a:p>
          <a:p>
            <a:pPr algn="ctr">
              <a:lnSpc>
                <a:spcPct val="90000"/>
              </a:lnSpc>
              <a:spcBef>
                <a:spcPct val="20000"/>
              </a:spcBef>
            </a:pPr>
            <a:r>
              <a:rPr lang="en-US" i="1" dirty="0" smtClean="0">
                <a:latin typeface="Arial Unicode MS" pitchFamily="34" charset="-128"/>
              </a:rPr>
              <a:t>Carol </a:t>
            </a:r>
            <a:r>
              <a:rPr lang="en-US" i="1" dirty="0">
                <a:latin typeface="Arial Unicode MS" pitchFamily="34" charset="-128"/>
              </a:rPr>
              <a:t>Hixson</a:t>
            </a:r>
          </a:p>
          <a:p>
            <a:pPr algn="ctr">
              <a:lnSpc>
                <a:spcPct val="90000"/>
              </a:lnSpc>
              <a:spcBef>
                <a:spcPct val="20000"/>
              </a:spcBef>
            </a:pPr>
            <a:r>
              <a:rPr lang="en-US" i="1" dirty="0" smtClean="0">
                <a:latin typeface="Arial Unicode MS" pitchFamily="34" charset="-128"/>
              </a:rPr>
              <a:t>Dean, Nelson Poynter Memorial Library </a:t>
            </a:r>
          </a:p>
          <a:p>
            <a:pPr algn="ctr">
              <a:lnSpc>
                <a:spcPct val="90000"/>
              </a:lnSpc>
              <a:spcBef>
                <a:spcPct val="20000"/>
              </a:spcBef>
            </a:pPr>
            <a:r>
              <a:rPr lang="en-US" i="1" dirty="0">
                <a:latin typeface="Arial Unicode MS" pitchFamily="34" charset="-128"/>
              </a:rPr>
              <a:t>a</a:t>
            </a:r>
            <a:r>
              <a:rPr lang="en-US" i="1" dirty="0" smtClean="0">
                <a:latin typeface="Arial Unicode MS" pitchFamily="34" charset="-128"/>
              </a:rPr>
              <a:t>nd </a:t>
            </a:r>
          </a:p>
          <a:p>
            <a:pPr algn="ctr">
              <a:lnSpc>
                <a:spcPct val="90000"/>
              </a:lnSpc>
              <a:spcBef>
                <a:spcPct val="20000"/>
              </a:spcBef>
            </a:pPr>
            <a:r>
              <a:rPr lang="en-US" i="1" dirty="0" smtClean="0">
                <a:latin typeface="Arial Unicode MS" pitchFamily="34" charset="-128"/>
              </a:rPr>
              <a:t>Alex Brice</a:t>
            </a:r>
          </a:p>
          <a:p>
            <a:pPr algn="ctr">
              <a:lnSpc>
                <a:spcPct val="90000"/>
              </a:lnSpc>
              <a:spcBef>
                <a:spcPct val="20000"/>
              </a:spcBef>
            </a:pPr>
            <a:r>
              <a:rPr lang="en-US" i="1" dirty="0" smtClean="0">
                <a:latin typeface="Arial Unicode MS" pitchFamily="34" charset="-128"/>
              </a:rPr>
              <a:t>Associate Professor, College of Education</a:t>
            </a:r>
          </a:p>
          <a:p>
            <a:pPr algn="ctr">
              <a:lnSpc>
                <a:spcPct val="90000"/>
              </a:lnSpc>
              <a:spcBef>
                <a:spcPct val="20000"/>
              </a:spcBef>
            </a:pPr>
            <a:endParaRPr lang="en-US" sz="3200" dirty="0">
              <a:latin typeface="Arial Unicode MS" pitchFamily="34" charset="-128"/>
            </a:endParaRPr>
          </a:p>
          <a:p>
            <a:pPr algn="ctr">
              <a:spcBef>
                <a:spcPct val="20000"/>
              </a:spcBef>
            </a:pPr>
            <a:endParaRPr lang="en-US" dirty="0">
              <a:solidFill>
                <a:schemeClr val="tx2"/>
              </a:solidFill>
              <a:latin typeface="Arial Unicode MS" pitchFamily="34" charset="-128"/>
            </a:endParaRPr>
          </a:p>
        </p:txBody>
      </p:sp>
      <p:sp>
        <p:nvSpPr>
          <p:cNvPr id="2" name="Title 1"/>
          <p:cNvSpPr>
            <a:spLocks noGrp="1"/>
          </p:cNvSpPr>
          <p:nvPr>
            <p:ph type="ctrTitle"/>
          </p:nvPr>
        </p:nvSpPr>
        <p:spPr>
          <a:xfrm>
            <a:off x="685800" y="457200"/>
            <a:ext cx="7772400" cy="2514600"/>
          </a:xfrm>
        </p:spPr>
        <p:txBody>
          <a:bodyPr/>
          <a:lstStyle/>
          <a:p>
            <a:r>
              <a:rPr lang="en-US" dirty="0" smtClean="0"/>
              <a:t>Promote and Publish Your Work </a:t>
            </a:r>
            <a:br>
              <a:rPr lang="en-US" dirty="0" smtClean="0"/>
            </a:br>
            <a:r>
              <a:rPr lang="en-US" sz="3200" dirty="0" smtClean="0"/>
              <a:t>A </a:t>
            </a:r>
            <a:r>
              <a:rPr lang="en-US" sz="3200" dirty="0"/>
              <a:t>P</a:t>
            </a:r>
            <a:r>
              <a:rPr lang="en-US" sz="3200" dirty="0" smtClean="0"/>
              <a:t>resentation to the USFSP </a:t>
            </a:r>
            <a:br>
              <a:rPr lang="en-US" sz="3200" dirty="0" smtClean="0"/>
            </a:br>
            <a:r>
              <a:rPr lang="en-US" sz="3200" dirty="0" smtClean="0"/>
              <a:t>Undergraduate Research Symposium</a:t>
            </a:r>
            <a:br>
              <a:rPr lang="en-US" sz="3200" dirty="0" smtClean="0"/>
            </a:br>
            <a:r>
              <a:rPr lang="en-US" sz="3200" dirty="0" smtClean="0"/>
              <a:t>April 11, </a:t>
            </a:r>
            <a:r>
              <a:rPr lang="en-US" sz="3200" dirty="0"/>
              <a:t>2013</a:t>
            </a:r>
            <a:br>
              <a:rPr lang="en-US" sz="3200" dirty="0"/>
            </a:br>
            <a:r>
              <a:rPr lang="en-US" sz="2400" b="1" u="sng" dirty="0"/>
              <a:t>http://dspace.nelson.usf.edu/xmlui/handle/10806/6415</a:t>
            </a:r>
          </a:p>
        </p:txBody>
      </p:sp>
    </p:spTree>
  </p:cSld>
  <p:clrMapOvr>
    <a:masterClrMapping/>
  </p:clrMapOvr>
  <p:transition spd="slow" advClick="0" advTm="9000">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dirty="0" smtClean="0"/>
              <a:t>What Does the USFSP Digital Archive Do?</a:t>
            </a:r>
            <a:endParaRPr lang="en-US" dirty="0"/>
          </a:p>
        </p:txBody>
      </p:sp>
      <p:sp>
        <p:nvSpPr>
          <p:cNvPr id="317443" name="Rectangle 3"/>
          <p:cNvSpPr>
            <a:spLocks noGrp="1" noChangeArrowheads="1"/>
          </p:cNvSpPr>
          <p:nvPr>
            <p:ph idx="1"/>
          </p:nvPr>
        </p:nvSpPr>
        <p:spPr>
          <a:xfrm>
            <a:off x="152400" y="1665288"/>
            <a:ext cx="8991600" cy="4735512"/>
          </a:xfrm>
        </p:spPr>
        <p:txBody>
          <a:bodyPr/>
          <a:lstStyle/>
          <a:p>
            <a:r>
              <a:rPr lang="en-US" dirty="0" smtClean="0"/>
              <a:t>Highlights individual, group, and institutional  achievement</a:t>
            </a:r>
          </a:p>
          <a:p>
            <a:pPr lvl="1"/>
            <a:r>
              <a:rPr lang="en-US" sz="3200" dirty="0" smtClean="0"/>
              <a:t>Includes use statistics to track impact</a:t>
            </a:r>
          </a:p>
          <a:p>
            <a:r>
              <a:rPr lang="en-US" dirty="0" smtClean="0"/>
              <a:t>Improves </a:t>
            </a:r>
            <a:r>
              <a:rPr lang="en-US" dirty="0"/>
              <a:t>access to and discoverability of materials</a:t>
            </a:r>
          </a:p>
          <a:p>
            <a:pPr lvl="1"/>
            <a:r>
              <a:rPr lang="en-US" sz="3200" dirty="0"/>
              <a:t>Provides unique and unchanging </a:t>
            </a:r>
            <a:r>
              <a:rPr lang="en-US" sz="3200" dirty="0" smtClean="0"/>
              <a:t>URL</a:t>
            </a:r>
          </a:p>
          <a:p>
            <a:pPr lvl="1"/>
            <a:r>
              <a:rPr lang="en-US" sz="3200" dirty="0" smtClean="0"/>
              <a:t>Full text indexing </a:t>
            </a:r>
          </a:p>
          <a:p>
            <a:pPr lvl="1"/>
            <a:r>
              <a:rPr lang="en-US" sz="3200" dirty="0" smtClean="0"/>
              <a:t>Indexed by Google, Google Scholar, etc.</a:t>
            </a:r>
          </a:p>
          <a:p>
            <a:pPr lvl="2"/>
            <a:r>
              <a:rPr lang="en-US" sz="3200" dirty="0"/>
              <a:t>Increases visibility of USFSP</a:t>
            </a:r>
          </a:p>
          <a:p>
            <a:pPr lvl="2"/>
            <a:endParaRPr lang="en-US" dirty="0" smtClean="0"/>
          </a:p>
          <a:p>
            <a:endParaRPr lang="en-US" sz="2800" dirty="0" smtClean="0"/>
          </a:p>
        </p:txBody>
      </p:sp>
    </p:spTree>
    <p:extLst>
      <p:ext uri="{BB962C8B-B14F-4D97-AF65-F5344CB8AC3E}">
        <p14:creationId xmlns:p14="http://schemas.microsoft.com/office/powerpoint/2010/main" val="363760738"/>
      </p:ext>
    </p:extLst>
  </p:cSld>
  <p:clrMapOvr>
    <a:masterClrMapping/>
  </p:clrMapOvr>
  <p:transition spd="slow" advClick="0" advTm="9000">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dirty="0" smtClean="0"/>
              <a:t>What Does the USFSP Digital Archive Do?</a:t>
            </a:r>
            <a:endParaRPr lang="en-US" dirty="0"/>
          </a:p>
        </p:txBody>
      </p:sp>
      <p:sp>
        <p:nvSpPr>
          <p:cNvPr id="317443" name="Rectangle 3"/>
          <p:cNvSpPr>
            <a:spLocks noGrp="1" noChangeArrowheads="1"/>
          </p:cNvSpPr>
          <p:nvPr>
            <p:ph idx="1"/>
          </p:nvPr>
        </p:nvSpPr>
        <p:spPr>
          <a:xfrm>
            <a:off x="152400" y="1665288"/>
            <a:ext cx="8991600" cy="4735512"/>
          </a:xfrm>
        </p:spPr>
        <p:txBody>
          <a:bodyPr/>
          <a:lstStyle/>
          <a:p>
            <a:r>
              <a:rPr lang="en-US" sz="3600" dirty="0" smtClean="0"/>
              <a:t>Protects </a:t>
            </a:r>
            <a:r>
              <a:rPr lang="en-US" sz="3600" dirty="0"/>
              <a:t>intellectual property</a:t>
            </a:r>
          </a:p>
          <a:p>
            <a:pPr lvl="1"/>
            <a:r>
              <a:rPr lang="en-US" sz="3600" dirty="0" smtClean="0"/>
              <a:t>Credits authors and creators</a:t>
            </a:r>
          </a:p>
          <a:p>
            <a:pPr lvl="1"/>
            <a:r>
              <a:rPr lang="en-US" sz="3600" dirty="0" smtClean="0"/>
              <a:t>Provides </a:t>
            </a:r>
            <a:r>
              <a:rPr lang="en-US" sz="3600" dirty="0"/>
              <a:t>date and time stamp for all </a:t>
            </a:r>
            <a:r>
              <a:rPr lang="en-US" sz="3600" dirty="0" smtClean="0"/>
              <a:t>work</a:t>
            </a:r>
          </a:p>
          <a:p>
            <a:pPr lvl="1"/>
            <a:r>
              <a:rPr lang="en-US" sz="3600" dirty="0" smtClean="0"/>
              <a:t>Provides copyright protection</a:t>
            </a:r>
            <a:endParaRPr lang="en-US" sz="3600" dirty="0"/>
          </a:p>
          <a:p>
            <a:r>
              <a:rPr lang="en-US" sz="3600" dirty="0"/>
              <a:t>Accepts all types of </a:t>
            </a:r>
            <a:r>
              <a:rPr lang="en-US" sz="3600" dirty="0" smtClean="0"/>
              <a:t>materials</a:t>
            </a:r>
          </a:p>
          <a:p>
            <a:pPr lvl="1"/>
            <a:r>
              <a:rPr lang="en-US" dirty="0" smtClean="0"/>
              <a:t>Multiple files per item and different file types</a:t>
            </a:r>
            <a:endParaRPr lang="en-US" dirty="0"/>
          </a:p>
          <a:p>
            <a:r>
              <a:rPr lang="en-US" sz="3600" dirty="0" smtClean="0"/>
              <a:t>Preserves materials</a:t>
            </a:r>
          </a:p>
          <a:p>
            <a:endParaRPr lang="en-US" sz="2800" dirty="0" smtClean="0"/>
          </a:p>
          <a:p>
            <a:endParaRPr lang="en-US" sz="2800" dirty="0" smtClean="0"/>
          </a:p>
        </p:txBody>
      </p:sp>
    </p:spTree>
  </p:cSld>
  <p:clrMapOvr>
    <a:masterClrMapping/>
  </p:clrMapOvr>
  <p:transition spd="slow" advClick="0" advTm="9000">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dirty="0" smtClean="0"/>
              <a:t>Highlight individual achievement</a:t>
            </a:r>
            <a:endParaRPr lang="en-US" dirty="0"/>
          </a:p>
        </p:txBody>
      </p:sp>
      <p:pic>
        <p:nvPicPr>
          <p:cNvPr id="2050" name="Picture 2"/>
          <p:cNvPicPr>
            <a:picLocks noChangeAspect="1" noChangeArrowheads="1"/>
          </p:cNvPicPr>
          <p:nvPr/>
        </p:nvPicPr>
        <p:blipFill rotWithShape="1">
          <a:blip r:embed="rId2" cstate="print"/>
          <a:srcRect l="2344" t="2704" r="17188" b="20120"/>
          <a:stretch/>
        </p:blipFill>
        <p:spPr bwMode="auto">
          <a:xfrm>
            <a:off x="1447800" y="1600200"/>
            <a:ext cx="6477000" cy="4343400"/>
          </a:xfrm>
          <a:prstGeom prst="rect">
            <a:avLst/>
          </a:prstGeom>
          <a:noFill/>
          <a:ln w="38100">
            <a:solidFill>
              <a:schemeClr val="tx2"/>
            </a:solidFill>
            <a:miter lim="800000"/>
            <a:headEnd/>
            <a:tailEnd/>
          </a:ln>
        </p:spPr>
      </p:pic>
    </p:spTree>
  </p:cSld>
  <p:clrMapOvr>
    <a:masterClrMapping/>
  </p:clrMapOvr>
  <p:transition spd="slow" advClick="0" advTm="9000">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group achievement</a:t>
            </a:r>
            <a:endParaRPr lang="en-US" dirty="0"/>
          </a:p>
        </p:txBody>
      </p:sp>
      <p:pic>
        <p:nvPicPr>
          <p:cNvPr id="4" name="Content Placeholder 3"/>
          <p:cNvPicPr>
            <a:picLocks noGrp="1"/>
          </p:cNvPicPr>
          <p:nvPr>
            <p:ph idx="1"/>
          </p:nvPr>
        </p:nvPicPr>
        <p:blipFill rotWithShape="1">
          <a:blip r:embed="rId3"/>
          <a:srcRect l="4648" r="4807" b="14872"/>
          <a:stretch/>
        </p:blipFill>
        <p:spPr bwMode="auto">
          <a:xfrm>
            <a:off x="1083389" y="1665288"/>
            <a:ext cx="7002622" cy="4430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581488"/>
      </p:ext>
    </p:extLst>
  </p:cSld>
  <p:clrMapOvr>
    <a:masterClrMapping/>
  </p:clrMapOvr>
  <p:transition spd="slow" advClick="0" advTm="9000">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achievement: use statistics</a:t>
            </a:r>
            <a:endParaRPr lang="en-US" dirty="0"/>
          </a:p>
        </p:txBody>
      </p:sp>
      <p:pic>
        <p:nvPicPr>
          <p:cNvPr id="6" name="Content Placeholder 5"/>
          <p:cNvPicPr>
            <a:picLocks noGrp="1"/>
          </p:cNvPicPr>
          <p:nvPr>
            <p:ph idx="1"/>
          </p:nvPr>
        </p:nvPicPr>
        <p:blipFill rotWithShape="1">
          <a:blip r:embed="rId2"/>
          <a:srcRect l="3365" r="5449" b="24616"/>
          <a:stretch/>
        </p:blipFill>
        <p:spPr bwMode="auto">
          <a:xfrm>
            <a:off x="685800" y="1828800"/>
            <a:ext cx="7772400" cy="4457477"/>
          </a:xfrm>
          <a:prstGeom prst="rect">
            <a:avLst/>
          </a:prstGeom>
          <a:ln>
            <a:noFill/>
          </a:ln>
          <a:extLst>
            <a:ext uri="{53640926-AAD7-44D8-BBD7-CCE9431645EC}">
              <a14:shadowObscured xmlns:a14="http://schemas.microsoft.com/office/drawing/2010/main"/>
            </a:ext>
          </a:extLst>
        </p:spPr>
      </p:pic>
      <p:sp>
        <p:nvSpPr>
          <p:cNvPr id="4" name="Oval 3"/>
          <p:cNvSpPr/>
          <p:nvPr/>
        </p:nvSpPr>
        <p:spPr bwMode="auto">
          <a:xfrm>
            <a:off x="5943600" y="2133600"/>
            <a:ext cx="990600" cy="1295400"/>
          </a:xfrm>
          <a:prstGeom prst="ellipse">
            <a:avLst/>
          </a:prstGeom>
          <a:noFill/>
          <a:ln w="5715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advClick="0" advTm="9000">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institutional achievement</a:t>
            </a:r>
            <a:endParaRPr lang="en-US" dirty="0"/>
          </a:p>
        </p:txBody>
      </p:sp>
      <p:pic>
        <p:nvPicPr>
          <p:cNvPr id="4" name="Content Placeholder 3"/>
          <p:cNvPicPr>
            <a:picLocks noGrp="1"/>
          </p:cNvPicPr>
          <p:nvPr>
            <p:ph idx="1"/>
          </p:nvPr>
        </p:nvPicPr>
        <p:blipFill rotWithShape="1">
          <a:blip r:embed="rId3"/>
          <a:srcRect l="3525" r="4488" b="20273"/>
          <a:stretch/>
        </p:blipFill>
        <p:spPr bwMode="auto">
          <a:xfrm>
            <a:off x="914400" y="1665288"/>
            <a:ext cx="7543800" cy="47355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00964142"/>
      </p:ext>
    </p:extLst>
  </p:cSld>
  <p:clrMapOvr>
    <a:masterClrMapping/>
  </p:clrMapOvr>
  <p:transition spd="slow" advClick="0" advTm="9000">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and stable URL</a:t>
            </a:r>
            <a:endParaRPr lang="en-US" dirty="0"/>
          </a:p>
        </p:txBody>
      </p:sp>
      <p:pic>
        <p:nvPicPr>
          <p:cNvPr id="4" name="Content Placeholder 3"/>
          <p:cNvPicPr>
            <a:picLocks noGrp="1"/>
          </p:cNvPicPr>
          <p:nvPr>
            <p:ph idx="1"/>
          </p:nvPr>
        </p:nvPicPr>
        <p:blipFill rotWithShape="1">
          <a:blip r:embed="rId2"/>
          <a:srcRect l="1274" r="1282" b="11282"/>
          <a:stretch/>
        </p:blipFill>
        <p:spPr bwMode="auto">
          <a:xfrm>
            <a:off x="685800" y="1665288"/>
            <a:ext cx="7772400" cy="4430712"/>
          </a:xfrm>
          <a:prstGeom prst="rect">
            <a:avLst/>
          </a:prstGeom>
          <a:ln>
            <a:noFill/>
          </a:ln>
          <a:extLst>
            <a:ext uri="{53640926-AAD7-44D8-BBD7-CCE9431645EC}">
              <a14:shadowObscured xmlns:a14="http://schemas.microsoft.com/office/drawing/2010/main"/>
            </a:ext>
          </a:extLst>
        </p:spPr>
      </p:pic>
      <p:sp>
        <p:nvSpPr>
          <p:cNvPr id="5" name="Oval 4"/>
          <p:cNvSpPr/>
          <p:nvPr/>
        </p:nvSpPr>
        <p:spPr bwMode="auto">
          <a:xfrm>
            <a:off x="1295400" y="5410200"/>
            <a:ext cx="3048000" cy="4572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98615661"/>
      </p:ext>
    </p:extLst>
  </p:cSld>
  <p:clrMapOvr>
    <a:masterClrMapping/>
  </p:clrMapOvr>
  <p:transition spd="slow" advClick="0" advTm="9000">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sz="4000" dirty="0"/>
              <a:t>F</a:t>
            </a:r>
            <a:r>
              <a:rPr lang="en-US" sz="4000" dirty="0" smtClean="0"/>
              <a:t>ull-text searching</a:t>
            </a:r>
            <a:endParaRPr lang="en-US" sz="4000" dirty="0"/>
          </a:p>
        </p:txBody>
      </p:sp>
      <p:sp>
        <p:nvSpPr>
          <p:cNvPr id="5" name="Oval 4"/>
          <p:cNvSpPr/>
          <p:nvPr/>
        </p:nvSpPr>
        <p:spPr bwMode="auto">
          <a:xfrm>
            <a:off x="1676400" y="3048000"/>
            <a:ext cx="2743200" cy="6858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Content Placeholder 5"/>
          <p:cNvPicPr>
            <a:picLocks noGrp="1"/>
          </p:cNvPicPr>
          <p:nvPr>
            <p:ph idx="1"/>
          </p:nvPr>
        </p:nvPicPr>
        <p:blipFill rotWithShape="1">
          <a:blip r:embed="rId2"/>
          <a:srcRect t="2308" r="1442" b="4103"/>
          <a:stretch/>
        </p:blipFill>
        <p:spPr bwMode="auto">
          <a:xfrm>
            <a:off x="762000" y="1676400"/>
            <a:ext cx="7467600" cy="4729956"/>
          </a:xfrm>
          <a:prstGeom prst="rect">
            <a:avLst/>
          </a:prstGeom>
          <a:ln>
            <a:noFill/>
          </a:ln>
          <a:extLst>
            <a:ext uri="{53640926-AAD7-44D8-BBD7-CCE9431645EC}">
              <a14:shadowObscured xmlns:a14="http://schemas.microsoft.com/office/drawing/2010/main"/>
            </a:ext>
          </a:extLst>
        </p:spPr>
      </p:pic>
      <p:sp>
        <p:nvSpPr>
          <p:cNvPr id="4" name="Oval 3"/>
          <p:cNvSpPr/>
          <p:nvPr/>
        </p:nvSpPr>
        <p:spPr bwMode="auto">
          <a:xfrm>
            <a:off x="762000" y="3200400"/>
            <a:ext cx="2438400" cy="75578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advClick="0" advTm="9000">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Google indexing – draws searchers into archive</a:t>
            </a:r>
            <a:endParaRPr lang="en-US" sz="3600" dirty="0"/>
          </a:p>
        </p:txBody>
      </p:sp>
      <p:pic>
        <p:nvPicPr>
          <p:cNvPr id="12" name="Content Placeholder 11"/>
          <p:cNvPicPr>
            <a:picLocks noGrp="1"/>
          </p:cNvPicPr>
          <p:nvPr>
            <p:ph idx="1"/>
          </p:nvPr>
        </p:nvPicPr>
        <p:blipFill rotWithShape="1">
          <a:blip r:embed="rId2"/>
          <a:srcRect r="961" b="21538"/>
          <a:stretch/>
        </p:blipFill>
        <p:spPr bwMode="auto">
          <a:xfrm>
            <a:off x="698500" y="1447800"/>
            <a:ext cx="7772400" cy="4724400"/>
          </a:xfrm>
          <a:prstGeom prst="rect">
            <a:avLst/>
          </a:prstGeom>
          <a:ln>
            <a:noFill/>
          </a:ln>
          <a:extLst>
            <a:ext uri="{53640926-AAD7-44D8-BBD7-CCE9431645EC}">
              <a14:shadowObscured xmlns:a14="http://schemas.microsoft.com/office/drawing/2010/main"/>
            </a:ext>
          </a:extLst>
        </p:spPr>
      </p:pic>
    </p:spTree>
  </p:cSld>
  <p:clrMapOvr>
    <a:masterClrMapping/>
  </p:clrMapOvr>
  <p:transition spd="slow" advClick="0" advTm="9000">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Google indexing – draws searchers into archive </a:t>
            </a:r>
            <a:endParaRPr lang="en-US" sz="4000" dirty="0"/>
          </a:p>
        </p:txBody>
      </p:sp>
      <p:pic>
        <p:nvPicPr>
          <p:cNvPr id="2050" name="Picture 2"/>
          <p:cNvPicPr>
            <a:picLocks noGrp="1" noChangeAspect="1" noChangeArrowheads="1"/>
          </p:cNvPicPr>
          <p:nvPr>
            <p:ph idx="1"/>
          </p:nvPr>
        </p:nvPicPr>
        <p:blipFill>
          <a:blip r:embed="rId2" cstate="print"/>
          <a:stretch>
            <a:fillRect/>
          </a:stretch>
        </p:blipFill>
        <p:spPr bwMode="auto">
          <a:xfrm>
            <a:off x="1841500" y="1665288"/>
            <a:ext cx="5486400" cy="4114800"/>
          </a:xfrm>
          <a:prstGeom prst="rect">
            <a:avLst/>
          </a:prstGeom>
          <a:noFill/>
          <a:ln w="38100">
            <a:solidFill>
              <a:schemeClr val="tx2"/>
            </a:solidFill>
            <a:miter lim="800000"/>
            <a:headEnd/>
            <a:tailEnd/>
          </a:ln>
        </p:spPr>
      </p:pic>
      <p:sp>
        <p:nvSpPr>
          <p:cNvPr id="5" name="Oval 4"/>
          <p:cNvSpPr/>
          <p:nvPr/>
        </p:nvSpPr>
        <p:spPr bwMode="auto">
          <a:xfrm>
            <a:off x="1981200" y="3810000"/>
            <a:ext cx="5181600" cy="1371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advClick="0" advTm="9000">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Undergraduate Research Symposium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828800"/>
            <a:ext cx="7239000" cy="4343400"/>
          </a:xfrm>
        </p:spPr>
      </p:pic>
    </p:spTree>
    <p:extLst>
      <p:ext uri="{BB962C8B-B14F-4D97-AF65-F5344CB8AC3E}">
        <p14:creationId xmlns:p14="http://schemas.microsoft.com/office/powerpoint/2010/main" val="4219900875"/>
      </p:ext>
    </p:extLst>
  </p:cSld>
  <p:clrMapOvr>
    <a:masterClrMapping/>
  </p:clrMapOvr>
  <p:transition spd="slow" advClick="0" advTm="9000">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Protects intellectual property: credits authors and creators</a:t>
            </a:r>
            <a:endParaRPr lang="en-US" dirty="0"/>
          </a:p>
        </p:txBody>
      </p:sp>
      <p:pic>
        <p:nvPicPr>
          <p:cNvPr id="4" name="Content Placeholder 3"/>
          <p:cNvPicPr>
            <a:picLocks noGrp="1"/>
          </p:cNvPicPr>
          <p:nvPr>
            <p:ph idx="1"/>
          </p:nvPr>
        </p:nvPicPr>
        <p:blipFill rotWithShape="1">
          <a:blip r:embed="rId2"/>
          <a:srcRect r="802" b="2565"/>
          <a:stretch/>
        </p:blipFill>
        <p:spPr bwMode="auto">
          <a:xfrm>
            <a:off x="914400" y="1665288"/>
            <a:ext cx="7467599" cy="4430712"/>
          </a:xfrm>
          <a:prstGeom prst="rect">
            <a:avLst/>
          </a:prstGeom>
          <a:ln>
            <a:noFill/>
          </a:ln>
          <a:extLst>
            <a:ext uri="{53640926-AAD7-44D8-BBD7-CCE9431645EC}">
              <a14:shadowObscured xmlns:a14="http://schemas.microsoft.com/office/drawing/2010/main"/>
            </a:ext>
          </a:extLst>
        </p:spPr>
      </p:pic>
      <p:sp>
        <p:nvSpPr>
          <p:cNvPr id="6" name="Oval 5"/>
          <p:cNvSpPr/>
          <p:nvPr/>
        </p:nvSpPr>
        <p:spPr bwMode="auto">
          <a:xfrm>
            <a:off x="914400" y="3962400"/>
            <a:ext cx="4267200" cy="5334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23823914"/>
      </p:ext>
    </p:extLst>
  </p:cSld>
  <p:clrMapOvr>
    <a:masterClrMapping/>
  </p:clrMapOvr>
  <p:transition spd="slow" advClick="0" advTm="9000">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Protects intellectual property: date and time stamp</a:t>
            </a:r>
            <a:endParaRPr lang="en-US" dirty="0"/>
          </a:p>
        </p:txBody>
      </p:sp>
      <p:pic>
        <p:nvPicPr>
          <p:cNvPr id="4" name="Content Placeholder 3"/>
          <p:cNvPicPr>
            <a:picLocks noGrp="1"/>
          </p:cNvPicPr>
          <p:nvPr>
            <p:ph idx="1"/>
          </p:nvPr>
        </p:nvPicPr>
        <p:blipFill rotWithShape="1">
          <a:blip r:embed="rId2"/>
          <a:srcRect l="3526" t="-2821" r="4007" b="17180"/>
          <a:stretch/>
        </p:blipFill>
        <p:spPr bwMode="auto">
          <a:xfrm>
            <a:off x="1030485" y="1665288"/>
            <a:ext cx="7108430" cy="4659312"/>
          </a:xfrm>
          <a:prstGeom prst="rect">
            <a:avLst/>
          </a:prstGeom>
          <a:ln>
            <a:noFill/>
          </a:ln>
          <a:extLst>
            <a:ext uri="{53640926-AAD7-44D8-BBD7-CCE9431645EC}">
              <a14:shadowObscured xmlns:a14="http://schemas.microsoft.com/office/drawing/2010/main"/>
            </a:ext>
          </a:extLst>
        </p:spPr>
      </p:pic>
      <p:sp>
        <p:nvSpPr>
          <p:cNvPr id="5" name="Oval 4"/>
          <p:cNvSpPr/>
          <p:nvPr/>
        </p:nvSpPr>
        <p:spPr bwMode="auto">
          <a:xfrm>
            <a:off x="614265" y="3962400"/>
            <a:ext cx="3581400" cy="8382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854789928"/>
      </p:ext>
    </p:extLst>
  </p:cSld>
  <p:clrMapOvr>
    <a:masterClrMapping/>
  </p:clrMapOvr>
  <p:transition spd="slow" advClick="0" advTm="9000">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Protects intellectual property: copyright protection</a:t>
            </a:r>
            <a:endParaRPr lang="en-US" dirty="0"/>
          </a:p>
        </p:txBody>
      </p:sp>
      <p:pic>
        <p:nvPicPr>
          <p:cNvPr id="5" name="Content Placeholder 4"/>
          <p:cNvPicPr>
            <a:picLocks noGrp="1"/>
          </p:cNvPicPr>
          <p:nvPr>
            <p:ph idx="1"/>
          </p:nvPr>
        </p:nvPicPr>
        <p:blipFill rotWithShape="1">
          <a:blip r:embed="rId3"/>
          <a:srcRect l="4006" r="3685" b="4872"/>
          <a:stretch/>
        </p:blipFill>
        <p:spPr bwMode="auto">
          <a:xfrm>
            <a:off x="762000" y="1665288"/>
            <a:ext cx="7543800" cy="4583112"/>
          </a:xfrm>
          <a:prstGeom prst="rect">
            <a:avLst/>
          </a:prstGeom>
          <a:ln>
            <a:noFill/>
          </a:ln>
          <a:extLst>
            <a:ext uri="{53640926-AAD7-44D8-BBD7-CCE9431645EC}">
              <a14:shadowObscured xmlns:a14="http://schemas.microsoft.com/office/drawing/2010/main"/>
            </a:ext>
          </a:extLst>
        </p:spPr>
      </p:pic>
      <p:sp>
        <p:nvSpPr>
          <p:cNvPr id="8" name="Oval 7"/>
          <p:cNvSpPr/>
          <p:nvPr/>
        </p:nvSpPr>
        <p:spPr bwMode="auto">
          <a:xfrm>
            <a:off x="685800" y="4572000"/>
            <a:ext cx="2438400" cy="990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676663275"/>
      </p:ext>
    </p:extLst>
  </p:cSld>
  <p:clrMapOvr>
    <a:masterClrMapping/>
  </p:clrMapOvr>
  <p:transition spd="slow" advClick="0" advTm="9000">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Accepts multiple files and file types</a:t>
            </a:r>
            <a:endParaRPr lang="en-US" dirty="0"/>
          </a:p>
        </p:txBody>
      </p:sp>
      <p:pic>
        <p:nvPicPr>
          <p:cNvPr id="4" name="Content Placeholder 3"/>
          <p:cNvPicPr>
            <a:picLocks noGrp="1"/>
          </p:cNvPicPr>
          <p:nvPr>
            <p:ph idx="1"/>
          </p:nvPr>
        </p:nvPicPr>
        <p:blipFill rotWithShape="1">
          <a:blip r:embed="rId2"/>
          <a:srcRect t="1795" r="802" b="1795"/>
          <a:stretch/>
        </p:blipFill>
        <p:spPr bwMode="auto">
          <a:xfrm>
            <a:off x="990600" y="1665288"/>
            <a:ext cx="7315200" cy="4583112"/>
          </a:xfrm>
          <a:prstGeom prst="rect">
            <a:avLst/>
          </a:prstGeom>
          <a:ln>
            <a:noFill/>
          </a:ln>
          <a:extLst>
            <a:ext uri="{53640926-AAD7-44D8-BBD7-CCE9431645EC}">
              <a14:shadowObscured xmlns:a14="http://schemas.microsoft.com/office/drawing/2010/main"/>
            </a:ext>
          </a:extLst>
        </p:spPr>
      </p:pic>
      <p:sp>
        <p:nvSpPr>
          <p:cNvPr id="5" name="Right Arrow 4"/>
          <p:cNvSpPr/>
          <p:nvPr/>
        </p:nvSpPr>
        <p:spPr bwMode="auto">
          <a:xfrm flipH="1">
            <a:off x="4114800" y="4343400"/>
            <a:ext cx="2209800" cy="685800"/>
          </a:xfrm>
          <a:prstGeom prst="rightArrow">
            <a:avLst/>
          </a:prstGeom>
          <a:solidFill>
            <a:srgbClr val="C00000"/>
          </a:solidFill>
          <a:ln w="9525"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186242987"/>
      </p:ext>
    </p:extLst>
  </p:cSld>
  <p:clrMapOvr>
    <a:masterClrMapping/>
  </p:clrMapOvr>
  <p:transition spd="slow" advClick="0" advTm="9000">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Accepts multiple files and file types</a:t>
            </a:r>
          </a:p>
        </p:txBody>
      </p:sp>
      <p:pic>
        <p:nvPicPr>
          <p:cNvPr id="4" name="Content Placeholder 3"/>
          <p:cNvPicPr>
            <a:picLocks noGrp="1"/>
          </p:cNvPicPr>
          <p:nvPr>
            <p:ph idx="1"/>
          </p:nvPr>
        </p:nvPicPr>
        <p:blipFill rotWithShape="1">
          <a:blip r:embed="rId2"/>
          <a:srcRect r="802" b="10938"/>
          <a:stretch/>
        </p:blipFill>
        <p:spPr bwMode="auto">
          <a:xfrm>
            <a:off x="762000" y="1600200"/>
            <a:ext cx="7924800" cy="4583112"/>
          </a:xfrm>
          <a:prstGeom prst="rect">
            <a:avLst/>
          </a:prstGeom>
          <a:ln>
            <a:noFill/>
          </a:ln>
          <a:extLst>
            <a:ext uri="{53640926-AAD7-44D8-BBD7-CCE9431645EC}">
              <a14:shadowObscured xmlns:a14="http://schemas.microsoft.com/office/drawing/2010/main"/>
            </a:ext>
          </a:extLst>
        </p:spPr>
      </p:pic>
      <p:sp>
        <p:nvSpPr>
          <p:cNvPr id="5" name="Oval 4"/>
          <p:cNvSpPr/>
          <p:nvPr/>
        </p:nvSpPr>
        <p:spPr bwMode="auto">
          <a:xfrm>
            <a:off x="6400800" y="5562600"/>
            <a:ext cx="2209800" cy="609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63815478"/>
      </p:ext>
    </p:extLst>
  </p:cSld>
  <p:clrMapOvr>
    <a:masterClrMapping/>
  </p:clrMapOvr>
  <p:transition spd="slow" advClick="0" advTm="9000">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Preserves materials</a:t>
            </a:r>
            <a:endParaRPr lang="en-US" dirty="0"/>
          </a:p>
        </p:txBody>
      </p:sp>
      <p:sp>
        <p:nvSpPr>
          <p:cNvPr id="365571" name="Rectangle 3"/>
          <p:cNvSpPr>
            <a:spLocks noGrp="1" noChangeArrowheads="1"/>
          </p:cNvSpPr>
          <p:nvPr>
            <p:ph idx="1"/>
          </p:nvPr>
        </p:nvSpPr>
        <p:spPr>
          <a:xfrm>
            <a:off x="1046163" y="1665288"/>
            <a:ext cx="7189787" cy="4114800"/>
          </a:xfrm>
        </p:spPr>
        <p:txBody>
          <a:bodyPr/>
          <a:lstStyle/>
          <a:p>
            <a:pPr>
              <a:buSzTx/>
            </a:pPr>
            <a:r>
              <a:rPr lang="en-US" dirty="0" smtClean="0"/>
              <a:t>Ensures </a:t>
            </a:r>
            <a:r>
              <a:rPr lang="en-US" dirty="0"/>
              <a:t>the long-term maintenance of a bitstream (the zeros and ones): </a:t>
            </a:r>
          </a:p>
          <a:p>
            <a:pPr lvl="1">
              <a:buFontTx/>
              <a:buChar char="•"/>
            </a:pPr>
            <a:r>
              <a:rPr lang="en-US" dirty="0" smtClean="0"/>
              <a:t>Backing </a:t>
            </a:r>
            <a:r>
              <a:rPr lang="en-US" dirty="0"/>
              <a:t>up files and keeping a copy at an offsite location</a:t>
            </a:r>
          </a:p>
          <a:p>
            <a:pPr lvl="1">
              <a:buFontTx/>
              <a:buChar char="•"/>
            </a:pPr>
            <a:r>
              <a:rPr lang="en-US" dirty="0" smtClean="0"/>
              <a:t>Running </a:t>
            </a:r>
            <a:r>
              <a:rPr lang="en-US" dirty="0"/>
              <a:t>checks to track the deterioration of storage media, files or bitstreams </a:t>
            </a:r>
            <a:endParaRPr lang="en-US" dirty="0" smtClean="0"/>
          </a:p>
          <a:p>
            <a:pPr lvl="1">
              <a:buFontTx/>
              <a:buChar char="•"/>
            </a:pPr>
            <a:r>
              <a:rPr lang="en-US" dirty="0" smtClean="0"/>
              <a:t>Providing continued accessibility of the contents</a:t>
            </a:r>
          </a:p>
          <a:p>
            <a:pPr lvl="1">
              <a:buFontTx/>
              <a:buChar char="•"/>
            </a:pPr>
            <a:endParaRPr lang="en-US" dirty="0"/>
          </a:p>
        </p:txBody>
      </p:sp>
    </p:spTree>
  </p:cSld>
  <p:clrMapOvr>
    <a:masterClrMapping/>
  </p:clrMapOvr>
  <p:transition spd="slow" advClick="0" advTm="9000">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Submit Your Research to the Digital Archive</a:t>
            </a:r>
            <a:endParaRPr lang="en-US" dirty="0"/>
          </a:p>
        </p:txBody>
      </p:sp>
      <p:sp>
        <p:nvSpPr>
          <p:cNvPr id="3" name="Content Placeholder 2"/>
          <p:cNvSpPr>
            <a:spLocks noGrp="1"/>
          </p:cNvSpPr>
          <p:nvPr>
            <p:ph idx="1"/>
          </p:nvPr>
        </p:nvSpPr>
        <p:spPr>
          <a:xfrm>
            <a:off x="457200" y="1665288"/>
            <a:ext cx="8382000" cy="4114800"/>
          </a:xfrm>
        </p:spPr>
        <p:txBody>
          <a:bodyPr/>
          <a:lstStyle/>
          <a:p>
            <a:r>
              <a:rPr lang="en-US" dirty="0" smtClean="0"/>
              <a:t>Review </a:t>
            </a:r>
            <a:r>
              <a:rPr lang="en-US" i="1" u="sng" dirty="0" smtClean="0"/>
              <a:t>Going Green </a:t>
            </a:r>
            <a:r>
              <a:rPr lang="en-US" dirty="0" smtClean="0"/>
              <a:t>– Instructions for Submitting to the Undergraduate Research Collection online </a:t>
            </a:r>
            <a:r>
              <a:rPr lang="en-US" sz="2400" b="1" u="sng" dirty="0" smtClean="0">
                <a:solidFill>
                  <a:schemeClr val="tx2"/>
                </a:solidFill>
              </a:rPr>
              <a:t>http</a:t>
            </a:r>
            <a:r>
              <a:rPr lang="en-US" sz="2400" b="1" u="sng" dirty="0">
                <a:solidFill>
                  <a:schemeClr val="tx2"/>
                </a:solidFill>
              </a:rPr>
              <a:t>://</a:t>
            </a:r>
            <a:r>
              <a:rPr lang="en-US" sz="2400" b="1" u="sng" dirty="0" smtClean="0">
                <a:solidFill>
                  <a:schemeClr val="tx2"/>
                </a:solidFill>
              </a:rPr>
              <a:t>dspace.nelson.usf.edu/xmlui/handle/10806/450</a:t>
            </a:r>
            <a:r>
              <a:rPr lang="en-US" sz="2400" b="1" u="sng" dirty="0" smtClean="0"/>
              <a:t>9</a:t>
            </a:r>
          </a:p>
          <a:p>
            <a:pPr marL="0" indent="0" algn="ctr">
              <a:buNone/>
            </a:pPr>
            <a:r>
              <a:rPr lang="en-US" sz="2800" dirty="0" smtClean="0">
                <a:solidFill>
                  <a:srgbClr val="FFFF00"/>
                </a:solidFill>
              </a:rPr>
              <a:t>OR</a:t>
            </a:r>
          </a:p>
          <a:p>
            <a:r>
              <a:rPr lang="en-US" dirty="0" smtClean="0"/>
              <a:t>Contact Carol Hixson, Dean of Library</a:t>
            </a:r>
          </a:p>
          <a:p>
            <a:pPr lvl="1"/>
            <a:r>
              <a:rPr lang="en-US" dirty="0" smtClean="0"/>
              <a:t>873-4400</a:t>
            </a:r>
          </a:p>
          <a:p>
            <a:pPr lvl="1"/>
            <a:r>
              <a:rPr lang="en-US" b="1" u="sng" dirty="0" smtClean="0">
                <a:solidFill>
                  <a:schemeClr val="tx2"/>
                </a:solidFill>
              </a:rPr>
              <a:t>hixson@usfsp.edu</a:t>
            </a:r>
          </a:p>
          <a:p>
            <a:pPr lvl="1"/>
            <a:endParaRPr lang="en-US" dirty="0">
              <a:solidFill>
                <a:srgbClr val="FFFF00"/>
              </a:solidFill>
            </a:endParaRPr>
          </a:p>
        </p:txBody>
      </p:sp>
    </p:spTree>
  </p:cSld>
  <p:clrMapOvr>
    <a:masterClrMapping/>
  </p:clrMapOvr>
  <p:transition spd="slow" advClick="0" advTm="9000">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USFSP Student </a:t>
            </a:r>
            <a:r>
              <a:rPr lang="en-US" dirty="0"/>
              <a:t>Research Journal</a:t>
            </a:r>
            <a:br>
              <a:rPr lang="en-US" dirty="0"/>
            </a:br>
            <a:r>
              <a:rPr lang="en-US" sz="2400" b="1" u="sng" dirty="0"/>
              <a:t>http://www.usfsp.edu/research/student-research-journal/</a:t>
            </a:r>
          </a:p>
        </p:txBody>
      </p:sp>
      <p:pic>
        <p:nvPicPr>
          <p:cNvPr id="6" name="Content Placeholder 5"/>
          <p:cNvPicPr>
            <a:picLocks noGrp="1"/>
          </p:cNvPicPr>
          <p:nvPr>
            <p:ph idx="1"/>
          </p:nvPr>
        </p:nvPicPr>
        <p:blipFill rotWithShape="1">
          <a:blip r:embed="rId3"/>
          <a:srcRect l="5873" r="6542" b="8951"/>
          <a:stretch/>
        </p:blipFill>
        <p:spPr>
          <a:xfrm>
            <a:off x="1219200" y="1665288"/>
            <a:ext cx="7162800" cy="4430712"/>
          </a:xfrm>
          <a:prstGeom prst="rect">
            <a:avLst/>
          </a:prstGeom>
        </p:spPr>
      </p:pic>
    </p:spTree>
    <p:extLst>
      <p:ext uri="{BB962C8B-B14F-4D97-AF65-F5344CB8AC3E}">
        <p14:creationId xmlns:p14="http://schemas.microsoft.com/office/powerpoint/2010/main" val="3082012683"/>
      </p:ext>
    </p:extLst>
  </p:cSld>
  <p:clrMapOvr>
    <a:masterClrMapping/>
  </p:clrMapOvr>
  <p:transition spd="slow" advClick="0" advTm="9000">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USFSP Student Research Journal</a:t>
            </a:r>
          </a:p>
        </p:txBody>
      </p:sp>
      <p:sp>
        <p:nvSpPr>
          <p:cNvPr id="3" name="Content Placeholder 2"/>
          <p:cNvSpPr>
            <a:spLocks noGrp="1"/>
          </p:cNvSpPr>
          <p:nvPr>
            <p:ph idx="1"/>
          </p:nvPr>
        </p:nvSpPr>
        <p:spPr>
          <a:xfrm>
            <a:off x="698500" y="1371600"/>
            <a:ext cx="7772400" cy="4408488"/>
          </a:xfrm>
        </p:spPr>
        <p:txBody>
          <a:bodyPr/>
          <a:lstStyle/>
          <a:p>
            <a:r>
              <a:rPr lang="en-US" sz="2000" dirty="0"/>
              <a:t>The </a:t>
            </a:r>
            <a:r>
              <a:rPr lang="en-US" sz="2000" i="1" dirty="0"/>
              <a:t>Student Research Journal</a:t>
            </a:r>
            <a:r>
              <a:rPr lang="en-US" sz="2000" dirty="0"/>
              <a:t> follows a tradition of student scholarship found in many other schools, including Berkeley, Clemson, and Harvard. There are five guiding principles for the online USFSP Student Research Journal:</a:t>
            </a:r>
          </a:p>
          <a:p>
            <a:pPr lvl="1"/>
            <a:r>
              <a:rPr lang="en-US" sz="2000" dirty="0"/>
              <a:t>The </a:t>
            </a:r>
            <a:r>
              <a:rPr lang="en-US" sz="2000" i="1" dirty="0"/>
              <a:t>Student Research Journal</a:t>
            </a:r>
            <a:r>
              <a:rPr lang="en-US" sz="2000" dirty="0"/>
              <a:t> is published through on-line submissions.</a:t>
            </a:r>
          </a:p>
          <a:p>
            <a:pPr lvl="1"/>
            <a:r>
              <a:rPr lang="en-US" sz="2000" dirty="0"/>
              <a:t>The </a:t>
            </a:r>
            <a:r>
              <a:rPr lang="en-US" sz="2000" i="1" dirty="0"/>
              <a:t>Student Research Journal</a:t>
            </a:r>
            <a:r>
              <a:rPr lang="en-US" sz="2000" dirty="0"/>
              <a:t> is available online through a platform that indexes, retrieves, and tracks the usage of the articles in it. </a:t>
            </a:r>
          </a:p>
          <a:p>
            <a:pPr lvl="1"/>
            <a:r>
              <a:rPr lang="en-US" sz="2000" dirty="0"/>
              <a:t>The American Psychological Association (APA) 6th edition will be used as the preferred style format.</a:t>
            </a:r>
          </a:p>
          <a:p>
            <a:pPr lvl="1"/>
            <a:r>
              <a:rPr lang="en-US" sz="2000" dirty="0"/>
              <a:t>Submission procedures and form are accessible online.</a:t>
            </a:r>
          </a:p>
          <a:p>
            <a:pPr lvl="1"/>
            <a:r>
              <a:rPr lang="en-US" sz="2000" dirty="0"/>
              <a:t>A rolling publication system allows for flexibility in publishing special issues and rolling out new editions.</a:t>
            </a:r>
          </a:p>
          <a:p>
            <a:endParaRPr lang="en-US" dirty="0"/>
          </a:p>
        </p:txBody>
      </p:sp>
    </p:spTree>
    <p:extLst>
      <p:ext uri="{BB962C8B-B14F-4D97-AF65-F5344CB8AC3E}">
        <p14:creationId xmlns:p14="http://schemas.microsoft.com/office/powerpoint/2010/main" val="2024593701"/>
      </p:ext>
    </p:extLst>
  </p:cSld>
  <p:clrMapOvr>
    <a:masterClrMapping/>
  </p:clrMapOvr>
  <p:transition spd="slow" advClick="0" advTm="9000">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the Student Research Journal and the Digital Archive</a:t>
            </a:r>
            <a:endParaRPr lang="en-US" dirty="0"/>
          </a:p>
        </p:txBody>
      </p:sp>
      <p:sp>
        <p:nvSpPr>
          <p:cNvPr id="3" name="Content Placeholder 2"/>
          <p:cNvSpPr>
            <a:spLocks noGrp="1"/>
          </p:cNvSpPr>
          <p:nvPr>
            <p:ph idx="1"/>
          </p:nvPr>
        </p:nvSpPr>
        <p:spPr>
          <a:xfrm>
            <a:off x="698500" y="1665288"/>
            <a:ext cx="7772400" cy="4583112"/>
          </a:xfrm>
        </p:spPr>
        <p:txBody>
          <a:bodyPr/>
          <a:lstStyle/>
          <a:p>
            <a:r>
              <a:rPr lang="en-US" sz="2400" dirty="0"/>
              <a:t> </a:t>
            </a:r>
            <a:r>
              <a:rPr lang="en-US" sz="2000" dirty="0" smtClean="0"/>
              <a:t>Highlights </a:t>
            </a:r>
            <a:r>
              <a:rPr lang="en-US" sz="2000" dirty="0"/>
              <a:t>individual, group, and institutional  achievement</a:t>
            </a:r>
          </a:p>
          <a:p>
            <a:pPr lvl="0"/>
            <a:r>
              <a:rPr lang="en-US" sz="2000" dirty="0"/>
              <a:t>Improves access to and discoverability of materials</a:t>
            </a:r>
          </a:p>
          <a:p>
            <a:pPr lvl="1"/>
            <a:r>
              <a:rPr lang="en-US" sz="2000" dirty="0"/>
              <a:t>Provides unique and unchanging URL</a:t>
            </a:r>
          </a:p>
          <a:p>
            <a:pPr lvl="1"/>
            <a:r>
              <a:rPr lang="en-US" sz="2000" dirty="0"/>
              <a:t>Full text indexing </a:t>
            </a:r>
          </a:p>
          <a:p>
            <a:pPr lvl="1"/>
            <a:r>
              <a:rPr lang="en-US" sz="2000" dirty="0"/>
              <a:t>Indexed by Google, Google Scholar, etc.</a:t>
            </a:r>
          </a:p>
          <a:p>
            <a:pPr lvl="0"/>
            <a:r>
              <a:rPr lang="en-US" sz="2000" dirty="0"/>
              <a:t>Protects intellectual property</a:t>
            </a:r>
          </a:p>
          <a:p>
            <a:pPr lvl="1"/>
            <a:r>
              <a:rPr lang="en-US" sz="2000" dirty="0"/>
              <a:t>Credits authors and creators</a:t>
            </a:r>
          </a:p>
          <a:p>
            <a:pPr lvl="1"/>
            <a:r>
              <a:rPr lang="en-US" sz="2000" dirty="0"/>
              <a:t>Provides date and time stamp for all work</a:t>
            </a:r>
          </a:p>
          <a:p>
            <a:pPr lvl="1"/>
            <a:r>
              <a:rPr lang="en-US" sz="2000" dirty="0"/>
              <a:t>Provides copyright protection</a:t>
            </a:r>
          </a:p>
          <a:p>
            <a:pPr lvl="0"/>
            <a:r>
              <a:rPr lang="en-US" sz="2000" dirty="0"/>
              <a:t>Accepts all types of materials</a:t>
            </a:r>
          </a:p>
          <a:p>
            <a:pPr lvl="0"/>
            <a:r>
              <a:rPr lang="en-US" sz="2000" dirty="0"/>
              <a:t>Preserves materials</a:t>
            </a:r>
          </a:p>
          <a:p>
            <a:pPr marL="0" indent="0">
              <a:buNone/>
            </a:pPr>
            <a:endParaRPr lang="en-US" dirty="0"/>
          </a:p>
        </p:txBody>
      </p:sp>
    </p:spTree>
    <p:extLst>
      <p:ext uri="{BB962C8B-B14F-4D97-AF65-F5344CB8AC3E}">
        <p14:creationId xmlns:p14="http://schemas.microsoft.com/office/powerpoint/2010/main" val="4218136629"/>
      </p:ext>
    </p:extLst>
  </p:cSld>
  <p:clrMapOvr>
    <a:masterClrMapping/>
  </p:clrMapOvr>
  <p:transition spd="slow" advClick="0" advTm="9000">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Undergraduate Research Symposium</a:t>
            </a:r>
            <a:endParaRPr lang="en-US" dirty="0"/>
          </a:p>
        </p:txBody>
      </p:sp>
      <p:sp>
        <p:nvSpPr>
          <p:cNvPr id="3" name="Content Placeholder 2"/>
          <p:cNvSpPr>
            <a:spLocks noGrp="1"/>
          </p:cNvSpPr>
          <p:nvPr>
            <p:ph idx="1"/>
          </p:nvPr>
        </p:nvSpPr>
        <p:spPr>
          <a:xfrm>
            <a:off x="914400" y="1665288"/>
            <a:ext cx="7315200" cy="4114800"/>
          </a:xfrm>
        </p:spPr>
        <p:txBody>
          <a:bodyPr/>
          <a:lstStyle/>
          <a:p>
            <a:pPr marL="0" indent="0" algn="ctr">
              <a:buNone/>
            </a:pPr>
            <a:endParaRPr lang="en-US" dirty="0" smtClean="0"/>
          </a:p>
          <a:p>
            <a:pPr marL="0" indent="0" algn="ctr">
              <a:buNone/>
            </a:pPr>
            <a:r>
              <a:rPr lang="en-US" dirty="0" smtClean="0"/>
              <a:t>The </a:t>
            </a:r>
            <a:r>
              <a:rPr lang="en-US" dirty="0"/>
              <a:t>purpose of the Undergraduate Research Symposium is to showcase the innovative research and creative work that USF St. Petersburg undergraduate students have produced during the year under the tutelage and with the support of the university’s </a:t>
            </a:r>
            <a:r>
              <a:rPr lang="en-US" dirty="0" smtClean="0"/>
              <a:t>faculty</a:t>
            </a:r>
            <a:endParaRPr lang="en-US" dirty="0"/>
          </a:p>
        </p:txBody>
      </p:sp>
    </p:spTree>
    <p:extLst>
      <p:ext uri="{BB962C8B-B14F-4D97-AF65-F5344CB8AC3E}">
        <p14:creationId xmlns:p14="http://schemas.microsoft.com/office/powerpoint/2010/main" val="445419257"/>
      </p:ext>
    </p:extLst>
  </p:cSld>
  <p:clrMapOvr>
    <a:masterClrMapping/>
  </p:clrMapOvr>
  <p:transition spd="slow" advClick="0" advTm="9000">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USFSP Student Research Journal</a:t>
            </a:r>
            <a:endParaRPr lang="en-US" dirty="0"/>
          </a:p>
        </p:txBody>
      </p:sp>
      <p:sp>
        <p:nvSpPr>
          <p:cNvPr id="3" name="Content Placeholder 2"/>
          <p:cNvSpPr>
            <a:spLocks noGrp="1"/>
          </p:cNvSpPr>
          <p:nvPr>
            <p:ph idx="1"/>
          </p:nvPr>
        </p:nvSpPr>
        <p:spPr/>
        <p:txBody>
          <a:bodyPr/>
          <a:lstStyle/>
          <a:p>
            <a:r>
              <a:rPr lang="en-US" dirty="0" smtClean="0"/>
              <a:t>All the benefits of the USFSP Digital Archive outlined earlier also apply to the articles published in the </a:t>
            </a:r>
            <a:r>
              <a:rPr lang="en-US" i="1" dirty="0" smtClean="0"/>
              <a:t>Student Research Journal</a:t>
            </a:r>
            <a:endParaRPr lang="en-US" i="1" dirty="0"/>
          </a:p>
        </p:txBody>
      </p:sp>
    </p:spTree>
    <p:extLst>
      <p:ext uri="{BB962C8B-B14F-4D97-AF65-F5344CB8AC3E}">
        <p14:creationId xmlns:p14="http://schemas.microsoft.com/office/powerpoint/2010/main" val="2206504685"/>
      </p:ext>
    </p:extLst>
  </p:cSld>
  <p:clrMapOvr>
    <a:masterClrMapping/>
  </p:clrMapOvr>
  <p:transition spd="slow" advClick="0" advTm="9000">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USFSP Student Research Journal</a:t>
            </a:r>
          </a:p>
        </p:txBody>
      </p:sp>
      <p:sp>
        <p:nvSpPr>
          <p:cNvPr id="3" name="Content Placeholder 2"/>
          <p:cNvSpPr>
            <a:spLocks noGrp="1"/>
          </p:cNvSpPr>
          <p:nvPr>
            <p:ph idx="1"/>
          </p:nvPr>
        </p:nvSpPr>
        <p:spPr>
          <a:xfrm>
            <a:off x="533400" y="1665288"/>
            <a:ext cx="8153400" cy="4114800"/>
          </a:xfrm>
        </p:spPr>
        <p:txBody>
          <a:bodyPr/>
          <a:lstStyle/>
          <a:p>
            <a:pPr marL="0" indent="0">
              <a:buNone/>
            </a:pPr>
            <a:endParaRPr lang="en-US" dirty="0" smtClean="0"/>
          </a:p>
          <a:p>
            <a:pPr marL="0" indent="0">
              <a:buNone/>
            </a:pPr>
            <a:r>
              <a:rPr lang="en-US" dirty="0" smtClean="0"/>
              <a:t>P</a:t>
            </a:r>
            <a:r>
              <a:rPr lang="en-US" dirty="0" smtClean="0">
                <a:solidFill>
                  <a:srgbClr val="EAEAEA"/>
                </a:solidFill>
              </a:rPr>
              <a:t>ublished</a:t>
            </a:r>
            <a:r>
              <a:rPr lang="en-US" dirty="0" smtClean="0"/>
              <a:t> in the USFSP </a:t>
            </a:r>
            <a:r>
              <a:rPr lang="en-US" dirty="0"/>
              <a:t>Digital Archive </a:t>
            </a:r>
            <a:r>
              <a:rPr lang="en-US" dirty="0" smtClean="0"/>
              <a:t>at: </a:t>
            </a:r>
          </a:p>
          <a:p>
            <a:pPr marL="0" indent="0">
              <a:buNone/>
            </a:pPr>
            <a:r>
              <a:rPr lang="en-US" sz="2800" b="1" u="sng" dirty="0" smtClean="0">
                <a:solidFill>
                  <a:schemeClr val="tx2"/>
                </a:solidFill>
              </a:rPr>
              <a:t>http</a:t>
            </a:r>
            <a:r>
              <a:rPr lang="en-US" sz="2800" b="1" u="sng" dirty="0">
                <a:solidFill>
                  <a:schemeClr val="tx2"/>
                </a:solidFill>
              </a:rPr>
              <a:t>://</a:t>
            </a:r>
            <a:r>
              <a:rPr lang="en-US" sz="2800" b="1" u="sng" dirty="0" smtClean="0">
                <a:solidFill>
                  <a:schemeClr val="tx2"/>
                </a:solidFill>
              </a:rPr>
              <a:t>dspace.nelson.usf.edu/xmlui/handle/10806/10</a:t>
            </a:r>
          </a:p>
          <a:p>
            <a:endParaRPr lang="en-US" dirty="0" smtClean="0"/>
          </a:p>
          <a:p>
            <a:pPr marL="0" indent="0">
              <a:buNone/>
            </a:pPr>
            <a:r>
              <a:rPr lang="en-US" dirty="0" smtClean="0"/>
              <a:t>To submit an article to the </a:t>
            </a:r>
            <a:r>
              <a:rPr lang="en-US" i="1" dirty="0" smtClean="0"/>
              <a:t>Student Research Journal</a:t>
            </a:r>
            <a:r>
              <a:rPr lang="en-US" dirty="0" smtClean="0"/>
              <a:t>, contact Dr. </a:t>
            </a:r>
            <a:r>
              <a:rPr lang="en-US" dirty="0"/>
              <a:t>Alejandro Brice </a:t>
            </a:r>
            <a:r>
              <a:rPr lang="en-US" b="1" u="sng" dirty="0" smtClean="0">
                <a:solidFill>
                  <a:schemeClr val="tx2"/>
                </a:solidFill>
              </a:rPr>
              <a:t>aebrice@mail.usf.edu</a:t>
            </a:r>
          </a:p>
          <a:p>
            <a:pPr marL="0" indent="0">
              <a:buNone/>
            </a:pPr>
            <a:endParaRPr lang="en-US" dirty="0"/>
          </a:p>
        </p:txBody>
      </p:sp>
    </p:spTree>
    <p:extLst>
      <p:ext uri="{BB962C8B-B14F-4D97-AF65-F5344CB8AC3E}">
        <p14:creationId xmlns:p14="http://schemas.microsoft.com/office/powerpoint/2010/main" val="73298041"/>
      </p:ext>
    </p:extLst>
  </p:cSld>
  <p:clrMapOvr>
    <a:masterClrMapping/>
  </p:clrMapOvr>
  <p:transition spd="slow" advClick="0" advTm="9000">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Undergraduate Research Symposium</a:t>
            </a:r>
            <a:endParaRPr lang="en-US" dirty="0"/>
          </a:p>
        </p:txBody>
      </p:sp>
      <p:sp>
        <p:nvSpPr>
          <p:cNvPr id="3" name="Content Placeholder 2"/>
          <p:cNvSpPr>
            <a:spLocks noGrp="1"/>
          </p:cNvSpPr>
          <p:nvPr>
            <p:ph idx="1"/>
          </p:nvPr>
        </p:nvSpPr>
        <p:spPr>
          <a:xfrm>
            <a:off x="1295400" y="1665288"/>
            <a:ext cx="6781800" cy="4114800"/>
          </a:xfrm>
        </p:spPr>
        <p:txBody>
          <a:bodyPr/>
          <a:lstStyle/>
          <a:p>
            <a:pPr marL="0" indent="0" algn="ctr">
              <a:buNone/>
            </a:pPr>
            <a:endParaRPr lang="en-US" dirty="0" smtClean="0"/>
          </a:p>
          <a:p>
            <a:pPr marL="0" indent="0" algn="ctr">
              <a:buNone/>
            </a:pPr>
            <a:endParaRPr lang="en-US" dirty="0"/>
          </a:p>
          <a:p>
            <a:pPr marL="0" indent="0" algn="ctr">
              <a:buNone/>
            </a:pPr>
            <a:r>
              <a:rPr lang="en-US" dirty="0" smtClean="0"/>
              <a:t>Student </a:t>
            </a:r>
            <a:r>
              <a:rPr lang="en-US" dirty="0"/>
              <a:t>participants may display research, exhibit artwork and graphic design, or perform original musical </a:t>
            </a:r>
            <a:r>
              <a:rPr lang="en-US" dirty="0" smtClean="0"/>
              <a:t>compositions</a:t>
            </a:r>
            <a:endParaRPr lang="en-US" dirty="0"/>
          </a:p>
        </p:txBody>
      </p:sp>
    </p:spTree>
    <p:extLst>
      <p:ext uri="{BB962C8B-B14F-4D97-AF65-F5344CB8AC3E}">
        <p14:creationId xmlns:p14="http://schemas.microsoft.com/office/powerpoint/2010/main" val="3824516254"/>
      </p:ext>
    </p:extLst>
  </p:cSld>
  <p:clrMapOvr>
    <a:masterClrMapping/>
  </p:clrMapOvr>
  <p:transition spd="slow" advClick="0" advTm="9000">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Promote and Publish </a:t>
            </a:r>
            <a:br>
              <a:rPr lang="en-US" dirty="0" smtClean="0"/>
            </a:br>
            <a:r>
              <a:rPr lang="en-US" dirty="0" smtClean="0"/>
              <a:t>Your Work?</a:t>
            </a:r>
            <a:endParaRPr lang="en-US" dirty="0"/>
          </a:p>
        </p:txBody>
      </p:sp>
      <p:sp>
        <p:nvSpPr>
          <p:cNvPr id="3" name="Content Placeholder 2"/>
          <p:cNvSpPr>
            <a:spLocks noGrp="1"/>
          </p:cNvSpPr>
          <p:nvPr>
            <p:ph idx="1"/>
          </p:nvPr>
        </p:nvSpPr>
        <p:spPr/>
        <p:txBody>
          <a:bodyPr/>
          <a:lstStyle/>
          <a:p>
            <a:r>
              <a:rPr lang="en-US" dirty="0" smtClean="0"/>
              <a:t>Share the results of your research widely</a:t>
            </a:r>
          </a:p>
          <a:p>
            <a:r>
              <a:rPr lang="en-US" dirty="0" smtClean="0"/>
              <a:t>Get credit for your work</a:t>
            </a:r>
          </a:p>
          <a:p>
            <a:r>
              <a:rPr lang="en-US" dirty="0" smtClean="0"/>
              <a:t>Contribute new knowledge to your field</a:t>
            </a:r>
          </a:p>
          <a:p>
            <a:r>
              <a:rPr lang="en-US" dirty="0" smtClean="0"/>
              <a:t>Build your portfolio for work or graduate school</a:t>
            </a:r>
          </a:p>
          <a:p>
            <a:r>
              <a:rPr lang="en-US" dirty="0" smtClean="0"/>
              <a:t>Get connected with others interested in the same topic</a:t>
            </a:r>
          </a:p>
          <a:p>
            <a:r>
              <a:rPr lang="en-US" dirty="0" smtClean="0"/>
              <a:t>Secure grant funding for more research</a:t>
            </a:r>
          </a:p>
          <a:p>
            <a:endParaRPr lang="en-US" dirty="0" smtClean="0"/>
          </a:p>
          <a:p>
            <a:endParaRPr lang="en-US" dirty="0"/>
          </a:p>
        </p:txBody>
      </p:sp>
    </p:spTree>
    <p:extLst>
      <p:ext uri="{BB962C8B-B14F-4D97-AF65-F5344CB8AC3E}">
        <p14:creationId xmlns:p14="http://schemas.microsoft.com/office/powerpoint/2010/main" val="3249845167"/>
      </p:ext>
    </p:extLst>
  </p:cSld>
  <p:clrMapOvr>
    <a:masterClrMapping/>
  </p:clrMapOvr>
  <p:transition spd="slow" advClick="0" advTm="9000">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Promote Your Work</a:t>
            </a:r>
            <a:endParaRPr lang="en-US" dirty="0"/>
          </a:p>
        </p:txBody>
      </p:sp>
      <p:sp>
        <p:nvSpPr>
          <p:cNvPr id="3" name="Content Placeholder 2"/>
          <p:cNvSpPr>
            <a:spLocks noGrp="1"/>
          </p:cNvSpPr>
          <p:nvPr>
            <p:ph idx="1"/>
          </p:nvPr>
        </p:nvSpPr>
        <p:spPr/>
        <p:txBody>
          <a:bodyPr/>
          <a:lstStyle/>
          <a:p>
            <a:r>
              <a:rPr lang="en-US" sz="3600" dirty="0" smtClean="0"/>
              <a:t>The Undergraduate Research Symposium</a:t>
            </a:r>
          </a:p>
          <a:p>
            <a:pPr lvl="1"/>
            <a:r>
              <a:rPr lang="en-US" sz="3600" dirty="0" smtClean="0"/>
              <a:t>Create poster and discuss</a:t>
            </a:r>
          </a:p>
          <a:p>
            <a:r>
              <a:rPr lang="en-US" sz="3600" dirty="0" smtClean="0"/>
              <a:t>Present at meetings, conferences, or symposia</a:t>
            </a:r>
          </a:p>
          <a:p>
            <a:pPr lvl="1"/>
            <a:r>
              <a:rPr lang="en-US" sz="3600" dirty="0" smtClean="0"/>
              <a:t>With faculty and College support</a:t>
            </a:r>
          </a:p>
        </p:txBody>
      </p:sp>
    </p:spTree>
    <p:extLst>
      <p:ext uri="{BB962C8B-B14F-4D97-AF65-F5344CB8AC3E}">
        <p14:creationId xmlns:p14="http://schemas.microsoft.com/office/powerpoint/2010/main" val="2631661648"/>
      </p:ext>
    </p:extLst>
  </p:cSld>
  <p:clrMapOvr>
    <a:masterClrMapping/>
  </p:clrMapOvr>
  <p:transition spd="slow" advClick="0" advTm="9000">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Promote Your Work</a:t>
            </a:r>
            <a:endParaRPr lang="en-US" dirty="0"/>
          </a:p>
        </p:txBody>
      </p:sp>
      <p:sp>
        <p:nvSpPr>
          <p:cNvPr id="3" name="Content Placeholder 2"/>
          <p:cNvSpPr>
            <a:spLocks noGrp="1"/>
          </p:cNvSpPr>
          <p:nvPr>
            <p:ph idx="1"/>
          </p:nvPr>
        </p:nvSpPr>
        <p:spPr/>
        <p:txBody>
          <a:bodyPr/>
          <a:lstStyle/>
          <a:p>
            <a:r>
              <a:rPr lang="en-US" sz="4000" dirty="0"/>
              <a:t>Submit work to the USFSP Digital </a:t>
            </a:r>
            <a:r>
              <a:rPr lang="en-US" sz="4000" dirty="0" smtClean="0"/>
              <a:t>Archive’s collection for the Undergraduate Research Symposium, and/or</a:t>
            </a:r>
            <a:endParaRPr lang="en-US" sz="4000" dirty="0"/>
          </a:p>
          <a:p>
            <a:r>
              <a:rPr lang="en-US" sz="4000" dirty="0" smtClean="0"/>
              <a:t>Publish </a:t>
            </a:r>
            <a:r>
              <a:rPr lang="en-US" sz="4000" dirty="0"/>
              <a:t>in the </a:t>
            </a:r>
            <a:r>
              <a:rPr lang="en-US" sz="4000" i="1" dirty="0"/>
              <a:t>USFSP Student Research Journal</a:t>
            </a:r>
          </a:p>
          <a:p>
            <a:endParaRPr lang="en-US" dirty="0" smtClean="0"/>
          </a:p>
        </p:txBody>
      </p:sp>
    </p:spTree>
    <p:extLst>
      <p:ext uri="{BB962C8B-B14F-4D97-AF65-F5344CB8AC3E}">
        <p14:creationId xmlns:p14="http://schemas.microsoft.com/office/powerpoint/2010/main" val="2224700538"/>
      </p:ext>
    </p:extLst>
  </p:cSld>
  <p:clrMapOvr>
    <a:masterClrMapping/>
  </p:clrMapOvr>
  <p:transition spd="slow" advClick="0" advTm="9000">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USFSP </a:t>
            </a:r>
            <a:r>
              <a:rPr lang="en-US" dirty="0"/>
              <a:t>Digital Archive</a:t>
            </a:r>
            <a:br>
              <a:rPr lang="en-US" dirty="0"/>
            </a:br>
            <a:r>
              <a:rPr lang="en-US" sz="4000" dirty="0"/>
              <a:t>http://</a:t>
            </a:r>
            <a:r>
              <a:rPr lang="en-US" sz="4000" dirty="0" smtClean="0"/>
              <a:t>dspace.nelson.usf.edu/</a:t>
            </a:r>
            <a:endParaRPr lang="en-US" sz="4000" dirty="0"/>
          </a:p>
        </p:txBody>
      </p:sp>
      <p:pic>
        <p:nvPicPr>
          <p:cNvPr id="4" name="Content Placeholder 3"/>
          <p:cNvPicPr>
            <a:picLocks noGrp="1"/>
          </p:cNvPicPr>
          <p:nvPr>
            <p:ph idx="1"/>
          </p:nvPr>
        </p:nvPicPr>
        <p:blipFill rotWithShape="1">
          <a:blip r:embed="rId2"/>
          <a:srcRect r="3707"/>
          <a:stretch/>
        </p:blipFill>
        <p:spPr>
          <a:xfrm>
            <a:off x="990600" y="1665288"/>
            <a:ext cx="7162800" cy="4430712"/>
          </a:xfrm>
          <a:prstGeom prst="rect">
            <a:avLst/>
          </a:prstGeom>
        </p:spPr>
      </p:pic>
    </p:spTree>
    <p:extLst>
      <p:ext uri="{BB962C8B-B14F-4D97-AF65-F5344CB8AC3E}">
        <p14:creationId xmlns:p14="http://schemas.microsoft.com/office/powerpoint/2010/main" val="1533672637"/>
      </p:ext>
    </p:extLst>
  </p:cSld>
  <p:clrMapOvr>
    <a:masterClrMapping/>
  </p:clrMapOvr>
  <p:transition spd="slow" advClick="0" advTm="9000">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r>
              <a:rPr lang="en-US" dirty="0" smtClean="0"/>
              <a:t>Mission </a:t>
            </a:r>
            <a:r>
              <a:rPr lang="en-US" dirty="0"/>
              <a:t>of </a:t>
            </a:r>
            <a:r>
              <a:rPr lang="en-US" dirty="0" smtClean="0"/>
              <a:t>the USFSP  </a:t>
            </a:r>
            <a:br>
              <a:rPr lang="en-US" dirty="0" smtClean="0"/>
            </a:br>
            <a:r>
              <a:rPr lang="en-US" dirty="0" smtClean="0"/>
              <a:t>Digital </a:t>
            </a:r>
            <a:r>
              <a:rPr lang="en-US" dirty="0"/>
              <a:t>A</a:t>
            </a:r>
            <a:r>
              <a:rPr lang="en-US" dirty="0" smtClean="0"/>
              <a:t>rchive</a:t>
            </a:r>
            <a:endParaRPr lang="en-US" dirty="0"/>
          </a:p>
        </p:txBody>
      </p:sp>
      <p:sp>
        <p:nvSpPr>
          <p:cNvPr id="270339" name="Rectangle 3"/>
          <p:cNvSpPr>
            <a:spLocks noGrp="1" noChangeArrowheads="1"/>
          </p:cNvSpPr>
          <p:nvPr>
            <p:ph idx="1"/>
          </p:nvPr>
        </p:nvSpPr>
        <p:spPr>
          <a:xfrm>
            <a:off x="698500" y="1665288"/>
            <a:ext cx="7772400" cy="4506912"/>
          </a:xfrm>
        </p:spPr>
        <p:txBody>
          <a:bodyPr/>
          <a:lstStyle/>
          <a:p>
            <a:pPr>
              <a:lnSpc>
                <a:spcPct val="90000"/>
              </a:lnSpc>
            </a:pPr>
            <a:r>
              <a:rPr lang="en-US" dirty="0" smtClean="0">
                <a:ea typeface="Arial Unicode MS" pitchFamily="34" charset="-128"/>
                <a:cs typeface="Arial Unicode MS" pitchFamily="34" charset="-128"/>
              </a:rPr>
              <a:t>Capture </a:t>
            </a:r>
            <a:r>
              <a:rPr lang="en-US" dirty="0">
                <a:ea typeface="Arial Unicode MS" pitchFamily="34" charset="-128"/>
                <a:cs typeface="Arial Unicode MS" pitchFamily="34" charset="-128"/>
              </a:rPr>
              <a:t>and </a:t>
            </a:r>
            <a:r>
              <a:rPr lang="en-US" dirty="0" smtClean="0">
                <a:ea typeface="Arial Unicode MS" pitchFamily="34" charset="-128"/>
                <a:cs typeface="Arial Unicode MS" pitchFamily="34" charset="-128"/>
              </a:rPr>
              <a:t>preserve in digital form the </a:t>
            </a:r>
            <a:r>
              <a:rPr lang="en-US" dirty="0">
                <a:ea typeface="Arial Unicode MS" pitchFamily="34" charset="-128"/>
                <a:cs typeface="Arial Unicode MS" pitchFamily="34" charset="-128"/>
              </a:rPr>
              <a:t>intellectual output of </a:t>
            </a:r>
            <a:r>
              <a:rPr lang="en-US" dirty="0" smtClean="0">
                <a:ea typeface="Arial Unicode MS" pitchFamily="34" charset="-128"/>
                <a:cs typeface="Arial Unicode MS" pitchFamily="34" charset="-128"/>
              </a:rPr>
              <a:t>the university community</a:t>
            </a:r>
          </a:p>
          <a:p>
            <a:pPr lvl="1">
              <a:lnSpc>
                <a:spcPct val="90000"/>
              </a:lnSpc>
            </a:pPr>
            <a:r>
              <a:rPr lang="en-US" dirty="0" smtClean="0">
                <a:ea typeface="Arial Unicode MS" pitchFamily="34" charset="-128"/>
                <a:cs typeface="Arial Unicode MS" pitchFamily="34" charset="-128"/>
              </a:rPr>
              <a:t>Not just for formal publications</a:t>
            </a:r>
          </a:p>
          <a:p>
            <a:pPr lvl="1">
              <a:lnSpc>
                <a:spcPct val="90000"/>
              </a:lnSpc>
            </a:pPr>
            <a:r>
              <a:rPr lang="en-US" dirty="0" smtClean="0">
                <a:ea typeface="Arial Unicode MS" pitchFamily="34" charset="-128"/>
                <a:cs typeface="Arial Unicode MS" pitchFamily="34" charset="-128"/>
              </a:rPr>
              <a:t>Not just for faculty</a:t>
            </a:r>
          </a:p>
          <a:p>
            <a:pPr>
              <a:lnSpc>
                <a:spcPct val="90000"/>
              </a:lnSpc>
            </a:pPr>
            <a:r>
              <a:rPr lang="en-US" dirty="0" smtClean="0">
                <a:ea typeface="Arial Unicode MS" pitchFamily="34" charset="-128"/>
                <a:cs typeface="Arial Unicode MS" pitchFamily="34" charset="-128"/>
              </a:rPr>
              <a:t>Make materials widely and freely available</a:t>
            </a:r>
          </a:p>
          <a:p>
            <a:pPr lvl="1">
              <a:lnSpc>
                <a:spcPct val="90000"/>
              </a:lnSpc>
            </a:pPr>
            <a:r>
              <a:rPr lang="en-US" dirty="0" smtClean="0">
                <a:ea typeface="Arial Unicode MS" pitchFamily="34" charset="-128"/>
                <a:cs typeface="Arial Unicode MS" pitchFamily="34" charset="-128"/>
              </a:rPr>
              <a:t>Over the Internet</a:t>
            </a:r>
          </a:p>
          <a:p>
            <a:pPr>
              <a:lnSpc>
                <a:spcPct val="90000"/>
              </a:lnSpc>
            </a:pPr>
            <a:r>
              <a:rPr lang="en-US" dirty="0" smtClean="0">
                <a:ea typeface="Arial Unicode MS" pitchFamily="34" charset="-128"/>
                <a:cs typeface="Arial Unicode MS" pitchFamily="34" charset="-128"/>
              </a:rPr>
              <a:t>Provide services </a:t>
            </a:r>
            <a:r>
              <a:rPr lang="en-US" dirty="0">
                <a:ea typeface="Arial Unicode MS" pitchFamily="34" charset="-128"/>
                <a:cs typeface="Arial Unicode MS" pitchFamily="34" charset="-128"/>
              </a:rPr>
              <a:t>for the management and dissemination of digital </a:t>
            </a:r>
            <a:r>
              <a:rPr lang="en-US" dirty="0" smtClean="0">
                <a:ea typeface="Arial Unicode MS" pitchFamily="34" charset="-128"/>
                <a:cs typeface="Arial Unicode MS" pitchFamily="34" charset="-128"/>
              </a:rPr>
              <a:t>materials</a:t>
            </a:r>
            <a:endParaRPr lang="en-US" dirty="0">
              <a:ea typeface="Arial Unicode MS" pitchFamily="34" charset="-128"/>
              <a:cs typeface="Arial Unicode MS" pitchFamily="34" charset="-128"/>
            </a:endParaRPr>
          </a:p>
        </p:txBody>
      </p:sp>
    </p:spTree>
  </p:cSld>
  <p:clrMapOvr>
    <a:masterClrMapping/>
  </p:clrMapOvr>
  <p:transition spd="slow" advClick="0" advTm="9000">
    <p:pull/>
  </p:transition>
  <p:timing>
    <p:tnLst>
      <p:par>
        <p:cTn id="1" dur="indefinite" restart="never" nodeType="tmRoot"/>
      </p:par>
    </p:tnLst>
  </p:timing>
</p:sld>
</file>

<file path=ppt/theme/theme1.xml><?xml version="1.0" encoding="utf-8"?>
<a:theme xmlns:a="http://schemas.openxmlformats.org/drawingml/2006/main" name="USFSP_Faculty_Researchers">
  <a:themeElements>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fontScheme name="Marbl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clrMap bg1="dk2" tx1="lt1" bg2="dk1" tx2="lt2" accent1="accent1" accent2="accent2" accent3="accent3" accent4="accent4" accent5="accent5" accent6="accent6" hlink="hlink" folHlink="folHlink"/>
    </a:extraClrScheme>
    <a:extraClrScheme>
      <a:clrScheme name="Marble 2">
        <a:dk1>
          <a:srgbClr val="000000"/>
        </a:dk1>
        <a:lt1>
          <a:srgbClr val="EAEAEA"/>
        </a:lt1>
        <a:dk2>
          <a:srgbClr val="FFCC99"/>
        </a:dk2>
        <a:lt2>
          <a:srgbClr val="FFCC66"/>
        </a:lt2>
        <a:accent1>
          <a:srgbClr val="FF9933"/>
        </a:accent1>
        <a:accent2>
          <a:srgbClr val="996600"/>
        </a:accent2>
        <a:accent3>
          <a:srgbClr val="FFE2CA"/>
        </a:accent3>
        <a:accent4>
          <a:srgbClr val="C8C8C8"/>
        </a:accent4>
        <a:accent5>
          <a:srgbClr val="FFCAAD"/>
        </a:accent5>
        <a:accent6>
          <a:srgbClr val="8A5C00"/>
        </a:accent6>
        <a:hlink>
          <a:srgbClr val="FF5050"/>
        </a:hlink>
        <a:folHlink>
          <a:srgbClr val="FFCC99"/>
        </a:folHlink>
      </a:clrScheme>
      <a:clrMap bg1="dk2" tx1="lt1" bg2="dk1" tx2="lt2" accent1="accent1" accent2="accent2" accent3="accent3" accent4="accent4" accent5="accent5" accent6="accent6" hlink="hlink" folHlink="folHlink"/>
    </a:extraClrScheme>
    <a:extraClrScheme>
      <a:clrScheme name="Marble 3">
        <a:dk1>
          <a:srgbClr val="000000"/>
        </a:dk1>
        <a:lt1>
          <a:srgbClr val="FFFFFF"/>
        </a:lt1>
        <a:dk2>
          <a:srgbClr val="EAEAEA"/>
        </a:dk2>
        <a:lt2>
          <a:srgbClr val="FFFFFF"/>
        </a:lt2>
        <a:accent1>
          <a:srgbClr val="CBCBCB"/>
        </a:accent1>
        <a:accent2>
          <a:srgbClr val="333333"/>
        </a:accent2>
        <a:accent3>
          <a:srgbClr val="F3F3F3"/>
        </a:accent3>
        <a:accent4>
          <a:srgbClr val="DADADA"/>
        </a:accent4>
        <a:accent5>
          <a:srgbClr val="E2E2E2"/>
        </a:accent5>
        <a:accent6>
          <a:srgbClr val="2D2D2D"/>
        </a:accent6>
        <a:hlink>
          <a:srgbClr val="C0C0C0"/>
        </a:hlink>
        <a:folHlink>
          <a:srgbClr val="EAEAE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623</TotalTime>
  <Words>556</Words>
  <Application>Microsoft Office PowerPoint</Application>
  <PresentationFormat>On-screen Show (4:3)</PresentationFormat>
  <Paragraphs>118</Paragraphs>
  <Slides>31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 Unicode MS</vt:lpstr>
      <vt:lpstr>Times New Roman</vt:lpstr>
      <vt:lpstr>USFSP_Faculty_Researchers</vt:lpstr>
      <vt:lpstr>Promote and Publish Your Work  A Presentation to the USFSP  Undergraduate Research Symposium April 11, 2013 http://dspace.nelson.usf.edu/xmlui/handle/10806/6415</vt:lpstr>
      <vt:lpstr>Undergraduate Research Symposium</vt:lpstr>
      <vt:lpstr>Undergraduate Research Symposium</vt:lpstr>
      <vt:lpstr>Undergraduate Research Symposium</vt:lpstr>
      <vt:lpstr>Why Promote and Publish  Your Work?</vt:lpstr>
      <vt:lpstr>How to Promote Your Work</vt:lpstr>
      <vt:lpstr>How to Promote Your Work</vt:lpstr>
      <vt:lpstr>USFSP Digital Archive http://dspace.nelson.usf.edu/</vt:lpstr>
      <vt:lpstr>Mission of the USFSP   Digital Archive</vt:lpstr>
      <vt:lpstr>What Does the USFSP Digital Archive Do?</vt:lpstr>
      <vt:lpstr>What Does the USFSP Digital Archive Do?</vt:lpstr>
      <vt:lpstr>Highlight individual achievement</vt:lpstr>
      <vt:lpstr>Highlight group achievement</vt:lpstr>
      <vt:lpstr>Highlight achievement: use statistics</vt:lpstr>
      <vt:lpstr>Highlight institutional achievement</vt:lpstr>
      <vt:lpstr>Unique and stable URL</vt:lpstr>
      <vt:lpstr>Full-text searching</vt:lpstr>
      <vt:lpstr>Google indexing – draws searchers into archive</vt:lpstr>
      <vt:lpstr>Google indexing – draws searchers into archive </vt:lpstr>
      <vt:lpstr>Protects intellectual property: credits authors and creators</vt:lpstr>
      <vt:lpstr>Protects intellectual property: date and time stamp</vt:lpstr>
      <vt:lpstr>Protects intellectual property: copyright protection</vt:lpstr>
      <vt:lpstr>Accepts multiple files and file types</vt:lpstr>
      <vt:lpstr>Accepts multiple files and file types</vt:lpstr>
      <vt:lpstr>Preserves materials</vt:lpstr>
      <vt:lpstr>To Submit Your Research to the Digital Archive</vt:lpstr>
      <vt:lpstr>USFSP Student Research Journal http://www.usfsp.edu/research/student-research-journal/</vt:lpstr>
      <vt:lpstr>USFSP Student Research Journal</vt:lpstr>
      <vt:lpstr>Benefits of the Student Research Journal and the Digital Archive</vt:lpstr>
      <vt:lpstr>USFSP Student Research Journal</vt:lpstr>
      <vt:lpstr>USFSP Student Research Journal</vt:lpstr>
    </vt:vector>
  </TitlesOfParts>
  <Company>University of South Florida St. Petersburg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Digital Archive for USFSP and YOU</dc:title>
  <dc:creator>Carol Hixson</dc:creator>
  <cp:lastModifiedBy>Carol Hixson</cp:lastModifiedBy>
  <cp:revision>47</cp:revision>
  <cp:lastPrinted>2013-04-02T12:42:35Z</cp:lastPrinted>
  <dcterms:created xsi:type="dcterms:W3CDTF">2011-04-19T22:41:39Z</dcterms:created>
  <dcterms:modified xsi:type="dcterms:W3CDTF">2019-02-09T16:59:25Z</dcterms:modified>
</cp:coreProperties>
</file>