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61" r:id="rId5"/>
    <p:sldId id="256" r:id="rId6"/>
    <p:sldId id="257" r:id="rId7"/>
    <p:sldId id="264" r:id="rId8"/>
    <p:sldId id="265" r:id="rId9"/>
    <p:sldId id="259" r:id="rId10"/>
    <p:sldId id="258" r:id="rId11"/>
    <p:sldId id="267" r:id="rId12"/>
    <p:sldId id="268" r:id="rId13"/>
    <p:sldId id="270" r:id="rId14"/>
    <p:sldId id="271" r:id="rId15"/>
    <p:sldId id="273" r:id="rId16"/>
    <p:sldId id="274" r:id="rId17"/>
    <p:sldId id="275" r:id="rId18"/>
    <p:sldId id="276" r:id="rId19"/>
    <p:sldId id="277" r:id="rId20"/>
    <p:sldId id="26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28B"/>
    <a:srgbClr val="004999"/>
    <a:srgbClr val="13688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81" autoAdjust="0"/>
    <p:restoredTop sz="94648"/>
  </p:normalViewPr>
  <p:slideViewPr>
    <p:cSldViewPr snapToGrid="0">
      <p:cViewPr varScale="1">
        <p:scale>
          <a:sx n="60" d="100"/>
          <a:sy n="60" d="100"/>
        </p:scale>
        <p:origin x="62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D7C828-55B1-4D65-B202-2D37BEB17D81}" type="datetimeFigureOut">
              <a:rPr lang="en-US" smtClean="0"/>
              <a:t>8/1/2025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BAC5FB-822E-4C97-91AE-A2500D63EA20}" type="slidenum">
              <a:rPr lang="en-US" smtClean="0"/>
              <a:t>‹#›</a:t>
            </a:fld>
            <a:endParaRPr lang="en-US"/>
          </a:p>
        </p:txBody>
      </p:sp>
    </p:spTree>
    <p:extLst>
      <p:ext uri="{BB962C8B-B14F-4D97-AF65-F5344CB8AC3E}">
        <p14:creationId xmlns:p14="http://schemas.microsoft.com/office/powerpoint/2010/main" val="1503549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BAC5FB-822E-4C97-91AE-A2500D63EA20}" type="slidenum">
              <a:rPr lang="en-US" smtClean="0"/>
              <a:t>1</a:t>
            </a:fld>
            <a:endParaRPr lang="en-US"/>
          </a:p>
        </p:txBody>
      </p:sp>
    </p:spTree>
    <p:extLst>
      <p:ext uri="{BB962C8B-B14F-4D97-AF65-F5344CB8AC3E}">
        <p14:creationId xmlns:p14="http://schemas.microsoft.com/office/powerpoint/2010/main" val="36111984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836620-DE15-B5F3-5032-124514F6C6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0E94D3-23AB-F6AA-B4C3-98D74B1002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79DB8E-A6E2-F5C9-69EF-499B70FEA0C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396C637-8318-407A-6666-E821670E25CB}"/>
              </a:ext>
            </a:extLst>
          </p:cNvPr>
          <p:cNvSpPr>
            <a:spLocks noGrp="1"/>
          </p:cNvSpPr>
          <p:nvPr>
            <p:ph type="sldNum" sz="quarter" idx="5"/>
          </p:nvPr>
        </p:nvSpPr>
        <p:spPr/>
        <p:txBody>
          <a:bodyPr/>
          <a:lstStyle/>
          <a:p>
            <a:fld id="{28BAC5FB-822E-4C97-91AE-A2500D63EA20}" type="slidenum">
              <a:rPr lang="en-US" smtClean="0"/>
              <a:t>13</a:t>
            </a:fld>
            <a:endParaRPr lang="en-US"/>
          </a:p>
        </p:txBody>
      </p:sp>
    </p:spTree>
    <p:extLst>
      <p:ext uri="{BB962C8B-B14F-4D97-AF65-F5344CB8AC3E}">
        <p14:creationId xmlns:p14="http://schemas.microsoft.com/office/powerpoint/2010/main" val="3961902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393345-08F4-D978-D611-2002EC7A80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E3C03C-CB27-91F0-3562-050281B561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C13B21-683A-AB90-AA5E-1237850B5F9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9C80864-3ACE-1F94-6F02-3D2055B8C003}"/>
              </a:ext>
            </a:extLst>
          </p:cNvPr>
          <p:cNvSpPr>
            <a:spLocks noGrp="1"/>
          </p:cNvSpPr>
          <p:nvPr>
            <p:ph type="sldNum" sz="quarter" idx="5"/>
          </p:nvPr>
        </p:nvSpPr>
        <p:spPr/>
        <p:txBody>
          <a:bodyPr/>
          <a:lstStyle/>
          <a:p>
            <a:fld id="{28BAC5FB-822E-4C97-91AE-A2500D63EA20}" type="slidenum">
              <a:rPr lang="en-US" smtClean="0"/>
              <a:t>14</a:t>
            </a:fld>
            <a:endParaRPr lang="en-US"/>
          </a:p>
        </p:txBody>
      </p:sp>
    </p:spTree>
    <p:extLst>
      <p:ext uri="{BB962C8B-B14F-4D97-AF65-F5344CB8AC3E}">
        <p14:creationId xmlns:p14="http://schemas.microsoft.com/office/powerpoint/2010/main" val="3334940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31C91-4F1C-3241-BCD2-0668C5B715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12D538-DCC7-3301-8F09-D3C27CAE9E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B84566-8B3F-02BA-56D5-A379B100C38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F91B69E-4A0B-612B-C072-36F33C50ECB1}"/>
              </a:ext>
            </a:extLst>
          </p:cNvPr>
          <p:cNvSpPr>
            <a:spLocks noGrp="1"/>
          </p:cNvSpPr>
          <p:nvPr>
            <p:ph type="sldNum" sz="quarter" idx="5"/>
          </p:nvPr>
        </p:nvSpPr>
        <p:spPr/>
        <p:txBody>
          <a:bodyPr/>
          <a:lstStyle/>
          <a:p>
            <a:fld id="{28BAC5FB-822E-4C97-91AE-A2500D63EA20}" type="slidenum">
              <a:rPr lang="en-US" smtClean="0"/>
              <a:t>15</a:t>
            </a:fld>
            <a:endParaRPr lang="en-US"/>
          </a:p>
        </p:txBody>
      </p:sp>
    </p:spTree>
    <p:extLst>
      <p:ext uri="{BB962C8B-B14F-4D97-AF65-F5344CB8AC3E}">
        <p14:creationId xmlns:p14="http://schemas.microsoft.com/office/powerpoint/2010/main" val="10389952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B679D2-7879-A92E-B439-3B20889E44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1C6C45-5AE2-6D85-B369-74FCF81F38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BBC9D6-8850-A716-B10D-8623847CDEC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395A25E-188A-5774-D355-40E263544A40}"/>
              </a:ext>
            </a:extLst>
          </p:cNvPr>
          <p:cNvSpPr>
            <a:spLocks noGrp="1"/>
          </p:cNvSpPr>
          <p:nvPr>
            <p:ph type="sldNum" sz="quarter" idx="5"/>
          </p:nvPr>
        </p:nvSpPr>
        <p:spPr/>
        <p:txBody>
          <a:bodyPr/>
          <a:lstStyle/>
          <a:p>
            <a:fld id="{28BAC5FB-822E-4C97-91AE-A2500D63EA20}" type="slidenum">
              <a:rPr lang="en-US" smtClean="0"/>
              <a:t>16</a:t>
            </a:fld>
            <a:endParaRPr lang="en-US"/>
          </a:p>
        </p:txBody>
      </p:sp>
    </p:spTree>
    <p:extLst>
      <p:ext uri="{BB962C8B-B14F-4D97-AF65-F5344CB8AC3E}">
        <p14:creationId xmlns:p14="http://schemas.microsoft.com/office/powerpoint/2010/main" val="38759049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BAC5FB-822E-4C97-91AE-A2500D63EA20}" type="slidenum">
              <a:rPr lang="en-US" smtClean="0"/>
              <a:t>17</a:t>
            </a:fld>
            <a:endParaRPr lang="en-US"/>
          </a:p>
        </p:txBody>
      </p:sp>
    </p:spTree>
    <p:extLst>
      <p:ext uri="{BB962C8B-B14F-4D97-AF65-F5344CB8AC3E}">
        <p14:creationId xmlns:p14="http://schemas.microsoft.com/office/powerpoint/2010/main" val="81410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BAC5FB-822E-4C97-91AE-A2500D63EA20}" type="slidenum">
              <a:rPr lang="en-US" smtClean="0"/>
              <a:t>2</a:t>
            </a:fld>
            <a:endParaRPr lang="en-US"/>
          </a:p>
        </p:txBody>
      </p:sp>
    </p:spTree>
    <p:extLst>
      <p:ext uri="{BB962C8B-B14F-4D97-AF65-F5344CB8AC3E}">
        <p14:creationId xmlns:p14="http://schemas.microsoft.com/office/powerpoint/2010/main" val="4056507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BAC5FB-822E-4C97-91AE-A2500D63EA20}" type="slidenum">
              <a:rPr lang="en-US" smtClean="0"/>
              <a:t>3</a:t>
            </a:fld>
            <a:endParaRPr lang="en-US"/>
          </a:p>
        </p:txBody>
      </p:sp>
    </p:spTree>
    <p:extLst>
      <p:ext uri="{BB962C8B-B14F-4D97-AF65-F5344CB8AC3E}">
        <p14:creationId xmlns:p14="http://schemas.microsoft.com/office/powerpoint/2010/main" val="2865995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F431F1-0F61-7370-50BB-ADC036BB0B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4A2728-A4DD-9883-5285-6DAE0B7C15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A84D2D-F4EE-0B25-DDCA-036D28759E0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D5C7B61-434C-8A43-FB99-E14E1569AA62}"/>
              </a:ext>
            </a:extLst>
          </p:cNvPr>
          <p:cNvSpPr>
            <a:spLocks noGrp="1"/>
          </p:cNvSpPr>
          <p:nvPr>
            <p:ph type="sldNum" sz="quarter" idx="5"/>
          </p:nvPr>
        </p:nvSpPr>
        <p:spPr/>
        <p:txBody>
          <a:bodyPr/>
          <a:lstStyle/>
          <a:p>
            <a:fld id="{28BAC5FB-822E-4C97-91AE-A2500D63EA20}" type="slidenum">
              <a:rPr lang="en-US" smtClean="0"/>
              <a:t>4</a:t>
            </a:fld>
            <a:endParaRPr lang="en-US"/>
          </a:p>
        </p:txBody>
      </p:sp>
    </p:spTree>
    <p:extLst>
      <p:ext uri="{BB962C8B-B14F-4D97-AF65-F5344CB8AC3E}">
        <p14:creationId xmlns:p14="http://schemas.microsoft.com/office/powerpoint/2010/main" val="859311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698351-8866-6B0F-D517-19B30681D0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38BEE6-F1E1-3A03-7C53-B50A44EA2E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60CAFA-5013-F951-3EBA-0ABCF2BE42C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0DE35E7-D92D-85CD-923B-1E221F9F07EB}"/>
              </a:ext>
            </a:extLst>
          </p:cNvPr>
          <p:cNvSpPr>
            <a:spLocks noGrp="1"/>
          </p:cNvSpPr>
          <p:nvPr>
            <p:ph type="sldNum" sz="quarter" idx="5"/>
          </p:nvPr>
        </p:nvSpPr>
        <p:spPr/>
        <p:txBody>
          <a:bodyPr/>
          <a:lstStyle/>
          <a:p>
            <a:fld id="{28BAC5FB-822E-4C97-91AE-A2500D63EA20}" type="slidenum">
              <a:rPr lang="en-US" smtClean="0"/>
              <a:t>5</a:t>
            </a:fld>
            <a:endParaRPr lang="en-US"/>
          </a:p>
        </p:txBody>
      </p:sp>
    </p:spTree>
    <p:extLst>
      <p:ext uri="{BB962C8B-B14F-4D97-AF65-F5344CB8AC3E}">
        <p14:creationId xmlns:p14="http://schemas.microsoft.com/office/powerpoint/2010/main" val="2773759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BAC5FB-822E-4C97-91AE-A2500D63EA20}" type="slidenum">
              <a:rPr lang="en-US" smtClean="0"/>
              <a:t>6</a:t>
            </a:fld>
            <a:endParaRPr lang="en-US"/>
          </a:p>
        </p:txBody>
      </p:sp>
    </p:spTree>
    <p:extLst>
      <p:ext uri="{BB962C8B-B14F-4D97-AF65-F5344CB8AC3E}">
        <p14:creationId xmlns:p14="http://schemas.microsoft.com/office/powerpoint/2010/main" val="167236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BAC5FB-822E-4C97-91AE-A2500D63EA20}" type="slidenum">
              <a:rPr lang="en-US" smtClean="0"/>
              <a:t>10</a:t>
            </a:fld>
            <a:endParaRPr lang="en-US"/>
          </a:p>
        </p:txBody>
      </p:sp>
    </p:spTree>
    <p:extLst>
      <p:ext uri="{BB962C8B-B14F-4D97-AF65-F5344CB8AC3E}">
        <p14:creationId xmlns:p14="http://schemas.microsoft.com/office/powerpoint/2010/main" val="4217717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940BE-2BEB-9A00-9743-864A266011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3A416E-3DF9-20E4-D599-B2CAA42352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F9C912-97D5-8FD4-EEC3-1842FF2656E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2991C8D-90F4-B979-AA35-4E60AC33BF06}"/>
              </a:ext>
            </a:extLst>
          </p:cNvPr>
          <p:cNvSpPr>
            <a:spLocks noGrp="1"/>
          </p:cNvSpPr>
          <p:nvPr>
            <p:ph type="sldNum" sz="quarter" idx="5"/>
          </p:nvPr>
        </p:nvSpPr>
        <p:spPr/>
        <p:txBody>
          <a:bodyPr/>
          <a:lstStyle/>
          <a:p>
            <a:fld id="{28BAC5FB-822E-4C97-91AE-A2500D63EA20}" type="slidenum">
              <a:rPr lang="en-US" smtClean="0"/>
              <a:t>11</a:t>
            </a:fld>
            <a:endParaRPr lang="en-US"/>
          </a:p>
        </p:txBody>
      </p:sp>
    </p:spTree>
    <p:extLst>
      <p:ext uri="{BB962C8B-B14F-4D97-AF65-F5344CB8AC3E}">
        <p14:creationId xmlns:p14="http://schemas.microsoft.com/office/powerpoint/2010/main" val="242660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919DD-A27A-2871-9F62-EDC8B3C3B8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E34E25-1EC7-631E-A0C4-C1610104EB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A94EA9-67AE-83E2-962F-2AD47F0F508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2A57408-6DF7-1E9C-7AB9-21775F51F08E}"/>
              </a:ext>
            </a:extLst>
          </p:cNvPr>
          <p:cNvSpPr>
            <a:spLocks noGrp="1"/>
          </p:cNvSpPr>
          <p:nvPr>
            <p:ph type="sldNum" sz="quarter" idx="5"/>
          </p:nvPr>
        </p:nvSpPr>
        <p:spPr/>
        <p:txBody>
          <a:bodyPr/>
          <a:lstStyle/>
          <a:p>
            <a:fld id="{28BAC5FB-822E-4C97-91AE-A2500D63EA20}" type="slidenum">
              <a:rPr lang="en-US" smtClean="0"/>
              <a:t>12</a:t>
            </a:fld>
            <a:endParaRPr lang="en-US"/>
          </a:p>
        </p:txBody>
      </p:sp>
    </p:spTree>
    <p:extLst>
      <p:ext uri="{BB962C8B-B14F-4D97-AF65-F5344CB8AC3E}">
        <p14:creationId xmlns:p14="http://schemas.microsoft.com/office/powerpoint/2010/main" val="1703529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A0017-22E5-E90E-EE46-3B8B44DB10F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EC815EA-BB13-1B75-C6CF-C23F5C0B02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26ABEA-23A2-BF43-7452-D84B4A8DD013}"/>
              </a:ext>
            </a:extLst>
          </p:cNvPr>
          <p:cNvSpPr>
            <a:spLocks noGrp="1"/>
          </p:cNvSpPr>
          <p:nvPr>
            <p:ph type="dt" sz="half" idx="10"/>
          </p:nvPr>
        </p:nvSpPr>
        <p:spPr/>
        <p:txBody>
          <a:bodyPr/>
          <a:lstStyle/>
          <a:p>
            <a:fld id="{EF98C487-B0B0-4748-8D23-03F5723DE6C0}" type="datetimeFigureOut">
              <a:rPr lang="en-US" smtClean="0"/>
              <a:t>8/1/2025</a:t>
            </a:fld>
            <a:endParaRPr lang="en-US"/>
          </a:p>
        </p:txBody>
      </p:sp>
      <p:sp>
        <p:nvSpPr>
          <p:cNvPr id="5" name="Footer Placeholder 4">
            <a:extLst>
              <a:ext uri="{FF2B5EF4-FFF2-40B4-BE49-F238E27FC236}">
                <a16:creationId xmlns:a16="http://schemas.microsoft.com/office/drawing/2014/main" id="{E9616332-6238-971A-8597-FEC445AC0F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3B3646-0BC0-EFBA-214C-8B5A645E29A6}"/>
              </a:ext>
            </a:extLst>
          </p:cNvPr>
          <p:cNvSpPr>
            <a:spLocks noGrp="1"/>
          </p:cNvSpPr>
          <p:nvPr>
            <p:ph type="sldNum" sz="quarter" idx="12"/>
          </p:nvPr>
        </p:nvSpPr>
        <p:spPr/>
        <p:txBody>
          <a:bodyPr/>
          <a:lstStyle/>
          <a:p>
            <a:fld id="{7A8DE81B-A083-4D6C-9338-E0BAC71F5FBE}" type="slidenum">
              <a:rPr lang="en-US" smtClean="0"/>
              <a:t>‹#›</a:t>
            </a:fld>
            <a:endParaRPr lang="en-US"/>
          </a:p>
        </p:txBody>
      </p:sp>
    </p:spTree>
    <p:extLst>
      <p:ext uri="{BB962C8B-B14F-4D97-AF65-F5344CB8AC3E}">
        <p14:creationId xmlns:p14="http://schemas.microsoft.com/office/powerpoint/2010/main" val="227177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F47D6-A7D9-65B2-F853-E057E70BCE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E015A52-0594-41E8-9AD8-FF6344C710C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F82297-638B-3BAE-98A1-93E562E53F73}"/>
              </a:ext>
            </a:extLst>
          </p:cNvPr>
          <p:cNvSpPr>
            <a:spLocks noGrp="1"/>
          </p:cNvSpPr>
          <p:nvPr>
            <p:ph type="dt" sz="half" idx="10"/>
          </p:nvPr>
        </p:nvSpPr>
        <p:spPr/>
        <p:txBody>
          <a:bodyPr/>
          <a:lstStyle/>
          <a:p>
            <a:fld id="{EF98C487-B0B0-4748-8D23-03F5723DE6C0}" type="datetimeFigureOut">
              <a:rPr lang="en-US" smtClean="0"/>
              <a:t>8/1/2025</a:t>
            </a:fld>
            <a:endParaRPr lang="en-US"/>
          </a:p>
        </p:txBody>
      </p:sp>
      <p:sp>
        <p:nvSpPr>
          <p:cNvPr id="5" name="Footer Placeholder 4">
            <a:extLst>
              <a:ext uri="{FF2B5EF4-FFF2-40B4-BE49-F238E27FC236}">
                <a16:creationId xmlns:a16="http://schemas.microsoft.com/office/drawing/2014/main" id="{331617EA-151C-F8A6-0592-FD1BADB95F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0DBE73-7737-29DA-DFED-A142FF0F6A72}"/>
              </a:ext>
            </a:extLst>
          </p:cNvPr>
          <p:cNvSpPr>
            <a:spLocks noGrp="1"/>
          </p:cNvSpPr>
          <p:nvPr>
            <p:ph type="sldNum" sz="quarter" idx="12"/>
          </p:nvPr>
        </p:nvSpPr>
        <p:spPr/>
        <p:txBody>
          <a:bodyPr/>
          <a:lstStyle/>
          <a:p>
            <a:fld id="{7A8DE81B-A083-4D6C-9338-E0BAC71F5FBE}" type="slidenum">
              <a:rPr lang="en-US" smtClean="0"/>
              <a:t>‹#›</a:t>
            </a:fld>
            <a:endParaRPr lang="en-US"/>
          </a:p>
        </p:txBody>
      </p:sp>
    </p:spTree>
    <p:extLst>
      <p:ext uri="{BB962C8B-B14F-4D97-AF65-F5344CB8AC3E}">
        <p14:creationId xmlns:p14="http://schemas.microsoft.com/office/powerpoint/2010/main" val="2784140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E74698-1F42-12F9-3C49-6F78FAB64A3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C273CE7-29EE-C09B-4D84-537B496353E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70D9D2-2371-14F7-201D-9DED29E722B6}"/>
              </a:ext>
            </a:extLst>
          </p:cNvPr>
          <p:cNvSpPr>
            <a:spLocks noGrp="1"/>
          </p:cNvSpPr>
          <p:nvPr>
            <p:ph type="dt" sz="half" idx="10"/>
          </p:nvPr>
        </p:nvSpPr>
        <p:spPr/>
        <p:txBody>
          <a:bodyPr/>
          <a:lstStyle/>
          <a:p>
            <a:fld id="{EF98C487-B0B0-4748-8D23-03F5723DE6C0}" type="datetimeFigureOut">
              <a:rPr lang="en-US" smtClean="0"/>
              <a:t>8/1/2025</a:t>
            </a:fld>
            <a:endParaRPr lang="en-US"/>
          </a:p>
        </p:txBody>
      </p:sp>
      <p:sp>
        <p:nvSpPr>
          <p:cNvPr id="5" name="Footer Placeholder 4">
            <a:extLst>
              <a:ext uri="{FF2B5EF4-FFF2-40B4-BE49-F238E27FC236}">
                <a16:creationId xmlns:a16="http://schemas.microsoft.com/office/drawing/2014/main" id="{9B0752EF-89AE-45F5-8791-1CD1881303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5ADE5B-F723-A5B0-A37E-B02505720BC3}"/>
              </a:ext>
            </a:extLst>
          </p:cNvPr>
          <p:cNvSpPr>
            <a:spLocks noGrp="1"/>
          </p:cNvSpPr>
          <p:nvPr>
            <p:ph type="sldNum" sz="quarter" idx="12"/>
          </p:nvPr>
        </p:nvSpPr>
        <p:spPr/>
        <p:txBody>
          <a:bodyPr/>
          <a:lstStyle/>
          <a:p>
            <a:fld id="{7A8DE81B-A083-4D6C-9338-E0BAC71F5FBE}" type="slidenum">
              <a:rPr lang="en-US" smtClean="0"/>
              <a:t>‹#›</a:t>
            </a:fld>
            <a:endParaRPr lang="en-US"/>
          </a:p>
        </p:txBody>
      </p:sp>
    </p:spTree>
    <p:extLst>
      <p:ext uri="{BB962C8B-B14F-4D97-AF65-F5344CB8AC3E}">
        <p14:creationId xmlns:p14="http://schemas.microsoft.com/office/powerpoint/2010/main" val="832323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1F070-BBCE-3D06-AA4E-97E105F5DD1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6BEE90-F7B5-8C14-357B-4F98C23476F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1189F0-473B-15E5-A9CF-2629FE8C08CA}"/>
              </a:ext>
            </a:extLst>
          </p:cNvPr>
          <p:cNvSpPr>
            <a:spLocks noGrp="1"/>
          </p:cNvSpPr>
          <p:nvPr>
            <p:ph type="dt" sz="half" idx="10"/>
          </p:nvPr>
        </p:nvSpPr>
        <p:spPr/>
        <p:txBody>
          <a:bodyPr/>
          <a:lstStyle/>
          <a:p>
            <a:fld id="{EF98C487-B0B0-4748-8D23-03F5723DE6C0}" type="datetimeFigureOut">
              <a:rPr lang="en-US" smtClean="0"/>
              <a:t>8/1/2025</a:t>
            </a:fld>
            <a:endParaRPr lang="en-US"/>
          </a:p>
        </p:txBody>
      </p:sp>
      <p:sp>
        <p:nvSpPr>
          <p:cNvPr id="5" name="Footer Placeholder 4">
            <a:extLst>
              <a:ext uri="{FF2B5EF4-FFF2-40B4-BE49-F238E27FC236}">
                <a16:creationId xmlns:a16="http://schemas.microsoft.com/office/drawing/2014/main" id="{E3ADAE1C-F09B-E466-7D7A-ED26E6EBD6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806245-68BA-2F95-B401-734896DA2B07}"/>
              </a:ext>
            </a:extLst>
          </p:cNvPr>
          <p:cNvSpPr>
            <a:spLocks noGrp="1"/>
          </p:cNvSpPr>
          <p:nvPr>
            <p:ph type="sldNum" sz="quarter" idx="12"/>
          </p:nvPr>
        </p:nvSpPr>
        <p:spPr/>
        <p:txBody>
          <a:bodyPr/>
          <a:lstStyle/>
          <a:p>
            <a:fld id="{7A8DE81B-A083-4D6C-9338-E0BAC71F5FBE}" type="slidenum">
              <a:rPr lang="en-US" smtClean="0"/>
              <a:t>‹#›</a:t>
            </a:fld>
            <a:endParaRPr lang="en-US"/>
          </a:p>
        </p:txBody>
      </p:sp>
    </p:spTree>
    <p:extLst>
      <p:ext uri="{BB962C8B-B14F-4D97-AF65-F5344CB8AC3E}">
        <p14:creationId xmlns:p14="http://schemas.microsoft.com/office/powerpoint/2010/main" val="3709930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A9420-D035-2221-0B73-DBDBE4F440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623D00F-C3F6-CEB2-3B9C-A2F3DFC325C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BF16B4-DF57-D1E9-8D90-4C53B9EEB84D}"/>
              </a:ext>
            </a:extLst>
          </p:cNvPr>
          <p:cNvSpPr>
            <a:spLocks noGrp="1"/>
          </p:cNvSpPr>
          <p:nvPr>
            <p:ph type="dt" sz="half" idx="10"/>
          </p:nvPr>
        </p:nvSpPr>
        <p:spPr/>
        <p:txBody>
          <a:bodyPr/>
          <a:lstStyle/>
          <a:p>
            <a:fld id="{EF98C487-B0B0-4748-8D23-03F5723DE6C0}" type="datetimeFigureOut">
              <a:rPr lang="en-US" smtClean="0"/>
              <a:t>8/1/2025</a:t>
            </a:fld>
            <a:endParaRPr lang="en-US"/>
          </a:p>
        </p:txBody>
      </p:sp>
      <p:sp>
        <p:nvSpPr>
          <p:cNvPr id="5" name="Footer Placeholder 4">
            <a:extLst>
              <a:ext uri="{FF2B5EF4-FFF2-40B4-BE49-F238E27FC236}">
                <a16:creationId xmlns:a16="http://schemas.microsoft.com/office/drawing/2014/main" id="{2DA2D748-AC4A-7377-BED5-BFBBAC059F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D471F3-A889-1E08-FA88-DF38C739A88E}"/>
              </a:ext>
            </a:extLst>
          </p:cNvPr>
          <p:cNvSpPr>
            <a:spLocks noGrp="1"/>
          </p:cNvSpPr>
          <p:nvPr>
            <p:ph type="sldNum" sz="quarter" idx="12"/>
          </p:nvPr>
        </p:nvSpPr>
        <p:spPr/>
        <p:txBody>
          <a:bodyPr/>
          <a:lstStyle/>
          <a:p>
            <a:fld id="{7A8DE81B-A083-4D6C-9338-E0BAC71F5FBE}" type="slidenum">
              <a:rPr lang="en-US" smtClean="0"/>
              <a:t>‹#›</a:t>
            </a:fld>
            <a:endParaRPr lang="en-US"/>
          </a:p>
        </p:txBody>
      </p:sp>
    </p:spTree>
    <p:extLst>
      <p:ext uri="{BB962C8B-B14F-4D97-AF65-F5344CB8AC3E}">
        <p14:creationId xmlns:p14="http://schemas.microsoft.com/office/powerpoint/2010/main" val="3638717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4EB4B-1727-C4A3-2112-6F430DEEF0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DA6FF8-4162-B966-3A93-91C5B16DA60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033D5B9-58ED-C7D0-3C44-2AC32D99EC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8B955B-CFED-F625-6170-A8CC2B153825}"/>
              </a:ext>
            </a:extLst>
          </p:cNvPr>
          <p:cNvSpPr>
            <a:spLocks noGrp="1"/>
          </p:cNvSpPr>
          <p:nvPr>
            <p:ph type="dt" sz="half" idx="10"/>
          </p:nvPr>
        </p:nvSpPr>
        <p:spPr/>
        <p:txBody>
          <a:bodyPr/>
          <a:lstStyle/>
          <a:p>
            <a:fld id="{EF98C487-B0B0-4748-8D23-03F5723DE6C0}" type="datetimeFigureOut">
              <a:rPr lang="en-US" smtClean="0"/>
              <a:t>8/1/2025</a:t>
            </a:fld>
            <a:endParaRPr lang="en-US"/>
          </a:p>
        </p:txBody>
      </p:sp>
      <p:sp>
        <p:nvSpPr>
          <p:cNvPr id="6" name="Footer Placeholder 5">
            <a:extLst>
              <a:ext uri="{FF2B5EF4-FFF2-40B4-BE49-F238E27FC236}">
                <a16:creationId xmlns:a16="http://schemas.microsoft.com/office/drawing/2014/main" id="{2FB2022E-BC99-F969-BE13-48C2B48503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101A62-A85A-F62A-85EE-CB0BAF2B51FE}"/>
              </a:ext>
            </a:extLst>
          </p:cNvPr>
          <p:cNvSpPr>
            <a:spLocks noGrp="1"/>
          </p:cNvSpPr>
          <p:nvPr>
            <p:ph type="sldNum" sz="quarter" idx="12"/>
          </p:nvPr>
        </p:nvSpPr>
        <p:spPr/>
        <p:txBody>
          <a:bodyPr/>
          <a:lstStyle/>
          <a:p>
            <a:fld id="{7A8DE81B-A083-4D6C-9338-E0BAC71F5FBE}" type="slidenum">
              <a:rPr lang="en-US" smtClean="0"/>
              <a:t>‹#›</a:t>
            </a:fld>
            <a:endParaRPr lang="en-US"/>
          </a:p>
        </p:txBody>
      </p:sp>
    </p:spTree>
    <p:extLst>
      <p:ext uri="{BB962C8B-B14F-4D97-AF65-F5344CB8AC3E}">
        <p14:creationId xmlns:p14="http://schemas.microsoft.com/office/powerpoint/2010/main" val="1738884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1F537-2A7E-3C9A-275F-A2FA4E6E21A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E538759-9C7E-0099-6004-96D8F572CD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4227E7E-B548-0DE6-E293-20A18ABB067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A13104D-3602-8D47-4544-49F0476A52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E71033B-F9C4-6581-A7E8-95C68839D71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1CE961-6F63-FF44-4F41-AB81242AE4C8}"/>
              </a:ext>
            </a:extLst>
          </p:cNvPr>
          <p:cNvSpPr>
            <a:spLocks noGrp="1"/>
          </p:cNvSpPr>
          <p:nvPr>
            <p:ph type="dt" sz="half" idx="10"/>
          </p:nvPr>
        </p:nvSpPr>
        <p:spPr/>
        <p:txBody>
          <a:bodyPr/>
          <a:lstStyle/>
          <a:p>
            <a:fld id="{EF98C487-B0B0-4748-8D23-03F5723DE6C0}" type="datetimeFigureOut">
              <a:rPr lang="en-US" smtClean="0"/>
              <a:t>8/1/2025</a:t>
            </a:fld>
            <a:endParaRPr lang="en-US"/>
          </a:p>
        </p:txBody>
      </p:sp>
      <p:sp>
        <p:nvSpPr>
          <p:cNvPr id="8" name="Footer Placeholder 7">
            <a:extLst>
              <a:ext uri="{FF2B5EF4-FFF2-40B4-BE49-F238E27FC236}">
                <a16:creationId xmlns:a16="http://schemas.microsoft.com/office/drawing/2014/main" id="{CD1EC908-714B-E900-2CA1-F60FFD8F331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09D0163-7512-F55E-064C-28478301868E}"/>
              </a:ext>
            </a:extLst>
          </p:cNvPr>
          <p:cNvSpPr>
            <a:spLocks noGrp="1"/>
          </p:cNvSpPr>
          <p:nvPr>
            <p:ph type="sldNum" sz="quarter" idx="12"/>
          </p:nvPr>
        </p:nvSpPr>
        <p:spPr/>
        <p:txBody>
          <a:bodyPr/>
          <a:lstStyle/>
          <a:p>
            <a:fld id="{7A8DE81B-A083-4D6C-9338-E0BAC71F5FBE}" type="slidenum">
              <a:rPr lang="en-US" smtClean="0"/>
              <a:t>‹#›</a:t>
            </a:fld>
            <a:endParaRPr lang="en-US"/>
          </a:p>
        </p:txBody>
      </p:sp>
    </p:spTree>
    <p:extLst>
      <p:ext uri="{BB962C8B-B14F-4D97-AF65-F5344CB8AC3E}">
        <p14:creationId xmlns:p14="http://schemas.microsoft.com/office/powerpoint/2010/main" val="4111637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6195A-1AC3-B48C-8036-FFD2CC69428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B73F1A-97FF-7884-8279-AF007CC95920}"/>
              </a:ext>
            </a:extLst>
          </p:cNvPr>
          <p:cNvSpPr>
            <a:spLocks noGrp="1"/>
          </p:cNvSpPr>
          <p:nvPr>
            <p:ph type="dt" sz="half" idx="10"/>
          </p:nvPr>
        </p:nvSpPr>
        <p:spPr/>
        <p:txBody>
          <a:bodyPr/>
          <a:lstStyle/>
          <a:p>
            <a:fld id="{EF98C487-B0B0-4748-8D23-03F5723DE6C0}" type="datetimeFigureOut">
              <a:rPr lang="en-US" smtClean="0"/>
              <a:t>8/1/2025</a:t>
            </a:fld>
            <a:endParaRPr lang="en-US"/>
          </a:p>
        </p:txBody>
      </p:sp>
      <p:sp>
        <p:nvSpPr>
          <p:cNvPr id="4" name="Footer Placeholder 3">
            <a:extLst>
              <a:ext uri="{FF2B5EF4-FFF2-40B4-BE49-F238E27FC236}">
                <a16:creationId xmlns:a16="http://schemas.microsoft.com/office/drawing/2014/main" id="{1B24C8C6-BCB2-884C-543B-B5BB275A24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45D9E12-9EAD-1EBA-AD91-E835BEE95534}"/>
              </a:ext>
            </a:extLst>
          </p:cNvPr>
          <p:cNvSpPr>
            <a:spLocks noGrp="1"/>
          </p:cNvSpPr>
          <p:nvPr>
            <p:ph type="sldNum" sz="quarter" idx="12"/>
          </p:nvPr>
        </p:nvSpPr>
        <p:spPr/>
        <p:txBody>
          <a:bodyPr/>
          <a:lstStyle/>
          <a:p>
            <a:fld id="{7A8DE81B-A083-4D6C-9338-E0BAC71F5FBE}" type="slidenum">
              <a:rPr lang="en-US" smtClean="0"/>
              <a:t>‹#›</a:t>
            </a:fld>
            <a:endParaRPr lang="en-US"/>
          </a:p>
        </p:txBody>
      </p:sp>
    </p:spTree>
    <p:extLst>
      <p:ext uri="{BB962C8B-B14F-4D97-AF65-F5344CB8AC3E}">
        <p14:creationId xmlns:p14="http://schemas.microsoft.com/office/powerpoint/2010/main" val="1500576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064B5A-735F-1AC2-456E-DA68F7864695}"/>
              </a:ext>
            </a:extLst>
          </p:cNvPr>
          <p:cNvSpPr>
            <a:spLocks noGrp="1"/>
          </p:cNvSpPr>
          <p:nvPr>
            <p:ph type="dt" sz="half" idx="10"/>
          </p:nvPr>
        </p:nvSpPr>
        <p:spPr/>
        <p:txBody>
          <a:bodyPr/>
          <a:lstStyle/>
          <a:p>
            <a:fld id="{EF98C487-B0B0-4748-8D23-03F5723DE6C0}" type="datetimeFigureOut">
              <a:rPr lang="en-US" smtClean="0"/>
              <a:t>8/1/2025</a:t>
            </a:fld>
            <a:endParaRPr lang="en-US"/>
          </a:p>
        </p:txBody>
      </p:sp>
      <p:sp>
        <p:nvSpPr>
          <p:cNvPr id="3" name="Footer Placeholder 2">
            <a:extLst>
              <a:ext uri="{FF2B5EF4-FFF2-40B4-BE49-F238E27FC236}">
                <a16:creationId xmlns:a16="http://schemas.microsoft.com/office/drawing/2014/main" id="{A299BF5D-3C12-5C7A-8CC9-87E12D3846A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DE8EA7-D0FD-1DAE-4361-12D286D1F127}"/>
              </a:ext>
            </a:extLst>
          </p:cNvPr>
          <p:cNvSpPr>
            <a:spLocks noGrp="1"/>
          </p:cNvSpPr>
          <p:nvPr>
            <p:ph type="sldNum" sz="quarter" idx="12"/>
          </p:nvPr>
        </p:nvSpPr>
        <p:spPr/>
        <p:txBody>
          <a:bodyPr/>
          <a:lstStyle/>
          <a:p>
            <a:fld id="{7A8DE81B-A083-4D6C-9338-E0BAC71F5FBE}" type="slidenum">
              <a:rPr lang="en-US" smtClean="0"/>
              <a:t>‹#›</a:t>
            </a:fld>
            <a:endParaRPr lang="en-US"/>
          </a:p>
        </p:txBody>
      </p:sp>
    </p:spTree>
    <p:extLst>
      <p:ext uri="{BB962C8B-B14F-4D97-AF65-F5344CB8AC3E}">
        <p14:creationId xmlns:p14="http://schemas.microsoft.com/office/powerpoint/2010/main" val="4078595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42699-BA26-76B5-A399-35DC17F8E3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70C7B14-25A2-7175-8326-DC253DB65E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4130690-8395-D292-253B-6E1B23E759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E26C04-B9F2-F074-EF2A-A5286BC856A0}"/>
              </a:ext>
            </a:extLst>
          </p:cNvPr>
          <p:cNvSpPr>
            <a:spLocks noGrp="1"/>
          </p:cNvSpPr>
          <p:nvPr>
            <p:ph type="dt" sz="half" idx="10"/>
          </p:nvPr>
        </p:nvSpPr>
        <p:spPr/>
        <p:txBody>
          <a:bodyPr/>
          <a:lstStyle/>
          <a:p>
            <a:fld id="{EF98C487-B0B0-4748-8D23-03F5723DE6C0}" type="datetimeFigureOut">
              <a:rPr lang="en-US" smtClean="0"/>
              <a:t>8/1/2025</a:t>
            </a:fld>
            <a:endParaRPr lang="en-US"/>
          </a:p>
        </p:txBody>
      </p:sp>
      <p:sp>
        <p:nvSpPr>
          <p:cNvPr id="6" name="Footer Placeholder 5">
            <a:extLst>
              <a:ext uri="{FF2B5EF4-FFF2-40B4-BE49-F238E27FC236}">
                <a16:creationId xmlns:a16="http://schemas.microsoft.com/office/drawing/2014/main" id="{49E7414C-1A3C-3370-66B6-C96F456452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E8A2D9-B3B9-6750-00D1-23995ED2B742}"/>
              </a:ext>
            </a:extLst>
          </p:cNvPr>
          <p:cNvSpPr>
            <a:spLocks noGrp="1"/>
          </p:cNvSpPr>
          <p:nvPr>
            <p:ph type="sldNum" sz="quarter" idx="12"/>
          </p:nvPr>
        </p:nvSpPr>
        <p:spPr/>
        <p:txBody>
          <a:bodyPr/>
          <a:lstStyle/>
          <a:p>
            <a:fld id="{7A8DE81B-A083-4D6C-9338-E0BAC71F5FBE}" type="slidenum">
              <a:rPr lang="en-US" smtClean="0"/>
              <a:t>‹#›</a:t>
            </a:fld>
            <a:endParaRPr lang="en-US"/>
          </a:p>
        </p:txBody>
      </p:sp>
    </p:spTree>
    <p:extLst>
      <p:ext uri="{BB962C8B-B14F-4D97-AF65-F5344CB8AC3E}">
        <p14:creationId xmlns:p14="http://schemas.microsoft.com/office/powerpoint/2010/main" val="3847643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061E2-0EAE-A88A-BDAD-36A1F686A9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D42F929-E0EA-13B0-8EBB-1FB4A1FB2D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F1B8536-CA8C-E917-1090-DF633DB073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432830-2D1C-2541-73A3-25B7E51B656E}"/>
              </a:ext>
            </a:extLst>
          </p:cNvPr>
          <p:cNvSpPr>
            <a:spLocks noGrp="1"/>
          </p:cNvSpPr>
          <p:nvPr>
            <p:ph type="dt" sz="half" idx="10"/>
          </p:nvPr>
        </p:nvSpPr>
        <p:spPr/>
        <p:txBody>
          <a:bodyPr/>
          <a:lstStyle/>
          <a:p>
            <a:fld id="{EF98C487-B0B0-4748-8D23-03F5723DE6C0}" type="datetimeFigureOut">
              <a:rPr lang="en-US" smtClean="0"/>
              <a:t>8/1/2025</a:t>
            </a:fld>
            <a:endParaRPr lang="en-US"/>
          </a:p>
        </p:txBody>
      </p:sp>
      <p:sp>
        <p:nvSpPr>
          <p:cNvPr id="6" name="Footer Placeholder 5">
            <a:extLst>
              <a:ext uri="{FF2B5EF4-FFF2-40B4-BE49-F238E27FC236}">
                <a16:creationId xmlns:a16="http://schemas.microsoft.com/office/drawing/2014/main" id="{26D60432-D701-B4F3-FE12-A30122A7E2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BBAFD-8922-D87B-0796-32057C9FEB4C}"/>
              </a:ext>
            </a:extLst>
          </p:cNvPr>
          <p:cNvSpPr>
            <a:spLocks noGrp="1"/>
          </p:cNvSpPr>
          <p:nvPr>
            <p:ph type="sldNum" sz="quarter" idx="12"/>
          </p:nvPr>
        </p:nvSpPr>
        <p:spPr/>
        <p:txBody>
          <a:bodyPr/>
          <a:lstStyle/>
          <a:p>
            <a:fld id="{7A8DE81B-A083-4D6C-9338-E0BAC71F5FBE}" type="slidenum">
              <a:rPr lang="en-US" smtClean="0"/>
              <a:t>‹#›</a:t>
            </a:fld>
            <a:endParaRPr lang="en-US"/>
          </a:p>
        </p:txBody>
      </p:sp>
    </p:spTree>
    <p:extLst>
      <p:ext uri="{BB962C8B-B14F-4D97-AF65-F5344CB8AC3E}">
        <p14:creationId xmlns:p14="http://schemas.microsoft.com/office/powerpoint/2010/main" val="560301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428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B511DE1-6D2D-3EB5-780B-F40BE8816D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A648D1F-1990-34D1-1298-7497A38D08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FB5E7A-3A2B-1FB7-5C8B-0390C74775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F98C487-B0B0-4748-8D23-03F5723DE6C0}" type="datetimeFigureOut">
              <a:rPr lang="en-US" smtClean="0"/>
              <a:t>8/1/2025</a:t>
            </a:fld>
            <a:endParaRPr lang="en-US"/>
          </a:p>
        </p:txBody>
      </p:sp>
      <p:sp>
        <p:nvSpPr>
          <p:cNvPr id="5" name="Footer Placeholder 4">
            <a:extLst>
              <a:ext uri="{FF2B5EF4-FFF2-40B4-BE49-F238E27FC236}">
                <a16:creationId xmlns:a16="http://schemas.microsoft.com/office/drawing/2014/main" id="{59F60D8B-5154-5435-F40C-A8705B30A8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691FAB2-0447-0DE3-8194-64F8295AC4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A8DE81B-A083-4D6C-9338-E0BAC71F5FBE}" type="slidenum">
              <a:rPr lang="en-US" smtClean="0"/>
              <a:t>‹#›</a:t>
            </a:fld>
            <a:endParaRPr lang="en-US"/>
          </a:p>
        </p:txBody>
      </p:sp>
    </p:spTree>
    <p:extLst>
      <p:ext uri="{BB962C8B-B14F-4D97-AF65-F5344CB8AC3E}">
        <p14:creationId xmlns:p14="http://schemas.microsoft.com/office/powerpoint/2010/main" val="20825871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sian.uoregon.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1B6AF2-53A3-B18E-0C80-C1022F2B334B}"/>
              </a:ext>
            </a:extLst>
          </p:cNvPr>
          <p:cNvSpPr txBox="1"/>
          <p:nvPr/>
        </p:nvSpPr>
        <p:spPr>
          <a:xfrm>
            <a:off x="1212112" y="2353663"/>
            <a:ext cx="9803218" cy="1200329"/>
          </a:xfrm>
          <a:prstGeom prst="rect">
            <a:avLst/>
          </a:prstGeom>
          <a:noFill/>
        </p:spPr>
        <p:txBody>
          <a:bodyPr wrap="square" rtlCol="0">
            <a:spAutoFit/>
          </a:bodyPr>
          <a:lstStyle/>
          <a:p>
            <a:pPr algn="just"/>
            <a:endParaRPr lang="en-US" kern="100" dirty="0">
              <a:solidFill>
                <a:schemeClr val="bg1"/>
              </a:solidFill>
              <a:latin typeface="Century Schoolbook" panose="02040604050505020304" pitchFamily="18" charset="0"/>
              <a:cs typeface="Times New Roman" panose="02020603050405020304" pitchFamily="18" charset="0"/>
            </a:endParaRPr>
          </a:p>
          <a:p>
            <a:pPr algn="ctr"/>
            <a:r>
              <a:rPr lang="en-US" kern="100" dirty="0">
                <a:solidFill>
                  <a:schemeClr val="bg1"/>
                </a:solidFill>
                <a:latin typeface="Century Schoolbook" panose="02040604050505020304" pitchFamily="18" charset="0"/>
                <a:cs typeface="Times New Roman" panose="02020603050405020304" pitchFamily="18" charset="0"/>
              </a:rPr>
              <a:t>SLAVIC VOICES IN DIGITAL HUMANITIES :</a:t>
            </a:r>
          </a:p>
          <a:p>
            <a:pPr algn="ctr"/>
            <a:r>
              <a:rPr lang="en-US" kern="100" dirty="0">
                <a:solidFill>
                  <a:schemeClr val="bg1"/>
                </a:solidFill>
                <a:latin typeface="Century Schoolbook" panose="02040604050505020304" pitchFamily="18" charset="0"/>
                <a:cs typeface="Times New Roman" panose="02020603050405020304" pitchFamily="18" charset="0"/>
              </a:rPr>
              <a:t>UO LIBRARIAN, FACULTY, AND STUDENT COLLABORATION</a:t>
            </a:r>
          </a:p>
          <a:p>
            <a:pPr algn="ctr"/>
            <a:r>
              <a:rPr lang="en-US" kern="100" dirty="0">
                <a:solidFill>
                  <a:schemeClr val="bg1"/>
                </a:solidFill>
                <a:latin typeface="Century Schoolbook" panose="02040604050505020304" pitchFamily="18" charset="0"/>
                <a:cs typeface="Times New Roman" panose="02020603050405020304" pitchFamily="18" charset="0"/>
              </a:rPr>
              <a:t>ON AN INTERNET BIOGRAPHICAL ENCYCLOPEDIA</a:t>
            </a:r>
          </a:p>
        </p:txBody>
      </p:sp>
      <p:sp>
        <p:nvSpPr>
          <p:cNvPr id="3" name="TextBox 2">
            <a:extLst>
              <a:ext uri="{FF2B5EF4-FFF2-40B4-BE49-F238E27FC236}">
                <a16:creationId xmlns:a16="http://schemas.microsoft.com/office/drawing/2014/main" id="{08DC639D-5756-51B5-579C-546AA938A61B}"/>
              </a:ext>
            </a:extLst>
          </p:cNvPr>
          <p:cNvSpPr txBox="1"/>
          <p:nvPr/>
        </p:nvSpPr>
        <p:spPr>
          <a:xfrm>
            <a:off x="1212111" y="4504337"/>
            <a:ext cx="10334847" cy="1477328"/>
          </a:xfrm>
          <a:prstGeom prst="rect">
            <a:avLst/>
          </a:prstGeom>
          <a:noFill/>
        </p:spPr>
        <p:txBody>
          <a:bodyPr wrap="square" rtlCol="0">
            <a:spAutoFit/>
          </a:bodyPr>
          <a:lstStyle/>
          <a:p>
            <a:pPr algn="ctr"/>
            <a:r>
              <a:rPr lang="en-US" kern="100" dirty="0">
                <a:solidFill>
                  <a:schemeClr val="bg1"/>
                </a:solidFill>
                <a:latin typeface="Century Schoolbook" panose="02040604050505020304" pitchFamily="18" charset="0"/>
                <a:cs typeface="Times New Roman" panose="02020603050405020304" pitchFamily="18" charset="0"/>
              </a:rPr>
              <a:t>Prepared by Heghine Hakobyan with the assistance of Graduate Student Lina Turygina</a:t>
            </a:r>
          </a:p>
          <a:p>
            <a:pPr algn="ctr"/>
            <a:r>
              <a:rPr lang="en-US" kern="100" dirty="0">
                <a:solidFill>
                  <a:schemeClr val="bg1"/>
                </a:solidFill>
                <a:latin typeface="Century Schoolbook" panose="02040604050505020304" pitchFamily="18" charset="0"/>
                <a:cs typeface="Times New Roman" panose="02020603050405020304" pitchFamily="18" charset="0"/>
              </a:rPr>
              <a:t>University of Oregon Libraries and Russian, East European, and Eurasian Studies </a:t>
            </a:r>
          </a:p>
          <a:p>
            <a:pPr algn="ctr"/>
            <a:endParaRPr lang="en-US" kern="100" dirty="0">
              <a:solidFill>
                <a:schemeClr val="bg1"/>
              </a:solidFill>
              <a:latin typeface="Century Schoolbook" panose="02040604050505020304" pitchFamily="18" charset="0"/>
              <a:cs typeface="Times New Roman" panose="02020603050405020304" pitchFamily="18" charset="0"/>
            </a:endParaRPr>
          </a:p>
          <a:p>
            <a:pPr algn="ctr"/>
            <a:endParaRPr lang="en-US" kern="100" dirty="0">
              <a:solidFill>
                <a:schemeClr val="bg1"/>
              </a:solidFill>
              <a:latin typeface="Century Schoolbook" panose="02040604050505020304" pitchFamily="18" charset="0"/>
              <a:cs typeface="Times New Roman" panose="02020603050405020304" pitchFamily="18" charset="0"/>
            </a:endParaRPr>
          </a:p>
          <a:p>
            <a:pPr algn="ctr"/>
            <a:endParaRPr lang="en-US" dirty="0"/>
          </a:p>
        </p:txBody>
      </p:sp>
      <p:sp>
        <p:nvSpPr>
          <p:cNvPr id="4" name="TextBox 3">
            <a:extLst>
              <a:ext uri="{FF2B5EF4-FFF2-40B4-BE49-F238E27FC236}">
                <a16:creationId xmlns:a16="http://schemas.microsoft.com/office/drawing/2014/main" id="{FE29630D-81D3-C513-2F58-1D47B226791D}"/>
              </a:ext>
            </a:extLst>
          </p:cNvPr>
          <p:cNvSpPr txBox="1"/>
          <p:nvPr/>
        </p:nvSpPr>
        <p:spPr>
          <a:xfrm rot="10800000" flipV="1">
            <a:off x="1212112" y="849178"/>
            <a:ext cx="9144000" cy="646331"/>
          </a:xfrm>
          <a:prstGeom prst="rect">
            <a:avLst/>
          </a:prstGeom>
          <a:noFill/>
        </p:spPr>
        <p:txBody>
          <a:bodyPr wrap="square" rtlCol="0">
            <a:spAutoFit/>
          </a:bodyPr>
          <a:lstStyle/>
          <a:p>
            <a:pPr algn="ctr"/>
            <a:r>
              <a:rPr lang="en-US" kern="100" dirty="0">
                <a:solidFill>
                  <a:schemeClr val="bg1"/>
                </a:solidFill>
                <a:latin typeface="Century Schoolbook" panose="02040604050505020304" pitchFamily="18" charset="0"/>
                <a:cs typeface="Times New Roman" panose="02020603050405020304" pitchFamily="18" charset="0"/>
              </a:rPr>
              <a:t>Roundtable “Slavic Librarians with a Voice: From Publishing to Public Advocacy”</a:t>
            </a:r>
          </a:p>
          <a:p>
            <a:pPr algn="ctr"/>
            <a:r>
              <a:rPr lang="en-US" kern="100" dirty="0">
                <a:solidFill>
                  <a:schemeClr val="bg1"/>
                </a:solidFill>
                <a:latin typeface="Century Schoolbook" panose="02040604050505020304" pitchFamily="18" charset="0"/>
                <a:cs typeface="Times New Roman" panose="02020603050405020304" pitchFamily="18" charset="0"/>
              </a:rPr>
              <a:t>ASEEES Convention (Boston, MA November  21, 2024)</a:t>
            </a:r>
          </a:p>
        </p:txBody>
      </p:sp>
    </p:spTree>
    <p:extLst>
      <p:ext uri="{BB962C8B-B14F-4D97-AF65-F5344CB8AC3E}">
        <p14:creationId xmlns:p14="http://schemas.microsoft.com/office/powerpoint/2010/main" val="282215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73774-9A3C-CC10-DBFA-6725FFD7F25A}"/>
            </a:ext>
          </a:extLst>
        </p:cNvPr>
        <p:cNvGrpSpPr/>
        <p:nvPr/>
      </p:nvGrpSpPr>
      <p:grpSpPr>
        <a:xfrm>
          <a:off x="0" y="0"/>
          <a:ext cx="0" cy="0"/>
          <a:chOff x="0" y="0"/>
          <a:chExt cx="0" cy="0"/>
        </a:xfrm>
      </p:grpSpPr>
      <p:grpSp>
        <p:nvGrpSpPr>
          <p:cNvPr id="24" name="Group 23">
            <a:extLst>
              <a:ext uri="{FF2B5EF4-FFF2-40B4-BE49-F238E27FC236}">
                <a16:creationId xmlns:a16="http://schemas.microsoft.com/office/drawing/2014/main" id="{321E8857-F571-868C-F4E9-4C53172A8733}"/>
              </a:ext>
            </a:extLst>
          </p:cNvPr>
          <p:cNvGrpSpPr/>
          <p:nvPr/>
        </p:nvGrpSpPr>
        <p:grpSpPr>
          <a:xfrm>
            <a:off x="1157421" y="0"/>
            <a:ext cx="2633661" cy="6858000"/>
            <a:chOff x="9673356" y="0"/>
            <a:chExt cx="2633661" cy="6858000"/>
          </a:xfrm>
        </p:grpSpPr>
        <p:sp>
          <p:nvSpPr>
            <p:cNvPr id="6" name="Rectangle 5">
              <a:extLst>
                <a:ext uri="{FF2B5EF4-FFF2-40B4-BE49-F238E27FC236}">
                  <a16:creationId xmlns:a16="http://schemas.microsoft.com/office/drawing/2014/main" id="{AEA84341-5755-7DAC-1880-5DD242CFC89E}"/>
                </a:ext>
              </a:extLst>
            </p:cNvPr>
            <p:cNvSpPr/>
            <p:nvPr/>
          </p:nvSpPr>
          <p:spPr>
            <a:xfrm>
              <a:off x="9673356" y="0"/>
              <a:ext cx="2633661" cy="6858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F98660B4-8518-C4C6-A91E-945D5240F6B7}"/>
                </a:ext>
              </a:extLst>
            </p:cNvPr>
            <p:cNvSpPr txBox="1"/>
            <p:nvPr/>
          </p:nvSpPr>
          <p:spPr>
            <a:xfrm>
              <a:off x="10263321" y="1233595"/>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5.</a:t>
              </a:r>
            </a:p>
          </p:txBody>
        </p:sp>
        <p:sp>
          <p:nvSpPr>
            <p:cNvPr id="19" name="TextBox 18">
              <a:extLst>
                <a:ext uri="{FF2B5EF4-FFF2-40B4-BE49-F238E27FC236}">
                  <a16:creationId xmlns:a16="http://schemas.microsoft.com/office/drawing/2014/main" id="{40102C9A-2515-857B-33F9-F0A823482E16}"/>
                </a:ext>
              </a:extLst>
            </p:cNvPr>
            <p:cNvSpPr txBox="1"/>
            <p:nvPr/>
          </p:nvSpPr>
          <p:spPr>
            <a:xfrm>
              <a:off x="9992785" y="3460557"/>
              <a:ext cx="2075714" cy="923330"/>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Skills Development and Reflection</a:t>
              </a:r>
              <a:endParaRPr lang="en-US" dirty="0">
                <a:solidFill>
                  <a:schemeClr val="bg1"/>
                </a:solidFill>
              </a:endParaRPr>
            </a:p>
          </p:txBody>
        </p:sp>
      </p:grpSp>
      <p:grpSp>
        <p:nvGrpSpPr>
          <p:cNvPr id="23" name="Group 22">
            <a:extLst>
              <a:ext uri="{FF2B5EF4-FFF2-40B4-BE49-F238E27FC236}">
                <a16:creationId xmlns:a16="http://schemas.microsoft.com/office/drawing/2014/main" id="{00676BED-6AC3-A1C8-4909-4BE88F98ED4F}"/>
              </a:ext>
            </a:extLst>
          </p:cNvPr>
          <p:cNvGrpSpPr/>
          <p:nvPr/>
        </p:nvGrpSpPr>
        <p:grpSpPr>
          <a:xfrm>
            <a:off x="854487" y="20583"/>
            <a:ext cx="2633661" cy="6858000"/>
            <a:chOff x="7337463" y="0"/>
            <a:chExt cx="2633661" cy="6858000"/>
          </a:xfrm>
        </p:grpSpPr>
        <p:sp>
          <p:nvSpPr>
            <p:cNvPr id="5" name="Rectangle 4">
              <a:extLst>
                <a:ext uri="{FF2B5EF4-FFF2-40B4-BE49-F238E27FC236}">
                  <a16:creationId xmlns:a16="http://schemas.microsoft.com/office/drawing/2014/main" id="{497C524E-5BB9-4ECB-53F5-5AAF7DA3ACEF}"/>
                </a:ext>
              </a:extLst>
            </p:cNvPr>
            <p:cNvSpPr/>
            <p:nvPr/>
          </p:nvSpPr>
          <p:spPr>
            <a:xfrm>
              <a:off x="7337463" y="0"/>
              <a:ext cx="2633661" cy="6858000"/>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AB3CEB7-4B18-B75D-E7D4-1B751502A613}"/>
                </a:ext>
              </a:extLst>
            </p:cNvPr>
            <p:cNvSpPr txBox="1"/>
            <p:nvPr/>
          </p:nvSpPr>
          <p:spPr>
            <a:xfrm>
              <a:off x="7786546" y="121300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4.</a:t>
              </a:r>
            </a:p>
          </p:txBody>
        </p:sp>
        <p:sp>
          <p:nvSpPr>
            <p:cNvPr id="18" name="TextBox 17">
              <a:extLst>
                <a:ext uri="{FF2B5EF4-FFF2-40B4-BE49-F238E27FC236}">
                  <a16:creationId xmlns:a16="http://schemas.microsoft.com/office/drawing/2014/main" id="{1AEBD132-7DE7-4C77-AC73-2C0D54F93673}"/>
                </a:ext>
              </a:extLst>
            </p:cNvPr>
            <p:cNvSpPr txBox="1"/>
            <p:nvPr/>
          </p:nvSpPr>
          <p:spPr>
            <a:xfrm>
              <a:off x="7546964" y="3460557"/>
              <a:ext cx="2075714" cy="1200329"/>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Building an Internet-Based Biographical Encyclopedia</a:t>
              </a:r>
              <a:endParaRPr lang="en-US" dirty="0">
                <a:solidFill>
                  <a:schemeClr val="bg1"/>
                </a:solidFill>
              </a:endParaRPr>
            </a:p>
          </p:txBody>
        </p:sp>
      </p:grpSp>
      <p:grpSp>
        <p:nvGrpSpPr>
          <p:cNvPr id="22" name="Group 21">
            <a:extLst>
              <a:ext uri="{FF2B5EF4-FFF2-40B4-BE49-F238E27FC236}">
                <a16:creationId xmlns:a16="http://schemas.microsoft.com/office/drawing/2014/main" id="{09CFB06E-378D-A20B-82B0-262DADAF830D}"/>
              </a:ext>
            </a:extLst>
          </p:cNvPr>
          <p:cNvGrpSpPr/>
          <p:nvPr/>
        </p:nvGrpSpPr>
        <p:grpSpPr>
          <a:xfrm>
            <a:off x="593317" y="20586"/>
            <a:ext cx="2633661" cy="6858000"/>
            <a:chOff x="4891642" y="-2"/>
            <a:chExt cx="2633661" cy="6858000"/>
          </a:xfrm>
        </p:grpSpPr>
        <p:sp>
          <p:nvSpPr>
            <p:cNvPr id="4" name="Rectangle 3">
              <a:extLst>
                <a:ext uri="{FF2B5EF4-FFF2-40B4-BE49-F238E27FC236}">
                  <a16:creationId xmlns:a16="http://schemas.microsoft.com/office/drawing/2014/main" id="{3C524956-0622-D418-7F3D-3C144438C490}"/>
                </a:ext>
              </a:extLst>
            </p:cNvPr>
            <p:cNvSpPr/>
            <p:nvPr/>
          </p:nvSpPr>
          <p:spPr>
            <a:xfrm>
              <a:off x="4891642" y="-2"/>
              <a:ext cx="2633661" cy="6858000"/>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4C04F1A-BC01-108E-04AF-16D440AF5381}"/>
                </a:ext>
              </a:extLst>
            </p:cNvPr>
            <p:cNvSpPr txBox="1"/>
            <p:nvPr/>
          </p:nvSpPr>
          <p:spPr>
            <a:xfrm>
              <a:off x="5434646" y="124456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3.</a:t>
              </a:r>
            </a:p>
          </p:txBody>
        </p:sp>
        <p:sp>
          <p:nvSpPr>
            <p:cNvPr id="17" name="TextBox 16">
              <a:extLst>
                <a:ext uri="{FF2B5EF4-FFF2-40B4-BE49-F238E27FC236}">
                  <a16:creationId xmlns:a16="http://schemas.microsoft.com/office/drawing/2014/main" id="{AF3B2228-C058-E04D-E022-CCF99681FD22}"/>
                </a:ext>
              </a:extLst>
            </p:cNvPr>
            <p:cNvSpPr txBox="1"/>
            <p:nvPr/>
          </p:nvSpPr>
          <p:spPr>
            <a:xfrm>
              <a:off x="5039000" y="3450262"/>
              <a:ext cx="2075714" cy="1200329"/>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Compiling Digital Galleries of Artworks</a:t>
              </a:r>
              <a:endParaRPr lang="en-US" dirty="0">
                <a:solidFill>
                  <a:schemeClr val="bg1"/>
                </a:solidFill>
              </a:endParaRPr>
            </a:p>
          </p:txBody>
        </p:sp>
      </p:grpSp>
      <p:grpSp>
        <p:nvGrpSpPr>
          <p:cNvPr id="21" name="Group 20">
            <a:extLst>
              <a:ext uri="{FF2B5EF4-FFF2-40B4-BE49-F238E27FC236}">
                <a16:creationId xmlns:a16="http://schemas.microsoft.com/office/drawing/2014/main" id="{CD2AB939-2EB8-F934-9324-306ECBDFD07C}"/>
              </a:ext>
            </a:extLst>
          </p:cNvPr>
          <p:cNvGrpSpPr/>
          <p:nvPr/>
        </p:nvGrpSpPr>
        <p:grpSpPr>
          <a:xfrm>
            <a:off x="288467" y="-3"/>
            <a:ext cx="2633661" cy="6858000"/>
            <a:chOff x="2338642" y="-31561"/>
            <a:chExt cx="2633661" cy="6858000"/>
          </a:xfrm>
        </p:grpSpPr>
        <p:sp>
          <p:nvSpPr>
            <p:cNvPr id="3" name="Rectangle 2">
              <a:extLst>
                <a:ext uri="{FF2B5EF4-FFF2-40B4-BE49-F238E27FC236}">
                  <a16:creationId xmlns:a16="http://schemas.microsoft.com/office/drawing/2014/main" id="{37C99490-8DE1-4180-5B8A-BE78938A0EE6}"/>
                </a:ext>
              </a:extLst>
            </p:cNvPr>
            <p:cNvSpPr/>
            <p:nvPr/>
          </p:nvSpPr>
          <p:spPr>
            <a:xfrm>
              <a:off x="2338642" y="-31561"/>
              <a:ext cx="2633661" cy="6858000"/>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7AB6DD4-1863-3065-C400-7AB6E032C024}"/>
                </a:ext>
              </a:extLst>
            </p:cNvPr>
            <p:cNvSpPr txBox="1"/>
            <p:nvPr/>
          </p:nvSpPr>
          <p:spPr>
            <a:xfrm>
              <a:off x="2924675" y="1223301"/>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2.</a:t>
              </a:r>
            </a:p>
          </p:txBody>
        </p:sp>
        <p:sp>
          <p:nvSpPr>
            <p:cNvPr id="16" name="TextBox 15">
              <a:extLst>
                <a:ext uri="{FF2B5EF4-FFF2-40B4-BE49-F238E27FC236}">
                  <a16:creationId xmlns:a16="http://schemas.microsoft.com/office/drawing/2014/main" id="{5AE776B2-E3CA-576D-B50B-04F354B87C46}"/>
                </a:ext>
              </a:extLst>
            </p:cNvPr>
            <p:cNvSpPr txBox="1"/>
            <p:nvPr/>
          </p:nvSpPr>
          <p:spPr>
            <a:xfrm>
              <a:off x="2638346" y="3453295"/>
              <a:ext cx="2075714" cy="2308324"/>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Interview Process – Training Techniques for Conducting Interview – Consent and Documentation </a:t>
              </a:r>
              <a:endParaRPr lang="en-US" dirty="0">
                <a:solidFill>
                  <a:schemeClr val="bg1"/>
                </a:solidFill>
              </a:endParaRPr>
            </a:p>
          </p:txBody>
        </p:sp>
      </p:grpSp>
      <p:grpSp>
        <p:nvGrpSpPr>
          <p:cNvPr id="20" name="Group 19">
            <a:extLst>
              <a:ext uri="{FF2B5EF4-FFF2-40B4-BE49-F238E27FC236}">
                <a16:creationId xmlns:a16="http://schemas.microsoft.com/office/drawing/2014/main" id="{781F5475-E146-5518-FD49-4C2D1A9045DC}"/>
              </a:ext>
            </a:extLst>
          </p:cNvPr>
          <p:cNvGrpSpPr/>
          <p:nvPr/>
        </p:nvGrpSpPr>
        <p:grpSpPr>
          <a:xfrm>
            <a:off x="0" y="0"/>
            <a:ext cx="2633661" cy="6858000"/>
            <a:chOff x="0" y="0"/>
            <a:chExt cx="2633661" cy="6858000"/>
          </a:xfrm>
        </p:grpSpPr>
        <p:sp>
          <p:nvSpPr>
            <p:cNvPr id="2" name="Rectangle 1">
              <a:extLst>
                <a:ext uri="{FF2B5EF4-FFF2-40B4-BE49-F238E27FC236}">
                  <a16:creationId xmlns:a16="http://schemas.microsoft.com/office/drawing/2014/main" id="{E90ACC89-5429-6E7D-357E-59866F2EA3CF}"/>
                </a:ext>
              </a:extLst>
            </p:cNvPr>
            <p:cNvSpPr/>
            <p:nvPr/>
          </p:nvSpPr>
          <p:spPr>
            <a:xfrm>
              <a:off x="0" y="0"/>
              <a:ext cx="2633661" cy="6858000"/>
            </a:xfrm>
            <a:prstGeom prst="rect">
              <a:avLst/>
            </a:prstGeom>
            <a:solidFill>
              <a:srgbClr val="00428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3414D35A-052D-CCDC-3533-7EB3C91AEA78}"/>
                </a:ext>
              </a:extLst>
            </p:cNvPr>
            <p:cNvSpPr txBox="1"/>
            <p:nvPr/>
          </p:nvSpPr>
          <p:spPr>
            <a:xfrm>
              <a:off x="288467" y="117987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1.</a:t>
              </a:r>
            </a:p>
          </p:txBody>
        </p:sp>
        <p:sp>
          <p:nvSpPr>
            <p:cNvPr id="15" name="TextBox 14">
              <a:extLst>
                <a:ext uri="{FF2B5EF4-FFF2-40B4-BE49-F238E27FC236}">
                  <a16:creationId xmlns:a16="http://schemas.microsoft.com/office/drawing/2014/main" id="{1F06868B-E820-DD0F-0F78-B9B8F87FF2EF}"/>
                </a:ext>
              </a:extLst>
            </p:cNvPr>
            <p:cNvSpPr txBox="1"/>
            <p:nvPr/>
          </p:nvSpPr>
          <p:spPr>
            <a:xfrm>
              <a:off x="202783" y="3428997"/>
              <a:ext cx="2264372" cy="2677656"/>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Historical and Cultural Context of Slavic Immigration in the Northwest</a:t>
              </a:r>
              <a:endParaRPr lang="en-US" sz="2400" dirty="0">
                <a:solidFill>
                  <a:schemeClr val="bg1"/>
                </a:solidFill>
              </a:endParaRPr>
            </a:p>
          </p:txBody>
        </p:sp>
      </p:grpSp>
      <p:grpSp>
        <p:nvGrpSpPr>
          <p:cNvPr id="29" name="Group 28">
            <a:extLst>
              <a:ext uri="{FF2B5EF4-FFF2-40B4-BE49-F238E27FC236}">
                <a16:creationId xmlns:a16="http://schemas.microsoft.com/office/drawing/2014/main" id="{D4193638-1F72-DCDD-3A5B-CED2B399430A}"/>
              </a:ext>
            </a:extLst>
          </p:cNvPr>
          <p:cNvGrpSpPr/>
          <p:nvPr/>
        </p:nvGrpSpPr>
        <p:grpSpPr>
          <a:xfrm>
            <a:off x="3884515" y="1265154"/>
            <a:ext cx="8384424" cy="3594326"/>
            <a:chOff x="3983794" y="444500"/>
            <a:chExt cx="6907574" cy="2728765"/>
          </a:xfrm>
        </p:grpSpPr>
        <p:pic>
          <p:nvPicPr>
            <p:cNvPr id="27" name="Picture 26">
              <a:extLst>
                <a:ext uri="{FF2B5EF4-FFF2-40B4-BE49-F238E27FC236}">
                  <a16:creationId xmlns:a16="http://schemas.microsoft.com/office/drawing/2014/main" id="{4E52E681-2B7C-EDA5-3678-CC3CD7BA7588}"/>
                </a:ext>
              </a:extLst>
            </p:cNvPr>
            <p:cNvPicPr>
              <a:picLocks noChangeAspect="1"/>
            </p:cNvPicPr>
            <p:nvPr/>
          </p:nvPicPr>
          <p:blipFill>
            <a:blip r:embed="rId3">
              <a:extLst>
                <a:ext uri="{28A0092B-C50C-407E-A947-70E740481C1C}">
                  <a14:useLocalDpi xmlns:a14="http://schemas.microsoft.com/office/drawing/2010/main" val="0"/>
                </a:ext>
              </a:extLst>
            </a:blip>
            <a:srcRect l="5971" t="3305" r="55416"/>
            <a:stretch/>
          </p:blipFill>
          <p:spPr>
            <a:xfrm>
              <a:off x="3983794" y="444500"/>
              <a:ext cx="3001205" cy="2728765"/>
            </a:xfrm>
            <a:prstGeom prst="rect">
              <a:avLst/>
            </a:prstGeom>
          </p:spPr>
        </p:pic>
        <p:pic>
          <p:nvPicPr>
            <p:cNvPr id="28" name="Picture 27">
              <a:extLst>
                <a:ext uri="{FF2B5EF4-FFF2-40B4-BE49-F238E27FC236}">
                  <a16:creationId xmlns:a16="http://schemas.microsoft.com/office/drawing/2014/main" id="{B3C9F637-4823-88C3-281B-417B35B54648}"/>
                </a:ext>
              </a:extLst>
            </p:cNvPr>
            <p:cNvPicPr>
              <a:picLocks noChangeAspect="1"/>
            </p:cNvPicPr>
            <p:nvPr/>
          </p:nvPicPr>
          <p:blipFill>
            <a:blip r:embed="rId3">
              <a:extLst>
                <a:ext uri="{28A0092B-C50C-407E-A947-70E740481C1C}">
                  <a14:useLocalDpi xmlns:a14="http://schemas.microsoft.com/office/drawing/2010/main" val="0"/>
                </a:ext>
              </a:extLst>
            </a:blip>
            <a:srcRect l="58259" t="23254"/>
            <a:stretch/>
          </p:blipFill>
          <p:spPr>
            <a:xfrm>
              <a:off x="6809625" y="444500"/>
              <a:ext cx="4081743" cy="2724912"/>
            </a:xfrm>
            <a:prstGeom prst="rect">
              <a:avLst/>
            </a:prstGeom>
          </p:spPr>
        </p:pic>
      </p:grpSp>
    </p:spTree>
    <p:extLst>
      <p:ext uri="{BB962C8B-B14F-4D97-AF65-F5344CB8AC3E}">
        <p14:creationId xmlns:p14="http://schemas.microsoft.com/office/powerpoint/2010/main" val="3385376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F78941-59E4-7862-4924-0337B7C25A6F}"/>
            </a:ext>
          </a:extLst>
        </p:cNvPr>
        <p:cNvGrpSpPr/>
        <p:nvPr/>
      </p:nvGrpSpPr>
      <p:grpSpPr>
        <a:xfrm>
          <a:off x="0" y="0"/>
          <a:ext cx="0" cy="0"/>
          <a:chOff x="0" y="0"/>
          <a:chExt cx="0" cy="0"/>
        </a:xfrm>
      </p:grpSpPr>
      <p:grpSp>
        <p:nvGrpSpPr>
          <p:cNvPr id="20" name="Group 19">
            <a:extLst>
              <a:ext uri="{FF2B5EF4-FFF2-40B4-BE49-F238E27FC236}">
                <a16:creationId xmlns:a16="http://schemas.microsoft.com/office/drawing/2014/main" id="{C79A9F8C-9DF5-40FA-1AEC-235A100D88CF}"/>
              </a:ext>
            </a:extLst>
          </p:cNvPr>
          <p:cNvGrpSpPr/>
          <p:nvPr/>
        </p:nvGrpSpPr>
        <p:grpSpPr>
          <a:xfrm>
            <a:off x="0" y="0"/>
            <a:ext cx="2633661" cy="6858000"/>
            <a:chOff x="0" y="0"/>
            <a:chExt cx="2633661" cy="6858000"/>
          </a:xfrm>
        </p:grpSpPr>
        <p:sp>
          <p:nvSpPr>
            <p:cNvPr id="2" name="Rectangle 1">
              <a:extLst>
                <a:ext uri="{FF2B5EF4-FFF2-40B4-BE49-F238E27FC236}">
                  <a16:creationId xmlns:a16="http://schemas.microsoft.com/office/drawing/2014/main" id="{F9E962DE-6E3D-EDA5-FB58-F0A2754FE251}"/>
                </a:ext>
              </a:extLst>
            </p:cNvPr>
            <p:cNvSpPr/>
            <p:nvPr/>
          </p:nvSpPr>
          <p:spPr>
            <a:xfrm>
              <a:off x="0" y="0"/>
              <a:ext cx="2633661" cy="6858000"/>
            </a:xfrm>
            <a:prstGeom prst="rect">
              <a:avLst/>
            </a:prstGeom>
            <a:solidFill>
              <a:srgbClr val="00428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78C749B1-1DC5-FB0C-CC1D-804E091AAC75}"/>
                </a:ext>
              </a:extLst>
            </p:cNvPr>
            <p:cNvSpPr txBox="1"/>
            <p:nvPr/>
          </p:nvSpPr>
          <p:spPr>
            <a:xfrm>
              <a:off x="288467" y="117987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1.</a:t>
              </a:r>
            </a:p>
          </p:txBody>
        </p:sp>
        <p:sp>
          <p:nvSpPr>
            <p:cNvPr id="15" name="TextBox 14">
              <a:extLst>
                <a:ext uri="{FF2B5EF4-FFF2-40B4-BE49-F238E27FC236}">
                  <a16:creationId xmlns:a16="http://schemas.microsoft.com/office/drawing/2014/main" id="{F99DFC37-AA52-CF6C-F561-BD692CC90BD5}"/>
                </a:ext>
              </a:extLst>
            </p:cNvPr>
            <p:cNvSpPr txBox="1"/>
            <p:nvPr/>
          </p:nvSpPr>
          <p:spPr>
            <a:xfrm>
              <a:off x="202783" y="3428997"/>
              <a:ext cx="2264372" cy="2677656"/>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Historical and Cultural Context of Slavic Immigration in the Northwest</a:t>
              </a:r>
              <a:endParaRPr lang="en-US" sz="2400" dirty="0">
                <a:solidFill>
                  <a:schemeClr val="bg1"/>
                </a:solidFill>
              </a:endParaRPr>
            </a:p>
          </p:txBody>
        </p:sp>
      </p:grpSp>
      <p:grpSp>
        <p:nvGrpSpPr>
          <p:cNvPr id="24" name="Group 23">
            <a:extLst>
              <a:ext uri="{FF2B5EF4-FFF2-40B4-BE49-F238E27FC236}">
                <a16:creationId xmlns:a16="http://schemas.microsoft.com/office/drawing/2014/main" id="{55BCB224-5E99-A1FC-EDBD-1931EFC03919}"/>
              </a:ext>
            </a:extLst>
          </p:cNvPr>
          <p:cNvGrpSpPr/>
          <p:nvPr/>
        </p:nvGrpSpPr>
        <p:grpSpPr>
          <a:xfrm>
            <a:off x="1157421" y="0"/>
            <a:ext cx="2633661" cy="6858000"/>
            <a:chOff x="9673356" y="0"/>
            <a:chExt cx="2633661" cy="6858000"/>
          </a:xfrm>
        </p:grpSpPr>
        <p:sp>
          <p:nvSpPr>
            <p:cNvPr id="6" name="Rectangle 5">
              <a:extLst>
                <a:ext uri="{FF2B5EF4-FFF2-40B4-BE49-F238E27FC236}">
                  <a16:creationId xmlns:a16="http://schemas.microsoft.com/office/drawing/2014/main" id="{6664B06A-0B2A-A075-631A-AD5D941CFADB}"/>
                </a:ext>
              </a:extLst>
            </p:cNvPr>
            <p:cNvSpPr/>
            <p:nvPr/>
          </p:nvSpPr>
          <p:spPr>
            <a:xfrm>
              <a:off x="9673356" y="0"/>
              <a:ext cx="2633661" cy="6858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1A08BBE-5A82-A0C2-83BC-0FD283E0B0C9}"/>
                </a:ext>
              </a:extLst>
            </p:cNvPr>
            <p:cNvSpPr txBox="1"/>
            <p:nvPr/>
          </p:nvSpPr>
          <p:spPr>
            <a:xfrm>
              <a:off x="10263321" y="1233595"/>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5.</a:t>
              </a:r>
            </a:p>
          </p:txBody>
        </p:sp>
        <p:sp>
          <p:nvSpPr>
            <p:cNvPr id="19" name="TextBox 18">
              <a:extLst>
                <a:ext uri="{FF2B5EF4-FFF2-40B4-BE49-F238E27FC236}">
                  <a16:creationId xmlns:a16="http://schemas.microsoft.com/office/drawing/2014/main" id="{1914FD72-2021-0F09-8BEC-A81C91225DF9}"/>
                </a:ext>
              </a:extLst>
            </p:cNvPr>
            <p:cNvSpPr txBox="1"/>
            <p:nvPr/>
          </p:nvSpPr>
          <p:spPr>
            <a:xfrm>
              <a:off x="9992785" y="3460557"/>
              <a:ext cx="2075714" cy="923330"/>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Skills Development and Reflection</a:t>
              </a:r>
              <a:endParaRPr lang="en-US" dirty="0">
                <a:solidFill>
                  <a:schemeClr val="bg1"/>
                </a:solidFill>
              </a:endParaRPr>
            </a:p>
          </p:txBody>
        </p:sp>
      </p:grpSp>
      <p:grpSp>
        <p:nvGrpSpPr>
          <p:cNvPr id="23" name="Group 22">
            <a:extLst>
              <a:ext uri="{FF2B5EF4-FFF2-40B4-BE49-F238E27FC236}">
                <a16:creationId xmlns:a16="http://schemas.microsoft.com/office/drawing/2014/main" id="{4469C45B-3556-B7A2-C6E4-8BCDE9046AAD}"/>
              </a:ext>
            </a:extLst>
          </p:cNvPr>
          <p:cNvGrpSpPr/>
          <p:nvPr/>
        </p:nvGrpSpPr>
        <p:grpSpPr>
          <a:xfrm>
            <a:off x="854487" y="20583"/>
            <a:ext cx="2633661" cy="6858000"/>
            <a:chOff x="7337463" y="0"/>
            <a:chExt cx="2633661" cy="6858000"/>
          </a:xfrm>
        </p:grpSpPr>
        <p:sp>
          <p:nvSpPr>
            <p:cNvPr id="5" name="Rectangle 4">
              <a:extLst>
                <a:ext uri="{FF2B5EF4-FFF2-40B4-BE49-F238E27FC236}">
                  <a16:creationId xmlns:a16="http://schemas.microsoft.com/office/drawing/2014/main" id="{9356C614-BB9C-6538-1381-397B0D025111}"/>
                </a:ext>
              </a:extLst>
            </p:cNvPr>
            <p:cNvSpPr/>
            <p:nvPr/>
          </p:nvSpPr>
          <p:spPr>
            <a:xfrm>
              <a:off x="7337463" y="0"/>
              <a:ext cx="2633661" cy="6858000"/>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3C32465-C392-437F-0161-AE50717BA1A9}"/>
                </a:ext>
              </a:extLst>
            </p:cNvPr>
            <p:cNvSpPr txBox="1"/>
            <p:nvPr/>
          </p:nvSpPr>
          <p:spPr>
            <a:xfrm>
              <a:off x="7786546" y="121300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4.</a:t>
              </a:r>
            </a:p>
          </p:txBody>
        </p:sp>
        <p:sp>
          <p:nvSpPr>
            <p:cNvPr id="18" name="TextBox 17">
              <a:extLst>
                <a:ext uri="{FF2B5EF4-FFF2-40B4-BE49-F238E27FC236}">
                  <a16:creationId xmlns:a16="http://schemas.microsoft.com/office/drawing/2014/main" id="{D4717EF1-4167-ED22-8B64-2E6A41206DAA}"/>
                </a:ext>
              </a:extLst>
            </p:cNvPr>
            <p:cNvSpPr txBox="1"/>
            <p:nvPr/>
          </p:nvSpPr>
          <p:spPr>
            <a:xfrm>
              <a:off x="7546964" y="3460557"/>
              <a:ext cx="2075714" cy="1200329"/>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Building an Internet-Based Biographical Encyclopedia</a:t>
              </a:r>
              <a:endParaRPr lang="en-US" dirty="0">
                <a:solidFill>
                  <a:schemeClr val="bg1"/>
                </a:solidFill>
              </a:endParaRPr>
            </a:p>
          </p:txBody>
        </p:sp>
      </p:grpSp>
      <p:grpSp>
        <p:nvGrpSpPr>
          <p:cNvPr id="22" name="Group 21">
            <a:extLst>
              <a:ext uri="{FF2B5EF4-FFF2-40B4-BE49-F238E27FC236}">
                <a16:creationId xmlns:a16="http://schemas.microsoft.com/office/drawing/2014/main" id="{7F783799-224F-7635-3785-A4CDB4F72014}"/>
              </a:ext>
            </a:extLst>
          </p:cNvPr>
          <p:cNvGrpSpPr/>
          <p:nvPr/>
        </p:nvGrpSpPr>
        <p:grpSpPr>
          <a:xfrm>
            <a:off x="593317" y="20586"/>
            <a:ext cx="2633661" cy="6858000"/>
            <a:chOff x="4891642" y="-2"/>
            <a:chExt cx="2633661" cy="6858000"/>
          </a:xfrm>
        </p:grpSpPr>
        <p:sp>
          <p:nvSpPr>
            <p:cNvPr id="4" name="Rectangle 3">
              <a:extLst>
                <a:ext uri="{FF2B5EF4-FFF2-40B4-BE49-F238E27FC236}">
                  <a16:creationId xmlns:a16="http://schemas.microsoft.com/office/drawing/2014/main" id="{3BC77EAB-C858-9C1F-DF7F-4463A1749F76}"/>
                </a:ext>
              </a:extLst>
            </p:cNvPr>
            <p:cNvSpPr/>
            <p:nvPr/>
          </p:nvSpPr>
          <p:spPr>
            <a:xfrm>
              <a:off x="4891642" y="-2"/>
              <a:ext cx="2633661" cy="6858000"/>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967EA04-BEAB-60F9-876B-6580C75B5465}"/>
                </a:ext>
              </a:extLst>
            </p:cNvPr>
            <p:cNvSpPr txBox="1"/>
            <p:nvPr/>
          </p:nvSpPr>
          <p:spPr>
            <a:xfrm>
              <a:off x="5434646" y="124456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3.</a:t>
              </a:r>
            </a:p>
          </p:txBody>
        </p:sp>
        <p:sp>
          <p:nvSpPr>
            <p:cNvPr id="17" name="TextBox 16">
              <a:extLst>
                <a:ext uri="{FF2B5EF4-FFF2-40B4-BE49-F238E27FC236}">
                  <a16:creationId xmlns:a16="http://schemas.microsoft.com/office/drawing/2014/main" id="{C176B01D-E534-EDEE-E37B-DB517CE1C3F3}"/>
                </a:ext>
              </a:extLst>
            </p:cNvPr>
            <p:cNvSpPr txBox="1"/>
            <p:nvPr/>
          </p:nvSpPr>
          <p:spPr>
            <a:xfrm>
              <a:off x="5039000" y="3450262"/>
              <a:ext cx="2075714" cy="1200329"/>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Compiling Digital Galleries of Artworks</a:t>
              </a:r>
              <a:endParaRPr lang="en-US" dirty="0">
                <a:solidFill>
                  <a:schemeClr val="bg1"/>
                </a:solidFill>
              </a:endParaRPr>
            </a:p>
          </p:txBody>
        </p:sp>
      </p:grpSp>
      <p:grpSp>
        <p:nvGrpSpPr>
          <p:cNvPr id="21" name="Group 20">
            <a:extLst>
              <a:ext uri="{FF2B5EF4-FFF2-40B4-BE49-F238E27FC236}">
                <a16:creationId xmlns:a16="http://schemas.microsoft.com/office/drawing/2014/main" id="{6ED4D66A-DA18-352C-02D0-42E0C44C4C0C}"/>
              </a:ext>
            </a:extLst>
          </p:cNvPr>
          <p:cNvGrpSpPr/>
          <p:nvPr/>
        </p:nvGrpSpPr>
        <p:grpSpPr>
          <a:xfrm>
            <a:off x="288467" y="-3"/>
            <a:ext cx="2633661" cy="6858000"/>
            <a:chOff x="2338642" y="-31561"/>
            <a:chExt cx="2633661" cy="6858000"/>
          </a:xfrm>
        </p:grpSpPr>
        <p:sp>
          <p:nvSpPr>
            <p:cNvPr id="3" name="Rectangle 2">
              <a:extLst>
                <a:ext uri="{FF2B5EF4-FFF2-40B4-BE49-F238E27FC236}">
                  <a16:creationId xmlns:a16="http://schemas.microsoft.com/office/drawing/2014/main" id="{74833A01-28FC-F28B-00FC-16BDEC2E6C8E}"/>
                </a:ext>
              </a:extLst>
            </p:cNvPr>
            <p:cNvSpPr/>
            <p:nvPr/>
          </p:nvSpPr>
          <p:spPr>
            <a:xfrm>
              <a:off x="2338642" y="-31561"/>
              <a:ext cx="2633661" cy="6858000"/>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5D80E04-29EB-695E-1D99-0FC283E6A635}"/>
                </a:ext>
              </a:extLst>
            </p:cNvPr>
            <p:cNvSpPr txBox="1"/>
            <p:nvPr/>
          </p:nvSpPr>
          <p:spPr>
            <a:xfrm>
              <a:off x="2924675" y="1223301"/>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2.</a:t>
              </a:r>
            </a:p>
          </p:txBody>
        </p:sp>
        <p:sp>
          <p:nvSpPr>
            <p:cNvPr id="16" name="TextBox 15">
              <a:extLst>
                <a:ext uri="{FF2B5EF4-FFF2-40B4-BE49-F238E27FC236}">
                  <a16:creationId xmlns:a16="http://schemas.microsoft.com/office/drawing/2014/main" id="{8E43F4B1-AF64-8DF8-DDD6-B695F52320AB}"/>
                </a:ext>
              </a:extLst>
            </p:cNvPr>
            <p:cNvSpPr txBox="1"/>
            <p:nvPr/>
          </p:nvSpPr>
          <p:spPr>
            <a:xfrm>
              <a:off x="2404975" y="3453295"/>
              <a:ext cx="2481644" cy="2308324"/>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Identifying and Collaborating with Slavic Immigrant Artists</a:t>
              </a:r>
              <a:endParaRPr lang="en-US" sz="2400" dirty="0">
                <a:solidFill>
                  <a:schemeClr val="bg1"/>
                </a:solidFill>
              </a:endParaRPr>
            </a:p>
          </p:txBody>
        </p:sp>
      </p:grpSp>
      <p:pic>
        <p:nvPicPr>
          <p:cNvPr id="13" name="Picture 12">
            <a:extLst>
              <a:ext uri="{FF2B5EF4-FFF2-40B4-BE49-F238E27FC236}">
                <a16:creationId xmlns:a16="http://schemas.microsoft.com/office/drawing/2014/main" id="{7F63E395-8328-2B50-06BF-9738D282C6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8656" y="2465149"/>
            <a:ext cx="7772400" cy="1971315"/>
          </a:xfrm>
          <a:prstGeom prst="rect">
            <a:avLst/>
          </a:prstGeom>
        </p:spPr>
      </p:pic>
      <p:pic>
        <p:nvPicPr>
          <p:cNvPr id="25" name="Picture 24">
            <a:extLst>
              <a:ext uri="{FF2B5EF4-FFF2-40B4-BE49-F238E27FC236}">
                <a16:creationId xmlns:a16="http://schemas.microsoft.com/office/drawing/2014/main" id="{469A43C9-DE80-86F3-67F9-7FE829AD8E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8656" y="4692808"/>
            <a:ext cx="7772400" cy="1950432"/>
          </a:xfrm>
          <a:prstGeom prst="rect">
            <a:avLst/>
          </a:prstGeom>
        </p:spPr>
      </p:pic>
      <p:pic>
        <p:nvPicPr>
          <p:cNvPr id="14" name="Picture 13" descr="A screenshot of a computer&#10;&#10;Description automatically generated">
            <a:extLst>
              <a:ext uri="{FF2B5EF4-FFF2-40B4-BE49-F238E27FC236}">
                <a16:creationId xmlns:a16="http://schemas.microsoft.com/office/drawing/2014/main" id="{AA7460DA-E2BA-7C33-9F22-5412BA0613CD}"/>
              </a:ext>
            </a:extLst>
          </p:cNvPr>
          <p:cNvPicPr>
            <a:picLocks noChangeAspect="1"/>
          </p:cNvPicPr>
          <p:nvPr/>
        </p:nvPicPr>
        <p:blipFill>
          <a:blip r:embed="rId5">
            <a:extLst>
              <a:ext uri="{28A0092B-C50C-407E-A947-70E740481C1C}">
                <a14:useLocalDpi xmlns:a14="http://schemas.microsoft.com/office/drawing/2010/main" val="0"/>
              </a:ext>
            </a:extLst>
          </a:blip>
          <a:srcRect l="8867" t="32868" r="10692" b="31572"/>
          <a:stretch/>
        </p:blipFill>
        <p:spPr>
          <a:xfrm>
            <a:off x="3972943" y="258373"/>
            <a:ext cx="7843825" cy="1950432"/>
          </a:xfrm>
          <a:prstGeom prst="rect">
            <a:avLst/>
          </a:prstGeom>
        </p:spPr>
      </p:pic>
    </p:spTree>
    <p:extLst>
      <p:ext uri="{BB962C8B-B14F-4D97-AF65-F5344CB8AC3E}">
        <p14:creationId xmlns:p14="http://schemas.microsoft.com/office/powerpoint/2010/main" val="706141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B752CE-8879-913E-66E5-683FEF5CACA2}"/>
            </a:ext>
          </a:extLst>
        </p:cNvPr>
        <p:cNvGrpSpPr/>
        <p:nvPr/>
      </p:nvGrpSpPr>
      <p:grpSpPr>
        <a:xfrm>
          <a:off x="0" y="0"/>
          <a:ext cx="0" cy="0"/>
          <a:chOff x="0" y="0"/>
          <a:chExt cx="0" cy="0"/>
        </a:xfrm>
      </p:grpSpPr>
      <p:grpSp>
        <p:nvGrpSpPr>
          <p:cNvPr id="20" name="Group 19">
            <a:extLst>
              <a:ext uri="{FF2B5EF4-FFF2-40B4-BE49-F238E27FC236}">
                <a16:creationId xmlns:a16="http://schemas.microsoft.com/office/drawing/2014/main" id="{CCDC7AD8-4407-BFB6-BA1E-BEB9BC41C6EB}"/>
              </a:ext>
            </a:extLst>
          </p:cNvPr>
          <p:cNvGrpSpPr/>
          <p:nvPr/>
        </p:nvGrpSpPr>
        <p:grpSpPr>
          <a:xfrm>
            <a:off x="-16382" y="-6"/>
            <a:ext cx="2731126" cy="6858000"/>
            <a:chOff x="0" y="0"/>
            <a:chExt cx="2633661" cy="6858000"/>
          </a:xfrm>
        </p:grpSpPr>
        <p:sp>
          <p:nvSpPr>
            <p:cNvPr id="2" name="Rectangle 1">
              <a:extLst>
                <a:ext uri="{FF2B5EF4-FFF2-40B4-BE49-F238E27FC236}">
                  <a16:creationId xmlns:a16="http://schemas.microsoft.com/office/drawing/2014/main" id="{BC84ECA2-98E7-1BE2-4DA6-4E80B8D8B910}"/>
                </a:ext>
              </a:extLst>
            </p:cNvPr>
            <p:cNvSpPr/>
            <p:nvPr/>
          </p:nvSpPr>
          <p:spPr>
            <a:xfrm>
              <a:off x="0" y="0"/>
              <a:ext cx="2633661" cy="6858000"/>
            </a:xfrm>
            <a:prstGeom prst="rect">
              <a:avLst/>
            </a:prstGeom>
            <a:solidFill>
              <a:srgbClr val="00428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A12EAAB-7CEE-09DC-5D07-14D20D631FE5}"/>
                </a:ext>
              </a:extLst>
            </p:cNvPr>
            <p:cNvSpPr txBox="1"/>
            <p:nvPr/>
          </p:nvSpPr>
          <p:spPr>
            <a:xfrm>
              <a:off x="288467" y="117987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1.</a:t>
              </a:r>
            </a:p>
          </p:txBody>
        </p:sp>
      </p:grpSp>
      <p:grpSp>
        <p:nvGrpSpPr>
          <p:cNvPr id="21" name="Group 20">
            <a:extLst>
              <a:ext uri="{FF2B5EF4-FFF2-40B4-BE49-F238E27FC236}">
                <a16:creationId xmlns:a16="http://schemas.microsoft.com/office/drawing/2014/main" id="{07C99455-500E-CD92-D03E-9FDF00DFB4A6}"/>
              </a:ext>
            </a:extLst>
          </p:cNvPr>
          <p:cNvGrpSpPr/>
          <p:nvPr/>
        </p:nvGrpSpPr>
        <p:grpSpPr>
          <a:xfrm>
            <a:off x="288467" y="-3"/>
            <a:ext cx="2633661" cy="6858000"/>
            <a:chOff x="2338642" y="-31561"/>
            <a:chExt cx="2633661" cy="6858000"/>
          </a:xfrm>
        </p:grpSpPr>
        <p:sp>
          <p:nvSpPr>
            <p:cNvPr id="3" name="Rectangle 2">
              <a:extLst>
                <a:ext uri="{FF2B5EF4-FFF2-40B4-BE49-F238E27FC236}">
                  <a16:creationId xmlns:a16="http://schemas.microsoft.com/office/drawing/2014/main" id="{D9A76DE4-32FE-62D2-8433-F58748682C02}"/>
                </a:ext>
              </a:extLst>
            </p:cNvPr>
            <p:cNvSpPr/>
            <p:nvPr/>
          </p:nvSpPr>
          <p:spPr>
            <a:xfrm>
              <a:off x="2338642" y="-31561"/>
              <a:ext cx="2633661" cy="6858000"/>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BC93B55-D1E5-CAAF-7AE1-36E224BE4A6D}"/>
                </a:ext>
              </a:extLst>
            </p:cNvPr>
            <p:cNvSpPr txBox="1"/>
            <p:nvPr/>
          </p:nvSpPr>
          <p:spPr>
            <a:xfrm>
              <a:off x="2924675" y="1223301"/>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2.</a:t>
              </a:r>
            </a:p>
          </p:txBody>
        </p:sp>
      </p:grpSp>
      <p:grpSp>
        <p:nvGrpSpPr>
          <p:cNvPr id="24" name="Group 23">
            <a:extLst>
              <a:ext uri="{FF2B5EF4-FFF2-40B4-BE49-F238E27FC236}">
                <a16:creationId xmlns:a16="http://schemas.microsoft.com/office/drawing/2014/main" id="{BCBB5F39-DB6A-1378-F473-B33D40A2379A}"/>
              </a:ext>
            </a:extLst>
          </p:cNvPr>
          <p:cNvGrpSpPr/>
          <p:nvPr/>
        </p:nvGrpSpPr>
        <p:grpSpPr>
          <a:xfrm>
            <a:off x="1157421" y="0"/>
            <a:ext cx="2633661" cy="6858000"/>
            <a:chOff x="9673356" y="0"/>
            <a:chExt cx="2633661" cy="6858000"/>
          </a:xfrm>
        </p:grpSpPr>
        <p:sp>
          <p:nvSpPr>
            <p:cNvPr id="6" name="Rectangle 5">
              <a:extLst>
                <a:ext uri="{FF2B5EF4-FFF2-40B4-BE49-F238E27FC236}">
                  <a16:creationId xmlns:a16="http://schemas.microsoft.com/office/drawing/2014/main" id="{ADA4E138-6597-9BFE-79D0-21528D165EDE}"/>
                </a:ext>
              </a:extLst>
            </p:cNvPr>
            <p:cNvSpPr/>
            <p:nvPr/>
          </p:nvSpPr>
          <p:spPr>
            <a:xfrm>
              <a:off x="9673356" y="0"/>
              <a:ext cx="2633661" cy="6858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38064CB-1E49-421C-B47D-F456762E4285}"/>
                </a:ext>
              </a:extLst>
            </p:cNvPr>
            <p:cNvSpPr txBox="1"/>
            <p:nvPr/>
          </p:nvSpPr>
          <p:spPr>
            <a:xfrm>
              <a:off x="10263321" y="1233595"/>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5.</a:t>
              </a:r>
            </a:p>
          </p:txBody>
        </p:sp>
        <p:sp>
          <p:nvSpPr>
            <p:cNvPr id="19" name="TextBox 18">
              <a:extLst>
                <a:ext uri="{FF2B5EF4-FFF2-40B4-BE49-F238E27FC236}">
                  <a16:creationId xmlns:a16="http://schemas.microsoft.com/office/drawing/2014/main" id="{FC3E9864-EF80-4413-05A8-65D1E9EFCC06}"/>
                </a:ext>
              </a:extLst>
            </p:cNvPr>
            <p:cNvSpPr txBox="1"/>
            <p:nvPr/>
          </p:nvSpPr>
          <p:spPr>
            <a:xfrm>
              <a:off x="9992785" y="3460557"/>
              <a:ext cx="2075714" cy="923330"/>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Skills Development and Reflection</a:t>
              </a:r>
              <a:endParaRPr lang="en-US" dirty="0">
                <a:solidFill>
                  <a:schemeClr val="bg1"/>
                </a:solidFill>
              </a:endParaRPr>
            </a:p>
          </p:txBody>
        </p:sp>
      </p:grpSp>
      <p:grpSp>
        <p:nvGrpSpPr>
          <p:cNvPr id="23" name="Group 22">
            <a:extLst>
              <a:ext uri="{FF2B5EF4-FFF2-40B4-BE49-F238E27FC236}">
                <a16:creationId xmlns:a16="http://schemas.microsoft.com/office/drawing/2014/main" id="{84D96218-D924-2CB1-FDEA-8F64A71E3717}"/>
              </a:ext>
            </a:extLst>
          </p:cNvPr>
          <p:cNvGrpSpPr/>
          <p:nvPr/>
        </p:nvGrpSpPr>
        <p:grpSpPr>
          <a:xfrm>
            <a:off x="854487" y="20583"/>
            <a:ext cx="2633661" cy="6858000"/>
            <a:chOff x="7337463" y="0"/>
            <a:chExt cx="2633661" cy="6858000"/>
          </a:xfrm>
        </p:grpSpPr>
        <p:sp>
          <p:nvSpPr>
            <p:cNvPr id="5" name="Rectangle 4">
              <a:extLst>
                <a:ext uri="{FF2B5EF4-FFF2-40B4-BE49-F238E27FC236}">
                  <a16:creationId xmlns:a16="http://schemas.microsoft.com/office/drawing/2014/main" id="{6B3966A3-F705-B514-EABC-B3A68248791F}"/>
                </a:ext>
              </a:extLst>
            </p:cNvPr>
            <p:cNvSpPr/>
            <p:nvPr/>
          </p:nvSpPr>
          <p:spPr>
            <a:xfrm>
              <a:off x="7337463" y="0"/>
              <a:ext cx="2633661" cy="6858000"/>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E125B99-6929-811A-AB3C-523CEEFCF70C}"/>
                </a:ext>
              </a:extLst>
            </p:cNvPr>
            <p:cNvSpPr txBox="1"/>
            <p:nvPr/>
          </p:nvSpPr>
          <p:spPr>
            <a:xfrm>
              <a:off x="7786546" y="121300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4.</a:t>
              </a:r>
            </a:p>
          </p:txBody>
        </p:sp>
        <p:sp>
          <p:nvSpPr>
            <p:cNvPr id="18" name="TextBox 17">
              <a:extLst>
                <a:ext uri="{FF2B5EF4-FFF2-40B4-BE49-F238E27FC236}">
                  <a16:creationId xmlns:a16="http://schemas.microsoft.com/office/drawing/2014/main" id="{B6AD88A1-DB1C-3239-F33D-9C8C9172A08F}"/>
                </a:ext>
              </a:extLst>
            </p:cNvPr>
            <p:cNvSpPr txBox="1"/>
            <p:nvPr/>
          </p:nvSpPr>
          <p:spPr>
            <a:xfrm>
              <a:off x="7546964" y="3460557"/>
              <a:ext cx="2075714" cy="1200329"/>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Building an Internet-Based Biographical Encyclopedia</a:t>
              </a:r>
              <a:endParaRPr lang="en-US" dirty="0">
                <a:solidFill>
                  <a:schemeClr val="bg1"/>
                </a:solidFill>
              </a:endParaRPr>
            </a:p>
          </p:txBody>
        </p:sp>
      </p:grpSp>
      <p:grpSp>
        <p:nvGrpSpPr>
          <p:cNvPr id="22" name="Group 21">
            <a:extLst>
              <a:ext uri="{FF2B5EF4-FFF2-40B4-BE49-F238E27FC236}">
                <a16:creationId xmlns:a16="http://schemas.microsoft.com/office/drawing/2014/main" id="{1EF736E1-7E3D-C3BA-ED0C-E3F5AAE737BC}"/>
              </a:ext>
            </a:extLst>
          </p:cNvPr>
          <p:cNvGrpSpPr/>
          <p:nvPr/>
        </p:nvGrpSpPr>
        <p:grpSpPr>
          <a:xfrm>
            <a:off x="615969" y="-3"/>
            <a:ext cx="2611009" cy="6878589"/>
            <a:chOff x="4891642" y="-2"/>
            <a:chExt cx="2633661" cy="6858000"/>
          </a:xfrm>
        </p:grpSpPr>
        <p:sp>
          <p:nvSpPr>
            <p:cNvPr id="4" name="Rectangle 3">
              <a:extLst>
                <a:ext uri="{FF2B5EF4-FFF2-40B4-BE49-F238E27FC236}">
                  <a16:creationId xmlns:a16="http://schemas.microsoft.com/office/drawing/2014/main" id="{3667680A-09A8-F366-B132-2011F373122F}"/>
                </a:ext>
              </a:extLst>
            </p:cNvPr>
            <p:cNvSpPr/>
            <p:nvPr/>
          </p:nvSpPr>
          <p:spPr>
            <a:xfrm>
              <a:off x="4891642" y="-2"/>
              <a:ext cx="2633661" cy="6858000"/>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F280420D-E505-671B-C0D9-383AFC7E37DD}"/>
                </a:ext>
              </a:extLst>
            </p:cNvPr>
            <p:cNvSpPr txBox="1"/>
            <p:nvPr/>
          </p:nvSpPr>
          <p:spPr>
            <a:xfrm>
              <a:off x="5434646" y="124456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3.</a:t>
              </a:r>
            </a:p>
          </p:txBody>
        </p:sp>
        <p:sp>
          <p:nvSpPr>
            <p:cNvPr id="17" name="TextBox 16">
              <a:extLst>
                <a:ext uri="{FF2B5EF4-FFF2-40B4-BE49-F238E27FC236}">
                  <a16:creationId xmlns:a16="http://schemas.microsoft.com/office/drawing/2014/main" id="{EB21220F-8E40-D141-AF20-56B073FDADEB}"/>
                </a:ext>
              </a:extLst>
            </p:cNvPr>
            <p:cNvSpPr txBox="1"/>
            <p:nvPr/>
          </p:nvSpPr>
          <p:spPr>
            <a:xfrm>
              <a:off x="5039000" y="3450262"/>
              <a:ext cx="2332968" cy="1938992"/>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Compiling Biographies and Conducting Interviews</a:t>
              </a:r>
              <a:endParaRPr lang="en-US" sz="2400" dirty="0">
                <a:solidFill>
                  <a:schemeClr val="bg1"/>
                </a:solidFill>
              </a:endParaRPr>
            </a:p>
          </p:txBody>
        </p:sp>
      </p:grpSp>
      <p:grpSp>
        <p:nvGrpSpPr>
          <p:cNvPr id="14" name="Group 13">
            <a:extLst>
              <a:ext uri="{FF2B5EF4-FFF2-40B4-BE49-F238E27FC236}">
                <a16:creationId xmlns:a16="http://schemas.microsoft.com/office/drawing/2014/main" id="{F32D5255-1382-A701-91F7-1238F5235500}"/>
              </a:ext>
            </a:extLst>
          </p:cNvPr>
          <p:cNvGrpSpPr/>
          <p:nvPr/>
        </p:nvGrpSpPr>
        <p:grpSpPr>
          <a:xfrm>
            <a:off x="3892124" y="570744"/>
            <a:ext cx="8104029" cy="5757671"/>
            <a:chOff x="5493762" y="1003592"/>
            <a:chExt cx="6381672" cy="4546270"/>
          </a:xfrm>
        </p:grpSpPr>
        <p:pic>
          <p:nvPicPr>
            <p:cNvPr id="26" name="Picture 25">
              <a:extLst>
                <a:ext uri="{FF2B5EF4-FFF2-40B4-BE49-F238E27FC236}">
                  <a16:creationId xmlns:a16="http://schemas.microsoft.com/office/drawing/2014/main" id="{2378ABE1-195B-A87C-D50B-1ECB4DE40D70}"/>
                </a:ext>
              </a:extLst>
            </p:cNvPr>
            <p:cNvPicPr>
              <a:picLocks noChangeAspect="1"/>
            </p:cNvPicPr>
            <p:nvPr/>
          </p:nvPicPr>
          <p:blipFill>
            <a:blip r:embed="rId3">
              <a:extLst>
                <a:ext uri="{28A0092B-C50C-407E-A947-70E740481C1C}">
                  <a14:useLocalDpi xmlns:a14="http://schemas.microsoft.com/office/drawing/2010/main" val="0"/>
                </a:ext>
              </a:extLst>
            </a:blip>
            <a:srcRect r="70798"/>
            <a:stretch/>
          </p:blipFill>
          <p:spPr>
            <a:xfrm>
              <a:off x="5493762" y="1003592"/>
              <a:ext cx="2684079" cy="4546269"/>
            </a:xfrm>
            <a:prstGeom prst="rect">
              <a:avLst/>
            </a:prstGeom>
          </p:spPr>
        </p:pic>
        <p:pic>
          <p:nvPicPr>
            <p:cNvPr id="27" name="Picture 26">
              <a:extLst>
                <a:ext uri="{FF2B5EF4-FFF2-40B4-BE49-F238E27FC236}">
                  <a16:creationId xmlns:a16="http://schemas.microsoft.com/office/drawing/2014/main" id="{8791B3CD-1657-792D-CAD4-824F3CE67028}"/>
                </a:ext>
              </a:extLst>
            </p:cNvPr>
            <p:cNvPicPr>
              <a:picLocks noChangeAspect="1"/>
            </p:cNvPicPr>
            <p:nvPr/>
          </p:nvPicPr>
          <p:blipFill>
            <a:blip r:embed="rId3">
              <a:extLst>
                <a:ext uri="{28A0092B-C50C-407E-A947-70E740481C1C}">
                  <a14:useLocalDpi xmlns:a14="http://schemas.microsoft.com/office/drawing/2010/main" val="0"/>
                </a:ext>
              </a:extLst>
            </a:blip>
            <a:srcRect l="59772"/>
            <a:stretch/>
          </p:blipFill>
          <p:spPr>
            <a:xfrm>
              <a:off x="8177841" y="1003593"/>
              <a:ext cx="3697593" cy="4546269"/>
            </a:xfrm>
            <a:prstGeom prst="rect">
              <a:avLst/>
            </a:prstGeom>
          </p:spPr>
        </p:pic>
      </p:grpSp>
    </p:spTree>
    <p:extLst>
      <p:ext uri="{BB962C8B-B14F-4D97-AF65-F5344CB8AC3E}">
        <p14:creationId xmlns:p14="http://schemas.microsoft.com/office/powerpoint/2010/main" val="3785357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4769A-61AE-B3A4-F774-8D2827B524BB}"/>
            </a:ext>
          </a:extLst>
        </p:cNvPr>
        <p:cNvGrpSpPr/>
        <p:nvPr/>
      </p:nvGrpSpPr>
      <p:grpSpPr>
        <a:xfrm>
          <a:off x="0" y="0"/>
          <a:ext cx="0" cy="0"/>
          <a:chOff x="0" y="0"/>
          <a:chExt cx="0" cy="0"/>
        </a:xfrm>
      </p:grpSpPr>
      <p:grpSp>
        <p:nvGrpSpPr>
          <p:cNvPr id="20" name="Group 19">
            <a:extLst>
              <a:ext uri="{FF2B5EF4-FFF2-40B4-BE49-F238E27FC236}">
                <a16:creationId xmlns:a16="http://schemas.microsoft.com/office/drawing/2014/main" id="{10C049E1-C52D-9F39-591C-70862721E38F}"/>
              </a:ext>
            </a:extLst>
          </p:cNvPr>
          <p:cNvGrpSpPr/>
          <p:nvPr/>
        </p:nvGrpSpPr>
        <p:grpSpPr>
          <a:xfrm>
            <a:off x="-16382" y="-6"/>
            <a:ext cx="2731126" cy="6858000"/>
            <a:chOff x="0" y="0"/>
            <a:chExt cx="2633661" cy="6858000"/>
          </a:xfrm>
        </p:grpSpPr>
        <p:sp>
          <p:nvSpPr>
            <p:cNvPr id="2" name="Rectangle 1">
              <a:extLst>
                <a:ext uri="{FF2B5EF4-FFF2-40B4-BE49-F238E27FC236}">
                  <a16:creationId xmlns:a16="http://schemas.microsoft.com/office/drawing/2014/main" id="{47C89D55-B5FB-D9F9-8603-2AF54CA7FC27}"/>
                </a:ext>
              </a:extLst>
            </p:cNvPr>
            <p:cNvSpPr/>
            <p:nvPr/>
          </p:nvSpPr>
          <p:spPr>
            <a:xfrm>
              <a:off x="0" y="0"/>
              <a:ext cx="2633661" cy="6858000"/>
            </a:xfrm>
            <a:prstGeom prst="rect">
              <a:avLst/>
            </a:prstGeom>
            <a:solidFill>
              <a:srgbClr val="00428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76DE109A-D18C-A31D-684B-AED3486ED882}"/>
                </a:ext>
              </a:extLst>
            </p:cNvPr>
            <p:cNvSpPr txBox="1"/>
            <p:nvPr/>
          </p:nvSpPr>
          <p:spPr>
            <a:xfrm>
              <a:off x="288467" y="117987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1.</a:t>
              </a:r>
            </a:p>
          </p:txBody>
        </p:sp>
      </p:grpSp>
      <p:grpSp>
        <p:nvGrpSpPr>
          <p:cNvPr id="21" name="Group 20">
            <a:extLst>
              <a:ext uri="{FF2B5EF4-FFF2-40B4-BE49-F238E27FC236}">
                <a16:creationId xmlns:a16="http://schemas.microsoft.com/office/drawing/2014/main" id="{C978E7F8-38AF-7B1C-BF2B-9D0BEAE32B2D}"/>
              </a:ext>
            </a:extLst>
          </p:cNvPr>
          <p:cNvGrpSpPr/>
          <p:nvPr/>
        </p:nvGrpSpPr>
        <p:grpSpPr>
          <a:xfrm>
            <a:off x="288467" y="-3"/>
            <a:ext cx="2633661" cy="6858000"/>
            <a:chOff x="2338642" y="-31561"/>
            <a:chExt cx="2633661" cy="6858000"/>
          </a:xfrm>
        </p:grpSpPr>
        <p:sp>
          <p:nvSpPr>
            <p:cNvPr id="3" name="Rectangle 2">
              <a:extLst>
                <a:ext uri="{FF2B5EF4-FFF2-40B4-BE49-F238E27FC236}">
                  <a16:creationId xmlns:a16="http://schemas.microsoft.com/office/drawing/2014/main" id="{FCB3FC66-1653-9958-A4AE-3EAFBB9A8B73}"/>
                </a:ext>
              </a:extLst>
            </p:cNvPr>
            <p:cNvSpPr/>
            <p:nvPr/>
          </p:nvSpPr>
          <p:spPr>
            <a:xfrm>
              <a:off x="2338642" y="-31561"/>
              <a:ext cx="2633661" cy="6858000"/>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62163F0-3DF1-147F-0B2A-A23179E801C7}"/>
                </a:ext>
              </a:extLst>
            </p:cNvPr>
            <p:cNvSpPr txBox="1"/>
            <p:nvPr/>
          </p:nvSpPr>
          <p:spPr>
            <a:xfrm>
              <a:off x="2924675" y="1223301"/>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2.</a:t>
              </a:r>
            </a:p>
          </p:txBody>
        </p:sp>
      </p:grpSp>
      <p:grpSp>
        <p:nvGrpSpPr>
          <p:cNvPr id="22" name="Group 21">
            <a:extLst>
              <a:ext uri="{FF2B5EF4-FFF2-40B4-BE49-F238E27FC236}">
                <a16:creationId xmlns:a16="http://schemas.microsoft.com/office/drawing/2014/main" id="{E1B2C7C2-504C-BBC5-F5EA-AD0C606A7344}"/>
              </a:ext>
            </a:extLst>
          </p:cNvPr>
          <p:cNvGrpSpPr/>
          <p:nvPr/>
        </p:nvGrpSpPr>
        <p:grpSpPr>
          <a:xfrm>
            <a:off x="615969" y="-3"/>
            <a:ext cx="2611009" cy="6878589"/>
            <a:chOff x="4891642" y="-2"/>
            <a:chExt cx="2633661" cy="6858000"/>
          </a:xfrm>
        </p:grpSpPr>
        <p:sp>
          <p:nvSpPr>
            <p:cNvPr id="4" name="Rectangle 3">
              <a:extLst>
                <a:ext uri="{FF2B5EF4-FFF2-40B4-BE49-F238E27FC236}">
                  <a16:creationId xmlns:a16="http://schemas.microsoft.com/office/drawing/2014/main" id="{0D1A0D6C-856F-EC9D-6DEF-82D26A0B29A6}"/>
                </a:ext>
              </a:extLst>
            </p:cNvPr>
            <p:cNvSpPr/>
            <p:nvPr/>
          </p:nvSpPr>
          <p:spPr>
            <a:xfrm>
              <a:off x="4891642" y="-2"/>
              <a:ext cx="2633661" cy="6858000"/>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16F1855-F7F7-40B7-8134-3D3CC32B827B}"/>
                </a:ext>
              </a:extLst>
            </p:cNvPr>
            <p:cNvSpPr txBox="1"/>
            <p:nvPr/>
          </p:nvSpPr>
          <p:spPr>
            <a:xfrm>
              <a:off x="5434646" y="124456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3.</a:t>
              </a:r>
            </a:p>
          </p:txBody>
        </p:sp>
        <p:sp>
          <p:nvSpPr>
            <p:cNvPr id="17" name="TextBox 16">
              <a:extLst>
                <a:ext uri="{FF2B5EF4-FFF2-40B4-BE49-F238E27FC236}">
                  <a16:creationId xmlns:a16="http://schemas.microsoft.com/office/drawing/2014/main" id="{FA5E55E8-7F41-21F0-2033-D281EF681E99}"/>
                </a:ext>
              </a:extLst>
            </p:cNvPr>
            <p:cNvSpPr txBox="1"/>
            <p:nvPr/>
          </p:nvSpPr>
          <p:spPr>
            <a:xfrm>
              <a:off x="5039000" y="3450262"/>
              <a:ext cx="2332968" cy="1938992"/>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Compiling Biographies and Conducting Interviews</a:t>
              </a:r>
              <a:endParaRPr lang="en-US" sz="2400" dirty="0">
                <a:solidFill>
                  <a:schemeClr val="bg1"/>
                </a:solidFill>
              </a:endParaRPr>
            </a:p>
          </p:txBody>
        </p:sp>
      </p:grpSp>
      <p:grpSp>
        <p:nvGrpSpPr>
          <p:cNvPr id="24" name="Group 23">
            <a:extLst>
              <a:ext uri="{FF2B5EF4-FFF2-40B4-BE49-F238E27FC236}">
                <a16:creationId xmlns:a16="http://schemas.microsoft.com/office/drawing/2014/main" id="{6E094D35-9AC7-F80F-57EA-6F67BBEC5523}"/>
              </a:ext>
            </a:extLst>
          </p:cNvPr>
          <p:cNvGrpSpPr/>
          <p:nvPr/>
        </p:nvGrpSpPr>
        <p:grpSpPr>
          <a:xfrm>
            <a:off x="1157421" y="0"/>
            <a:ext cx="2633661" cy="6858000"/>
            <a:chOff x="9673356" y="0"/>
            <a:chExt cx="2633661" cy="6858000"/>
          </a:xfrm>
        </p:grpSpPr>
        <p:sp>
          <p:nvSpPr>
            <p:cNvPr id="6" name="Rectangle 5">
              <a:extLst>
                <a:ext uri="{FF2B5EF4-FFF2-40B4-BE49-F238E27FC236}">
                  <a16:creationId xmlns:a16="http://schemas.microsoft.com/office/drawing/2014/main" id="{FB0A8524-2D2F-04EE-7DC9-2797679414BD}"/>
                </a:ext>
              </a:extLst>
            </p:cNvPr>
            <p:cNvSpPr/>
            <p:nvPr/>
          </p:nvSpPr>
          <p:spPr>
            <a:xfrm>
              <a:off x="9673356" y="0"/>
              <a:ext cx="2633661" cy="6858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DD6C130-58CF-9044-9D0B-C2E7BEB73CD4}"/>
                </a:ext>
              </a:extLst>
            </p:cNvPr>
            <p:cNvSpPr txBox="1"/>
            <p:nvPr/>
          </p:nvSpPr>
          <p:spPr>
            <a:xfrm>
              <a:off x="10263321" y="1233595"/>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5.</a:t>
              </a:r>
            </a:p>
          </p:txBody>
        </p:sp>
        <p:sp>
          <p:nvSpPr>
            <p:cNvPr id="19" name="TextBox 18">
              <a:extLst>
                <a:ext uri="{FF2B5EF4-FFF2-40B4-BE49-F238E27FC236}">
                  <a16:creationId xmlns:a16="http://schemas.microsoft.com/office/drawing/2014/main" id="{8CA89786-7EC8-3D70-BC7F-DD949E1F4E1B}"/>
                </a:ext>
              </a:extLst>
            </p:cNvPr>
            <p:cNvSpPr txBox="1"/>
            <p:nvPr/>
          </p:nvSpPr>
          <p:spPr>
            <a:xfrm>
              <a:off x="9992785" y="3460557"/>
              <a:ext cx="2075714" cy="923330"/>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Skills Development and Reflection</a:t>
              </a:r>
              <a:endParaRPr lang="en-US" dirty="0">
                <a:solidFill>
                  <a:schemeClr val="bg1"/>
                </a:solidFill>
              </a:endParaRPr>
            </a:p>
          </p:txBody>
        </p:sp>
      </p:grpSp>
      <p:grpSp>
        <p:nvGrpSpPr>
          <p:cNvPr id="23" name="Group 22">
            <a:extLst>
              <a:ext uri="{FF2B5EF4-FFF2-40B4-BE49-F238E27FC236}">
                <a16:creationId xmlns:a16="http://schemas.microsoft.com/office/drawing/2014/main" id="{E088923D-8B69-F3E7-E9B2-A54C77BF9635}"/>
              </a:ext>
            </a:extLst>
          </p:cNvPr>
          <p:cNvGrpSpPr/>
          <p:nvPr/>
        </p:nvGrpSpPr>
        <p:grpSpPr>
          <a:xfrm>
            <a:off x="854487" y="-6"/>
            <a:ext cx="2633661" cy="6878589"/>
            <a:chOff x="7337463" y="0"/>
            <a:chExt cx="2633661" cy="6858000"/>
          </a:xfrm>
        </p:grpSpPr>
        <p:sp>
          <p:nvSpPr>
            <p:cNvPr id="5" name="Rectangle 4">
              <a:extLst>
                <a:ext uri="{FF2B5EF4-FFF2-40B4-BE49-F238E27FC236}">
                  <a16:creationId xmlns:a16="http://schemas.microsoft.com/office/drawing/2014/main" id="{BFADDA7B-89B0-72E3-71DD-1684E8B82596}"/>
                </a:ext>
              </a:extLst>
            </p:cNvPr>
            <p:cNvSpPr/>
            <p:nvPr/>
          </p:nvSpPr>
          <p:spPr>
            <a:xfrm>
              <a:off x="7337463" y="0"/>
              <a:ext cx="2633661" cy="6858000"/>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D5D84F2-7D3D-7788-EAA2-EEE54A4E5DBA}"/>
                </a:ext>
              </a:extLst>
            </p:cNvPr>
            <p:cNvSpPr txBox="1"/>
            <p:nvPr/>
          </p:nvSpPr>
          <p:spPr>
            <a:xfrm>
              <a:off x="7786546" y="121300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4.</a:t>
              </a:r>
            </a:p>
          </p:txBody>
        </p:sp>
        <p:sp>
          <p:nvSpPr>
            <p:cNvPr id="18" name="TextBox 17">
              <a:extLst>
                <a:ext uri="{FF2B5EF4-FFF2-40B4-BE49-F238E27FC236}">
                  <a16:creationId xmlns:a16="http://schemas.microsoft.com/office/drawing/2014/main" id="{BCAF5268-BBFE-244B-7697-02CEBED76824}"/>
                </a:ext>
              </a:extLst>
            </p:cNvPr>
            <p:cNvSpPr txBox="1"/>
            <p:nvPr/>
          </p:nvSpPr>
          <p:spPr>
            <a:xfrm>
              <a:off x="7546964" y="3460557"/>
              <a:ext cx="2075714" cy="1569660"/>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Creating a Digital Gallery of Artworks</a:t>
              </a:r>
              <a:endParaRPr lang="en-US" sz="2400" dirty="0">
                <a:solidFill>
                  <a:schemeClr val="bg1"/>
                </a:solidFill>
              </a:endParaRPr>
            </a:p>
          </p:txBody>
        </p:sp>
      </p:grpSp>
      <p:pic>
        <p:nvPicPr>
          <p:cNvPr id="13" name="Picture 12">
            <a:extLst>
              <a:ext uri="{FF2B5EF4-FFF2-40B4-BE49-F238E27FC236}">
                <a16:creationId xmlns:a16="http://schemas.microsoft.com/office/drawing/2014/main" id="{321DA6FA-0969-E791-B1BF-325CF53E3A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9831" y="517433"/>
            <a:ext cx="2772156" cy="2623458"/>
          </a:xfrm>
          <a:prstGeom prst="rect">
            <a:avLst/>
          </a:prstGeom>
        </p:spPr>
      </p:pic>
      <p:pic>
        <p:nvPicPr>
          <p:cNvPr id="16" name="Picture 15">
            <a:extLst>
              <a:ext uri="{FF2B5EF4-FFF2-40B4-BE49-F238E27FC236}">
                <a16:creationId xmlns:a16="http://schemas.microsoft.com/office/drawing/2014/main" id="{7F5304A2-2B8F-259E-E441-6E7A9FAC58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1987" y="1506815"/>
            <a:ext cx="3797300" cy="1562100"/>
          </a:xfrm>
          <a:prstGeom prst="rect">
            <a:avLst/>
          </a:prstGeom>
        </p:spPr>
      </p:pic>
      <p:pic>
        <p:nvPicPr>
          <p:cNvPr id="28" name="Picture 27">
            <a:extLst>
              <a:ext uri="{FF2B5EF4-FFF2-40B4-BE49-F238E27FC236}">
                <a16:creationId xmlns:a16="http://schemas.microsoft.com/office/drawing/2014/main" id="{D735FA29-C63D-D7E0-C669-8CB071E6EC94}"/>
              </a:ext>
            </a:extLst>
          </p:cNvPr>
          <p:cNvPicPr>
            <a:picLocks noChangeAspect="1"/>
          </p:cNvPicPr>
          <p:nvPr/>
        </p:nvPicPr>
        <p:blipFill>
          <a:blip r:embed="rId5">
            <a:extLst>
              <a:ext uri="{28A0092B-C50C-407E-A947-70E740481C1C}">
                <a14:useLocalDpi xmlns:a14="http://schemas.microsoft.com/office/drawing/2010/main" val="0"/>
              </a:ext>
            </a:extLst>
          </a:blip>
          <a:srcRect r="24124"/>
          <a:stretch/>
        </p:blipFill>
        <p:spPr>
          <a:xfrm>
            <a:off x="4089831" y="3337961"/>
            <a:ext cx="7893307" cy="2779306"/>
          </a:xfrm>
          <a:prstGeom prst="rect">
            <a:avLst/>
          </a:prstGeom>
        </p:spPr>
      </p:pic>
    </p:spTree>
    <p:extLst>
      <p:ext uri="{BB962C8B-B14F-4D97-AF65-F5344CB8AC3E}">
        <p14:creationId xmlns:p14="http://schemas.microsoft.com/office/powerpoint/2010/main" val="431619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D509B5-DAC6-D3DA-7CB0-F42680B11904}"/>
            </a:ext>
          </a:extLst>
        </p:cNvPr>
        <p:cNvGrpSpPr/>
        <p:nvPr/>
      </p:nvGrpSpPr>
      <p:grpSpPr>
        <a:xfrm>
          <a:off x="0" y="0"/>
          <a:ext cx="0" cy="0"/>
          <a:chOff x="0" y="0"/>
          <a:chExt cx="0" cy="0"/>
        </a:xfrm>
      </p:grpSpPr>
      <p:grpSp>
        <p:nvGrpSpPr>
          <p:cNvPr id="20" name="Group 19">
            <a:extLst>
              <a:ext uri="{FF2B5EF4-FFF2-40B4-BE49-F238E27FC236}">
                <a16:creationId xmlns:a16="http://schemas.microsoft.com/office/drawing/2014/main" id="{F022F154-F665-FD50-9BB4-772841BDA372}"/>
              </a:ext>
            </a:extLst>
          </p:cNvPr>
          <p:cNvGrpSpPr/>
          <p:nvPr/>
        </p:nvGrpSpPr>
        <p:grpSpPr>
          <a:xfrm>
            <a:off x="-16382" y="-6"/>
            <a:ext cx="2731126" cy="6858000"/>
            <a:chOff x="0" y="0"/>
            <a:chExt cx="2633661" cy="6858000"/>
          </a:xfrm>
        </p:grpSpPr>
        <p:sp>
          <p:nvSpPr>
            <p:cNvPr id="2" name="Rectangle 1">
              <a:extLst>
                <a:ext uri="{FF2B5EF4-FFF2-40B4-BE49-F238E27FC236}">
                  <a16:creationId xmlns:a16="http://schemas.microsoft.com/office/drawing/2014/main" id="{88A9EFB3-77D5-A1AA-D672-FB074F31D3CC}"/>
                </a:ext>
              </a:extLst>
            </p:cNvPr>
            <p:cNvSpPr/>
            <p:nvPr/>
          </p:nvSpPr>
          <p:spPr>
            <a:xfrm>
              <a:off x="0" y="0"/>
              <a:ext cx="2633661" cy="6858000"/>
            </a:xfrm>
            <a:prstGeom prst="rect">
              <a:avLst/>
            </a:prstGeom>
            <a:solidFill>
              <a:srgbClr val="00428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A216BDB1-94F7-0B5D-DFDE-459C00953DB3}"/>
                </a:ext>
              </a:extLst>
            </p:cNvPr>
            <p:cNvSpPr txBox="1"/>
            <p:nvPr/>
          </p:nvSpPr>
          <p:spPr>
            <a:xfrm>
              <a:off x="288467" y="117987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1.</a:t>
              </a:r>
            </a:p>
          </p:txBody>
        </p:sp>
      </p:grpSp>
      <p:grpSp>
        <p:nvGrpSpPr>
          <p:cNvPr id="21" name="Group 20">
            <a:extLst>
              <a:ext uri="{FF2B5EF4-FFF2-40B4-BE49-F238E27FC236}">
                <a16:creationId xmlns:a16="http://schemas.microsoft.com/office/drawing/2014/main" id="{D52E4977-E2E7-EA3E-8FA9-CA0B2476319B}"/>
              </a:ext>
            </a:extLst>
          </p:cNvPr>
          <p:cNvGrpSpPr/>
          <p:nvPr/>
        </p:nvGrpSpPr>
        <p:grpSpPr>
          <a:xfrm>
            <a:off x="288467" y="-3"/>
            <a:ext cx="2633661" cy="6858000"/>
            <a:chOff x="2338642" y="-31561"/>
            <a:chExt cx="2633661" cy="6858000"/>
          </a:xfrm>
        </p:grpSpPr>
        <p:sp>
          <p:nvSpPr>
            <p:cNvPr id="3" name="Rectangle 2">
              <a:extLst>
                <a:ext uri="{FF2B5EF4-FFF2-40B4-BE49-F238E27FC236}">
                  <a16:creationId xmlns:a16="http://schemas.microsoft.com/office/drawing/2014/main" id="{A780AB0C-2BEF-DAFE-A91E-3377D912598E}"/>
                </a:ext>
              </a:extLst>
            </p:cNvPr>
            <p:cNvSpPr/>
            <p:nvPr/>
          </p:nvSpPr>
          <p:spPr>
            <a:xfrm>
              <a:off x="2338642" y="-31561"/>
              <a:ext cx="2633661" cy="6858000"/>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AAC9969-4AF1-8781-E7E2-A3E229272FC4}"/>
                </a:ext>
              </a:extLst>
            </p:cNvPr>
            <p:cNvSpPr txBox="1"/>
            <p:nvPr/>
          </p:nvSpPr>
          <p:spPr>
            <a:xfrm>
              <a:off x="2924675" y="1223301"/>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2.</a:t>
              </a:r>
            </a:p>
          </p:txBody>
        </p:sp>
      </p:grpSp>
      <p:grpSp>
        <p:nvGrpSpPr>
          <p:cNvPr id="22" name="Group 21">
            <a:extLst>
              <a:ext uri="{FF2B5EF4-FFF2-40B4-BE49-F238E27FC236}">
                <a16:creationId xmlns:a16="http://schemas.microsoft.com/office/drawing/2014/main" id="{5D026D80-5169-8DAC-1D8D-DB73559CA7E7}"/>
              </a:ext>
            </a:extLst>
          </p:cNvPr>
          <p:cNvGrpSpPr/>
          <p:nvPr/>
        </p:nvGrpSpPr>
        <p:grpSpPr>
          <a:xfrm>
            <a:off x="615969" y="-3"/>
            <a:ext cx="2611009" cy="6878589"/>
            <a:chOff x="4891642" y="-2"/>
            <a:chExt cx="2633661" cy="6858000"/>
          </a:xfrm>
        </p:grpSpPr>
        <p:sp>
          <p:nvSpPr>
            <p:cNvPr id="4" name="Rectangle 3">
              <a:extLst>
                <a:ext uri="{FF2B5EF4-FFF2-40B4-BE49-F238E27FC236}">
                  <a16:creationId xmlns:a16="http://schemas.microsoft.com/office/drawing/2014/main" id="{83E1142C-73DB-B8F3-D6A6-9CE508DC1F02}"/>
                </a:ext>
              </a:extLst>
            </p:cNvPr>
            <p:cNvSpPr/>
            <p:nvPr/>
          </p:nvSpPr>
          <p:spPr>
            <a:xfrm>
              <a:off x="4891642" y="-2"/>
              <a:ext cx="2633661" cy="6858000"/>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4E69721-8A74-E791-F783-0B30487A1385}"/>
                </a:ext>
              </a:extLst>
            </p:cNvPr>
            <p:cNvSpPr txBox="1"/>
            <p:nvPr/>
          </p:nvSpPr>
          <p:spPr>
            <a:xfrm>
              <a:off x="5434646" y="124456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3.</a:t>
              </a:r>
            </a:p>
          </p:txBody>
        </p:sp>
        <p:sp>
          <p:nvSpPr>
            <p:cNvPr id="17" name="TextBox 16">
              <a:extLst>
                <a:ext uri="{FF2B5EF4-FFF2-40B4-BE49-F238E27FC236}">
                  <a16:creationId xmlns:a16="http://schemas.microsoft.com/office/drawing/2014/main" id="{672B2A48-2BAD-93CF-5D94-ACBEAEF8B1B5}"/>
                </a:ext>
              </a:extLst>
            </p:cNvPr>
            <p:cNvSpPr txBox="1"/>
            <p:nvPr/>
          </p:nvSpPr>
          <p:spPr>
            <a:xfrm>
              <a:off x="5039000" y="3450262"/>
              <a:ext cx="2332968" cy="1938992"/>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Compiling Biographies and Conducting Interviews</a:t>
              </a:r>
              <a:endParaRPr lang="en-US" sz="2400" dirty="0">
                <a:solidFill>
                  <a:schemeClr val="bg1"/>
                </a:solidFill>
              </a:endParaRPr>
            </a:p>
          </p:txBody>
        </p:sp>
      </p:grpSp>
      <p:grpSp>
        <p:nvGrpSpPr>
          <p:cNvPr id="23" name="Group 22">
            <a:extLst>
              <a:ext uri="{FF2B5EF4-FFF2-40B4-BE49-F238E27FC236}">
                <a16:creationId xmlns:a16="http://schemas.microsoft.com/office/drawing/2014/main" id="{2DA3FA2C-4F78-BA26-A88E-10AEBE6244B5}"/>
              </a:ext>
            </a:extLst>
          </p:cNvPr>
          <p:cNvGrpSpPr/>
          <p:nvPr/>
        </p:nvGrpSpPr>
        <p:grpSpPr>
          <a:xfrm>
            <a:off x="854487" y="20583"/>
            <a:ext cx="2633661" cy="6858000"/>
            <a:chOff x="7337463" y="0"/>
            <a:chExt cx="2633661" cy="6858000"/>
          </a:xfrm>
        </p:grpSpPr>
        <p:sp>
          <p:nvSpPr>
            <p:cNvPr id="5" name="Rectangle 4">
              <a:extLst>
                <a:ext uri="{FF2B5EF4-FFF2-40B4-BE49-F238E27FC236}">
                  <a16:creationId xmlns:a16="http://schemas.microsoft.com/office/drawing/2014/main" id="{BC7D17CD-9BB7-4AE9-BE7B-767FC046E9E0}"/>
                </a:ext>
              </a:extLst>
            </p:cNvPr>
            <p:cNvSpPr/>
            <p:nvPr/>
          </p:nvSpPr>
          <p:spPr>
            <a:xfrm>
              <a:off x="7337463" y="0"/>
              <a:ext cx="2633661" cy="6858000"/>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B244DDA-884D-FE36-E594-903758E0E721}"/>
                </a:ext>
              </a:extLst>
            </p:cNvPr>
            <p:cNvSpPr txBox="1"/>
            <p:nvPr/>
          </p:nvSpPr>
          <p:spPr>
            <a:xfrm>
              <a:off x="7786546" y="121300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4.</a:t>
              </a:r>
            </a:p>
          </p:txBody>
        </p:sp>
        <p:sp>
          <p:nvSpPr>
            <p:cNvPr id="18" name="TextBox 17">
              <a:extLst>
                <a:ext uri="{FF2B5EF4-FFF2-40B4-BE49-F238E27FC236}">
                  <a16:creationId xmlns:a16="http://schemas.microsoft.com/office/drawing/2014/main" id="{2A65C218-0340-384E-3EDC-471F10BB101B}"/>
                </a:ext>
              </a:extLst>
            </p:cNvPr>
            <p:cNvSpPr txBox="1"/>
            <p:nvPr/>
          </p:nvSpPr>
          <p:spPr>
            <a:xfrm>
              <a:off x="7546964" y="3460557"/>
              <a:ext cx="2075714" cy="1569660"/>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Creating a Digital Gallery of Artworks</a:t>
              </a:r>
              <a:endParaRPr lang="en-US" sz="2400" dirty="0">
                <a:solidFill>
                  <a:schemeClr val="bg1"/>
                </a:solidFill>
              </a:endParaRPr>
            </a:p>
          </p:txBody>
        </p:sp>
      </p:grpSp>
      <p:grpSp>
        <p:nvGrpSpPr>
          <p:cNvPr id="24" name="Group 23">
            <a:extLst>
              <a:ext uri="{FF2B5EF4-FFF2-40B4-BE49-F238E27FC236}">
                <a16:creationId xmlns:a16="http://schemas.microsoft.com/office/drawing/2014/main" id="{65E87122-9A9F-D582-1019-A8B1DB064A2B}"/>
              </a:ext>
            </a:extLst>
          </p:cNvPr>
          <p:cNvGrpSpPr/>
          <p:nvPr/>
        </p:nvGrpSpPr>
        <p:grpSpPr>
          <a:xfrm>
            <a:off x="1157421" y="0"/>
            <a:ext cx="2633661" cy="6858000"/>
            <a:chOff x="9673356" y="0"/>
            <a:chExt cx="2633661" cy="6858000"/>
          </a:xfrm>
        </p:grpSpPr>
        <p:sp>
          <p:nvSpPr>
            <p:cNvPr id="6" name="Rectangle 5">
              <a:extLst>
                <a:ext uri="{FF2B5EF4-FFF2-40B4-BE49-F238E27FC236}">
                  <a16:creationId xmlns:a16="http://schemas.microsoft.com/office/drawing/2014/main" id="{9AE9F729-F584-DB6B-8B70-5D4EA40226C7}"/>
                </a:ext>
              </a:extLst>
            </p:cNvPr>
            <p:cNvSpPr/>
            <p:nvPr/>
          </p:nvSpPr>
          <p:spPr>
            <a:xfrm>
              <a:off x="9673356" y="0"/>
              <a:ext cx="2633661" cy="6858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3E5B3A68-A41E-BD11-BAE3-56538020B92C}"/>
                </a:ext>
              </a:extLst>
            </p:cNvPr>
            <p:cNvSpPr txBox="1"/>
            <p:nvPr/>
          </p:nvSpPr>
          <p:spPr>
            <a:xfrm>
              <a:off x="10263321" y="1233595"/>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5.</a:t>
              </a:r>
            </a:p>
          </p:txBody>
        </p:sp>
        <p:sp>
          <p:nvSpPr>
            <p:cNvPr id="19" name="TextBox 18">
              <a:extLst>
                <a:ext uri="{FF2B5EF4-FFF2-40B4-BE49-F238E27FC236}">
                  <a16:creationId xmlns:a16="http://schemas.microsoft.com/office/drawing/2014/main" id="{08CC96E7-9A89-83E3-342E-8D7DD9233B5F}"/>
                </a:ext>
              </a:extLst>
            </p:cNvPr>
            <p:cNvSpPr txBox="1"/>
            <p:nvPr/>
          </p:nvSpPr>
          <p:spPr>
            <a:xfrm>
              <a:off x="9819505" y="3460557"/>
              <a:ext cx="2423096" cy="2308324"/>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Exploring Slavic Contributions to Northwest Art and Culture</a:t>
              </a:r>
              <a:endParaRPr lang="en-US" sz="2400" dirty="0">
                <a:solidFill>
                  <a:schemeClr val="bg1"/>
                </a:solidFill>
              </a:endParaRPr>
            </a:p>
          </p:txBody>
        </p:sp>
      </p:grpSp>
      <p:pic>
        <p:nvPicPr>
          <p:cNvPr id="14" name="Picture 13">
            <a:extLst>
              <a:ext uri="{FF2B5EF4-FFF2-40B4-BE49-F238E27FC236}">
                <a16:creationId xmlns:a16="http://schemas.microsoft.com/office/drawing/2014/main" id="{4AA27AF8-BEFA-BE9E-CFB5-E1B6BA0FEB8F}"/>
              </a:ext>
            </a:extLst>
          </p:cNvPr>
          <p:cNvPicPr>
            <a:picLocks noChangeAspect="1"/>
          </p:cNvPicPr>
          <p:nvPr/>
        </p:nvPicPr>
        <p:blipFill>
          <a:blip r:embed="rId3">
            <a:extLst>
              <a:ext uri="{28A0092B-C50C-407E-A947-70E740481C1C}">
                <a14:useLocalDpi xmlns:a14="http://schemas.microsoft.com/office/drawing/2010/main" val="0"/>
              </a:ext>
            </a:extLst>
          </a:blip>
          <a:srcRect l="18176" t="6232" r="16198" b="51514"/>
          <a:stretch/>
        </p:blipFill>
        <p:spPr>
          <a:xfrm>
            <a:off x="4094016" y="188255"/>
            <a:ext cx="7809517" cy="2409299"/>
          </a:xfrm>
          <a:prstGeom prst="rect">
            <a:avLst/>
          </a:prstGeom>
        </p:spPr>
      </p:pic>
      <p:sp>
        <p:nvSpPr>
          <p:cNvPr id="25" name="TextBox 24">
            <a:extLst>
              <a:ext uri="{FF2B5EF4-FFF2-40B4-BE49-F238E27FC236}">
                <a16:creationId xmlns:a16="http://schemas.microsoft.com/office/drawing/2014/main" id="{5AF19551-FEB0-A389-5F4E-4C77394EB35A}"/>
              </a:ext>
            </a:extLst>
          </p:cNvPr>
          <p:cNvSpPr txBox="1"/>
          <p:nvPr/>
        </p:nvSpPr>
        <p:spPr>
          <a:xfrm>
            <a:off x="4108199" y="2769945"/>
            <a:ext cx="7795333" cy="3408625"/>
          </a:xfrm>
          <a:prstGeom prst="rect">
            <a:avLst/>
          </a:prstGeom>
          <a:noFill/>
        </p:spPr>
        <p:txBody>
          <a:bodyPr wrap="square">
            <a:spAutoFit/>
          </a:bodyPr>
          <a:lstStyle/>
          <a:p>
            <a:pPr algn="ctr" fontAlgn="base">
              <a:spcAft>
                <a:spcPts val="2132"/>
              </a:spcAft>
            </a:pPr>
            <a:r>
              <a:rPr lang="en-US" b="1" i="0" dirty="0">
                <a:solidFill>
                  <a:schemeClr val="bg1"/>
                </a:solidFill>
                <a:effectLst/>
                <a:latin typeface="Century Schoolbook" panose="02040604050505020304" pitchFamily="18" charset="0"/>
              </a:rPr>
              <a:t>Bibliography of Slavs in North America</a:t>
            </a:r>
          </a:p>
          <a:p>
            <a:pPr algn="l" fontAlgn="base">
              <a:spcAft>
                <a:spcPts val="2132"/>
              </a:spcAft>
            </a:pPr>
            <a:r>
              <a:rPr lang="en-US" b="0" i="0" dirty="0">
                <a:solidFill>
                  <a:schemeClr val="bg1"/>
                </a:solidFill>
                <a:effectLst/>
                <a:latin typeface="Century Schoolbook" panose="02040604050505020304" pitchFamily="18" charset="0"/>
              </a:rPr>
              <a:t>Slavs, also known as Slavic peoples — historically located in Eastern and Southeastern Europe. In search of a better life due to various historical, political, economic, and social conditions, Slavs migrated from their homelands — thus extending their settlements across North Asia to the Pacific Ocean. This bibliography includes titles of books that reflect the history and culture of Slavs in the United States with a strong emphasis on Slavic immigrants’ representation in the Northwest. It also provides a number of links to Slavic associations and organizations operating in the United States</a:t>
            </a:r>
            <a:r>
              <a:rPr lang="en-US" dirty="0">
                <a:solidFill>
                  <a:schemeClr val="bg1"/>
                </a:solidFill>
                <a:latin typeface="Century Schoolbook" panose="02040604050505020304" pitchFamily="18" charset="0"/>
              </a:rPr>
              <a:t>.</a:t>
            </a:r>
            <a:br>
              <a:rPr lang="en-US" b="0" i="0" dirty="0">
                <a:solidFill>
                  <a:schemeClr val="bg1"/>
                </a:solidFill>
                <a:effectLst/>
                <a:latin typeface="Century Schoolbook" panose="02040604050505020304" pitchFamily="18" charset="0"/>
              </a:rPr>
            </a:br>
            <a:endParaRPr lang="en-US" b="0" i="0" dirty="0">
              <a:solidFill>
                <a:schemeClr val="bg1"/>
              </a:solidFill>
              <a:effectLst/>
              <a:latin typeface="Century Schoolbook" panose="02040604050505020304" pitchFamily="18" charset="0"/>
            </a:endParaRPr>
          </a:p>
        </p:txBody>
      </p:sp>
    </p:spTree>
    <p:extLst>
      <p:ext uri="{BB962C8B-B14F-4D97-AF65-F5344CB8AC3E}">
        <p14:creationId xmlns:p14="http://schemas.microsoft.com/office/powerpoint/2010/main" val="29046983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75A61-5ECC-D0EE-056C-838A6F7A248E}"/>
            </a:ext>
          </a:extLst>
        </p:cNvPr>
        <p:cNvGrpSpPr/>
        <p:nvPr/>
      </p:nvGrpSpPr>
      <p:grpSpPr>
        <a:xfrm>
          <a:off x="0" y="0"/>
          <a:ext cx="0" cy="0"/>
          <a:chOff x="0" y="0"/>
          <a:chExt cx="0" cy="0"/>
        </a:xfrm>
      </p:grpSpPr>
      <p:grpSp>
        <p:nvGrpSpPr>
          <p:cNvPr id="20" name="Group 19">
            <a:extLst>
              <a:ext uri="{FF2B5EF4-FFF2-40B4-BE49-F238E27FC236}">
                <a16:creationId xmlns:a16="http://schemas.microsoft.com/office/drawing/2014/main" id="{3E1D34F3-1FDB-3F5F-DE4D-56922544D7A8}"/>
              </a:ext>
            </a:extLst>
          </p:cNvPr>
          <p:cNvGrpSpPr/>
          <p:nvPr/>
        </p:nvGrpSpPr>
        <p:grpSpPr>
          <a:xfrm>
            <a:off x="-16382" y="-6"/>
            <a:ext cx="2731126" cy="6858000"/>
            <a:chOff x="0" y="0"/>
            <a:chExt cx="2633661" cy="6858000"/>
          </a:xfrm>
        </p:grpSpPr>
        <p:sp>
          <p:nvSpPr>
            <p:cNvPr id="2" name="Rectangle 1">
              <a:extLst>
                <a:ext uri="{FF2B5EF4-FFF2-40B4-BE49-F238E27FC236}">
                  <a16:creationId xmlns:a16="http://schemas.microsoft.com/office/drawing/2014/main" id="{4DD76403-FCA9-97C3-D7E5-394C11FFCE51}"/>
                </a:ext>
              </a:extLst>
            </p:cNvPr>
            <p:cNvSpPr/>
            <p:nvPr/>
          </p:nvSpPr>
          <p:spPr>
            <a:xfrm>
              <a:off x="0" y="0"/>
              <a:ext cx="2633661" cy="6858000"/>
            </a:xfrm>
            <a:prstGeom prst="rect">
              <a:avLst/>
            </a:prstGeom>
            <a:solidFill>
              <a:srgbClr val="00428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B527D7B9-51B5-61E6-6D81-FC2ADA7BFBF7}"/>
                </a:ext>
              </a:extLst>
            </p:cNvPr>
            <p:cNvSpPr txBox="1"/>
            <p:nvPr/>
          </p:nvSpPr>
          <p:spPr>
            <a:xfrm>
              <a:off x="288467" y="117987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1.</a:t>
              </a:r>
            </a:p>
          </p:txBody>
        </p:sp>
      </p:grpSp>
      <p:grpSp>
        <p:nvGrpSpPr>
          <p:cNvPr id="21" name="Group 20">
            <a:extLst>
              <a:ext uri="{FF2B5EF4-FFF2-40B4-BE49-F238E27FC236}">
                <a16:creationId xmlns:a16="http://schemas.microsoft.com/office/drawing/2014/main" id="{33E5A574-8E94-7253-CB1E-415601FEFE53}"/>
              </a:ext>
            </a:extLst>
          </p:cNvPr>
          <p:cNvGrpSpPr/>
          <p:nvPr/>
        </p:nvGrpSpPr>
        <p:grpSpPr>
          <a:xfrm>
            <a:off x="288467" y="-3"/>
            <a:ext cx="2633661" cy="6858000"/>
            <a:chOff x="2338642" y="-31561"/>
            <a:chExt cx="2633661" cy="6858000"/>
          </a:xfrm>
        </p:grpSpPr>
        <p:sp>
          <p:nvSpPr>
            <p:cNvPr id="3" name="Rectangle 2">
              <a:extLst>
                <a:ext uri="{FF2B5EF4-FFF2-40B4-BE49-F238E27FC236}">
                  <a16:creationId xmlns:a16="http://schemas.microsoft.com/office/drawing/2014/main" id="{94CAFC38-22E7-8508-07C5-D15508E7AFD9}"/>
                </a:ext>
              </a:extLst>
            </p:cNvPr>
            <p:cNvSpPr/>
            <p:nvPr/>
          </p:nvSpPr>
          <p:spPr>
            <a:xfrm>
              <a:off x="2338642" y="-31561"/>
              <a:ext cx="2633661" cy="6858000"/>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ED8617B-6781-2C6B-0068-E3375A83D33D}"/>
                </a:ext>
              </a:extLst>
            </p:cNvPr>
            <p:cNvSpPr txBox="1"/>
            <p:nvPr/>
          </p:nvSpPr>
          <p:spPr>
            <a:xfrm>
              <a:off x="2924675" y="1223301"/>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2.</a:t>
              </a:r>
            </a:p>
          </p:txBody>
        </p:sp>
      </p:grpSp>
      <p:grpSp>
        <p:nvGrpSpPr>
          <p:cNvPr id="22" name="Group 21">
            <a:extLst>
              <a:ext uri="{FF2B5EF4-FFF2-40B4-BE49-F238E27FC236}">
                <a16:creationId xmlns:a16="http://schemas.microsoft.com/office/drawing/2014/main" id="{45CC46BF-DAAF-C0F6-C0A4-2D08482860A6}"/>
              </a:ext>
            </a:extLst>
          </p:cNvPr>
          <p:cNvGrpSpPr/>
          <p:nvPr/>
        </p:nvGrpSpPr>
        <p:grpSpPr>
          <a:xfrm>
            <a:off x="615969" y="-3"/>
            <a:ext cx="2611009" cy="6878589"/>
            <a:chOff x="4891642" y="-2"/>
            <a:chExt cx="2633661" cy="6858000"/>
          </a:xfrm>
        </p:grpSpPr>
        <p:sp>
          <p:nvSpPr>
            <p:cNvPr id="4" name="Rectangle 3">
              <a:extLst>
                <a:ext uri="{FF2B5EF4-FFF2-40B4-BE49-F238E27FC236}">
                  <a16:creationId xmlns:a16="http://schemas.microsoft.com/office/drawing/2014/main" id="{AF1E26F9-751C-1FF4-C122-1F74B3E702F4}"/>
                </a:ext>
              </a:extLst>
            </p:cNvPr>
            <p:cNvSpPr/>
            <p:nvPr/>
          </p:nvSpPr>
          <p:spPr>
            <a:xfrm>
              <a:off x="4891642" y="-2"/>
              <a:ext cx="2633661" cy="6858000"/>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D41AD089-3FF6-C779-E590-C48BDDBEFD40}"/>
                </a:ext>
              </a:extLst>
            </p:cNvPr>
            <p:cNvSpPr txBox="1"/>
            <p:nvPr/>
          </p:nvSpPr>
          <p:spPr>
            <a:xfrm>
              <a:off x="5434646" y="124456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3.</a:t>
              </a:r>
            </a:p>
          </p:txBody>
        </p:sp>
        <p:sp>
          <p:nvSpPr>
            <p:cNvPr id="17" name="TextBox 16">
              <a:extLst>
                <a:ext uri="{FF2B5EF4-FFF2-40B4-BE49-F238E27FC236}">
                  <a16:creationId xmlns:a16="http://schemas.microsoft.com/office/drawing/2014/main" id="{AD073D68-5F08-6ACD-F05D-187D04076003}"/>
                </a:ext>
              </a:extLst>
            </p:cNvPr>
            <p:cNvSpPr txBox="1"/>
            <p:nvPr/>
          </p:nvSpPr>
          <p:spPr>
            <a:xfrm>
              <a:off x="5039000" y="3450262"/>
              <a:ext cx="2332968" cy="1938992"/>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Compiling Biographies and Conducting Interviews</a:t>
              </a:r>
              <a:endParaRPr lang="en-US" sz="2400" dirty="0">
                <a:solidFill>
                  <a:schemeClr val="bg1"/>
                </a:solidFill>
              </a:endParaRPr>
            </a:p>
          </p:txBody>
        </p:sp>
      </p:grpSp>
      <p:grpSp>
        <p:nvGrpSpPr>
          <p:cNvPr id="23" name="Group 22">
            <a:extLst>
              <a:ext uri="{FF2B5EF4-FFF2-40B4-BE49-F238E27FC236}">
                <a16:creationId xmlns:a16="http://schemas.microsoft.com/office/drawing/2014/main" id="{F6E43337-4CC0-D26F-4EE1-AE914361BDAB}"/>
              </a:ext>
            </a:extLst>
          </p:cNvPr>
          <p:cNvGrpSpPr/>
          <p:nvPr/>
        </p:nvGrpSpPr>
        <p:grpSpPr>
          <a:xfrm>
            <a:off x="854487" y="20583"/>
            <a:ext cx="2633661" cy="6858000"/>
            <a:chOff x="7337463" y="0"/>
            <a:chExt cx="2633661" cy="6858000"/>
          </a:xfrm>
        </p:grpSpPr>
        <p:sp>
          <p:nvSpPr>
            <p:cNvPr id="5" name="Rectangle 4">
              <a:extLst>
                <a:ext uri="{FF2B5EF4-FFF2-40B4-BE49-F238E27FC236}">
                  <a16:creationId xmlns:a16="http://schemas.microsoft.com/office/drawing/2014/main" id="{4E6B1B76-4F91-F98A-5D25-88402B19354E}"/>
                </a:ext>
              </a:extLst>
            </p:cNvPr>
            <p:cNvSpPr/>
            <p:nvPr/>
          </p:nvSpPr>
          <p:spPr>
            <a:xfrm>
              <a:off x="7337463" y="0"/>
              <a:ext cx="2633661" cy="6858000"/>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9A1BBDE-8ED4-9DF3-47B5-245AF84E625C}"/>
                </a:ext>
              </a:extLst>
            </p:cNvPr>
            <p:cNvSpPr txBox="1"/>
            <p:nvPr/>
          </p:nvSpPr>
          <p:spPr>
            <a:xfrm>
              <a:off x="7786546" y="121300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4.</a:t>
              </a:r>
            </a:p>
          </p:txBody>
        </p:sp>
        <p:sp>
          <p:nvSpPr>
            <p:cNvPr id="18" name="TextBox 17">
              <a:extLst>
                <a:ext uri="{FF2B5EF4-FFF2-40B4-BE49-F238E27FC236}">
                  <a16:creationId xmlns:a16="http://schemas.microsoft.com/office/drawing/2014/main" id="{3DCB17E9-7AA5-4062-D043-7E5FDFDF9D0F}"/>
                </a:ext>
              </a:extLst>
            </p:cNvPr>
            <p:cNvSpPr txBox="1"/>
            <p:nvPr/>
          </p:nvSpPr>
          <p:spPr>
            <a:xfrm>
              <a:off x="7546964" y="3460557"/>
              <a:ext cx="2075714" cy="1569660"/>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Creating a Digital Gallery of Artworks</a:t>
              </a:r>
              <a:endParaRPr lang="en-US" sz="2400" dirty="0">
                <a:solidFill>
                  <a:schemeClr val="bg1"/>
                </a:solidFill>
              </a:endParaRPr>
            </a:p>
          </p:txBody>
        </p:sp>
      </p:grpSp>
      <p:grpSp>
        <p:nvGrpSpPr>
          <p:cNvPr id="24" name="Group 23">
            <a:extLst>
              <a:ext uri="{FF2B5EF4-FFF2-40B4-BE49-F238E27FC236}">
                <a16:creationId xmlns:a16="http://schemas.microsoft.com/office/drawing/2014/main" id="{F8D5238C-0682-4424-3916-346C6EB11E53}"/>
              </a:ext>
            </a:extLst>
          </p:cNvPr>
          <p:cNvGrpSpPr/>
          <p:nvPr/>
        </p:nvGrpSpPr>
        <p:grpSpPr>
          <a:xfrm>
            <a:off x="1157421" y="0"/>
            <a:ext cx="2633661" cy="6858000"/>
            <a:chOff x="9673356" y="0"/>
            <a:chExt cx="2633661" cy="6858000"/>
          </a:xfrm>
        </p:grpSpPr>
        <p:sp>
          <p:nvSpPr>
            <p:cNvPr id="6" name="Rectangle 5">
              <a:extLst>
                <a:ext uri="{FF2B5EF4-FFF2-40B4-BE49-F238E27FC236}">
                  <a16:creationId xmlns:a16="http://schemas.microsoft.com/office/drawing/2014/main" id="{759D477C-80F8-8C3F-BCA4-B4E922DCFA78}"/>
                </a:ext>
              </a:extLst>
            </p:cNvPr>
            <p:cNvSpPr/>
            <p:nvPr/>
          </p:nvSpPr>
          <p:spPr>
            <a:xfrm>
              <a:off x="9673356" y="0"/>
              <a:ext cx="2633661" cy="6858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29230BB-29AE-6F93-E967-8762E2E45804}"/>
                </a:ext>
              </a:extLst>
            </p:cNvPr>
            <p:cNvSpPr txBox="1"/>
            <p:nvPr/>
          </p:nvSpPr>
          <p:spPr>
            <a:xfrm>
              <a:off x="10263321" y="1233595"/>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5.</a:t>
              </a:r>
            </a:p>
          </p:txBody>
        </p:sp>
        <p:sp>
          <p:nvSpPr>
            <p:cNvPr id="19" name="TextBox 18">
              <a:extLst>
                <a:ext uri="{FF2B5EF4-FFF2-40B4-BE49-F238E27FC236}">
                  <a16:creationId xmlns:a16="http://schemas.microsoft.com/office/drawing/2014/main" id="{EC3DFC9E-2323-263A-E4B9-E764D9987BC9}"/>
                </a:ext>
              </a:extLst>
            </p:cNvPr>
            <p:cNvSpPr txBox="1"/>
            <p:nvPr/>
          </p:nvSpPr>
          <p:spPr>
            <a:xfrm>
              <a:off x="9819505" y="3460557"/>
              <a:ext cx="2484394" cy="2308324"/>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Exploring Slavic Contributions to Northwest Art and Culture</a:t>
              </a:r>
              <a:endParaRPr lang="en-US" sz="2400" dirty="0">
                <a:solidFill>
                  <a:schemeClr val="bg1"/>
                </a:solidFill>
              </a:endParaRPr>
            </a:p>
          </p:txBody>
        </p:sp>
      </p:grpSp>
      <p:grpSp>
        <p:nvGrpSpPr>
          <p:cNvPr id="29" name="Group 28">
            <a:extLst>
              <a:ext uri="{FF2B5EF4-FFF2-40B4-BE49-F238E27FC236}">
                <a16:creationId xmlns:a16="http://schemas.microsoft.com/office/drawing/2014/main" id="{234BEE16-7D88-B1F7-E761-1EA9053614A7}"/>
              </a:ext>
            </a:extLst>
          </p:cNvPr>
          <p:cNvGrpSpPr/>
          <p:nvPr/>
        </p:nvGrpSpPr>
        <p:grpSpPr>
          <a:xfrm>
            <a:off x="1391904" y="-9"/>
            <a:ext cx="2633661" cy="6878589"/>
            <a:chOff x="2338642" y="-31561"/>
            <a:chExt cx="2633661" cy="6858000"/>
          </a:xfrm>
        </p:grpSpPr>
        <p:sp>
          <p:nvSpPr>
            <p:cNvPr id="30" name="Rectangle 29">
              <a:extLst>
                <a:ext uri="{FF2B5EF4-FFF2-40B4-BE49-F238E27FC236}">
                  <a16:creationId xmlns:a16="http://schemas.microsoft.com/office/drawing/2014/main" id="{266D976E-301D-BE5D-1762-A5A51092D294}"/>
                </a:ext>
              </a:extLst>
            </p:cNvPr>
            <p:cNvSpPr/>
            <p:nvPr/>
          </p:nvSpPr>
          <p:spPr>
            <a:xfrm>
              <a:off x="2338642" y="-31561"/>
              <a:ext cx="2633661" cy="6858000"/>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E037C51-3B3E-7656-5E6D-A521734FA88D}"/>
                </a:ext>
              </a:extLst>
            </p:cNvPr>
            <p:cNvSpPr txBox="1"/>
            <p:nvPr/>
          </p:nvSpPr>
          <p:spPr>
            <a:xfrm>
              <a:off x="2924675" y="1223301"/>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6.</a:t>
              </a:r>
            </a:p>
          </p:txBody>
        </p:sp>
        <p:sp>
          <p:nvSpPr>
            <p:cNvPr id="32" name="TextBox 31">
              <a:extLst>
                <a:ext uri="{FF2B5EF4-FFF2-40B4-BE49-F238E27FC236}">
                  <a16:creationId xmlns:a16="http://schemas.microsoft.com/office/drawing/2014/main" id="{20168ED4-377A-ADF8-2164-6D2772F79A14}"/>
                </a:ext>
              </a:extLst>
            </p:cNvPr>
            <p:cNvSpPr txBox="1"/>
            <p:nvPr/>
          </p:nvSpPr>
          <p:spPr>
            <a:xfrm>
              <a:off x="2404975" y="3453295"/>
              <a:ext cx="2567328" cy="2677656"/>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Publishing an Internet Encyclopedia of Slavic Immigrant Artists in the Northwest</a:t>
              </a:r>
              <a:endParaRPr lang="en-US" sz="2400" dirty="0">
                <a:solidFill>
                  <a:schemeClr val="bg1"/>
                </a:solidFill>
              </a:endParaRPr>
            </a:p>
          </p:txBody>
        </p:sp>
      </p:grpSp>
      <p:grpSp>
        <p:nvGrpSpPr>
          <p:cNvPr id="57" name="Group 56">
            <a:extLst>
              <a:ext uri="{FF2B5EF4-FFF2-40B4-BE49-F238E27FC236}">
                <a16:creationId xmlns:a16="http://schemas.microsoft.com/office/drawing/2014/main" id="{40C8C563-7E96-D994-C780-F5C245E96564}"/>
              </a:ext>
            </a:extLst>
          </p:cNvPr>
          <p:cNvGrpSpPr/>
          <p:nvPr/>
        </p:nvGrpSpPr>
        <p:grpSpPr>
          <a:xfrm>
            <a:off x="4643882" y="318759"/>
            <a:ext cx="1490472" cy="2314934"/>
            <a:chOff x="4643882" y="460574"/>
            <a:chExt cx="1490472" cy="2314934"/>
          </a:xfrm>
        </p:grpSpPr>
        <p:pic>
          <p:nvPicPr>
            <p:cNvPr id="40" name="Picture 39">
              <a:extLst>
                <a:ext uri="{FF2B5EF4-FFF2-40B4-BE49-F238E27FC236}">
                  <a16:creationId xmlns:a16="http://schemas.microsoft.com/office/drawing/2014/main" id="{A93D6C30-4E3B-432F-3801-A834D5B9B7EB}"/>
                </a:ext>
              </a:extLst>
            </p:cNvPr>
            <p:cNvPicPr>
              <a:picLocks/>
            </p:cNvPicPr>
            <p:nvPr/>
          </p:nvPicPr>
          <p:blipFill>
            <a:blip r:embed="rId3">
              <a:extLst>
                <a:ext uri="{28A0092B-C50C-407E-A947-70E740481C1C}">
                  <a14:useLocalDpi xmlns:a14="http://schemas.microsoft.com/office/drawing/2010/main" val="0"/>
                </a:ext>
              </a:extLst>
            </a:blip>
            <a:srcRect l="4304" t="3538" r="77310" b="66847"/>
            <a:stretch/>
          </p:blipFill>
          <p:spPr>
            <a:xfrm>
              <a:off x="4643882" y="460574"/>
              <a:ext cx="1490472" cy="1490472"/>
            </a:xfrm>
            <a:prstGeom prst="rect">
              <a:avLst/>
            </a:prstGeom>
          </p:spPr>
        </p:pic>
        <p:sp>
          <p:nvSpPr>
            <p:cNvPr id="49" name="TextBox 48">
              <a:extLst>
                <a:ext uri="{FF2B5EF4-FFF2-40B4-BE49-F238E27FC236}">
                  <a16:creationId xmlns:a16="http://schemas.microsoft.com/office/drawing/2014/main" id="{C32A1FF6-F344-5186-EAD7-916668300FE5}"/>
                </a:ext>
              </a:extLst>
            </p:cNvPr>
            <p:cNvSpPr txBox="1"/>
            <p:nvPr/>
          </p:nvSpPr>
          <p:spPr>
            <a:xfrm>
              <a:off x="4643882" y="2036844"/>
              <a:ext cx="1490472" cy="738664"/>
            </a:xfrm>
            <a:prstGeom prst="rect">
              <a:avLst/>
            </a:prstGeom>
            <a:noFill/>
          </p:spPr>
          <p:txBody>
            <a:bodyPr wrap="square" rtlCol="0">
              <a:spAutoFit/>
            </a:bodyPr>
            <a:lstStyle/>
            <a:p>
              <a:r>
                <a:rPr lang="en-US" sz="1400" b="1" dirty="0">
                  <a:solidFill>
                    <a:schemeClr val="bg1"/>
                  </a:solidFill>
                  <a:latin typeface="Century Schoolbook" panose="02040604050505020304" pitchFamily="18" charset="0"/>
                </a:rPr>
                <a:t>Wes Hurley</a:t>
              </a:r>
            </a:p>
            <a:p>
              <a:r>
                <a:rPr lang="en-US" sz="1400" dirty="0">
                  <a:solidFill>
                    <a:schemeClr val="bg1"/>
                  </a:solidFill>
                  <a:latin typeface="Century Schoolbook" panose="02040604050505020304" pitchFamily="18" charset="0"/>
                </a:rPr>
                <a:t>Film producer and Writer</a:t>
              </a:r>
            </a:p>
          </p:txBody>
        </p:sp>
      </p:grpSp>
      <p:grpSp>
        <p:nvGrpSpPr>
          <p:cNvPr id="58" name="Group 57">
            <a:extLst>
              <a:ext uri="{FF2B5EF4-FFF2-40B4-BE49-F238E27FC236}">
                <a16:creationId xmlns:a16="http://schemas.microsoft.com/office/drawing/2014/main" id="{9C03EC79-0C3B-33AD-4516-A22B52226207}"/>
              </a:ext>
            </a:extLst>
          </p:cNvPr>
          <p:cNvGrpSpPr/>
          <p:nvPr/>
        </p:nvGrpSpPr>
        <p:grpSpPr>
          <a:xfrm>
            <a:off x="6462817" y="318759"/>
            <a:ext cx="1504906" cy="2961805"/>
            <a:chOff x="6462817" y="456084"/>
            <a:chExt cx="1504906" cy="2961805"/>
          </a:xfrm>
        </p:grpSpPr>
        <p:pic>
          <p:nvPicPr>
            <p:cNvPr id="42" name="Picture 41">
              <a:extLst>
                <a:ext uri="{FF2B5EF4-FFF2-40B4-BE49-F238E27FC236}">
                  <a16:creationId xmlns:a16="http://schemas.microsoft.com/office/drawing/2014/main" id="{DEF4D116-41CA-E1F6-13DF-DBFD18A4B6EE}"/>
                </a:ext>
              </a:extLst>
            </p:cNvPr>
            <p:cNvPicPr>
              <a:picLocks noChangeAspect="1"/>
            </p:cNvPicPr>
            <p:nvPr/>
          </p:nvPicPr>
          <p:blipFill>
            <a:blip r:embed="rId3">
              <a:extLst>
                <a:ext uri="{28A0092B-C50C-407E-A947-70E740481C1C}">
                  <a14:useLocalDpi xmlns:a14="http://schemas.microsoft.com/office/drawing/2010/main" val="0"/>
                </a:ext>
              </a:extLst>
            </a:blip>
            <a:srcRect l="28591" t="3460" r="52228" b="66925"/>
            <a:stretch/>
          </p:blipFill>
          <p:spPr>
            <a:xfrm>
              <a:off x="6476853" y="456084"/>
              <a:ext cx="1490870" cy="1486726"/>
            </a:xfrm>
            <a:prstGeom prst="rect">
              <a:avLst/>
            </a:prstGeom>
          </p:spPr>
        </p:pic>
        <p:sp>
          <p:nvSpPr>
            <p:cNvPr id="50" name="TextBox 49">
              <a:extLst>
                <a:ext uri="{FF2B5EF4-FFF2-40B4-BE49-F238E27FC236}">
                  <a16:creationId xmlns:a16="http://schemas.microsoft.com/office/drawing/2014/main" id="{70C528D5-8D52-E012-EA30-B49B866B5E28}"/>
                </a:ext>
              </a:extLst>
            </p:cNvPr>
            <p:cNvSpPr txBox="1"/>
            <p:nvPr/>
          </p:nvSpPr>
          <p:spPr>
            <a:xfrm>
              <a:off x="6462817" y="2032894"/>
              <a:ext cx="1490472" cy="1384995"/>
            </a:xfrm>
            <a:prstGeom prst="rect">
              <a:avLst/>
            </a:prstGeom>
            <a:noFill/>
          </p:spPr>
          <p:txBody>
            <a:bodyPr wrap="square" rtlCol="0">
              <a:spAutoFit/>
            </a:bodyPr>
            <a:lstStyle/>
            <a:p>
              <a:r>
                <a:rPr lang="en-US" sz="1400" b="1" dirty="0">
                  <a:solidFill>
                    <a:schemeClr val="bg1"/>
                  </a:solidFill>
                  <a:latin typeface="Century Schoolbook" panose="02040604050505020304" pitchFamily="18" charset="0"/>
                </a:rPr>
                <a:t>Daniela Ivanova-Nyberg</a:t>
              </a:r>
            </a:p>
            <a:p>
              <a:r>
                <a:rPr lang="en-US" sz="1400" dirty="0">
                  <a:solidFill>
                    <a:schemeClr val="bg1"/>
                  </a:solidFill>
                  <a:latin typeface="Century Schoolbook" panose="02040604050505020304" pitchFamily="18" charset="0"/>
                </a:rPr>
                <a:t>Choreographer, Dancer, and Poet</a:t>
              </a:r>
            </a:p>
          </p:txBody>
        </p:sp>
      </p:grpSp>
      <p:grpSp>
        <p:nvGrpSpPr>
          <p:cNvPr id="59" name="Group 58">
            <a:extLst>
              <a:ext uri="{FF2B5EF4-FFF2-40B4-BE49-F238E27FC236}">
                <a16:creationId xmlns:a16="http://schemas.microsoft.com/office/drawing/2014/main" id="{039A3C3C-433D-7CE3-8A5E-ED14C1DE265E}"/>
              </a:ext>
            </a:extLst>
          </p:cNvPr>
          <p:cNvGrpSpPr/>
          <p:nvPr/>
        </p:nvGrpSpPr>
        <p:grpSpPr>
          <a:xfrm>
            <a:off x="8281752" y="318759"/>
            <a:ext cx="1518943" cy="2311525"/>
            <a:chOff x="8281752" y="456083"/>
            <a:chExt cx="1518943" cy="2311525"/>
          </a:xfrm>
        </p:grpSpPr>
        <p:pic>
          <p:nvPicPr>
            <p:cNvPr id="45" name="Picture 44">
              <a:extLst>
                <a:ext uri="{FF2B5EF4-FFF2-40B4-BE49-F238E27FC236}">
                  <a16:creationId xmlns:a16="http://schemas.microsoft.com/office/drawing/2014/main" id="{1AB81A7F-84C0-8420-FD96-1CC70DDB2049}"/>
                </a:ext>
              </a:extLst>
            </p:cNvPr>
            <p:cNvPicPr>
              <a:picLocks noChangeAspect="1"/>
            </p:cNvPicPr>
            <p:nvPr/>
          </p:nvPicPr>
          <p:blipFill>
            <a:blip r:embed="rId3">
              <a:extLst>
                <a:ext uri="{28A0092B-C50C-407E-A947-70E740481C1C}">
                  <a14:useLocalDpi xmlns:a14="http://schemas.microsoft.com/office/drawing/2010/main" val="0"/>
                </a:ext>
              </a:extLst>
            </a:blip>
            <a:srcRect l="53357" t="3223" r="27467" b="67163"/>
            <a:stretch/>
          </p:blipFill>
          <p:spPr>
            <a:xfrm>
              <a:off x="8310222" y="456083"/>
              <a:ext cx="1490473" cy="1486727"/>
            </a:xfrm>
            <a:prstGeom prst="rect">
              <a:avLst/>
            </a:prstGeom>
          </p:spPr>
        </p:pic>
        <p:sp>
          <p:nvSpPr>
            <p:cNvPr id="51" name="TextBox 50">
              <a:extLst>
                <a:ext uri="{FF2B5EF4-FFF2-40B4-BE49-F238E27FC236}">
                  <a16:creationId xmlns:a16="http://schemas.microsoft.com/office/drawing/2014/main" id="{884F2880-12FA-91B8-4023-EB10C9469073}"/>
                </a:ext>
              </a:extLst>
            </p:cNvPr>
            <p:cNvSpPr txBox="1"/>
            <p:nvPr/>
          </p:nvSpPr>
          <p:spPr>
            <a:xfrm>
              <a:off x="8281752" y="2028944"/>
              <a:ext cx="1490472" cy="738664"/>
            </a:xfrm>
            <a:prstGeom prst="rect">
              <a:avLst/>
            </a:prstGeom>
            <a:noFill/>
          </p:spPr>
          <p:txBody>
            <a:bodyPr wrap="square" rtlCol="0">
              <a:spAutoFit/>
            </a:bodyPr>
            <a:lstStyle/>
            <a:p>
              <a:r>
                <a:rPr lang="en-US" sz="1400" b="1" dirty="0" err="1">
                  <a:solidFill>
                    <a:schemeClr val="bg1"/>
                  </a:solidFill>
                  <a:latin typeface="Century Schoolbook" panose="02040604050505020304" pitchFamily="18" charset="0"/>
                </a:rPr>
                <a:t>Trifon</a:t>
              </a:r>
              <a:r>
                <a:rPr lang="en-US" sz="1400" b="1" dirty="0">
                  <a:solidFill>
                    <a:schemeClr val="bg1"/>
                  </a:solidFill>
                  <a:latin typeface="Century Schoolbook" panose="02040604050505020304" pitchFamily="18" charset="0"/>
                </a:rPr>
                <a:t> Markov</a:t>
              </a:r>
            </a:p>
            <a:p>
              <a:r>
                <a:rPr lang="en-US" sz="1400" dirty="0">
                  <a:solidFill>
                    <a:schemeClr val="bg1"/>
                  </a:solidFill>
                  <a:latin typeface="Century Schoolbook" panose="02040604050505020304" pitchFamily="18" charset="0"/>
                </a:rPr>
                <a:t>Painter</a:t>
              </a:r>
            </a:p>
          </p:txBody>
        </p:sp>
      </p:grpSp>
      <p:grpSp>
        <p:nvGrpSpPr>
          <p:cNvPr id="60" name="Group 59">
            <a:extLst>
              <a:ext uri="{FF2B5EF4-FFF2-40B4-BE49-F238E27FC236}">
                <a16:creationId xmlns:a16="http://schemas.microsoft.com/office/drawing/2014/main" id="{FEC3D990-636F-D0D7-C4FA-90DAC66E142F}"/>
              </a:ext>
            </a:extLst>
          </p:cNvPr>
          <p:cNvGrpSpPr/>
          <p:nvPr/>
        </p:nvGrpSpPr>
        <p:grpSpPr>
          <a:xfrm>
            <a:off x="10100687" y="318759"/>
            <a:ext cx="1532979" cy="2306327"/>
            <a:chOff x="10100687" y="457331"/>
            <a:chExt cx="1532979" cy="2306327"/>
          </a:xfrm>
        </p:grpSpPr>
        <p:pic>
          <p:nvPicPr>
            <p:cNvPr id="46" name="Picture 45">
              <a:extLst>
                <a:ext uri="{FF2B5EF4-FFF2-40B4-BE49-F238E27FC236}">
                  <a16:creationId xmlns:a16="http://schemas.microsoft.com/office/drawing/2014/main" id="{CB8AB326-C35B-B706-805A-E0109D0BC572}"/>
                </a:ext>
              </a:extLst>
            </p:cNvPr>
            <p:cNvPicPr>
              <a:picLocks noChangeAspect="1"/>
            </p:cNvPicPr>
            <p:nvPr/>
          </p:nvPicPr>
          <p:blipFill>
            <a:blip r:embed="rId3">
              <a:extLst>
                <a:ext uri="{28A0092B-C50C-407E-A947-70E740481C1C}">
                  <a14:useLocalDpi xmlns:a14="http://schemas.microsoft.com/office/drawing/2010/main" val="0"/>
                </a:ext>
              </a:extLst>
            </a:blip>
            <a:srcRect l="77644" t="2039" r="3180" b="68346"/>
            <a:stretch/>
          </p:blipFill>
          <p:spPr>
            <a:xfrm>
              <a:off x="10143194" y="457331"/>
              <a:ext cx="1490472" cy="1486728"/>
            </a:xfrm>
            <a:prstGeom prst="rect">
              <a:avLst/>
            </a:prstGeom>
          </p:spPr>
        </p:pic>
        <p:sp>
          <p:nvSpPr>
            <p:cNvPr id="52" name="TextBox 51">
              <a:extLst>
                <a:ext uri="{FF2B5EF4-FFF2-40B4-BE49-F238E27FC236}">
                  <a16:creationId xmlns:a16="http://schemas.microsoft.com/office/drawing/2014/main" id="{8605ED47-6EA2-54FA-8DC2-176C735C27C5}"/>
                </a:ext>
              </a:extLst>
            </p:cNvPr>
            <p:cNvSpPr txBox="1"/>
            <p:nvPr/>
          </p:nvSpPr>
          <p:spPr>
            <a:xfrm>
              <a:off x="10100687" y="2024994"/>
              <a:ext cx="1532979" cy="738664"/>
            </a:xfrm>
            <a:prstGeom prst="rect">
              <a:avLst/>
            </a:prstGeom>
            <a:noFill/>
          </p:spPr>
          <p:txBody>
            <a:bodyPr wrap="square" rtlCol="0">
              <a:spAutoFit/>
            </a:bodyPr>
            <a:lstStyle/>
            <a:p>
              <a:r>
                <a:rPr lang="en-US" sz="1400" b="1" dirty="0">
                  <a:solidFill>
                    <a:schemeClr val="bg1"/>
                  </a:solidFill>
                  <a:latin typeface="Century Schoolbook" panose="02040604050505020304" pitchFamily="18" charset="0"/>
                </a:rPr>
                <a:t>Julia </a:t>
              </a:r>
              <a:r>
                <a:rPr lang="en-US" sz="1400" b="1" dirty="0" err="1">
                  <a:solidFill>
                    <a:schemeClr val="bg1"/>
                  </a:solidFill>
                  <a:latin typeface="Century Schoolbook" panose="02040604050505020304" pitchFamily="18" charset="0"/>
                </a:rPr>
                <a:t>Nemirovskaya</a:t>
              </a:r>
              <a:endParaRPr lang="en-US" sz="1400" b="1" dirty="0">
                <a:solidFill>
                  <a:schemeClr val="bg1"/>
                </a:solidFill>
                <a:latin typeface="Century Schoolbook" panose="02040604050505020304" pitchFamily="18" charset="0"/>
              </a:endParaRPr>
            </a:p>
            <a:p>
              <a:r>
                <a:rPr lang="en-US" sz="1400" dirty="0">
                  <a:solidFill>
                    <a:schemeClr val="bg1"/>
                  </a:solidFill>
                  <a:latin typeface="Century Schoolbook" panose="02040604050505020304" pitchFamily="18" charset="0"/>
                </a:rPr>
                <a:t>Poet</a:t>
              </a:r>
            </a:p>
          </p:txBody>
        </p:sp>
      </p:grpSp>
      <p:grpSp>
        <p:nvGrpSpPr>
          <p:cNvPr id="61" name="Group 60">
            <a:extLst>
              <a:ext uri="{FF2B5EF4-FFF2-40B4-BE49-F238E27FC236}">
                <a16:creationId xmlns:a16="http://schemas.microsoft.com/office/drawing/2014/main" id="{17A0C652-E5CD-61FA-697B-594FDFCBFC2D}"/>
              </a:ext>
            </a:extLst>
          </p:cNvPr>
          <p:cNvGrpSpPr/>
          <p:nvPr/>
        </p:nvGrpSpPr>
        <p:grpSpPr>
          <a:xfrm>
            <a:off x="4643882" y="3560328"/>
            <a:ext cx="1505279" cy="2284812"/>
            <a:chOff x="4643882" y="3573055"/>
            <a:chExt cx="1505279" cy="2284812"/>
          </a:xfrm>
        </p:grpSpPr>
        <p:pic>
          <p:nvPicPr>
            <p:cNvPr id="44" name="Picture 43">
              <a:extLst>
                <a:ext uri="{FF2B5EF4-FFF2-40B4-BE49-F238E27FC236}">
                  <a16:creationId xmlns:a16="http://schemas.microsoft.com/office/drawing/2014/main" id="{B340F6D3-F988-B3F8-BF83-5C36EEEDBC8B}"/>
                </a:ext>
              </a:extLst>
            </p:cNvPr>
            <p:cNvPicPr>
              <a:picLocks noChangeAspect="1"/>
            </p:cNvPicPr>
            <p:nvPr/>
          </p:nvPicPr>
          <p:blipFill>
            <a:blip r:embed="rId3">
              <a:extLst>
                <a:ext uri="{28A0092B-C50C-407E-A947-70E740481C1C}">
                  <a14:useLocalDpi xmlns:a14="http://schemas.microsoft.com/office/drawing/2010/main" val="0"/>
                </a:ext>
              </a:extLst>
            </a:blip>
            <a:srcRect l="3524" t="55609" r="76589" b="13958"/>
            <a:stretch/>
          </p:blipFill>
          <p:spPr>
            <a:xfrm>
              <a:off x="4658689" y="3573055"/>
              <a:ext cx="1490472" cy="1473255"/>
            </a:xfrm>
            <a:prstGeom prst="rect">
              <a:avLst/>
            </a:prstGeom>
          </p:spPr>
        </p:pic>
        <p:sp>
          <p:nvSpPr>
            <p:cNvPr id="53" name="TextBox 52">
              <a:extLst>
                <a:ext uri="{FF2B5EF4-FFF2-40B4-BE49-F238E27FC236}">
                  <a16:creationId xmlns:a16="http://schemas.microsoft.com/office/drawing/2014/main" id="{2AEA10ED-E87D-DE92-61B7-1110125CCFD6}"/>
                </a:ext>
              </a:extLst>
            </p:cNvPr>
            <p:cNvSpPr txBox="1"/>
            <p:nvPr/>
          </p:nvSpPr>
          <p:spPr>
            <a:xfrm>
              <a:off x="4643882" y="5119203"/>
              <a:ext cx="1490472" cy="738664"/>
            </a:xfrm>
            <a:prstGeom prst="rect">
              <a:avLst/>
            </a:prstGeom>
            <a:noFill/>
          </p:spPr>
          <p:txBody>
            <a:bodyPr wrap="square" rtlCol="0">
              <a:spAutoFit/>
            </a:bodyPr>
            <a:lstStyle/>
            <a:p>
              <a:r>
                <a:rPr lang="en-US" sz="1400" b="1" dirty="0">
                  <a:solidFill>
                    <a:schemeClr val="bg1"/>
                  </a:solidFill>
                  <a:latin typeface="Century Schoolbook" panose="02040604050505020304" pitchFamily="18" charset="0"/>
                </a:rPr>
                <a:t>Anton </a:t>
              </a:r>
              <a:r>
                <a:rPr lang="en-US" sz="1400" b="1" dirty="0" err="1">
                  <a:solidFill>
                    <a:schemeClr val="bg1"/>
                  </a:solidFill>
                  <a:latin typeface="Century Schoolbook" panose="02040604050505020304" pitchFamily="18" charset="0"/>
                </a:rPr>
                <a:t>Pavlenko</a:t>
              </a:r>
              <a:endParaRPr lang="en-US" sz="1400" b="1" dirty="0">
                <a:solidFill>
                  <a:schemeClr val="bg1"/>
                </a:solidFill>
                <a:latin typeface="Century Schoolbook" panose="02040604050505020304" pitchFamily="18" charset="0"/>
              </a:endParaRPr>
            </a:p>
            <a:p>
              <a:r>
                <a:rPr lang="en-US" sz="1400" dirty="0">
                  <a:solidFill>
                    <a:schemeClr val="bg1"/>
                  </a:solidFill>
                  <a:latin typeface="Century Schoolbook" panose="02040604050505020304" pitchFamily="18" charset="0"/>
                </a:rPr>
                <a:t>Painter</a:t>
              </a:r>
            </a:p>
          </p:txBody>
        </p:sp>
      </p:grpSp>
      <p:grpSp>
        <p:nvGrpSpPr>
          <p:cNvPr id="62" name="Group 61">
            <a:extLst>
              <a:ext uri="{FF2B5EF4-FFF2-40B4-BE49-F238E27FC236}">
                <a16:creationId xmlns:a16="http://schemas.microsoft.com/office/drawing/2014/main" id="{881C9475-E85C-E3E5-50CC-32C7E9D96BE6}"/>
              </a:ext>
            </a:extLst>
          </p:cNvPr>
          <p:cNvGrpSpPr/>
          <p:nvPr/>
        </p:nvGrpSpPr>
        <p:grpSpPr>
          <a:xfrm>
            <a:off x="6545197" y="3560328"/>
            <a:ext cx="1497876" cy="2510107"/>
            <a:chOff x="6545197" y="3560329"/>
            <a:chExt cx="1497876" cy="2510107"/>
          </a:xfrm>
        </p:grpSpPr>
        <p:pic>
          <p:nvPicPr>
            <p:cNvPr id="43" name="Picture 42">
              <a:extLst>
                <a:ext uri="{FF2B5EF4-FFF2-40B4-BE49-F238E27FC236}">
                  <a16:creationId xmlns:a16="http://schemas.microsoft.com/office/drawing/2014/main" id="{EC1E4F8D-C366-AF21-E5D4-EEA0052097F5}"/>
                </a:ext>
              </a:extLst>
            </p:cNvPr>
            <p:cNvPicPr>
              <a:picLocks/>
            </p:cNvPicPr>
            <p:nvPr/>
          </p:nvPicPr>
          <p:blipFill>
            <a:blip r:embed="rId3">
              <a:extLst>
                <a:ext uri="{28A0092B-C50C-407E-A947-70E740481C1C}">
                  <a14:useLocalDpi xmlns:a14="http://schemas.microsoft.com/office/drawing/2010/main" val="0"/>
                </a:ext>
              </a:extLst>
            </a:blip>
            <a:srcRect l="28409" t="55730" r="52886" b="13743"/>
            <a:stretch/>
          </p:blipFill>
          <p:spPr>
            <a:xfrm>
              <a:off x="6552601" y="3560329"/>
              <a:ext cx="1490472" cy="1490472"/>
            </a:xfrm>
            <a:prstGeom prst="rect">
              <a:avLst/>
            </a:prstGeom>
          </p:spPr>
        </p:pic>
        <p:sp>
          <p:nvSpPr>
            <p:cNvPr id="54" name="TextBox 53">
              <a:extLst>
                <a:ext uri="{FF2B5EF4-FFF2-40B4-BE49-F238E27FC236}">
                  <a16:creationId xmlns:a16="http://schemas.microsoft.com/office/drawing/2014/main" id="{B5DE97A4-37A0-E98D-A9BA-8322B064EA5F}"/>
                </a:ext>
              </a:extLst>
            </p:cNvPr>
            <p:cNvSpPr txBox="1"/>
            <p:nvPr/>
          </p:nvSpPr>
          <p:spPr>
            <a:xfrm>
              <a:off x="6545197" y="5116329"/>
              <a:ext cx="1490472" cy="954107"/>
            </a:xfrm>
            <a:prstGeom prst="rect">
              <a:avLst/>
            </a:prstGeom>
            <a:noFill/>
          </p:spPr>
          <p:txBody>
            <a:bodyPr wrap="square" rtlCol="0">
              <a:spAutoFit/>
            </a:bodyPr>
            <a:lstStyle/>
            <a:p>
              <a:r>
                <a:rPr lang="en-US" sz="1400" b="1" dirty="0">
                  <a:solidFill>
                    <a:schemeClr val="bg1"/>
                  </a:solidFill>
                  <a:latin typeface="Century Schoolbook" panose="02040604050505020304" pitchFamily="18" charset="0"/>
                </a:rPr>
                <a:t>Katya </a:t>
              </a:r>
              <a:r>
                <a:rPr lang="en-US" sz="1400" b="1" dirty="0" err="1">
                  <a:solidFill>
                    <a:schemeClr val="bg1"/>
                  </a:solidFill>
                  <a:latin typeface="Century Schoolbook" panose="02040604050505020304" pitchFamily="18" charset="0"/>
                </a:rPr>
                <a:t>Tabakh</a:t>
              </a:r>
              <a:endParaRPr lang="en-US" sz="1400" b="1" dirty="0">
                <a:solidFill>
                  <a:schemeClr val="bg1"/>
                </a:solidFill>
                <a:latin typeface="Century Schoolbook" panose="02040604050505020304" pitchFamily="18" charset="0"/>
              </a:endParaRPr>
            </a:p>
            <a:p>
              <a:r>
                <a:rPr lang="en-US" sz="1400" dirty="0">
                  <a:solidFill>
                    <a:schemeClr val="bg1"/>
                  </a:solidFill>
                  <a:latin typeface="Century Schoolbook" panose="02040604050505020304" pitchFamily="18" charset="0"/>
                </a:rPr>
                <a:t>Illustrator, Animator, and Author</a:t>
              </a:r>
            </a:p>
          </p:txBody>
        </p:sp>
      </p:grpSp>
      <p:grpSp>
        <p:nvGrpSpPr>
          <p:cNvPr id="63" name="Group 62">
            <a:extLst>
              <a:ext uri="{FF2B5EF4-FFF2-40B4-BE49-F238E27FC236}">
                <a16:creationId xmlns:a16="http://schemas.microsoft.com/office/drawing/2014/main" id="{75E793BA-76EC-0573-FC88-D049EE701824}"/>
              </a:ext>
            </a:extLst>
          </p:cNvPr>
          <p:cNvGrpSpPr/>
          <p:nvPr/>
        </p:nvGrpSpPr>
        <p:grpSpPr>
          <a:xfrm>
            <a:off x="8446513" y="3560328"/>
            <a:ext cx="1490472" cy="2293588"/>
            <a:chOff x="8446513" y="3560328"/>
            <a:chExt cx="1490472" cy="2293588"/>
          </a:xfrm>
        </p:grpSpPr>
        <p:pic>
          <p:nvPicPr>
            <p:cNvPr id="47" name="Picture 46">
              <a:extLst>
                <a:ext uri="{FF2B5EF4-FFF2-40B4-BE49-F238E27FC236}">
                  <a16:creationId xmlns:a16="http://schemas.microsoft.com/office/drawing/2014/main" id="{DBA2B18F-398B-809F-89D9-94930766FDF2}"/>
                </a:ext>
              </a:extLst>
            </p:cNvPr>
            <p:cNvPicPr>
              <a:picLocks noChangeAspect="1"/>
            </p:cNvPicPr>
            <p:nvPr/>
          </p:nvPicPr>
          <p:blipFill>
            <a:blip r:embed="rId3">
              <a:extLst>
                <a:ext uri="{28A0092B-C50C-407E-A947-70E740481C1C}">
                  <a14:useLocalDpi xmlns:a14="http://schemas.microsoft.com/office/drawing/2010/main" val="0"/>
                </a:ext>
              </a:extLst>
            </a:blip>
            <a:srcRect l="52948" t="55659" r="27876" b="13851"/>
            <a:stretch/>
          </p:blipFill>
          <p:spPr>
            <a:xfrm>
              <a:off x="8446513" y="3560328"/>
              <a:ext cx="1451318" cy="1490472"/>
            </a:xfrm>
            <a:prstGeom prst="rect">
              <a:avLst/>
            </a:prstGeom>
          </p:spPr>
        </p:pic>
        <p:sp>
          <p:nvSpPr>
            <p:cNvPr id="55" name="TextBox 54">
              <a:extLst>
                <a:ext uri="{FF2B5EF4-FFF2-40B4-BE49-F238E27FC236}">
                  <a16:creationId xmlns:a16="http://schemas.microsoft.com/office/drawing/2014/main" id="{F3F6A44E-6303-5CAD-8120-5BB7744D58DD}"/>
                </a:ext>
              </a:extLst>
            </p:cNvPr>
            <p:cNvSpPr txBox="1"/>
            <p:nvPr/>
          </p:nvSpPr>
          <p:spPr>
            <a:xfrm>
              <a:off x="8446513" y="5115252"/>
              <a:ext cx="1490472" cy="738664"/>
            </a:xfrm>
            <a:prstGeom prst="rect">
              <a:avLst/>
            </a:prstGeom>
            <a:noFill/>
          </p:spPr>
          <p:txBody>
            <a:bodyPr wrap="square" rtlCol="0">
              <a:spAutoFit/>
            </a:bodyPr>
            <a:lstStyle/>
            <a:p>
              <a:r>
                <a:rPr lang="en-US" sz="1400" b="1" dirty="0">
                  <a:solidFill>
                    <a:schemeClr val="bg1"/>
                  </a:solidFill>
                  <a:latin typeface="Century Schoolbook" panose="02040604050505020304" pitchFamily="18" charset="0"/>
                </a:rPr>
                <a:t>Olga </a:t>
              </a:r>
              <a:r>
                <a:rPr lang="en-US" sz="1400" b="1" dirty="0" err="1">
                  <a:solidFill>
                    <a:schemeClr val="bg1"/>
                  </a:solidFill>
                  <a:latin typeface="Century Schoolbook" panose="02040604050505020304" pitchFamily="18" charset="0"/>
                </a:rPr>
                <a:t>Volchkova</a:t>
              </a:r>
              <a:endParaRPr lang="en-US" sz="1400" b="1" dirty="0">
                <a:solidFill>
                  <a:schemeClr val="bg1"/>
                </a:solidFill>
                <a:latin typeface="Century Schoolbook" panose="02040604050505020304" pitchFamily="18" charset="0"/>
              </a:endParaRPr>
            </a:p>
            <a:p>
              <a:r>
                <a:rPr lang="en-US" sz="1400" dirty="0">
                  <a:solidFill>
                    <a:schemeClr val="bg1"/>
                  </a:solidFill>
                  <a:latin typeface="Century Schoolbook" panose="02040604050505020304" pitchFamily="18" charset="0"/>
                </a:rPr>
                <a:t>Painter</a:t>
              </a:r>
            </a:p>
          </p:txBody>
        </p:sp>
      </p:grpSp>
      <p:grpSp>
        <p:nvGrpSpPr>
          <p:cNvPr id="64" name="Group 63">
            <a:extLst>
              <a:ext uri="{FF2B5EF4-FFF2-40B4-BE49-F238E27FC236}">
                <a16:creationId xmlns:a16="http://schemas.microsoft.com/office/drawing/2014/main" id="{D34E1ED8-573C-DC71-510F-3E8550BDD26E}"/>
              </a:ext>
            </a:extLst>
          </p:cNvPr>
          <p:cNvGrpSpPr/>
          <p:nvPr/>
        </p:nvGrpSpPr>
        <p:grpSpPr>
          <a:xfrm>
            <a:off x="10235276" y="3560328"/>
            <a:ext cx="1556466" cy="2509031"/>
            <a:chOff x="10235276" y="3562825"/>
            <a:chExt cx="1556466" cy="2509031"/>
          </a:xfrm>
        </p:grpSpPr>
        <p:pic>
          <p:nvPicPr>
            <p:cNvPr id="48" name="Picture 47">
              <a:extLst>
                <a:ext uri="{FF2B5EF4-FFF2-40B4-BE49-F238E27FC236}">
                  <a16:creationId xmlns:a16="http://schemas.microsoft.com/office/drawing/2014/main" id="{341BF068-9BA8-60AC-F807-0B80197F9886}"/>
                </a:ext>
              </a:extLst>
            </p:cNvPr>
            <p:cNvPicPr>
              <a:picLocks noChangeAspect="1"/>
            </p:cNvPicPr>
            <p:nvPr/>
          </p:nvPicPr>
          <p:blipFill>
            <a:blip r:embed="rId3">
              <a:extLst>
                <a:ext uri="{28A0092B-C50C-407E-A947-70E740481C1C}">
                  <a14:useLocalDpi xmlns:a14="http://schemas.microsoft.com/office/drawing/2010/main" val="0"/>
                </a:ext>
              </a:extLst>
            </a:blip>
            <a:srcRect l="77909" t="55809" r="2915" b="14576"/>
            <a:stretch/>
          </p:blipFill>
          <p:spPr>
            <a:xfrm>
              <a:off x="10301270" y="3562825"/>
              <a:ext cx="1490472" cy="1486728"/>
            </a:xfrm>
            <a:prstGeom prst="rect">
              <a:avLst/>
            </a:prstGeom>
          </p:spPr>
        </p:pic>
        <p:sp>
          <p:nvSpPr>
            <p:cNvPr id="56" name="TextBox 55">
              <a:extLst>
                <a:ext uri="{FF2B5EF4-FFF2-40B4-BE49-F238E27FC236}">
                  <a16:creationId xmlns:a16="http://schemas.microsoft.com/office/drawing/2014/main" id="{45AFD7DE-07F4-97F5-5A94-DBADECD191CB}"/>
                </a:ext>
              </a:extLst>
            </p:cNvPr>
            <p:cNvSpPr txBox="1"/>
            <p:nvPr/>
          </p:nvSpPr>
          <p:spPr>
            <a:xfrm>
              <a:off x="10235276" y="5117749"/>
              <a:ext cx="1532979" cy="954107"/>
            </a:xfrm>
            <a:prstGeom prst="rect">
              <a:avLst/>
            </a:prstGeom>
            <a:noFill/>
          </p:spPr>
          <p:txBody>
            <a:bodyPr wrap="square" rtlCol="0">
              <a:spAutoFit/>
            </a:bodyPr>
            <a:lstStyle/>
            <a:p>
              <a:r>
                <a:rPr lang="en-US" sz="1400" b="1" dirty="0">
                  <a:solidFill>
                    <a:schemeClr val="bg1"/>
                  </a:solidFill>
                  <a:latin typeface="Century Schoolbook" panose="02040604050505020304" pitchFamily="18" charset="0"/>
                </a:rPr>
                <a:t>Jan Zach</a:t>
              </a:r>
            </a:p>
            <a:p>
              <a:r>
                <a:rPr lang="en-US" sz="1400" dirty="0">
                  <a:solidFill>
                    <a:schemeClr val="bg1"/>
                  </a:solidFill>
                  <a:latin typeface="Century Schoolbook" panose="02040604050505020304" pitchFamily="18" charset="0"/>
                </a:rPr>
                <a:t>Sculptor, Painter, and Draftsperson</a:t>
              </a:r>
            </a:p>
          </p:txBody>
        </p:sp>
      </p:grpSp>
    </p:spTree>
    <p:extLst>
      <p:ext uri="{BB962C8B-B14F-4D97-AF65-F5344CB8AC3E}">
        <p14:creationId xmlns:p14="http://schemas.microsoft.com/office/powerpoint/2010/main" val="3583555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8676B-E565-A7E0-1F7E-11DF75AAA12F}"/>
            </a:ext>
          </a:extLst>
        </p:cNvPr>
        <p:cNvGrpSpPr/>
        <p:nvPr/>
      </p:nvGrpSpPr>
      <p:grpSpPr>
        <a:xfrm>
          <a:off x="0" y="0"/>
          <a:ext cx="0" cy="0"/>
          <a:chOff x="0" y="0"/>
          <a:chExt cx="0" cy="0"/>
        </a:xfrm>
      </p:grpSpPr>
      <p:grpSp>
        <p:nvGrpSpPr>
          <p:cNvPr id="20" name="Group 19">
            <a:extLst>
              <a:ext uri="{FF2B5EF4-FFF2-40B4-BE49-F238E27FC236}">
                <a16:creationId xmlns:a16="http://schemas.microsoft.com/office/drawing/2014/main" id="{ACB9A05E-5BAE-25E0-4311-3CD6956C96C0}"/>
              </a:ext>
            </a:extLst>
          </p:cNvPr>
          <p:cNvGrpSpPr/>
          <p:nvPr/>
        </p:nvGrpSpPr>
        <p:grpSpPr>
          <a:xfrm>
            <a:off x="-16382" y="-6"/>
            <a:ext cx="2731126" cy="6858000"/>
            <a:chOff x="0" y="0"/>
            <a:chExt cx="2633661" cy="6858000"/>
          </a:xfrm>
        </p:grpSpPr>
        <p:sp>
          <p:nvSpPr>
            <p:cNvPr id="2" name="Rectangle 1">
              <a:extLst>
                <a:ext uri="{FF2B5EF4-FFF2-40B4-BE49-F238E27FC236}">
                  <a16:creationId xmlns:a16="http://schemas.microsoft.com/office/drawing/2014/main" id="{45509BB9-EEC6-1D04-8148-E2EEF0339435}"/>
                </a:ext>
              </a:extLst>
            </p:cNvPr>
            <p:cNvSpPr/>
            <p:nvPr/>
          </p:nvSpPr>
          <p:spPr>
            <a:xfrm>
              <a:off x="0" y="0"/>
              <a:ext cx="2633661" cy="6858000"/>
            </a:xfrm>
            <a:prstGeom prst="rect">
              <a:avLst/>
            </a:prstGeom>
            <a:solidFill>
              <a:srgbClr val="00428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3F982C0F-4ED5-EF77-3B9F-DF0060A2F0C8}"/>
                </a:ext>
              </a:extLst>
            </p:cNvPr>
            <p:cNvSpPr txBox="1"/>
            <p:nvPr/>
          </p:nvSpPr>
          <p:spPr>
            <a:xfrm>
              <a:off x="288467" y="117987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1.</a:t>
              </a:r>
            </a:p>
          </p:txBody>
        </p:sp>
      </p:grpSp>
      <p:grpSp>
        <p:nvGrpSpPr>
          <p:cNvPr id="21" name="Group 20">
            <a:extLst>
              <a:ext uri="{FF2B5EF4-FFF2-40B4-BE49-F238E27FC236}">
                <a16:creationId xmlns:a16="http://schemas.microsoft.com/office/drawing/2014/main" id="{2EBB8832-F993-03C4-DEB7-F7970F044C21}"/>
              </a:ext>
            </a:extLst>
          </p:cNvPr>
          <p:cNvGrpSpPr/>
          <p:nvPr/>
        </p:nvGrpSpPr>
        <p:grpSpPr>
          <a:xfrm>
            <a:off x="288467" y="-3"/>
            <a:ext cx="2633661" cy="6858000"/>
            <a:chOff x="2338642" y="-31561"/>
            <a:chExt cx="2633661" cy="6858000"/>
          </a:xfrm>
        </p:grpSpPr>
        <p:sp>
          <p:nvSpPr>
            <p:cNvPr id="3" name="Rectangle 2">
              <a:extLst>
                <a:ext uri="{FF2B5EF4-FFF2-40B4-BE49-F238E27FC236}">
                  <a16:creationId xmlns:a16="http://schemas.microsoft.com/office/drawing/2014/main" id="{53980816-DEBE-09F7-D132-E33A68B5DCF9}"/>
                </a:ext>
              </a:extLst>
            </p:cNvPr>
            <p:cNvSpPr/>
            <p:nvPr/>
          </p:nvSpPr>
          <p:spPr>
            <a:xfrm>
              <a:off x="2338642" y="-31561"/>
              <a:ext cx="2633661" cy="6858000"/>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329321D-3215-F90B-FAA1-6C13DAF11C95}"/>
                </a:ext>
              </a:extLst>
            </p:cNvPr>
            <p:cNvSpPr txBox="1"/>
            <p:nvPr/>
          </p:nvSpPr>
          <p:spPr>
            <a:xfrm>
              <a:off x="2924675" y="1223301"/>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2.</a:t>
              </a:r>
            </a:p>
          </p:txBody>
        </p:sp>
      </p:grpSp>
      <p:grpSp>
        <p:nvGrpSpPr>
          <p:cNvPr id="22" name="Group 21">
            <a:extLst>
              <a:ext uri="{FF2B5EF4-FFF2-40B4-BE49-F238E27FC236}">
                <a16:creationId xmlns:a16="http://schemas.microsoft.com/office/drawing/2014/main" id="{6C738135-308C-7333-801C-904593808E47}"/>
              </a:ext>
            </a:extLst>
          </p:cNvPr>
          <p:cNvGrpSpPr/>
          <p:nvPr/>
        </p:nvGrpSpPr>
        <p:grpSpPr>
          <a:xfrm>
            <a:off x="615969" y="-3"/>
            <a:ext cx="2611009" cy="6878589"/>
            <a:chOff x="4891642" y="-2"/>
            <a:chExt cx="2633661" cy="6858000"/>
          </a:xfrm>
        </p:grpSpPr>
        <p:sp>
          <p:nvSpPr>
            <p:cNvPr id="4" name="Rectangle 3">
              <a:extLst>
                <a:ext uri="{FF2B5EF4-FFF2-40B4-BE49-F238E27FC236}">
                  <a16:creationId xmlns:a16="http://schemas.microsoft.com/office/drawing/2014/main" id="{77932959-1FD8-FF66-3986-6A24E537842A}"/>
                </a:ext>
              </a:extLst>
            </p:cNvPr>
            <p:cNvSpPr/>
            <p:nvPr/>
          </p:nvSpPr>
          <p:spPr>
            <a:xfrm>
              <a:off x="4891642" y="-2"/>
              <a:ext cx="2633661" cy="6858000"/>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8CC8247-418F-FE4D-CB75-03E2C6657240}"/>
                </a:ext>
              </a:extLst>
            </p:cNvPr>
            <p:cNvSpPr txBox="1"/>
            <p:nvPr/>
          </p:nvSpPr>
          <p:spPr>
            <a:xfrm>
              <a:off x="5434646" y="124456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3.</a:t>
              </a:r>
            </a:p>
          </p:txBody>
        </p:sp>
        <p:sp>
          <p:nvSpPr>
            <p:cNvPr id="17" name="TextBox 16">
              <a:extLst>
                <a:ext uri="{FF2B5EF4-FFF2-40B4-BE49-F238E27FC236}">
                  <a16:creationId xmlns:a16="http://schemas.microsoft.com/office/drawing/2014/main" id="{56911AC7-E16A-32C7-CBEC-BEB2A30E2736}"/>
                </a:ext>
              </a:extLst>
            </p:cNvPr>
            <p:cNvSpPr txBox="1"/>
            <p:nvPr/>
          </p:nvSpPr>
          <p:spPr>
            <a:xfrm>
              <a:off x="5039000" y="3450262"/>
              <a:ext cx="2332968" cy="1938992"/>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Compiling Biographies and Conducting Interviews</a:t>
              </a:r>
              <a:endParaRPr lang="en-US" sz="2400" dirty="0">
                <a:solidFill>
                  <a:schemeClr val="bg1"/>
                </a:solidFill>
              </a:endParaRPr>
            </a:p>
          </p:txBody>
        </p:sp>
      </p:grpSp>
      <p:grpSp>
        <p:nvGrpSpPr>
          <p:cNvPr id="23" name="Group 22">
            <a:extLst>
              <a:ext uri="{FF2B5EF4-FFF2-40B4-BE49-F238E27FC236}">
                <a16:creationId xmlns:a16="http://schemas.microsoft.com/office/drawing/2014/main" id="{6E01D226-27FD-36A2-E7D0-9AE387C04B96}"/>
              </a:ext>
            </a:extLst>
          </p:cNvPr>
          <p:cNvGrpSpPr/>
          <p:nvPr/>
        </p:nvGrpSpPr>
        <p:grpSpPr>
          <a:xfrm>
            <a:off x="854487" y="20583"/>
            <a:ext cx="2633661" cy="6858000"/>
            <a:chOff x="7337463" y="0"/>
            <a:chExt cx="2633661" cy="6858000"/>
          </a:xfrm>
        </p:grpSpPr>
        <p:sp>
          <p:nvSpPr>
            <p:cNvPr id="5" name="Rectangle 4">
              <a:extLst>
                <a:ext uri="{FF2B5EF4-FFF2-40B4-BE49-F238E27FC236}">
                  <a16:creationId xmlns:a16="http://schemas.microsoft.com/office/drawing/2014/main" id="{5C76FA4B-A953-5608-2FCB-43C5D8D064D4}"/>
                </a:ext>
              </a:extLst>
            </p:cNvPr>
            <p:cNvSpPr/>
            <p:nvPr/>
          </p:nvSpPr>
          <p:spPr>
            <a:xfrm>
              <a:off x="7337463" y="0"/>
              <a:ext cx="2633661" cy="6858000"/>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204E076-B633-508D-0B1D-A37D46F3877A}"/>
                </a:ext>
              </a:extLst>
            </p:cNvPr>
            <p:cNvSpPr txBox="1"/>
            <p:nvPr/>
          </p:nvSpPr>
          <p:spPr>
            <a:xfrm>
              <a:off x="7786546" y="121300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4.</a:t>
              </a:r>
            </a:p>
          </p:txBody>
        </p:sp>
        <p:sp>
          <p:nvSpPr>
            <p:cNvPr id="18" name="TextBox 17">
              <a:extLst>
                <a:ext uri="{FF2B5EF4-FFF2-40B4-BE49-F238E27FC236}">
                  <a16:creationId xmlns:a16="http://schemas.microsoft.com/office/drawing/2014/main" id="{90F62EB3-736D-ED72-EAB9-474DD72F397E}"/>
                </a:ext>
              </a:extLst>
            </p:cNvPr>
            <p:cNvSpPr txBox="1"/>
            <p:nvPr/>
          </p:nvSpPr>
          <p:spPr>
            <a:xfrm>
              <a:off x="7546964" y="3460557"/>
              <a:ext cx="2075714" cy="1569660"/>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Creating a Digital Gallery of Artworks</a:t>
              </a:r>
              <a:endParaRPr lang="en-US" sz="2400" dirty="0">
                <a:solidFill>
                  <a:schemeClr val="bg1"/>
                </a:solidFill>
              </a:endParaRPr>
            </a:p>
          </p:txBody>
        </p:sp>
      </p:grpSp>
      <p:grpSp>
        <p:nvGrpSpPr>
          <p:cNvPr id="24" name="Group 23">
            <a:extLst>
              <a:ext uri="{FF2B5EF4-FFF2-40B4-BE49-F238E27FC236}">
                <a16:creationId xmlns:a16="http://schemas.microsoft.com/office/drawing/2014/main" id="{01DCEF67-E5A4-5B0A-FD5E-FB535AF20EF6}"/>
              </a:ext>
            </a:extLst>
          </p:cNvPr>
          <p:cNvGrpSpPr/>
          <p:nvPr/>
        </p:nvGrpSpPr>
        <p:grpSpPr>
          <a:xfrm>
            <a:off x="1157421" y="0"/>
            <a:ext cx="2633661" cy="6858000"/>
            <a:chOff x="9673356" y="0"/>
            <a:chExt cx="2633661" cy="6858000"/>
          </a:xfrm>
        </p:grpSpPr>
        <p:sp>
          <p:nvSpPr>
            <p:cNvPr id="6" name="Rectangle 5">
              <a:extLst>
                <a:ext uri="{FF2B5EF4-FFF2-40B4-BE49-F238E27FC236}">
                  <a16:creationId xmlns:a16="http://schemas.microsoft.com/office/drawing/2014/main" id="{58CD1B9D-9D00-8377-4444-C3CBE45C8BBD}"/>
                </a:ext>
              </a:extLst>
            </p:cNvPr>
            <p:cNvSpPr/>
            <p:nvPr/>
          </p:nvSpPr>
          <p:spPr>
            <a:xfrm>
              <a:off x="9673356" y="0"/>
              <a:ext cx="2633661" cy="6858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8B38352-9962-488C-620E-37266BE5F81B}"/>
                </a:ext>
              </a:extLst>
            </p:cNvPr>
            <p:cNvSpPr txBox="1"/>
            <p:nvPr/>
          </p:nvSpPr>
          <p:spPr>
            <a:xfrm>
              <a:off x="10263321" y="1233595"/>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5.</a:t>
              </a:r>
            </a:p>
          </p:txBody>
        </p:sp>
        <p:sp>
          <p:nvSpPr>
            <p:cNvPr id="19" name="TextBox 18">
              <a:extLst>
                <a:ext uri="{FF2B5EF4-FFF2-40B4-BE49-F238E27FC236}">
                  <a16:creationId xmlns:a16="http://schemas.microsoft.com/office/drawing/2014/main" id="{71CDAA44-606C-8037-9AC3-FFF55AA6285A}"/>
                </a:ext>
              </a:extLst>
            </p:cNvPr>
            <p:cNvSpPr txBox="1"/>
            <p:nvPr/>
          </p:nvSpPr>
          <p:spPr>
            <a:xfrm>
              <a:off x="9819505" y="3460557"/>
              <a:ext cx="2484394" cy="2308324"/>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Exploring Slavic Contributions to Northwest Art and Culture</a:t>
              </a:r>
              <a:endParaRPr lang="en-US" sz="2400" dirty="0">
                <a:solidFill>
                  <a:schemeClr val="bg1"/>
                </a:solidFill>
              </a:endParaRPr>
            </a:p>
          </p:txBody>
        </p:sp>
      </p:grpSp>
      <p:grpSp>
        <p:nvGrpSpPr>
          <p:cNvPr id="29" name="Group 28">
            <a:extLst>
              <a:ext uri="{FF2B5EF4-FFF2-40B4-BE49-F238E27FC236}">
                <a16:creationId xmlns:a16="http://schemas.microsoft.com/office/drawing/2014/main" id="{58C3BC1E-85EE-3200-3014-790548534601}"/>
              </a:ext>
            </a:extLst>
          </p:cNvPr>
          <p:cNvGrpSpPr/>
          <p:nvPr/>
        </p:nvGrpSpPr>
        <p:grpSpPr>
          <a:xfrm>
            <a:off x="1391904" y="-10291"/>
            <a:ext cx="2633661" cy="6888871"/>
            <a:chOff x="2338642" y="-31561"/>
            <a:chExt cx="2633661" cy="6858000"/>
          </a:xfrm>
        </p:grpSpPr>
        <p:sp>
          <p:nvSpPr>
            <p:cNvPr id="30" name="Rectangle 29">
              <a:extLst>
                <a:ext uri="{FF2B5EF4-FFF2-40B4-BE49-F238E27FC236}">
                  <a16:creationId xmlns:a16="http://schemas.microsoft.com/office/drawing/2014/main" id="{68C4361B-0C6E-477B-3F66-FD836356055F}"/>
                </a:ext>
              </a:extLst>
            </p:cNvPr>
            <p:cNvSpPr/>
            <p:nvPr/>
          </p:nvSpPr>
          <p:spPr>
            <a:xfrm>
              <a:off x="2338642" y="-31561"/>
              <a:ext cx="2633661" cy="6858000"/>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5B0B5C3-E6D0-22CB-8320-4C22F6C6015A}"/>
                </a:ext>
              </a:extLst>
            </p:cNvPr>
            <p:cNvSpPr txBox="1"/>
            <p:nvPr/>
          </p:nvSpPr>
          <p:spPr>
            <a:xfrm>
              <a:off x="2924675" y="1223301"/>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6.</a:t>
              </a:r>
            </a:p>
          </p:txBody>
        </p:sp>
        <p:sp>
          <p:nvSpPr>
            <p:cNvPr id="32" name="TextBox 31">
              <a:extLst>
                <a:ext uri="{FF2B5EF4-FFF2-40B4-BE49-F238E27FC236}">
                  <a16:creationId xmlns:a16="http://schemas.microsoft.com/office/drawing/2014/main" id="{4F30AAE7-A6A9-A08A-4490-4CD5CEC8E5D5}"/>
                </a:ext>
              </a:extLst>
            </p:cNvPr>
            <p:cNvSpPr txBox="1"/>
            <p:nvPr/>
          </p:nvSpPr>
          <p:spPr>
            <a:xfrm>
              <a:off x="2404975" y="3453295"/>
              <a:ext cx="2567328" cy="2677656"/>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Publishing an Internet Encyclopedia of Slavic Immigrant Artists in the Northwest</a:t>
              </a:r>
              <a:endParaRPr lang="en-US" sz="2400" dirty="0">
                <a:solidFill>
                  <a:schemeClr val="bg1"/>
                </a:solidFill>
              </a:endParaRPr>
            </a:p>
          </p:txBody>
        </p:sp>
      </p:grpSp>
      <p:grpSp>
        <p:nvGrpSpPr>
          <p:cNvPr id="33" name="Group 32">
            <a:extLst>
              <a:ext uri="{FF2B5EF4-FFF2-40B4-BE49-F238E27FC236}">
                <a16:creationId xmlns:a16="http://schemas.microsoft.com/office/drawing/2014/main" id="{0E51686A-85BF-888C-3ABA-A1D56D60EBA0}"/>
              </a:ext>
            </a:extLst>
          </p:cNvPr>
          <p:cNvGrpSpPr/>
          <p:nvPr/>
        </p:nvGrpSpPr>
        <p:grpSpPr>
          <a:xfrm>
            <a:off x="1555330" y="-10291"/>
            <a:ext cx="2611009" cy="6899165"/>
            <a:chOff x="4891642" y="-2"/>
            <a:chExt cx="2633661" cy="6858000"/>
          </a:xfrm>
        </p:grpSpPr>
        <p:sp>
          <p:nvSpPr>
            <p:cNvPr id="34" name="Rectangle 33">
              <a:extLst>
                <a:ext uri="{FF2B5EF4-FFF2-40B4-BE49-F238E27FC236}">
                  <a16:creationId xmlns:a16="http://schemas.microsoft.com/office/drawing/2014/main" id="{191C72D0-C315-5E24-1FA7-F54761C62C1F}"/>
                </a:ext>
              </a:extLst>
            </p:cNvPr>
            <p:cNvSpPr/>
            <p:nvPr/>
          </p:nvSpPr>
          <p:spPr>
            <a:xfrm>
              <a:off x="4891642" y="-2"/>
              <a:ext cx="2633661" cy="6858000"/>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0C5B77D0-E1FC-1B61-E04F-BB309E5938FE}"/>
                </a:ext>
              </a:extLst>
            </p:cNvPr>
            <p:cNvSpPr txBox="1"/>
            <p:nvPr/>
          </p:nvSpPr>
          <p:spPr>
            <a:xfrm>
              <a:off x="5434646" y="124456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7.</a:t>
              </a:r>
            </a:p>
          </p:txBody>
        </p:sp>
        <p:sp>
          <p:nvSpPr>
            <p:cNvPr id="36" name="TextBox 35">
              <a:extLst>
                <a:ext uri="{FF2B5EF4-FFF2-40B4-BE49-F238E27FC236}">
                  <a16:creationId xmlns:a16="http://schemas.microsoft.com/office/drawing/2014/main" id="{13A9D4A2-FDE4-7F8B-7EF6-2A9D9ACF6CE8}"/>
                </a:ext>
              </a:extLst>
            </p:cNvPr>
            <p:cNvSpPr txBox="1"/>
            <p:nvPr/>
          </p:nvSpPr>
          <p:spPr>
            <a:xfrm>
              <a:off x="5039000" y="3450262"/>
              <a:ext cx="2332968" cy="1196736"/>
            </a:xfrm>
            <a:prstGeom prst="rect">
              <a:avLst/>
            </a:prstGeom>
            <a:noFill/>
          </p:spPr>
          <p:txBody>
            <a:bodyPr wrap="square">
              <a:spAutoFit/>
            </a:bodyPr>
            <a:lstStyle/>
            <a:p>
              <a:r>
                <a:rPr lang="en-US" sz="24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Reflection and Impact Assessment</a:t>
              </a:r>
              <a:endParaRPr lang="en-US" sz="2400" dirty="0">
                <a:solidFill>
                  <a:schemeClr val="bg1"/>
                </a:solidFill>
              </a:endParaRPr>
            </a:p>
          </p:txBody>
        </p:sp>
      </p:grpSp>
      <p:grpSp>
        <p:nvGrpSpPr>
          <p:cNvPr id="27" name="Group 26">
            <a:extLst>
              <a:ext uri="{FF2B5EF4-FFF2-40B4-BE49-F238E27FC236}">
                <a16:creationId xmlns:a16="http://schemas.microsoft.com/office/drawing/2014/main" id="{57EAB5CE-E95B-8EC9-1D12-12318DA29DB0}"/>
              </a:ext>
            </a:extLst>
          </p:cNvPr>
          <p:cNvGrpSpPr/>
          <p:nvPr/>
        </p:nvGrpSpPr>
        <p:grpSpPr>
          <a:xfrm>
            <a:off x="4491925" y="375847"/>
            <a:ext cx="7495288" cy="1700488"/>
            <a:chOff x="4491925" y="303854"/>
            <a:chExt cx="7495288" cy="1700488"/>
          </a:xfrm>
        </p:grpSpPr>
        <p:pic>
          <p:nvPicPr>
            <p:cNvPr id="13" name="Picture 12">
              <a:extLst>
                <a:ext uri="{FF2B5EF4-FFF2-40B4-BE49-F238E27FC236}">
                  <a16:creationId xmlns:a16="http://schemas.microsoft.com/office/drawing/2014/main" id="{A9ABB390-CD5C-642A-452E-7E8966E3F8E3}"/>
                </a:ext>
              </a:extLst>
            </p:cNvPr>
            <p:cNvPicPr>
              <a:picLocks noChangeAspect="1"/>
            </p:cNvPicPr>
            <p:nvPr/>
          </p:nvPicPr>
          <p:blipFill>
            <a:blip r:embed="rId3">
              <a:extLst>
                <a:ext uri="{28A0092B-C50C-407E-A947-70E740481C1C}">
                  <a14:useLocalDpi xmlns:a14="http://schemas.microsoft.com/office/drawing/2010/main" val="0"/>
                </a:ext>
              </a:extLst>
            </a:blip>
            <a:srcRect l="24221" t="4903" r="1463" b="5732"/>
            <a:stretch/>
          </p:blipFill>
          <p:spPr>
            <a:xfrm>
              <a:off x="6211019" y="303854"/>
              <a:ext cx="5776194" cy="1700488"/>
            </a:xfrm>
            <a:prstGeom prst="rect">
              <a:avLst/>
            </a:prstGeom>
          </p:spPr>
        </p:pic>
        <p:pic>
          <p:nvPicPr>
            <p:cNvPr id="26" name="Picture 25">
              <a:extLst>
                <a:ext uri="{FF2B5EF4-FFF2-40B4-BE49-F238E27FC236}">
                  <a16:creationId xmlns:a16="http://schemas.microsoft.com/office/drawing/2014/main" id="{7D77A5B4-9F02-FB02-5E42-E364A4D24201}"/>
                </a:ext>
              </a:extLst>
            </p:cNvPr>
            <p:cNvPicPr>
              <a:picLocks noChangeAspect="1"/>
            </p:cNvPicPr>
            <p:nvPr/>
          </p:nvPicPr>
          <p:blipFill>
            <a:blip r:embed="rId3">
              <a:extLst>
                <a:ext uri="{28A0092B-C50C-407E-A947-70E740481C1C}">
                  <a14:useLocalDpi xmlns:a14="http://schemas.microsoft.com/office/drawing/2010/main" val="0"/>
                </a:ext>
              </a:extLst>
            </a:blip>
            <a:srcRect l="1913" t="7824" r="76626" b="5732"/>
            <a:stretch/>
          </p:blipFill>
          <p:spPr>
            <a:xfrm>
              <a:off x="4491925" y="307082"/>
              <a:ext cx="1719094" cy="1695242"/>
            </a:xfrm>
            <a:prstGeom prst="rect">
              <a:avLst/>
            </a:prstGeom>
          </p:spPr>
        </p:pic>
      </p:grpSp>
      <p:grpSp>
        <p:nvGrpSpPr>
          <p:cNvPr id="37" name="Group 36">
            <a:extLst>
              <a:ext uri="{FF2B5EF4-FFF2-40B4-BE49-F238E27FC236}">
                <a16:creationId xmlns:a16="http://schemas.microsoft.com/office/drawing/2014/main" id="{AEFA7B50-FF84-A39E-C747-577C0016C3A3}"/>
              </a:ext>
            </a:extLst>
          </p:cNvPr>
          <p:cNvGrpSpPr/>
          <p:nvPr/>
        </p:nvGrpSpPr>
        <p:grpSpPr>
          <a:xfrm>
            <a:off x="4491925" y="2452183"/>
            <a:ext cx="7495288" cy="1788799"/>
            <a:chOff x="4491925" y="2108091"/>
            <a:chExt cx="7495288" cy="1788799"/>
          </a:xfrm>
        </p:grpSpPr>
        <p:pic>
          <p:nvPicPr>
            <p:cNvPr id="15" name="Picture 14">
              <a:extLst>
                <a:ext uri="{FF2B5EF4-FFF2-40B4-BE49-F238E27FC236}">
                  <a16:creationId xmlns:a16="http://schemas.microsoft.com/office/drawing/2014/main" id="{ECE1A43D-55A0-D48F-784D-DFB95A203CE1}"/>
                </a:ext>
              </a:extLst>
            </p:cNvPr>
            <p:cNvPicPr>
              <a:picLocks noChangeAspect="1"/>
            </p:cNvPicPr>
            <p:nvPr/>
          </p:nvPicPr>
          <p:blipFill>
            <a:blip r:embed="rId4">
              <a:extLst>
                <a:ext uri="{28A0092B-C50C-407E-A947-70E740481C1C}">
                  <a14:useLocalDpi xmlns:a14="http://schemas.microsoft.com/office/drawing/2010/main" val="0"/>
                </a:ext>
              </a:extLst>
            </a:blip>
            <a:srcRect l="24529" t="1257" r="1155" b="4844"/>
            <a:stretch/>
          </p:blipFill>
          <p:spPr>
            <a:xfrm>
              <a:off x="6211019" y="2110109"/>
              <a:ext cx="5776194" cy="1786781"/>
            </a:xfrm>
            <a:prstGeom prst="rect">
              <a:avLst/>
            </a:prstGeom>
          </p:spPr>
        </p:pic>
        <p:pic>
          <p:nvPicPr>
            <p:cNvPr id="28" name="Picture 27">
              <a:extLst>
                <a:ext uri="{FF2B5EF4-FFF2-40B4-BE49-F238E27FC236}">
                  <a16:creationId xmlns:a16="http://schemas.microsoft.com/office/drawing/2014/main" id="{4C9A6FFC-4E01-5F43-6A02-16F6760BE071}"/>
                </a:ext>
              </a:extLst>
            </p:cNvPr>
            <p:cNvPicPr>
              <a:picLocks noChangeAspect="1"/>
            </p:cNvPicPr>
            <p:nvPr/>
          </p:nvPicPr>
          <p:blipFill>
            <a:blip r:embed="rId4">
              <a:extLst>
                <a:ext uri="{28A0092B-C50C-407E-A947-70E740481C1C}">
                  <a14:useLocalDpi xmlns:a14="http://schemas.microsoft.com/office/drawing/2010/main" val="0"/>
                </a:ext>
              </a:extLst>
            </a:blip>
            <a:srcRect l="777" t="4744" r="78528" b="7293"/>
            <a:stretch/>
          </p:blipFill>
          <p:spPr>
            <a:xfrm>
              <a:off x="4491925" y="2108091"/>
              <a:ext cx="1719094" cy="1788799"/>
            </a:xfrm>
            <a:prstGeom prst="rect">
              <a:avLst/>
            </a:prstGeom>
          </p:spPr>
        </p:pic>
      </p:grpSp>
      <p:grpSp>
        <p:nvGrpSpPr>
          <p:cNvPr id="39" name="Group 38">
            <a:extLst>
              <a:ext uri="{FF2B5EF4-FFF2-40B4-BE49-F238E27FC236}">
                <a16:creationId xmlns:a16="http://schemas.microsoft.com/office/drawing/2014/main" id="{CC7E3E48-2EF7-0232-D1BC-7716F316EAE0}"/>
              </a:ext>
            </a:extLst>
          </p:cNvPr>
          <p:cNvGrpSpPr/>
          <p:nvPr/>
        </p:nvGrpSpPr>
        <p:grpSpPr>
          <a:xfrm>
            <a:off x="4488808" y="4616830"/>
            <a:ext cx="7498405" cy="1865323"/>
            <a:chOff x="4488808" y="4000639"/>
            <a:chExt cx="7498405" cy="1865323"/>
          </a:xfrm>
        </p:grpSpPr>
        <p:pic>
          <p:nvPicPr>
            <p:cNvPr id="25" name="Picture 24">
              <a:extLst>
                <a:ext uri="{FF2B5EF4-FFF2-40B4-BE49-F238E27FC236}">
                  <a16:creationId xmlns:a16="http://schemas.microsoft.com/office/drawing/2014/main" id="{CF1563E1-CD94-C7D3-09E3-34CCD75E18A1}"/>
                </a:ext>
              </a:extLst>
            </p:cNvPr>
            <p:cNvPicPr>
              <a:picLocks noChangeAspect="1"/>
            </p:cNvPicPr>
            <p:nvPr/>
          </p:nvPicPr>
          <p:blipFill>
            <a:blip r:embed="rId5">
              <a:extLst>
                <a:ext uri="{28A0092B-C50C-407E-A947-70E740481C1C}">
                  <a14:useLocalDpi xmlns:a14="http://schemas.microsoft.com/office/drawing/2010/main" val="0"/>
                </a:ext>
              </a:extLst>
            </a:blip>
            <a:srcRect l="24758" t="2382" r="926" b="2087"/>
            <a:stretch/>
          </p:blipFill>
          <p:spPr>
            <a:xfrm>
              <a:off x="6211019" y="4002657"/>
              <a:ext cx="5776194" cy="1863305"/>
            </a:xfrm>
            <a:prstGeom prst="rect">
              <a:avLst/>
            </a:prstGeom>
          </p:spPr>
        </p:pic>
        <p:pic>
          <p:nvPicPr>
            <p:cNvPr id="38" name="Picture 37">
              <a:extLst>
                <a:ext uri="{FF2B5EF4-FFF2-40B4-BE49-F238E27FC236}">
                  <a16:creationId xmlns:a16="http://schemas.microsoft.com/office/drawing/2014/main" id="{87EB7DB2-43E7-168B-536F-76203AE16761}"/>
                </a:ext>
              </a:extLst>
            </p:cNvPr>
            <p:cNvPicPr>
              <a:picLocks noChangeAspect="1"/>
            </p:cNvPicPr>
            <p:nvPr/>
          </p:nvPicPr>
          <p:blipFill>
            <a:blip r:embed="rId5">
              <a:extLst>
                <a:ext uri="{28A0092B-C50C-407E-A947-70E740481C1C}">
                  <a14:useLocalDpi xmlns:a14="http://schemas.microsoft.com/office/drawing/2010/main" val="0"/>
                </a:ext>
              </a:extLst>
            </a:blip>
            <a:srcRect l="1695" t="4495" r="77214" b="4479"/>
            <a:stretch/>
          </p:blipFill>
          <p:spPr>
            <a:xfrm>
              <a:off x="4488808" y="4000639"/>
              <a:ext cx="1722212" cy="1865323"/>
            </a:xfrm>
            <a:prstGeom prst="rect">
              <a:avLst/>
            </a:prstGeom>
          </p:spPr>
        </p:pic>
      </p:grpSp>
    </p:spTree>
    <p:extLst>
      <p:ext uri="{BB962C8B-B14F-4D97-AF65-F5344CB8AC3E}">
        <p14:creationId xmlns:p14="http://schemas.microsoft.com/office/powerpoint/2010/main" val="1278784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2B35894-7A5E-4E26-024E-D1F2F36D4C7E}"/>
              </a:ext>
            </a:extLst>
          </p:cNvPr>
          <p:cNvSpPr txBox="1"/>
          <p:nvPr/>
        </p:nvSpPr>
        <p:spPr>
          <a:xfrm>
            <a:off x="1630325" y="606253"/>
            <a:ext cx="8931349" cy="2359620"/>
          </a:xfrm>
          <a:prstGeom prst="rect">
            <a:avLst/>
          </a:prstGeom>
          <a:noFill/>
        </p:spPr>
        <p:txBody>
          <a:bodyPr wrap="square">
            <a:spAutoFit/>
          </a:bodyPr>
          <a:lstStyle/>
          <a:p>
            <a:pPr marL="0" marR="0" algn="just">
              <a:lnSpc>
                <a:spcPct val="107000"/>
              </a:lnSpc>
              <a:spcBef>
                <a:spcPts val="0"/>
              </a:spcBef>
              <a:spcAft>
                <a:spcPts val="800"/>
              </a:spcAft>
            </a:pPr>
            <a:r>
              <a:rPr lang="en-US" sz="2800"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This project offers students a hands-on approach to learning about Slavic heritage and immigrant contributions to the Northwest, deepening their cultural understanding and providing the community with an enduring digital resource.</a:t>
            </a:r>
          </a:p>
        </p:txBody>
      </p:sp>
      <p:grpSp>
        <p:nvGrpSpPr>
          <p:cNvPr id="7" name="Group 6">
            <a:extLst>
              <a:ext uri="{FF2B5EF4-FFF2-40B4-BE49-F238E27FC236}">
                <a16:creationId xmlns:a16="http://schemas.microsoft.com/office/drawing/2014/main" id="{BFBFCD70-49D9-259E-C4E8-B5E90ABB1A77}"/>
              </a:ext>
            </a:extLst>
          </p:cNvPr>
          <p:cNvGrpSpPr/>
          <p:nvPr/>
        </p:nvGrpSpPr>
        <p:grpSpPr>
          <a:xfrm>
            <a:off x="272954" y="3075714"/>
            <a:ext cx="9576847" cy="2095209"/>
            <a:chOff x="690118" y="3644528"/>
            <a:chExt cx="7375712" cy="1613648"/>
          </a:xfrm>
        </p:grpSpPr>
        <p:pic>
          <p:nvPicPr>
            <p:cNvPr id="4" name="Picture 3">
              <a:extLst>
                <a:ext uri="{FF2B5EF4-FFF2-40B4-BE49-F238E27FC236}">
                  <a16:creationId xmlns:a16="http://schemas.microsoft.com/office/drawing/2014/main" id="{F964895E-34AF-2D83-31DF-DC0478647856}"/>
                </a:ext>
              </a:extLst>
            </p:cNvPr>
            <p:cNvPicPr>
              <a:picLocks noChangeAspect="1"/>
            </p:cNvPicPr>
            <p:nvPr/>
          </p:nvPicPr>
          <p:blipFill>
            <a:blip r:embed="rId3">
              <a:extLst>
                <a:ext uri="{28A0092B-C50C-407E-A947-70E740481C1C}">
                  <a14:useLocalDpi xmlns:a14="http://schemas.microsoft.com/office/drawing/2010/main" val="0"/>
                </a:ext>
              </a:extLst>
            </a:blip>
            <a:srcRect l="2426" t="4858" r="76726" b="57419"/>
            <a:stretch/>
          </p:blipFill>
          <p:spPr>
            <a:xfrm>
              <a:off x="690118" y="3644528"/>
              <a:ext cx="1620371" cy="1613648"/>
            </a:xfrm>
            <a:prstGeom prst="rect">
              <a:avLst/>
            </a:prstGeom>
          </p:spPr>
        </p:pic>
        <p:pic>
          <p:nvPicPr>
            <p:cNvPr id="6" name="Picture 5">
              <a:extLst>
                <a:ext uri="{FF2B5EF4-FFF2-40B4-BE49-F238E27FC236}">
                  <a16:creationId xmlns:a16="http://schemas.microsoft.com/office/drawing/2014/main" id="{FCA6D3BE-E917-7885-1FDC-A7146B5022F5}"/>
                </a:ext>
              </a:extLst>
            </p:cNvPr>
            <p:cNvPicPr>
              <a:picLocks noChangeAspect="1"/>
            </p:cNvPicPr>
            <p:nvPr/>
          </p:nvPicPr>
          <p:blipFill>
            <a:blip r:embed="rId3">
              <a:extLst>
                <a:ext uri="{28A0092B-C50C-407E-A947-70E740481C1C}">
                  <a14:useLocalDpi xmlns:a14="http://schemas.microsoft.com/office/drawing/2010/main" val="0"/>
                </a:ext>
              </a:extLst>
            </a:blip>
            <a:srcRect l="24901" t="3434" r="1050" b="58843"/>
            <a:stretch/>
          </p:blipFill>
          <p:spPr>
            <a:xfrm>
              <a:off x="2310489" y="3644528"/>
              <a:ext cx="5755341" cy="1613648"/>
            </a:xfrm>
            <a:prstGeom prst="rect">
              <a:avLst/>
            </a:prstGeom>
          </p:spPr>
        </p:pic>
      </p:grpSp>
      <p:grpSp>
        <p:nvGrpSpPr>
          <p:cNvPr id="9" name="Group 8">
            <a:extLst>
              <a:ext uri="{FF2B5EF4-FFF2-40B4-BE49-F238E27FC236}">
                <a16:creationId xmlns:a16="http://schemas.microsoft.com/office/drawing/2014/main" id="{F6C715B4-33FD-A87F-DB42-D4A171F0414D}"/>
              </a:ext>
            </a:extLst>
          </p:cNvPr>
          <p:cNvGrpSpPr/>
          <p:nvPr/>
        </p:nvGrpSpPr>
        <p:grpSpPr>
          <a:xfrm>
            <a:off x="2088226" y="4488834"/>
            <a:ext cx="10103774" cy="2162744"/>
            <a:chOff x="4204010" y="4849439"/>
            <a:chExt cx="7781532" cy="1665661"/>
          </a:xfrm>
        </p:grpSpPr>
        <p:pic>
          <p:nvPicPr>
            <p:cNvPr id="5" name="Picture 4">
              <a:extLst>
                <a:ext uri="{FF2B5EF4-FFF2-40B4-BE49-F238E27FC236}">
                  <a16:creationId xmlns:a16="http://schemas.microsoft.com/office/drawing/2014/main" id="{91951D85-A033-4606-CF4A-51362F4D47D9}"/>
                </a:ext>
              </a:extLst>
            </p:cNvPr>
            <p:cNvPicPr>
              <a:picLocks noChangeAspect="1"/>
            </p:cNvPicPr>
            <p:nvPr/>
          </p:nvPicPr>
          <p:blipFill>
            <a:blip r:embed="rId3">
              <a:extLst>
                <a:ext uri="{28A0092B-C50C-407E-A947-70E740481C1C}">
                  <a14:useLocalDpi xmlns:a14="http://schemas.microsoft.com/office/drawing/2010/main" val="0"/>
                </a:ext>
              </a:extLst>
            </a:blip>
            <a:srcRect l="2275" t="57737" r="76877" b="3323"/>
            <a:stretch/>
          </p:blipFill>
          <p:spPr>
            <a:xfrm>
              <a:off x="4204010" y="4849439"/>
              <a:ext cx="1620371" cy="1665661"/>
            </a:xfrm>
            <a:prstGeom prst="rect">
              <a:avLst/>
            </a:prstGeom>
          </p:spPr>
        </p:pic>
        <p:pic>
          <p:nvPicPr>
            <p:cNvPr id="8" name="Picture 7">
              <a:extLst>
                <a:ext uri="{FF2B5EF4-FFF2-40B4-BE49-F238E27FC236}">
                  <a16:creationId xmlns:a16="http://schemas.microsoft.com/office/drawing/2014/main" id="{66BF9BAD-5A3B-E409-6227-19AF95AAAA9B}"/>
                </a:ext>
              </a:extLst>
            </p:cNvPr>
            <p:cNvPicPr>
              <a:picLocks noChangeAspect="1"/>
            </p:cNvPicPr>
            <p:nvPr/>
          </p:nvPicPr>
          <p:blipFill>
            <a:blip r:embed="rId3">
              <a:extLst>
                <a:ext uri="{28A0092B-C50C-407E-A947-70E740481C1C}">
                  <a14:useLocalDpi xmlns:a14="http://schemas.microsoft.com/office/drawing/2010/main" val="0"/>
                </a:ext>
              </a:extLst>
            </a:blip>
            <a:srcRect l="24364" t="56341" b="7665"/>
            <a:stretch/>
          </p:blipFill>
          <p:spPr>
            <a:xfrm>
              <a:off x="5824381" y="4901113"/>
              <a:ext cx="6161161" cy="1613648"/>
            </a:xfrm>
            <a:prstGeom prst="rect">
              <a:avLst/>
            </a:prstGeom>
          </p:spPr>
        </p:pic>
      </p:grpSp>
    </p:spTree>
    <p:extLst>
      <p:ext uri="{BB962C8B-B14F-4D97-AF65-F5344CB8AC3E}">
        <p14:creationId xmlns:p14="http://schemas.microsoft.com/office/powerpoint/2010/main" val="354539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146E5D9-4E1E-A055-6BC3-1ED0209B2D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652319" cy="6858000"/>
          </a:xfrm>
          <a:prstGeom prst="rect">
            <a:avLst/>
          </a:prstGeom>
        </p:spPr>
      </p:pic>
      <p:sp>
        <p:nvSpPr>
          <p:cNvPr id="2" name="Title 1">
            <a:extLst>
              <a:ext uri="{FF2B5EF4-FFF2-40B4-BE49-F238E27FC236}">
                <a16:creationId xmlns:a16="http://schemas.microsoft.com/office/drawing/2014/main" id="{8010A948-E124-EA19-B95E-742D898C10C9}"/>
              </a:ext>
            </a:extLst>
          </p:cNvPr>
          <p:cNvSpPr>
            <a:spLocks noGrp="1"/>
          </p:cNvSpPr>
          <p:nvPr>
            <p:ph type="ctrTitle"/>
          </p:nvPr>
        </p:nvSpPr>
        <p:spPr>
          <a:xfrm>
            <a:off x="6096000" y="1729902"/>
            <a:ext cx="5652319" cy="1524000"/>
          </a:xfrm>
        </p:spPr>
        <p:txBody>
          <a:bodyPr>
            <a:normAutofit/>
          </a:bodyPr>
          <a:lstStyle/>
          <a:p>
            <a:r>
              <a:rPr lang="en-US" sz="8800" dirty="0">
                <a:solidFill>
                  <a:schemeClr val="bg1"/>
                </a:solidFill>
                <a:latin typeface="Times New Roman" panose="02020603050405020304" pitchFamily="18" charset="0"/>
                <a:cs typeface="Times New Roman" panose="02020603050405020304" pitchFamily="18" charset="0"/>
              </a:rPr>
              <a:t>SIAN</a:t>
            </a:r>
          </a:p>
        </p:txBody>
      </p:sp>
      <p:sp>
        <p:nvSpPr>
          <p:cNvPr id="3" name="Subtitle 2">
            <a:extLst>
              <a:ext uri="{FF2B5EF4-FFF2-40B4-BE49-F238E27FC236}">
                <a16:creationId xmlns:a16="http://schemas.microsoft.com/office/drawing/2014/main" id="{1B66933C-F977-0E1E-74C8-2A5094D3AFF4}"/>
              </a:ext>
            </a:extLst>
          </p:cNvPr>
          <p:cNvSpPr>
            <a:spLocks noGrp="1"/>
          </p:cNvSpPr>
          <p:nvPr>
            <p:ph type="subTitle" idx="1"/>
          </p:nvPr>
        </p:nvSpPr>
        <p:spPr>
          <a:xfrm>
            <a:off x="6096000" y="3345977"/>
            <a:ext cx="5652319" cy="1655762"/>
          </a:xfrm>
        </p:spPr>
        <p:txBody>
          <a:bodyPr>
            <a:normAutofit fontScale="85000" lnSpcReduction="20000"/>
          </a:bodyPr>
          <a:lstStyle/>
          <a:p>
            <a:r>
              <a:rPr lang="en-US" sz="3600" dirty="0">
                <a:solidFill>
                  <a:schemeClr val="bg1"/>
                </a:solidFill>
                <a:latin typeface="Times New Roman" panose="02020603050405020304" pitchFamily="18" charset="0"/>
                <a:cs typeface="Times New Roman" panose="02020603050405020304" pitchFamily="18" charset="0"/>
              </a:rPr>
              <a:t>Slavic Immigrant Artists in the Northwest</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2800" kern="100" dirty="0">
                <a:solidFill>
                  <a:schemeClr val="bg1"/>
                </a:solidFill>
                <a:latin typeface="Century Schoolbook" panose="020406040505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https://sian.uoregon.edu/</a:t>
            </a:r>
            <a:endParaRPr lang="en-US" sz="2800" kern="100" dirty="0">
              <a:solidFill>
                <a:schemeClr val="bg1"/>
              </a:solidFill>
              <a:latin typeface="Century Schoolbook" panose="020406040505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3455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6" name="Rectangle 1035">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rt piece created by Olga Volchkova titled Wild Rose (2014)">
            <a:extLst>
              <a:ext uri="{FF2B5EF4-FFF2-40B4-BE49-F238E27FC236}">
                <a16:creationId xmlns:a16="http://schemas.microsoft.com/office/drawing/2014/main" id="{C5D1CE42-0913-40C7-552B-B997255CE9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969" b="4771"/>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
        <p:nvSpPr>
          <p:cNvPr id="2" name="TextBox 4">
            <a:extLst>
              <a:ext uri="{FF2B5EF4-FFF2-40B4-BE49-F238E27FC236}">
                <a16:creationId xmlns:a16="http://schemas.microsoft.com/office/drawing/2014/main" id="{1954F258-ACE4-B318-40DB-D3B98DB904DE}"/>
              </a:ext>
            </a:extLst>
          </p:cNvPr>
          <p:cNvSpPr txBox="1"/>
          <p:nvPr/>
        </p:nvSpPr>
        <p:spPr>
          <a:xfrm>
            <a:off x="526577" y="669420"/>
            <a:ext cx="5176062" cy="559993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lnSpc>
                <a:spcPct val="107000"/>
              </a:lnSpc>
              <a:spcBef>
                <a:spcPts val="0"/>
              </a:spcBef>
              <a:spcAft>
                <a:spcPts val="800"/>
              </a:spcAft>
            </a:pPr>
            <a:r>
              <a:rPr lang="en-US" sz="2800" b="1" kern="100" dirty="0">
                <a:effectLst/>
                <a:latin typeface="Century Schoolbook" panose="02040604050505020304" pitchFamily="18" charset="0"/>
                <a:ea typeface="Aptos" panose="020B0004020202020204" pitchFamily="34" charset="0"/>
                <a:cs typeface="Times New Roman" panose="02020603050405020304" pitchFamily="18" charset="0"/>
              </a:rPr>
              <a:t>Advocating for Diversity and Inclusion</a:t>
            </a:r>
          </a:p>
          <a:p>
            <a:pPr marL="0" marR="0">
              <a:lnSpc>
                <a:spcPct val="107000"/>
              </a:lnSpc>
              <a:spcBef>
                <a:spcPts val="0"/>
              </a:spcBef>
              <a:spcAft>
                <a:spcPts val="800"/>
              </a:spcAft>
            </a:pPr>
            <a:endParaRPr lang="en-US" sz="2800" b="1" kern="100" dirty="0">
              <a:effectLst/>
              <a:latin typeface="Century Schoolbook" panose="02040604050505020304" pitchFamily="18" charset="0"/>
              <a:ea typeface="Aptos" panose="020B0004020202020204" pitchFamily="34" charset="0"/>
              <a:cs typeface="Times New Roman" panose="02020603050405020304" pitchFamily="18" charset="0"/>
            </a:endParaRPr>
          </a:p>
          <a:p>
            <a:pPr marL="0" marR="0">
              <a:lnSpc>
                <a:spcPct val="107000"/>
              </a:lnSpc>
              <a:spcBef>
                <a:spcPts val="0"/>
              </a:spcBef>
              <a:spcAft>
                <a:spcPts val="800"/>
              </a:spcAft>
            </a:pPr>
            <a:r>
              <a:rPr lang="en-US" sz="2400" kern="100" dirty="0">
                <a:effectLst/>
                <a:latin typeface="Century Schoolbook" panose="02040604050505020304" pitchFamily="18" charset="0"/>
                <a:ea typeface="Aptos" panose="020B0004020202020204" pitchFamily="34" charset="0"/>
                <a:cs typeface="Times New Roman" panose="02020603050405020304" pitchFamily="18" charset="0"/>
              </a:rPr>
              <a:t>Our goal is related to embracing equity, diversity, and inclusion in teaching and studies as well as in all library and academic services. We are trying to advocate for diverse collections and programs that reflect the experiences of marginalized communities, thereby supporting social justice and inclusivity.</a:t>
            </a:r>
          </a:p>
        </p:txBody>
      </p:sp>
    </p:spTree>
    <p:extLst>
      <p:ext uri="{BB962C8B-B14F-4D97-AF65-F5344CB8AC3E}">
        <p14:creationId xmlns:p14="http://schemas.microsoft.com/office/powerpoint/2010/main" val="1743833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6704E21-2903-89F1-4360-01C703047756}"/>
            </a:ext>
          </a:extLst>
        </p:cNvPr>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Art piece created by Olga Volchkova titled Saint Sagebrush (2022)">
            <a:extLst>
              <a:ext uri="{FF2B5EF4-FFF2-40B4-BE49-F238E27FC236}">
                <a16:creationId xmlns:a16="http://schemas.microsoft.com/office/drawing/2014/main" id="{ABA658AE-252C-6835-C001-FBCB69E75D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505" r="2" b="2460"/>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
        <p:nvSpPr>
          <p:cNvPr id="2" name="TextBox 4">
            <a:extLst>
              <a:ext uri="{FF2B5EF4-FFF2-40B4-BE49-F238E27FC236}">
                <a16:creationId xmlns:a16="http://schemas.microsoft.com/office/drawing/2014/main" id="{4E14CBCB-DDBB-4FCF-E8EB-F7EEEFE1E178}"/>
              </a:ext>
            </a:extLst>
          </p:cNvPr>
          <p:cNvSpPr txBox="1"/>
          <p:nvPr/>
        </p:nvSpPr>
        <p:spPr>
          <a:xfrm>
            <a:off x="526577" y="834918"/>
            <a:ext cx="5176062" cy="543469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lnSpc>
                <a:spcPct val="107000"/>
              </a:lnSpc>
              <a:spcBef>
                <a:spcPts val="0"/>
              </a:spcBef>
              <a:spcAft>
                <a:spcPts val="800"/>
              </a:spcAft>
            </a:pPr>
            <a:r>
              <a:rPr lang="en-US" sz="2800" b="1" kern="100" dirty="0">
                <a:effectLst/>
                <a:latin typeface="Century Schoolbook" panose="02040604050505020304" pitchFamily="18" charset="0"/>
                <a:ea typeface="Aptos" panose="020B0004020202020204" pitchFamily="34" charset="0"/>
                <a:cs typeface="Times New Roman" panose="02020603050405020304" pitchFamily="18" charset="0"/>
              </a:rPr>
              <a:t>Utilizing Non-Traditional Media Outlets</a:t>
            </a:r>
          </a:p>
          <a:p>
            <a:pPr marL="0" marR="0">
              <a:lnSpc>
                <a:spcPct val="107000"/>
              </a:lnSpc>
              <a:spcBef>
                <a:spcPts val="0"/>
              </a:spcBef>
              <a:spcAft>
                <a:spcPts val="800"/>
              </a:spcAft>
            </a:pPr>
            <a:endParaRPr lang="en-US" sz="2800" b="1" kern="100" dirty="0">
              <a:effectLst/>
              <a:latin typeface="Century Schoolbook" panose="02040604050505020304" pitchFamily="18" charset="0"/>
              <a:ea typeface="Aptos" panose="020B0004020202020204" pitchFamily="34" charset="0"/>
              <a:cs typeface="Times New Roman" panose="02020603050405020304" pitchFamily="18" charset="0"/>
            </a:endParaRPr>
          </a:p>
          <a:p>
            <a:pPr marL="0" marR="0">
              <a:lnSpc>
                <a:spcPct val="107000"/>
              </a:lnSpc>
              <a:spcBef>
                <a:spcPts val="0"/>
              </a:spcBef>
              <a:spcAft>
                <a:spcPts val="800"/>
              </a:spcAft>
            </a:pPr>
            <a:r>
              <a:rPr lang="en-US" sz="2800" kern="100" dirty="0">
                <a:effectLst/>
                <a:latin typeface="Century Schoolbook" panose="02040604050505020304" pitchFamily="18" charset="0"/>
                <a:ea typeface="Aptos" panose="020B0004020202020204" pitchFamily="34" charset="0"/>
                <a:cs typeface="Times New Roman" panose="02020603050405020304" pitchFamily="18" charset="0"/>
              </a:rPr>
              <a:t>We have chosen to utilize the university’s blog platform and other media outlets to reach wider audiences. Thus, </a:t>
            </a:r>
            <a:r>
              <a:rPr lang="en-US" sz="2800" kern="100" dirty="0">
                <a:latin typeface="Century Schoolbook" panose="02040604050505020304" pitchFamily="18" charset="0"/>
                <a:ea typeface="Aptos" panose="020B0004020202020204" pitchFamily="34" charset="0"/>
                <a:cs typeface="Times New Roman" panose="02020603050405020304" pitchFamily="18" charset="0"/>
              </a:rPr>
              <a:t>we </a:t>
            </a:r>
            <a:r>
              <a:rPr lang="en-US" sz="2800" kern="100" dirty="0">
                <a:effectLst/>
                <a:latin typeface="Century Schoolbook" panose="02040604050505020304" pitchFamily="18" charset="0"/>
                <a:ea typeface="Aptos" panose="020B0004020202020204" pitchFamily="34" charset="0"/>
                <a:cs typeface="Times New Roman" panose="02020603050405020304" pitchFamily="18" charset="0"/>
              </a:rPr>
              <a:t> serve as a multicultural hub promoting cultural diversity and mutual understanding. </a:t>
            </a:r>
          </a:p>
          <a:p>
            <a:pPr marL="0" marR="0">
              <a:lnSpc>
                <a:spcPct val="107000"/>
              </a:lnSpc>
              <a:spcBef>
                <a:spcPts val="0"/>
              </a:spcBef>
              <a:spcAft>
                <a:spcPts val="800"/>
              </a:spcAft>
            </a:pPr>
            <a:endParaRPr lang="en-US" sz="2800" b="1" kern="100" dirty="0">
              <a:effectLst/>
              <a:latin typeface="Century Schoolbook" panose="02040604050505020304" pitchFamily="18"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983842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B33EE8E-1B40-9477-985B-5CAACB66EB95}"/>
            </a:ext>
          </a:extLst>
        </p:cNvPr>
        <p:cNvGrpSpPr/>
        <p:nvPr/>
      </p:nvGrpSpPr>
      <p:grpSpPr>
        <a:xfrm>
          <a:off x="0" y="0"/>
          <a:ext cx="0" cy="0"/>
          <a:chOff x="0" y="0"/>
          <a:chExt cx="0" cy="0"/>
        </a:xfrm>
      </p:grpSpPr>
      <p:sp useBgFill="1">
        <p:nvSpPr>
          <p:cNvPr id="3084" name="Rectangle 3083">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Art piece created by Olga Volchkova titled Saint Pea (2020)">
            <a:extLst>
              <a:ext uri="{FF2B5EF4-FFF2-40B4-BE49-F238E27FC236}">
                <a16:creationId xmlns:a16="http://schemas.microsoft.com/office/drawing/2014/main" id="{32E4189E-A987-68D7-C8F6-A382125638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 b="3675"/>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
        <p:nvSpPr>
          <p:cNvPr id="3" name="TextBox 4">
            <a:extLst>
              <a:ext uri="{FF2B5EF4-FFF2-40B4-BE49-F238E27FC236}">
                <a16:creationId xmlns:a16="http://schemas.microsoft.com/office/drawing/2014/main" id="{9FCF107E-753C-F28F-A39E-84D976BAC749}"/>
              </a:ext>
            </a:extLst>
          </p:cNvPr>
          <p:cNvSpPr txBox="1"/>
          <p:nvPr/>
        </p:nvSpPr>
        <p:spPr>
          <a:xfrm>
            <a:off x="448668" y="329928"/>
            <a:ext cx="5962786" cy="681776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lnSpc>
                <a:spcPct val="107000"/>
              </a:lnSpc>
              <a:spcBef>
                <a:spcPts val="0"/>
              </a:spcBef>
              <a:spcAft>
                <a:spcPts val="800"/>
              </a:spcAft>
            </a:pPr>
            <a:r>
              <a:rPr lang="en-US" sz="2800" b="1" kern="100" dirty="0">
                <a:effectLst/>
                <a:latin typeface="Century Schoolbook" panose="02040604050505020304" pitchFamily="18" charset="0"/>
                <a:ea typeface="Aptos" panose="020B0004020202020204" pitchFamily="34" charset="0"/>
                <a:cs typeface="Times New Roman" panose="02020603050405020304" pitchFamily="18" charset="0"/>
              </a:rPr>
              <a:t>Contributing to Internet Encyclopedia Project</a:t>
            </a:r>
          </a:p>
          <a:p>
            <a:pPr marL="0" marR="0">
              <a:lnSpc>
                <a:spcPct val="107000"/>
              </a:lnSpc>
              <a:spcBef>
                <a:spcPts val="0"/>
              </a:spcBef>
              <a:spcAft>
                <a:spcPts val="800"/>
              </a:spcAft>
            </a:pPr>
            <a:endParaRPr lang="en-US" sz="2800" b="1" kern="100" dirty="0">
              <a:effectLst/>
              <a:latin typeface="Century Schoolbook" panose="02040604050505020304" pitchFamily="18" charset="0"/>
              <a:ea typeface="Aptos" panose="020B0004020202020204" pitchFamily="34" charset="0"/>
              <a:cs typeface="Times New Roman" panose="02020603050405020304" pitchFamily="18" charset="0"/>
            </a:endParaRPr>
          </a:p>
          <a:p>
            <a:pPr marL="0" marR="0">
              <a:lnSpc>
                <a:spcPct val="107000"/>
              </a:lnSpc>
              <a:spcBef>
                <a:spcPts val="0"/>
              </a:spcBef>
              <a:spcAft>
                <a:spcPts val="800"/>
              </a:spcAft>
            </a:pPr>
            <a:r>
              <a:rPr lang="en-US" sz="2800" kern="100" dirty="0">
                <a:effectLst/>
                <a:latin typeface="Century Schoolbook" panose="02040604050505020304" pitchFamily="18" charset="0"/>
                <a:ea typeface="Aptos" panose="020B0004020202020204" pitchFamily="34" charset="0"/>
                <a:cs typeface="Times New Roman" panose="02020603050405020304" pitchFamily="18" charset="0"/>
              </a:rPr>
              <a:t>Our students contribute to this internet encyclopedia project by creating and editing biographical articles related to Slavic and East European immigrant artists in the Northwest. This not only disseminates knowledge to a global audience but also ensures the accuracy and reliability of information available online.</a:t>
            </a:r>
          </a:p>
          <a:p>
            <a:pPr marL="0" marR="0">
              <a:lnSpc>
                <a:spcPct val="107000"/>
              </a:lnSpc>
              <a:spcBef>
                <a:spcPts val="0"/>
              </a:spcBef>
              <a:spcAft>
                <a:spcPts val="800"/>
              </a:spcAft>
            </a:pPr>
            <a:endParaRPr lang="en-US" sz="2800" b="1" kern="100" dirty="0">
              <a:effectLst/>
              <a:latin typeface="Century Schoolbook" panose="02040604050505020304" pitchFamily="18"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163398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6C16CA6-45FA-A51E-C766-3714E0E1FFB1}"/>
              </a:ext>
            </a:extLst>
          </p:cNvPr>
          <p:cNvSpPr txBox="1"/>
          <p:nvPr/>
        </p:nvSpPr>
        <p:spPr>
          <a:xfrm>
            <a:off x="836832" y="615934"/>
            <a:ext cx="10047767" cy="2370521"/>
          </a:xfrm>
          <a:prstGeom prst="rect">
            <a:avLst/>
          </a:prstGeom>
          <a:noFill/>
        </p:spPr>
        <p:txBody>
          <a:bodyPr wrap="square">
            <a:spAutoFit/>
          </a:bodyPr>
          <a:lstStyle/>
          <a:p>
            <a:pPr marL="0" marR="0" algn="just">
              <a:lnSpc>
                <a:spcPct val="107000"/>
              </a:lnSpc>
              <a:spcBef>
                <a:spcPts val="0"/>
              </a:spcBef>
              <a:spcAft>
                <a:spcPts val="800"/>
              </a:spcAft>
            </a:pPr>
            <a:r>
              <a:rPr lang="en-US" sz="2000" kern="100" dirty="0">
                <a:effectLst/>
                <a:latin typeface="Century Schoolbook" panose="02040604050505020304" pitchFamily="18" charset="0"/>
                <a:ea typeface="Aptos" panose="020B0004020202020204" pitchFamily="34" charset="0"/>
                <a:cs typeface="Times New Roman" panose="02020603050405020304" pitchFamily="18" charset="0"/>
              </a:rPr>
              <a:t>Focusing on </a:t>
            </a:r>
            <a:r>
              <a:rPr lang="en-US" sz="2000" b="1" kern="100" dirty="0">
                <a:effectLst/>
                <a:latin typeface="Century Schoolbook" panose="02040604050505020304" pitchFamily="18" charset="0"/>
                <a:ea typeface="Aptos" panose="020B0004020202020204" pitchFamily="34" charset="0"/>
                <a:cs typeface="Times New Roman" panose="02020603050405020304" pitchFamily="18" charset="0"/>
              </a:rPr>
              <a:t>Slavic Immigrant Artists in the Northwest (SIAN)</a:t>
            </a:r>
            <a:r>
              <a:rPr lang="en-US" sz="2000" i="1" kern="100" dirty="0">
                <a:latin typeface="Century Schoolbook" panose="02040604050505020304" pitchFamily="18" charset="0"/>
                <a:ea typeface="Aptos" panose="020B0004020202020204" pitchFamily="34" charset="0"/>
                <a:cs typeface="Times New Roman" panose="02020603050405020304" pitchFamily="18" charset="0"/>
              </a:rPr>
              <a:t> </a:t>
            </a:r>
            <a:r>
              <a:rPr lang="en-US" sz="2000" kern="100" dirty="0">
                <a:effectLst/>
                <a:latin typeface="Century Schoolbook" panose="02040604050505020304" pitchFamily="18" charset="0"/>
                <a:ea typeface="Aptos" panose="020B0004020202020204" pitchFamily="34" charset="0"/>
                <a:cs typeface="Times New Roman" panose="02020603050405020304" pitchFamily="18" charset="0"/>
              </a:rPr>
              <a:t>provides a fascinating perspective on the cultural contributions of immigrants to the region and offers students an opportunity to engage deeply with local history, art, and immigrant experiences. This type of project examines the histories, artistic expressions, creative works, and community impact of Slavic immigrants in the Northwestern United States, emphasizing cities like Eugene, Portland, San Francisco, Seattle, and Vancouver which have notable East European communities. </a:t>
            </a:r>
          </a:p>
        </p:txBody>
      </p:sp>
      <p:pic>
        <p:nvPicPr>
          <p:cNvPr id="4" name="Picture 3">
            <a:extLst>
              <a:ext uri="{FF2B5EF4-FFF2-40B4-BE49-F238E27FC236}">
                <a16:creationId xmlns:a16="http://schemas.microsoft.com/office/drawing/2014/main" id="{386CCF01-031C-1213-36F6-C07CFFB20A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7731" y="3277448"/>
            <a:ext cx="2757437" cy="3549686"/>
          </a:xfrm>
          <a:prstGeom prst="rect">
            <a:avLst/>
          </a:prstGeom>
        </p:spPr>
      </p:pic>
      <p:pic>
        <p:nvPicPr>
          <p:cNvPr id="6" name="Picture 5">
            <a:extLst>
              <a:ext uri="{FF2B5EF4-FFF2-40B4-BE49-F238E27FC236}">
                <a16:creationId xmlns:a16="http://schemas.microsoft.com/office/drawing/2014/main" id="{BE3A545D-3298-23FD-DBFE-9A5570CC0B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5325" y="3308269"/>
            <a:ext cx="2747148" cy="3467375"/>
          </a:xfrm>
          <a:prstGeom prst="rect">
            <a:avLst/>
          </a:prstGeom>
        </p:spPr>
      </p:pic>
      <p:pic>
        <p:nvPicPr>
          <p:cNvPr id="8" name="Picture 7">
            <a:extLst>
              <a:ext uri="{FF2B5EF4-FFF2-40B4-BE49-F238E27FC236}">
                <a16:creationId xmlns:a16="http://schemas.microsoft.com/office/drawing/2014/main" id="{8CEA3BA5-3D03-A440-174D-57B770F34D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39217" y="3421493"/>
            <a:ext cx="2736860" cy="3405641"/>
          </a:xfrm>
          <a:prstGeom prst="rect">
            <a:avLst/>
          </a:prstGeom>
        </p:spPr>
      </p:pic>
      <p:pic>
        <p:nvPicPr>
          <p:cNvPr id="10" name="Picture 9">
            <a:extLst>
              <a:ext uri="{FF2B5EF4-FFF2-40B4-BE49-F238E27FC236}">
                <a16:creationId xmlns:a16="http://schemas.microsoft.com/office/drawing/2014/main" id="{D3AE603B-D513-0546-8EA0-DC9837AD435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3949" y="3421493"/>
            <a:ext cx="2808882" cy="3436507"/>
          </a:xfrm>
          <a:prstGeom prst="rect">
            <a:avLst/>
          </a:prstGeom>
        </p:spPr>
      </p:pic>
    </p:spTree>
    <p:extLst>
      <p:ext uri="{BB962C8B-B14F-4D97-AF65-F5344CB8AC3E}">
        <p14:creationId xmlns:p14="http://schemas.microsoft.com/office/powerpoint/2010/main" val="3054551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DB636E-8EB1-CD64-BF44-465312CCFFA8}"/>
              </a:ext>
            </a:extLst>
          </p:cNvPr>
          <p:cNvSpPr txBox="1"/>
          <p:nvPr/>
        </p:nvSpPr>
        <p:spPr>
          <a:xfrm>
            <a:off x="598967" y="1245241"/>
            <a:ext cx="10994065" cy="3281668"/>
          </a:xfrm>
          <a:prstGeom prst="rect">
            <a:avLst/>
          </a:prstGeom>
          <a:noFill/>
        </p:spPr>
        <p:txBody>
          <a:bodyPr wrap="square">
            <a:spAutoFit/>
          </a:bodyPr>
          <a:lstStyle/>
          <a:p>
            <a:pPr algn="just">
              <a:lnSpc>
                <a:spcPct val="107000"/>
              </a:lnSpc>
              <a:spcAft>
                <a:spcPts val="800"/>
              </a:spcAft>
            </a:pPr>
            <a:r>
              <a:rPr lang="en-US" sz="2800"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Creating a digital humanities internship project focused on compiling biographies, interviewing artists, and generating galleries of their creative works offers students a unique way to engage with local cultural history and the arts community. This type of project allows students to develop research, interviewing, and digital presentation skills while contributing to the preservation and promotion of diverse artistic voices. </a:t>
            </a:r>
          </a:p>
        </p:txBody>
      </p:sp>
    </p:spTree>
    <p:extLst>
      <p:ext uri="{BB962C8B-B14F-4D97-AF65-F5344CB8AC3E}">
        <p14:creationId xmlns:p14="http://schemas.microsoft.com/office/powerpoint/2010/main" val="303288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E8B5AA-B40C-36F0-8EF5-5F1956420B68}"/>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8132AE0-FFAD-1B3D-79DD-BBC5733E5CDD}"/>
              </a:ext>
            </a:extLst>
          </p:cNvPr>
          <p:cNvSpPr txBox="1"/>
          <p:nvPr/>
        </p:nvSpPr>
        <p:spPr>
          <a:xfrm>
            <a:off x="598967" y="1245241"/>
            <a:ext cx="10994065" cy="3281668"/>
          </a:xfrm>
          <a:prstGeom prst="rect">
            <a:avLst/>
          </a:prstGeom>
          <a:noFill/>
        </p:spPr>
        <p:txBody>
          <a:bodyPr wrap="square">
            <a:spAutoFit/>
          </a:bodyPr>
          <a:lstStyle/>
          <a:p>
            <a:pPr algn="just">
              <a:lnSpc>
                <a:spcPct val="107000"/>
              </a:lnSpc>
              <a:spcAft>
                <a:spcPts val="800"/>
              </a:spcAft>
            </a:pPr>
            <a:r>
              <a:rPr lang="en-US" sz="2800" kern="100" dirty="0">
                <a:solidFill>
                  <a:schemeClr val="bg1">
                    <a:lumMod val="75000"/>
                  </a:schemeClr>
                </a:solidFill>
                <a:effectLst/>
                <a:latin typeface="Century Schoolbook" panose="02040604050505020304" pitchFamily="18" charset="0"/>
                <a:ea typeface="Aptos" panose="020B0004020202020204" pitchFamily="34" charset="0"/>
                <a:cs typeface="Times New Roman" panose="02020603050405020304" pitchFamily="18" charset="0"/>
              </a:rPr>
              <a:t>Creating a digital humanities internship project focused on compiling biographies, interviewing artists, and generating galleries of their creative works offers students a unique way to engage with local cultural history and the arts community. This type of project allows students to develop research, interviewing, and digital presentation skills while contributing to the preservation and promotion of diverse artistic voices. </a:t>
            </a:r>
          </a:p>
        </p:txBody>
      </p:sp>
      <p:sp>
        <p:nvSpPr>
          <p:cNvPr id="4" name="TextBox 3">
            <a:extLst>
              <a:ext uri="{FF2B5EF4-FFF2-40B4-BE49-F238E27FC236}">
                <a16:creationId xmlns:a16="http://schemas.microsoft.com/office/drawing/2014/main" id="{B710A7A2-F304-869A-B404-01723CEC413D}"/>
              </a:ext>
            </a:extLst>
          </p:cNvPr>
          <p:cNvSpPr txBox="1"/>
          <p:nvPr/>
        </p:nvSpPr>
        <p:spPr>
          <a:xfrm>
            <a:off x="598966" y="4906049"/>
            <a:ext cx="10994065" cy="515526"/>
          </a:xfrm>
          <a:prstGeom prst="rect">
            <a:avLst/>
          </a:prstGeom>
          <a:noFill/>
        </p:spPr>
        <p:txBody>
          <a:bodyPr wrap="square">
            <a:spAutoFit/>
          </a:bodyPr>
          <a:lstStyle/>
          <a:p>
            <a:pPr marL="0" marR="0" algn="ctr">
              <a:lnSpc>
                <a:spcPct val="107000"/>
              </a:lnSpc>
              <a:spcBef>
                <a:spcPts val="0"/>
              </a:spcBef>
              <a:spcAft>
                <a:spcPts val="800"/>
              </a:spcAft>
            </a:pPr>
            <a:r>
              <a:rPr lang="en-US" sz="2800"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Strategies and key elements of the SIAN internship</a:t>
            </a:r>
          </a:p>
        </p:txBody>
      </p:sp>
    </p:spTree>
    <p:extLst>
      <p:ext uri="{BB962C8B-B14F-4D97-AF65-F5344CB8AC3E}">
        <p14:creationId xmlns:p14="http://schemas.microsoft.com/office/powerpoint/2010/main" val="383771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20E67E81-6209-5F22-5F6C-C7778E848B37}"/>
              </a:ext>
            </a:extLst>
          </p:cNvPr>
          <p:cNvGrpSpPr/>
          <p:nvPr/>
        </p:nvGrpSpPr>
        <p:grpSpPr>
          <a:xfrm>
            <a:off x="0" y="0"/>
            <a:ext cx="2633661" cy="6858000"/>
            <a:chOff x="0" y="0"/>
            <a:chExt cx="2633661" cy="6858000"/>
          </a:xfrm>
        </p:grpSpPr>
        <p:sp>
          <p:nvSpPr>
            <p:cNvPr id="2" name="Rectangle 1">
              <a:extLst>
                <a:ext uri="{FF2B5EF4-FFF2-40B4-BE49-F238E27FC236}">
                  <a16:creationId xmlns:a16="http://schemas.microsoft.com/office/drawing/2014/main" id="{4A334F0D-B7E1-DC69-F462-57371C2B9968}"/>
                </a:ext>
              </a:extLst>
            </p:cNvPr>
            <p:cNvSpPr/>
            <p:nvPr/>
          </p:nvSpPr>
          <p:spPr>
            <a:xfrm>
              <a:off x="0" y="0"/>
              <a:ext cx="2633661" cy="6858000"/>
            </a:xfrm>
            <a:prstGeom prst="rect">
              <a:avLst/>
            </a:prstGeom>
            <a:solidFill>
              <a:srgbClr val="00428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AFC77F7E-42AA-4668-E121-883068AFC9A6}"/>
                </a:ext>
              </a:extLst>
            </p:cNvPr>
            <p:cNvSpPr txBox="1"/>
            <p:nvPr/>
          </p:nvSpPr>
          <p:spPr>
            <a:xfrm>
              <a:off x="288467" y="117987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1.</a:t>
              </a:r>
            </a:p>
          </p:txBody>
        </p:sp>
        <p:sp>
          <p:nvSpPr>
            <p:cNvPr id="15" name="TextBox 14">
              <a:extLst>
                <a:ext uri="{FF2B5EF4-FFF2-40B4-BE49-F238E27FC236}">
                  <a16:creationId xmlns:a16="http://schemas.microsoft.com/office/drawing/2014/main" id="{905B5CEF-1DED-5A0C-2856-EC026BB74982}"/>
                </a:ext>
              </a:extLst>
            </p:cNvPr>
            <p:cNvSpPr txBox="1"/>
            <p:nvPr/>
          </p:nvSpPr>
          <p:spPr>
            <a:xfrm>
              <a:off x="202783" y="3428997"/>
              <a:ext cx="2075714" cy="1754326"/>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Research and Preparation – Local Artist Identification – Biographical Research</a:t>
              </a:r>
              <a:endParaRPr lang="en-US" dirty="0">
                <a:solidFill>
                  <a:schemeClr val="bg1"/>
                </a:solidFill>
              </a:endParaRPr>
            </a:p>
          </p:txBody>
        </p:sp>
      </p:grpSp>
      <p:grpSp>
        <p:nvGrpSpPr>
          <p:cNvPr id="21" name="Group 20">
            <a:extLst>
              <a:ext uri="{FF2B5EF4-FFF2-40B4-BE49-F238E27FC236}">
                <a16:creationId xmlns:a16="http://schemas.microsoft.com/office/drawing/2014/main" id="{AC197122-2EB2-B2F0-8873-519D730FA619}"/>
              </a:ext>
            </a:extLst>
          </p:cNvPr>
          <p:cNvGrpSpPr/>
          <p:nvPr/>
        </p:nvGrpSpPr>
        <p:grpSpPr>
          <a:xfrm>
            <a:off x="2445821" y="-1"/>
            <a:ext cx="2633661" cy="6858000"/>
            <a:chOff x="2445821" y="-1"/>
            <a:chExt cx="2633661" cy="6858000"/>
          </a:xfrm>
        </p:grpSpPr>
        <p:sp>
          <p:nvSpPr>
            <p:cNvPr id="3" name="Rectangle 2">
              <a:extLst>
                <a:ext uri="{FF2B5EF4-FFF2-40B4-BE49-F238E27FC236}">
                  <a16:creationId xmlns:a16="http://schemas.microsoft.com/office/drawing/2014/main" id="{6E83E71A-018C-1659-9B79-62B85192815B}"/>
                </a:ext>
              </a:extLst>
            </p:cNvPr>
            <p:cNvSpPr/>
            <p:nvPr/>
          </p:nvSpPr>
          <p:spPr>
            <a:xfrm>
              <a:off x="2445821" y="-1"/>
              <a:ext cx="2633661" cy="6858000"/>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27ACDFE-F545-51D1-AA30-28C1A66DB3E8}"/>
                </a:ext>
              </a:extLst>
            </p:cNvPr>
            <p:cNvSpPr txBox="1"/>
            <p:nvPr/>
          </p:nvSpPr>
          <p:spPr>
            <a:xfrm>
              <a:off x="2924675" y="1223301"/>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2.</a:t>
              </a:r>
            </a:p>
          </p:txBody>
        </p:sp>
        <p:sp>
          <p:nvSpPr>
            <p:cNvPr id="16" name="TextBox 15">
              <a:extLst>
                <a:ext uri="{FF2B5EF4-FFF2-40B4-BE49-F238E27FC236}">
                  <a16:creationId xmlns:a16="http://schemas.microsoft.com/office/drawing/2014/main" id="{2112C549-5558-1E26-D50F-CB4036073CCA}"/>
                </a:ext>
              </a:extLst>
            </p:cNvPr>
            <p:cNvSpPr txBox="1"/>
            <p:nvPr/>
          </p:nvSpPr>
          <p:spPr>
            <a:xfrm>
              <a:off x="2638346" y="3453295"/>
              <a:ext cx="2075714" cy="2308324"/>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Interview Process – Training Techniques for Conducting Interviews – Consent and Documentation </a:t>
              </a:r>
              <a:endParaRPr lang="en-US" dirty="0">
                <a:solidFill>
                  <a:schemeClr val="bg1"/>
                </a:solidFill>
              </a:endParaRPr>
            </a:p>
          </p:txBody>
        </p:sp>
      </p:grpSp>
      <p:grpSp>
        <p:nvGrpSpPr>
          <p:cNvPr id="22" name="Group 21">
            <a:extLst>
              <a:ext uri="{FF2B5EF4-FFF2-40B4-BE49-F238E27FC236}">
                <a16:creationId xmlns:a16="http://schemas.microsoft.com/office/drawing/2014/main" id="{BF8E7017-1BC5-809F-DAEE-826C5E0FE315}"/>
              </a:ext>
            </a:extLst>
          </p:cNvPr>
          <p:cNvGrpSpPr/>
          <p:nvPr/>
        </p:nvGrpSpPr>
        <p:grpSpPr>
          <a:xfrm>
            <a:off x="4891642" y="-2"/>
            <a:ext cx="2633661" cy="6858000"/>
            <a:chOff x="4891642" y="-2"/>
            <a:chExt cx="2633661" cy="6858000"/>
          </a:xfrm>
        </p:grpSpPr>
        <p:sp>
          <p:nvSpPr>
            <p:cNvPr id="4" name="Rectangle 3">
              <a:extLst>
                <a:ext uri="{FF2B5EF4-FFF2-40B4-BE49-F238E27FC236}">
                  <a16:creationId xmlns:a16="http://schemas.microsoft.com/office/drawing/2014/main" id="{FB0FECDB-4CA3-6BBB-32CF-E29B1841821E}"/>
                </a:ext>
              </a:extLst>
            </p:cNvPr>
            <p:cNvSpPr/>
            <p:nvPr/>
          </p:nvSpPr>
          <p:spPr>
            <a:xfrm>
              <a:off x="4891642" y="-2"/>
              <a:ext cx="2633661" cy="6858000"/>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CFD4B35-2F1C-4BAA-9341-4259F1B36FAA}"/>
                </a:ext>
              </a:extLst>
            </p:cNvPr>
            <p:cNvSpPr txBox="1"/>
            <p:nvPr/>
          </p:nvSpPr>
          <p:spPr>
            <a:xfrm>
              <a:off x="5434646" y="124456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3.</a:t>
              </a:r>
            </a:p>
          </p:txBody>
        </p:sp>
        <p:sp>
          <p:nvSpPr>
            <p:cNvPr id="17" name="TextBox 16">
              <a:extLst>
                <a:ext uri="{FF2B5EF4-FFF2-40B4-BE49-F238E27FC236}">
                  <a16:creationId xmlns:a16="http://schemas.microsoft.com/office/drawing/2014/main" id="{7E090465-64A7-94EF-773A-8F4A44AE8FB2}"/>
                </a:ext>
              </a:extLst>
            </p:cNvPr>
            <p:cNvSpPr txBox="1"/>
            <p:nvPr/>
          </p:nvSpPr>
          <p:spPr>
            <a:xfrm>
              <a:off x="5039000" y="3450262"/>
              <a:ext cx="2075714" cy="1754326"/>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Compiling Digital Galleries of Artworks and Creative Authorship</a:t>
              </a:r>
              <a:endParaRPr lang="en-US" dirty="0">
                <a:solidFill>
                  <a:schemeClr val="bg1"/>
                </a:solidFill>
              </a:endParaRPr>
            </a:p>
          </p:txBody>
        </p:sp>
      </p:grpSp>
      <p:grpSp>
        <p:nvGrpSpPr>
          <p:cNvPr id="23" name="Group 22">
            <a:extLst>
              <a:ext uri="{FF2B5EF4-FFF2-40B4-BE49-F238E27FC236}">
                <a16:creationId xmlns:a16="http://schemas.microsoft.com/office/drawing/2014/main" id="{2D4BCEDB-8A82-3EBE-5092-18E41EE11E19}"/>
              </a:ext>
            </a:extLst>
          </p:cNvPr>
          <p:cNvGrpSpPr/>
          <p:nvPr/>
        </p:nvGrpSpPr>
        <p:grpSpPr>
          <a:xfrm>
            <a:off x="7337463" y="0"/>
            <a:ext cx="2633661" cy="6858000"/>
            <a:chOff x="7337463" y="0"/>
            <a:chExt cx="2633661" cy="6858000"/>
          </a:xfrm>
        </p:grpSpPr>
        <p:sp>
          <p:nvSpPr>
            <p:cNvPr id="5" name="Rectangle 4">
              <a:extLst>
                <a:ext uri="{FF2B5EF4-FFF2-40B4-BE49-F238E27FC236}">
                  <a16:creationId xmlns:a16="http://schemas.microsoft.com/office/drawing/2014/main" id="{2CF13E20-AFDD-F3F5-02DE-E6F94A319F92}"/>
                </a:ext>
              </a:extLst>
            </p:cNvPr>
            <p:cNvSpPr/>
            <p:nvPr/>
          </p:nvSpPr>
          <p:spPr>
            <a:xfrm>
              <a:off x="7337463" y="0"/>
              <a:ext cx="2633661" cy="6858000"/>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B18CC30-64EC-45C2-5D27-A3C1584817B0}"/>
                </a:ext>
              </a:extLst>
            </p:cNvPr>
            <p:cNvSpPr txBox="1"/>
            <p:nvPr/>
          </p:nvSpPr>
          <p:spPr>
            <a:xfrm>
              <a:off x="7786546" y="1213006"/>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4.</a:t>
              </a:r>
            </a:p>
          </p:txBody>
        </p:sp>
        <p:sp>
          <p:nvSpPr>
            <p:cNvPr id="18" name="TextBox 17">
              <a:extLst>
                <a:ext uri="{FF2B5EF4-FFF2-40B4-BE49-F238E27FC236}">
                  <a16:creationId xmlns:a16="http://schemas.microsoft.com/office/drawing/2014/main" id="{6286F51B-1547-F886-FECF-0E17343F864E}"/>
                </a:ext>
              </a:extLst>
            </p:cNvPr>
            <p:cNvSpPr txBox="1"/>
            <p:nvPr/>
          </p:nvSpPr>
          <p:spPr>
            <a:xfrm>
              <a:off x="7546964" y="3460557"/>
              <a:ext cx="2075714" cy="1477328"/>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Building an Open Access Internet-Based Biographical Encyclopedia</a:t>
              </a:r>
              <a:endParaRPr lang="en-US" dirty="0">
                <a:solidFill>
                  <a:schemeClr val="bg1"/>
                </a:solidFill>
              </a:endParaRPr>
            </a:p>
          </p:txBody>
        </p:sp>
      </p:grpSp>
      <p:grpSp>
        <p:nvGrpSpPr>
          <p:cNvPr id="24" name="Group 23">
            <a:extLst>
              <a:ext uri="{FF2B5EF4-FFF2-40B4-BE49-F238E27FC236}">
                <a16:creationId xmlns:a16="http://schemas.microsoft.com/office/drawing/2014/main" id="{94E28E71-82B3-6CAD-93CF-83E79E0346C8}"/>
              </a:ext>
            </a:extLst>
          </p:cNvPr>
          <p:cNvGrpSpPr/>
          <p:nvPr/>
        </p:nvGrpSpPr>
        <p:grpSpPr>
          <a:xfrm>
            <a:off x="9673356" y="0"/>
            <a:ext cx="2633661" cy="6858000"/>
            <a:chOff x="9673356" y="0"/>
            <a:chExt cx="2633661" cy="6858000"/>
          </a:xfrm>
        </p:grpSpPr>
        <p:sp>
          <p:nvSpPr>
            <p:cNvPr id="6" name="Rectangle 5">
              <a:extLst>
                <a:ext uri="{FF2B5EF4-FFF2-40B4-BE49-F238E27FC236}">
                  <a16:creationId xmlns:a16="http://schemas.microsoft.com/office/drawing/2014/main" id="{EEE9AA99-5A74-86D3-C1F3-DDE7A73689F5}"/>
                </a:ext>
              </a:extLst>
            </p:cNvPr>
            <p:cNvSpPr/>
            <p:nvPr/>
          </p:nvSpPr>
          <p:spPr>
            <a:xfrm>
              <a:off x="9673356" y="0"/>
              <a:ext cx="2633661" cy="6858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C87C5A6-5B7E-396D-814E-98381D9EB10E}"/>
                </a:ext>
              </a:extLst>
            </p:cNvPr>
            <p:cNvSpPr txBox="1"/>
            <p:nvPr/>
          </p:nvSpPr>
          <p:spPr>
            <a:xfrm>
              <a:off x="10263321" y="1233595"/>
              <a:ext cx="1735493" cy="2215991"/>
            </a:xfrm>
            <a:prstGeom prst="rect">
              <a:avLst/>
            </a:prstGeom>
            <a:noFill/>
          </p:spPr>
          <p:txBody>
            <a:bodyPr wrap="square" rtlCol="0">
              <a:spAutoFit/>
            </a:bodyPr>
            <a:lstStyle/>
            <a:p>
              <a:r>
                <a:rPr lang="en-US" sz="13800" dirty="0">
                  <a:solidFill>
                    <a:schemeClr val="bg1"/>
                  </a:solidFill>
                  <a:latin typeface="Century Schoolbook" panose="02040604050505020304" pitchFamily="18" charset="0"/>
                </a:rPr>
                <a:t>5.</a:t>
              </a:r>
            </a:p>
          </p:txBody>
        </p:sp>
        <p:sp>
          <p:nvSpPr>
            <p:cNvPr id="19" name="TextBox 18">
              <a:extLst>
                <a:ext uri="{FF2B5EF4-FFF2-40B4-BE49-F238E27FC236}">
                  <a16:creationId xmlns:a16="http://schemas.microsoft.com/office/drawing/2014/main" id="{07E699B7-1BFC-B19A-F70A-4E3A46603586}"/>
                </a:ext>
              </a:extLst>
            </p:cNvPr>
            <p:cNvSpPr txBox="1"/>
            <p:nvPr/>
          </p:nvSpPr>
          <p:spPr>
            <a:xfrm>
              <a:off x="9992785" y="3460557"/>
              <a:ext cx="2075714" cy="923330"/>
            </a:xfrm>
            <a:prstGeom prst="rect">
              <a:avLst/>
            </a:prstGeom>
            <a:noFill/>
          </p:spPr>
          <p:txBody>
            <a:bodyPr wrap="square">
              <a:spAutoFit/>
            </a:bodyPr>
            <a:lstStyle/>
            <a:p>
              <a:r>
                <a:rPr lang="en-US" sz="1800" b="1" kern="100" dirty="0">
                  <a:solidFill>
                    <a:schemeClr val="bg1"/>
                  </a:solidFill>
                  <a:effectLst/>
                  <a:latin typeface="Century Schoolbook" panose="02040604050505020304" pitchFamily="18" charset="0"/>
                  <a:ea typeface="Aptos" panose="020B0004020202020204" pitchFamily="34" charset="0"/>
                  <a:cs typeface="Times New Roman" panose="02020603050405020304" pitchFamily="18" charset="0"/>
                </a:rPr>
                <a:t>Skills Development and Reflection</a:t>
              </a:r>
              <a:endParaRPr lang="en-US" dirty="0">
                <a:solidFill>
                  <a:schemeClr val="bg1"/>
                </a:solidFill>
              </a:endParaRPr>
            </a:p>
          </p:txBody>
        </p:sp>
      </p:grpSp>
    </p:spTree>
    <p:extLst>
      <p:ext uri="{BB962C8B-B14F-4D97-AF65-F5344CB8AC3E}">
        <p14:creationId xmlns:p14="http://schemas.microsoft.com/office/powerpoint/2010/main" val="256438982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50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50000">
                                          <p:cBhvr additive="base">
                                            <p:cTn id="7" dur="130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8" dur="13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50000">
                                          <p:cBhvr additive="base">
                                            <p:cTn id="11" dur="1300" fill="hold"/>
                                            <p:tgtEl>
                                              <p:spTgt spid="23"/>
                                            </p:tgtEl>
                                            <p:attrNameLst>
                                              <p:attrName>ppt_x</p:attrName>
                                            </p:attrNameLst>
                                          </p:cBhvr>
                                          <p:tavLst>
                                            <p:tav tm="0">
                                              <p:val>
                                                <p:strVal val="0-#ppt_w/2"/>
                                              </p:val>
                                            </p:tav>
                                            <p:tav tm="100000">
                                              <p:val>
                                                <p:strVal val="#ppt_x"/>
                                              </p:val>
                                            </p:tav>
                                          </p:tavLst>
                                        </p:anim>
                                        <p:anim calcmode="lin" valueType="num" p14:bounceEnd="50000">
                                          <p:cBhvr additive="base">
                                            <p:cTn id="12" dur="13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0000">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14:bounceEnd="50000">
                                          <p:cBhvr additive="base">
                                            <p:cTn id="15" dur="13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16" dur="13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50000">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14:bounceEnd="50000">
                                          <p:cBhvr additive="base">
                                            <p:cTn id="19" dur="13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0" dur="130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3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4" dur="13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300" fill="hold"/>
                                            <p:tgtEl>
                                              <p:spTgt spid="24"/>
                                            </p:tgtEl>
                                            <p:attrNameLst>
                                              <p:attrName>ppt_x</p:attrName>
                                            </p:attrNameLst>
                                          </p:cBhvr>
                                          <p:tavLst>
                                            <p:tav tm="0">
                                              <p:val>
                                                <p:strVal val="0-#ppt_w/2"/>
                                              </p:val>
                                            </p:tav>
                                            <p:tav tm="100000">
                                              <p:val>
                                                <p:strVal val="#ppt_x"/>
                                              </p:val>
                                            </p:tav>
                                          </p:tavLst>
                                        </p:anim>
                                        <p:anim calcmode="lin" valueType="num">
                                          <p:cBhvr additive="base">
                                            <p:cTn id="8" dur="13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300" fill="hold"/>
                                            <p:tgtEl>
                                              <p:spTgt spid="23"/>
                                            </p:tgtEl>
                                            <p:attrNameLst>
                                              <p:attrName>ppt_x</p:attrName>
                                            </p:attrNameLst>
                                          </p:cBhvr>
                                          <p:tavLst>
                                            <p:tav tm="0">
                                              <p:val>
                                                <p:strVal val="0-#ppt_w/2"/>
                                              </p:val>
                                            </p:tav>
                                            <p:tav tm="100000">
                                              <p:val>
                                                <p:strVal val="#ppt_x"/>
                                              </p:val>
                                            </p:tav>
                                          </p:tavLst>
                                        </p:anim>
                                        <p:anim calcmode="lin" valueType="num">
                                          <p:cBhvr additive="base">
                                            <p:cTn id="12" dur="13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300" fill="hold"/>
                                            <p:tgtEl>
                                              <p:spTgt spid="22"/>
                                            </p:tgtEl>
                                            <p:attrNameLst>
                                              <p:attrName>ppt_x</p:attrName>
                                            </p:attrNameLst>
                                          </p:cBhvr>
                                          <p:tavLst>
                                            <p:tav tm="0">
                                              <p:val>
                                                <p:strVal val="0-#ppt_w/2"/>
                                              </p:val>
                                            </p:tav>
                                            <p:tav tm="100000">
                                              <p:val>
                                                <p:strVal val="#ppt_x"/>
                                              </p:val>
                                            </p:tav>
                                          </p:tavLst>
                                        </p:anim>
                                        <p:anim calcmode="lin" valueType="num">
                                          <p:cBhvr additive="base">
                                            <p:cTn id="16" dur="13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300" fill="hold"/>
                                            <p:tgtEl>
                                              <p:spTgt spid="21"/>
                                            </p:tgtEl>
                                            <p:attrNameLst>
                                              <p:attrName>ppt_x</p:attrName>
                                            </p:attrNameLst>
                                          </p:cBhvr>
                                          <p:tavLst>
                                            <p:tav tm="0">
                                              <p:val>
                                                <p:strVal val="0-#ppt_w/2"/>
                                              </p:val>
                                            </p:tav>
                                            <p:tav tm="100000">
                                              <p:val>
                                                <p:strVal val="#ppt_x"/>
                                              </p:val>
                                            </p:tav>
                                          </p:tavLst>
                                        </p:anim>
                                        <p:anim calcmode="lin" valueType="num">
                                          <p:cBhvr additive="base">
                                            <p:cTn id="20" dur="130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300" fill="hold"/>
                                            <p:tgtEl>
                                              <p:spTgt spid="20"/>
                                            </p:tgtEl>
                                            <p:attrNameLst>
                                              <p:attrName>ppt_x</p:attrName>
                                            </p:attrNameLst>
                                          </p:cBhvr>
                                          <p:tavLst>
                                            <p:tav tm="0">
                                              <p:val>
                                                <p:strVal val="0-#ppt_w/2"/>
                                              </p:val>
                                            </p:tav>
                                            <p:tav tm="100000">
                                              <p:val>
                                                <p:strVal val="#ppt_x"/>
                                              </p:val>
                                            </p:tav>
                                          </p:tavLst>
                                        </p:anim>
                                        <p:anim calcmode="lin" valueType="num">
                                          <p:cBhvr additive="base">
                                            <p:cTn id="24" dur="13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32f35cff-53f2-43da-9d30-8ae3de3390f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D3B1F2FC77FAB4BB302666C92B27659" ma:contentTypeVersion="14" ma:contentTypeDescription="Create a new document." ma:contentTypeScope="" ma:versionID="c7eee6c519f31eae0a626a88e1bdeec5">
  <xsd:schema xmlns:xsd="http://www.w3.org/2001/XMLSchema" xmlns:xs="http://www.w3.org/2001/XMLSchema" xmlns:p="http://schemas.microsoft.com/office/2006/metadata/properties" xmlns:ns3="32f35cff-53f2-43da-9d30-8ae3de3390fa" xmlns:ns4="4e808e29-7315-4d92-8803-76da7be69c26" targetNamespace="http://schemas.microsoft.com/office/2006/metadata/properties" ma:root="true" ma:fieldsID="c9c6e62f6e33f99f1666918616f0bd6c" ns3:_="" ns4:_="">
    <xsd:import namespace="32f35cff-53f2-43da-9d30-8ae3de3390fa"/>
    <xsd:import namespace="4e808e29-7315-4d92-8803-76da7be69c26"/>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element ref="ns3:_activity" minOccurs="0"/>
                <xsd:element ref="ns3:MediaServiceObjectDetectorVersions" minOccurs="0"/>
                <xsd:element ref="ns3:MediaServiceSearchProperties" minOccurs="0"/>
                <xsd:element ref="ns3:MediaServiceSystemTags" minOccurs="0"/>
                <xsd:element ref="ns3:MediaServiceGenerationTime" minOccurs="0"/>
                <xsd:element ref="ns3:MediaServiceEventHashCode"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f35cff-53f2-43da-9d30-8ae3de3390f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_activity" ma:index="14" nillable="true" ma:displayName="_activity" ma:hidden="true" ma:internalName="_activity">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SearchProperties" ma:index="16" nillable="true" ma:displayName="MediaServiceSearchProperties" ma:hidden="true" ma:internalName="MediaServiceSearchProperties" ma:readOnly="true">
      <xsd:simpleType>
        <xsd:restriction base="dms:Note"/>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e808e29-7315-4d92-8803-76da7be69c26"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81AF94B-9298-44C6-88FF-B625E64EBC76}">
  <ds:schemaRefs>
    <ds:schemaRef ds:uri="http://schemas.microsoft.com/sharepoint/v3/contenttype/forms"/>
  </ds:schemaRefs>
</ds:datastoreItem>
</file>

<file path=customXml/itemProps2.xml><?xml version="1.0" encoding="utf-8"?>
<ds:datastoreItem xmlns:ds="http://schemas.openxmlformats.org/officeDocument/2006/customXml" ds:itemID="{DB653A3B-DB20-4EF9-ADF9-E2270A7C8411}">
  <ds:schemaRefs>
    <ds:schemaRef ds:uri="http://purl.org/dc/elements/1.1/"/>
    <ds:schemaRef ds:uri="http://purl.org/dc/dcmitype/"/>
    <ds:schemaRef ds:uri="http://schemas.microsoft.com/office/infopath/2007/PartnerControls"/>
    <ds:schemaRef ds:uri="http://schemas.microsoft.com/office/2006/documentManagement/types"/>
    <ds:schemaRef ds:uri="http://schemas.openxmlformats.org/package/2006/metadata/core-properties"/>
    <ds:schemaRef ds:uri="4e808e29-7315-4d92-8803-76da7be69c26"/>
    <ds:schemaRef ds:uri="http://purl.org/dc/terms/"/>
    <ds:schemaRef ds:uri="32f35cff-53f2-43da-9d30-8ae3de3390fa"/>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5396A239-1BC8-405E-918C-5DE4D472EB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f35cff-53f2-43da-9d30-8ae3de3390fa"/>
    <ds:schemaRef ds:uri="4e808e29-7315-4d92-8803-76da7be69c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578</TotalTime>
  <Words>960</Words>
  <Application>Microsoft Office PowerPoint</Application>
  <PresentationFormat>Widescreen</PresentationFormat>
  <Paragraphs>135</Paragraphs>
  <Slides>17</Slides>
  <Notes>14</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SIAN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Oregon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Heghine Hakobyan</dc:creator>
  <cp:lastModifiedBy>Heghine Hakobyan</cp:lastModifiedBy>
  <cp:revision>19</cp:revision>
  <dcterms:created xsi:type="dcterms:W3CDTF">2024-11-14T21:38:02Z</dcterms:created>
  <dcterms:modified xsi:type="dcterms:W3CDTF">2025-08-01T21:23:49Z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0x0101005D3B1F2FC77FAB4BB302666C92B27659</vt:lpwstr>
  </property>
</Properties>
</file>