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4" r:id="rId1"/>
  </p:sldMasterIdLst>
  <p:sldIdLst>
    <p:sldId id="256" r:id="rId2"/>
    <p:sldId id="257" r:id="rId3"/>
    <p:sldId id="258" r:id="rId4"/>
    <p:sldId id="262" r:id="rId5"/>
    <p:sldId id="259" r:id="rId6"/>
    <p:sldId id="263" r:id="rId7"/>
    <p:sldId id="260" r:id="rId8"/>
    <p:sldId id="261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4" d="100"/>
          <a:sy n="84" d="100"/>
        </p:scale>
        <p:origin x="1152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24930-4FAE-7843-96BF-8249946B17A3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41DA8-2483-EE4D-A95C-FF8B9105D9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24930-4FAE-7843-96BF-8249946B17A3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41DA8-2483-EE4D-A95C-FF8B9105D9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24930-4FAE-7843-96BF-8249946B17A3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24930-4FAE-7843-96BF-8249946B17A3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41DA8-2483-EE4D-A95C-FF8B9105D9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24930-4FAE-7843-96BF-8249946B17A3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41DA8-2483-EE4D-A95C-FF8B9105D9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24930-4FAE-7843-96BF-8249946B17A3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B141DA8-2483-EE4D-A95C-FF8B9105D97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24930-4FAE-7843-96BF-8249946B17A3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41DA8-2483-EE4D-A95C-FF8B9105D9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24930-4FAE-7843-96BF-8249946B17A3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6B141DA8-2483-EE4D-A95C-FF8B9105D9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DA824930-4FAE-7843-96BF-8249946B17A3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41DA8-2483-EE4D-A95C-FF8B9105D9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24930-4FAE-7843-96BF-8249946B17A3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41DA8-2483-EE4D-A95C-FF8B9105D9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24930-4FAE-7843-96BF-8249946B17A3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41DA8-2483-EE4D-A95C-FF8B9105D9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DA824930-4FAE-7843-96BF-8249946B17A3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6B141DA8-2483-EE4D-A95C-FF8B9105D97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93135" y="851128"/>
            <a:ext cx="5120640" cy="1709928"/>
          </a:xfrm>
        </p:spPr>
        <p:txBody>
          <a:bodyPr>
            <a:noAutofit/>
          </a:bodyPr>
          <a:lstStyle/>
          <a:p>
            <a:pPr algn="ctr"/>
            <a:r>
              <a:rPr lang="en-US" sz="4200" dirty="0" smtClean="0"/>
              <a:t>Selling Native Americans Through Sports</a:t>
            </a:r>
            <a:endParaRPr lang="en-US" sz="4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02279" y="2972194"/>
            <a:ext cx="5111496" cy="953431"/>
          </a:xfrm>
        </p:spPr>
        <p:txBody>
          <a:bodyPr>
            <a:normAutofit/>
          </a:bodyPr>
          <a:lstStyle/>
          <a:p>
            <a:pPr algn="ctr"/>
            <a:r>
              <a:rPr lang="en-US" sz="2800" dirty="0" smtClean="0"/>
              <a:t>By Graham Sprague &amp; </a:t>
            </a:r>
          </a:p>
          <a:p>
            <a:pPr algn="ctr"/>
            <a:r>
              <a:rPr lang="en-US" sz="2800" dirty="0" smtClean="0"/>
              <a:t>Garrett </a:t>
            </a:r>
            <a:r>
              <a:rPr lang="en-US" sz="2800" dirty="0" err="1" smtClean="0"/>
              <a:t>DeBeau</a:t>
            </a:r>
            <a:endParaRPr lang="en-US" sz="2800" dirty="0"/>
          </a:p>
        </p:txBody>
      </p:sp>
      <p:pic>
        <p:nvPicPr>
          <p:cNvPr id="4" name="Picture 3" descr="Redskin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1414" y="4110266"/>
            <a:ext cx="2259197" cy="2437004"/>
          </a:xfrm>
          <a:prstGeom prst="rect">
            <a:avLst/>
          </a:prstGeom>
          <a:solidFill>
            <a:srgbClr val="BFBFBF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63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en-US" dirty="0" smtClean="0">
                <a:ln>
                  <a:solidFill>
                    <a:schemeClr val="bg1"/>
                  </a:solidFill>
                </a:ln>
              </a:rPr>
              <a:t>The Washington Redskins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7" name="Content Placeholder 6" descr="Dan Snyder.jpg"/>
          <p:cNvPicPr>
            <a:picLocks noGrp="1" noChangeAspect="1"/>
          </p:cNvPicPr>
          <p:nvPr>
            <p:ph idx="1"/>
          </p:nvPr>
        </p:nvPicPr>
        <p:blipFill>
          <a:blip r:embed="rId2"/>
          <a:srcRect l="-3034" r="-3034"/>
          <a:stretch>
            <a:fillRect/>
          </a:stretch>
        </p:blipFill>
        <p:spPr>
          <a:xfrm>
            <a:off x="5607328" y="1600200"/>
            <a:ext cx="3354184" cy="1858353"/>
          </a:xfr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457199" y="1600200"/>
            <a:ext cx="5150129" cy="4525963"/>
          </a:xfrm>
          <a:prstGeom prst="rect">
            <a:avLst/>
          </a:prstGeom>
        </p:spPr>
        <p:txBody>
          <a:bodyPr vert="horz">
            <a:normAutofit fontScale="85000" lnSpcReduction="20000"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Professional Football team based in Washington, D. C.</a:t>
            </a: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1769-1826: Term “Redskin” is created</a:t>
            </a: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1933: Football team changes name to Redskins to distinguish from baseball team</a:t>
            </a: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1988: National protests begin after teams appearance in Super Bowl XXII</a:t>
            </a: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March 2013: Bill introduced to House of Representatives to void any trademarks that “disparage Native American Persons or People, such as </a:t>
            </a:r>
            <a:r>
              <a:rPr kumimoji="0" lang="en-US" sz="2400" b="1" i="1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redskins</a:t>
            </a:r>
            <a:r>
              <a:rPr kumimoji="0" lang="en-US" sz="2400" b="1" i="0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.”</a:t>
            </a: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May 2013: Redskins owner Dan Snyder promises to never change to name of the team</a:t>
            </a: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4" descr="Redskinshelme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3450" y="3843338"/>
            <a:ext cx="2241550" cy="214947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n>
                  <a:solidFill>
                    <a:schemeClr val="bg1"/>
                  </a:solidFill>
                </a:ln>
              </a:rPr>
              <a:t>The Atlanta Braves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5" name="Content Placeholder 4" descr="Screaming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1950" r="-11950"/>
          <a:stretch>
            <a:fillRect/>
          </a:stretch>
        </p:blipFill>
        <p:spPr>
          <a:xfrm>
            <a:off x="5456397" y="1417638"/>
            <a:ext cx="3459941" cy="2097001"/>
          </a:xfrm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609600" y="1417638"/>
            <a:ext cx="4846797" cy="4525963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en-US" sz="2200" b="1" i="0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Professional Baseball team based in Atlanta, Georgia</a:t>
            </a: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en-US" sz="2200" b="1" i="0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1912: Introduced as the “Braves” at the beginning of the season</a:t>
            </a: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en-US" sz="2200" b="1" i="0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1992: Central Conference of American Rabbis issue resolution asking for end names that promote racism, particularly the Braves</a:t>
            </a: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en-US" sz="2200" b="1" i="0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1966: Braves debut “Screaming Indian” upon moving to Atlanta; logo retired in 1989</a:t>
            </a: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en-US" sz="2200" b="1" i="0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Dec. 2012: Atlanta considers bringing back the “Screaming Indian” logo; after public outcry the team decides to go with regular logo</a:t>
            </a: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endParaRPr kumimoji="0" lang="en-US" sz="2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endParaRPr kumimoji="0" lang="en-US" sz="2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7" descr="Brav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6397" y="4296507"/>
            <a:ext cx="3166210" cy="116065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n>
                  <a:solidFill>
                    <a:schemeClr val="bg1"/>
                  </a:solidFill>
                </a:ln>
              </a:rPr>
              <a:t>The Kansas City Chiefs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650199" cy="4525963"/>
          </a:xfrm>
        </p:spPr>
        <p:txBody>
          <a:bodyPr>
            <a:normAutofit fontScale="92500" lnSpcReduction="20000"/>
          </a:bodyPr>
          <a:lstStyle/>
          <a:p>
            <a:r>
              <a:rPr lang="en-US" sz="2200" b="1" dirty="0" smtClean="0">
                <a:ln>
                  <a:solidFill>
                    <a:schemeClr val="bg1"/>
                  </a:solidFill>
                </a:ln>
              </a:rPr>
              <a:t>Professional Football team based in Kansas City, Missouri</a:t>
            </a:r>
          </a:p>
          <a:p>
            <a:r>
              <a:rPr lang="en-US" sz="2200" b="1" dirty="0" smtClean="0">
                <a:ln>
                  <a:solidFill>
                    <a:schemeClr val="bg1"/>
                  </a:solidFill>
                </a:ln>
              </a:rPr>
              <a:t>1963: Moved from Dallas to Kansas City, where name “Chiefs” was acquired in honor of Kansas City’s mayor</a:t>
            </a:r>
          </a:p>
          <a:p>
            <a:r>
              <a:rPr lang="en-US" sz="2200" b="1" dirty="0" smtClean="0">
                <a:ln>
                  <a:solidFill>
                    <a:schemeClr val="bg1"/>
                  </a:solidFill>
                </a:ln>
              </a:rPr>
              <a:t>1963: Chief’s mascot, a series of Pinto horses, is named “</a:t>
            </a:r>
            <a:r>
              <a:rPr lang="en-US" sz="2200" b="1" dirty="0" err="1" smtClean="0">
                <a:ln>
                  <a:solidFill>
                    <a:schemeClr val="bg1"/>
                  </a:solidFill>
                </a:ln>
              </a:rPr>
              <a:t>Warpaint</a:t>
            </a:r>
            <a:r>
              <a:rPr lang="en-US" sz="2200" b="1" dirty="0" smtClean="0">
                <a:ln>
                  <a:solidFill>
                    <a:schemeClr val="bg1"/>
                  </a:solidFill>
                </a:ln>
              </a:rPr>
              <a:t>” and is ridden by someone wearing a full Native American headdress</a:t>
            </a:r>
          </a:p>
          <a:p>
            <a:r>
              <a:rPr lang="en-US" sz="2200" b="1" dirty="0" smtClean="0">
                <a:ln>
                  <a:solidFill>
                    <a:schemeClr val="bg1"/>
                  </a:solidFill>
                </a:ln>
              </a:rPr>
              <a:t>1988-89: Chiefs retire </a:t>
            </a:r>
            <a:r>
              <a:rPr lang="en-US" sz="2200" b="1" dirty="0" err="1" smtClean="0">
                <a:ln>
                  <a:solidFill>
                    <a:schemeClr val="bg1"/>
                  </a:solidFill>
                </a:ln>
              </a:rPr>
              <a:t>Warpaint</a:t>
            </a:r>
            <a:r>
              <a:rPr lang="en-US" sz="2200" b="1" dirty="0" smtClean="0">
                <a:ln>
                  <a:solidFill>
                    <a:schemeClr val="bg1"/>
                  </a:solidFill>
                </a:ln>
              </a:rPr>
              <a:t> and an unnamed Indian mascot in favor of their current mascot K.C. Wolf amid growing controversy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0866" y="1417638"/>
            <a:ext cx="3289300" cy="2463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7399" y="4065500"/>
            <a:ext cx="3543300" cy="22987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n>
                  <a:solidFill>
                    <a:schemeClr val="bg1"/>
                  </a:solidFill>
                </a:ln>
              </a:rPr>
              <a:t>The Cleveland Indians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8" name="Content Placeholder 7" descr="wahoo2.jpg"/>
          <p:cNvPicPr>
            <a:picLocks noGrp="1" noChangeAspect="1"/>
          </p:cNvPicPr>
          <p:nvPr>
            <p:ph idx="1"/>
          </p:nvPr>
        </p:nvPicPr>
        <p:blipFill>
          <a:blip r:embed="rId2"/>
          <a:srcRect l="-60138" r="-60138"/>
          <a:stretch>
            <a:fillRect/>
          </a:stretch>
        </p:blipFill>
        <p:spPr>
          <a:xfrm>
            <a:off x="4697533" y="1073311"/>
            <a:ext cx="4797769" cy="2907832"/>
          </a:xfrm>
        </p:spPr>
      </p:pic>
      <p:sp>
        <p:nvSpPr>
          <p:cNvPr id="9" name="Content Placeholder 2"/>
          <p:cNvSpPr txBox="1">
            <a:spLocks/>
          </p:cNvSpPr>
          <p:nvPr/>
        </p:nvSpPr>
        <p:spPr>
          <a:xfrm>
            <a:off x="457200" y="1600200"/>
            <a:ext cx="5013152" cy="4525963"/>
          </a:xfrm>
          <a:prstGeom prst="rect">
            <a:avLst/>
          </a:prstGeom>
        </p:spPr>
        <p:txBody>
          <a:bodyPr vert="horz">
            <a:normAutofit fontScale="85000" lnSpcReduction="20000"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en-US" sz="2200" b="1" i="0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Professional Baseball team based in Cleveland, Ohio</a:t>
            </a: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en-US" sz="2200" b="1" i="0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1947: “Chief Wahoo” logo was created to embody “a spirit of pure joy and unbridled enthusiasm” that the team was looking for</a:t>
            </a: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en-US" sz="2200" b="1" i="0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1992: U.S. Commission on Civil Rights released on opinion opposing the use of Native American mascots; Chief Wahoo was never directly named</a:t>
            </a: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en-US" sz="2200" b="1" i="0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1997: Protests are held during the All Star Game and the World Series, both of which are in Cleveland. </a:t>
            </a: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en-US" sz="2200" b="1" i="0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As of the turn of the century, writers call the protests an “Opening Day tradition.”</a:t>
            </a:r>
            <a:r>
              <a:rPr kumimoji="0" lang="en-US" sz="1800" b="1" i="0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n-US" sz="1800" b="1" i="0" u="none" strike="noStrike" kern="1200" cap="none" spc="0" normalizeH="0" baseline="0" noProof="0" dirty="0">
              <a:ln>
                <a:solidFill>
                  <a:schemeClr val="bg1"/>
                </a:solidFill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4" descr="Indians Bobbl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8153" y="4183734"/>
            <a:ext cx="2733789" cy="194242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n>
                  <a:solidFill>
                    <a:schemeClr val="bg1"/>
                  </a:solidFill>
                </a:ln>
              </a:rPr>
              <a:t>The Chicago Blackhawks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1" y="1600200"/>
            <a:ext cx="4163780" cy="4525963"/>
          </a:xfrm>
        </p:spPr>
        <p:txBody>
          <a:bodyPr>
            <a:normAutofit fontScale="77500" lnSpcReduction="20000"/>
          </a:bodyPr>
          <a:lstStyle/>
          <a:p>
            <a:r>
              <a:rPr lang="en-US" sz="2200" b="1" dirty="0" smtClean="0">
                <a:ln>
                  <a:solidFill>
                    <a:schemeClr val="bg1"/>
                  </a:solidFill>
                </a:ln>
              </a:rPr>
              <a:t>Professional Hockey team based in Chicago, Illinois</a:t>
            </a:r>
          </a:p>
          <a:p>
            <a:r>
              <a:rPr lang="en-US" sz="2200" b="1" dirty="0" smtClean="0">
                <a:ln>
                  <a:solidFill>
                    <a:schemeClr val="bg1"/>
                  </a:solidFill>
                </a:ln>
              </a:rPr>
              <a:t>1926: Named “Black Hawks” by owner Frederic McLaughlin after his WWI Division, which was named for the Sauk nation war chief</a:t>
            </a:r>
          </a:p>
          <a:p>
            <a:r>
              <a:rPr lang="en-US" sz="2200" b="1" dirty="0" smtClean="0">
                <a:ln>
                  <a:solidFill>
                    <a:schemeClr val="bg1"/>
                  </a:solidFill>
                </a:ln>
              </a:rPr>
              <a:t>1986: Change name to current spelling</a:t>
            </a:r>
          </a:p>
          <a:p>
            <a:r>
              <a:rPr lang="en-US" sz="2200" b="1" dirty="0" smtClean="0">
                <a:ln>
                  <a:solidFill>
                    <a:schemeClr val="bg1"/>
                  </a:solidFill>
                </a:ln>
              </a:rPr>
              <a:t>2001: “Tommy Hawk” mascot introduced, a black hawk wearing a team jersey</a:t>
            </a:r>
          </a:p>
          <a:p>
            <a:r>
              <a:rPr lang="en-US" sz="2200" b="1" dirty="0" smtClean="0">
                <a:ln>
                  <a:solidFill>
                    <a:schemeClr val="bg1"/>
                  </a:solidFill>
                </a:ln>
              </a:rPr>
              <a:t>2010: Dan Snyder of the Redskins asks why the Blackhawks aren’t also getting heat</a:t>
            </a:r>
          </a:p>
          <a:p>
            <a:r>
              <a:rPr lang="en-US" sz="2200" b="1" dirty="0" smtClean="0">
                <a:ln>
                  <a:solidFill>
                    <a:schemeClr val="bg1"/>
                  </a:solidFill>
                </a:ln>
              </a:rPr>
              <a:t>2013: Blackhawks President John McDonough attends powwow to further understand Native American feelings towards his team’s name</a:t>
            </a:r>
            <a:endParaRPr lang="en-US" sz="2200" b="1" dirty="0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7695" y="1322186"/>
            <a:ext cx="3289300" cy="2463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7695" y="3987926"/>
            <a:ext cx="3289300" cy="24638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244711" cy="1143000"/>
          </a:xfrm>
        </p:spPr>
        <p:txBody>
          <a:bodyPr/>
          <a:lstStyle/>
          <a:p>
            <a:r>
              <a:rPr lang="en-US" dirty="0" smtClean="0">
                <a:ln>
                  <a:solidFill>
                    <a:schemeClr val="bg1"/>
                  </a:solidFill>
                </a:ln>
              </a:rPr>
              <a:t>Other Sports Teams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8" name="Picture 7" descr="illin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2142" y="1328647"/>
            <a:ext cx="1946722" cy="2062811"/>
          </a:xfrm>
          <a:prstGeom prst="rect">
            <a:avLst/>
          </a:prstGeom>
        </p:spPr>
      </p:pic>
      <p:sp>
        <p:nvSpPr>
          <p:cNvPr id="9" name="Content Placeholder 2"/>
          <p:cNvSpPr txBox="1">
            <a:spLocks/>
          </p:cNvSpPr>
          <p:nvPr/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NFL</a:t>
            </a:r>
          </a:p>
          <a:p>
            <a:pPr marL="722376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Wingdings 2"/>
              <a:buChar char=""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Kansas City Chiefs</a:t>
            </a: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NBA</a:t>
            </a:r>
          </a:p>
          <a:p>
            <a:pPr marL="722376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Wingdings 2"/>
              <a:buChar char=""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Atlanta Hawks</a:t>
            </a:r>
          </a:p>
          <a:p>
            <a:pPr marL="722376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Wingdings 2"/>
              <a:buChar char=""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Golden State Warriors</a:t>
            </a: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NHL</a:t>
            </a:r>
          </a:p>
          <a:p>
            <a:pPr marL="722376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Wingdings 2"/>
              <a:buChar char=""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Chicago Blackhawks</a:t>
            </a: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Including innumerable college and high school teams</a:t>
            </a:r>
          </a:p>
          <a:p>
            <a:pPr marL="722376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Wingdings 2"/>
              <a:buNone/>
              <a:tabLst/>
              <a:defRPr/>
            </a:pPr>
            <a:endParaRPr kumimoji="0" lang="en-US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Content Placeholder 9" descr="FSU.jpg"/>
          <p:cNvPicPr>
            <a:picLocks noGrp="1" noChangeAspect="1"/>
          </p:cNvPicPr>
          <p:nvPr>
            <p:ph idx="1"/>
          </p:nvPr>
        </p:nvPicPr>
        <p:blipFill>
          <a:blip r:embed="rId3"/>
          <a:srcRect l="-11793" r="-11793"/>
          <a:stretch>
            <a:fillRect/>
          </a:stretch>
        </p:blipFill>
        <p:spPr>
          <a:xfrm>
            <a:off x="5446147" y="2661234"/>
            <a:ext cx="3501709" cy="2122316"/>
          </a:xfr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8588" y="862146"/>
            <a:ext cx="2672423" cy="200173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ln>
                  <a:solidFill>
                    <a:schemeClr val="bg1"/>
                  </a:solidFill>
                </a:ln>
              </a:rPr>
              <a:t>Native Americans as Commodities  </a:t>
            </a:r>
            <a:endParaRPr lang="en-US" sz="4000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417638"/>
            <a:ext cx="6014875" cy="2858091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 smtClean="0">
                <a:ln>
                  <a:solidFill>
                    <a:schemeClr val="bg1"/>
                  </a:solidFill>
                </a:ln>
              </a:rPr>
              <a:t>These teams sell plenty of merchandise, much of it being plays on Native Americans. </a:t>
            </a:r>
          </a:p>
          <a:p>
            <a:r>
              <a:rPr lang="en-US" b="1" dirty="0" smtClean="0">
                <a:ln>
                  <a:solidFill>
                    <a:schemeClr val="bg1"/>
                  </a:solidFill>
                </a:ln>
              </a:rPr>
              <a:t>While meant as a honor and tribute to the United States’ indigenous people, it instead comes off as insulting.</a:t>
            </a:r>
          </a:p>
          <a:p>
            <a:r>
              <a:rPr lang="en-US" b="1" dirty="0" smtClean="0">
                <a:ln>
                  <a:solidFill>
                    <a:schemeClr val="bg1"/>
                  </a:solidFill>
                </a:ln>
              </a:rPr>
              <a:t>Simply put, doing a “Tomahawk Chop” with a foam tomahawk is blatant racism.</a:t>
            </a:r>
            <a:endParaRPr lang="en-US" b="1" dirty="0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458291"/>
            <a:ext cx="1969216" cy="196921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2133" y="4458291"/>
            <a:ext cx="1969216" cy="196921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2074" y="1417638"/>
            <a:ext cx="2438400" cy="33274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60416" y="4458292"/>
            <a:ext cx="2022355" cy="196921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chnic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ゴシック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Technic.thmx</Template>
  <TotalTime>1881</TotalTime>
  <Words>549</Words>
  <Application>Microsoft Office PowerPoint</Application>
  <PresentationFormat>On-screen Show (4:3)</PresentationFormat>
  <Paragraphs>51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Franklin Gothic Book</vt:lpstr>
      <vt:lpstr>Wingdings 2</vt:lpstr>
      <vt:lpstr>Technic</vt:lpstr>
      <vt:lpstr>Selling Native Americans Through Sports</vt:lpstr>
      <vt:lpstr>The Washington Redskins</vt:lpstr>
      <vt:lpstr>The Atlanta Braves</vt:lpstr>
      <vt:lpstr>The Kansas City Chiefs</vt:lpstr>
      <vt:lpstr>The Cleveland Indians</vt:lpstr>
      <vt:lpstr>The Chicago Blackhawks</vt:lpstr>
      <vt:lpstr>Other Sports Teams</vt:lpstr>
      <vt:lpstr>Native Americans as Commodities  </vt:lpstr>
    </vt:vector>
  </TitlesOfParts>
  <Company>Wasserman Media Group, LLC.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Selling Native Americans Through Sports</dc:title>
  <dc:creator>Sid Conklin</dc:creator>
  <cp:lastModifiedBy>Catherine Flynn-Purvis</cp:lastModifiedBy>
  <cp:revision>5</cp:revision>
  <dcterms:created xsi:type="dcterms:W3CDTF">2014-03-17T15:46:49Z</dcterms:created>
  <dcterms:modified xsi:type="dcterms:W3CDTF">2015-04-22T23:44:54Z</dcterms:modified>
</cp:coreProperties>
</file>