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0"/>
  </p:notesMasterIdLst>
  <p:sldIdLst>
    <p:sldId id="256" r:id="rId2"/>
    <p:sldId id="280" r:id="rId3"/>
    <p:sldId id="281" r:id="rId4"/>
    <p:sldId id="261" r:id="rId5"/>
    <p:sldId id="257" r:id="rId6"/>
    <p:sldId id="258" r:id="rId7"/>
    <p:sldId id="259" r:id="rId8"/>
    <p:sldId id="282" r:id="rId9"/>
    <p:sldId id="260" r:id="rId10"/>
    <p:sldId id="294" r:id="rId11"/>
    <p:sldId id="262" r:id="rId12"/>
    <p:sldId id="263" r:id="rId13"/>
    <p:sldId id="264" r:id="rId14"/>
    <p:sldId id="265" r:id="rId15"/>
    <p:sldId id="266" r:id="rId16"/>
    <p:sldId id="270" r:id="rId17"/>
    <p:sldId id="267" r:id="rId18"/>
    <p:sldId id="283" r:id="rId19"/>
    <p:sldId id="268" r:id="rId20"/>
    <p:sldId id="269" r:id="rId21"/>
    <p:sldId id="271" r:id="rId22"/>
    <p:sldId id="272" r:id="rId23"/>
    <p:sldId id="273" r:id="rId24"/>
    <p:sldId id="284" r:id="rId25"/>
    <p:sldId id="274" r:id="rId26"/>
    <p:sldId id="276" r:id="rId27"/>
    <p:sldId id="285" r:id="rId28"/>
    <p:sldId id="275" r:id="rId29"/>
    <p:sldId id="277" r:id="rId30"/>
    <p:sldId id="278" r:id="rId31"/>
    <p:sldId id="286" r:id="rId32"/>
    <p:sldId id="289" r:id="rId33"/>
    <p:sldId id="290" r:id="rId34"/>
    <p:sldId id="291" r:id="rId35"/>
    <p:sldId id="279" r:id="rId36"/>
    <p:sldId id="288" r:id="rId37"/>
    <p:sldId id="292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201" autoAdjust="0"/>
  </p:normalViewPr>
  <p:slideViewPr>
    <p:cSldViewPr>
      <p:cViewPr varScale="1">
        <p:scale>
          <a:sx n="58" d="100"/>
          <a:sy n="58" d="100"/>
        </p:scale>
        <p:origin x="1685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A78200-6C1F-4BB6-9F8C-1E3201194642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59B6D-C1A9-4FAE-BDBB-2495443B9C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297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dirty="0" smtClean="0"/>
              <a:t>My background: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At UCLA, UO, UR, here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Digital collections</a:t>
            </a:r>
            <a:r>
              <a:rPr lang="en-US" baseline="0" dirty="0" smtClean="0"/>
              <a:t> expert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Built digital collections at UO, Regina, and here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US State Dept fellow lecturing on digital collections in Spain 2005 and 2006</a:t>
            </a:r>
          </a:p>
          <a:p>
            <a:pPr marL="171450" indent="-171450">
              <a:buFont typeface="Arial" pitchFamily="34" charset="0"/>
              <a:buChar char="•"/>
            </a:pPr>
            <a:endParaRPr lang="en-US" baseline="0" dirty="0" smtClean="0"/>
          </a:p>
          <a:p>
            <a:pPr marL="0" indent="0">
              <a:buFont typeface="Arial" pitchFamily="34" charset="0"/>
              <a:buNone/>
            </a:pPr>
            <a:r>
              <a:rPr lang="en-US" baseline="0" dirty="0" smtClean="0"/>
              <a:t>My staff: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Two librarians have training in digital preservation and experience building digital collections here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Systems person with expertise in managing web-based systems</a:t>
            </a:r>
          </a:p>
          <a:p>
            <a:pPr marL="171450" indent="-171450">
              <a:buFont typeface="Arial" pitchFamily="34" charset="0"/>
              <a:buChar char="•"/>
            </a:pPr>
            <a:endParaRPr lang="en-US" baseline="0" dirty="0" smtClean="0"/>
          </a:p>
          <a:p>
            <a:pPr marL="0" indent="0">
              <a:buFont typeface="Arial" pitchFamily="34" charset="0"/>
              <a:buNone/>
            </a:pPr>
            <a:r>
              <a:rPr lang="en-US" baseline="0" dirty="0" smtClean="0"/>
              <a:t>Access to state-sponsored test site for building collections using CONTENTdm software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312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646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Now I want to show you another approach.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is what I worked on at the University of Oregon Libraries, where we built the first digital</a:t>
            </a:r>
            <a:r>
              <a:rPr lang="en-US" baseline="0" dirty="0" smtClean="0"/>
              <a:t> collections that they ever had.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This was before UO and OSU libraries merged their separate collections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They were able to merge their collections because they used the same underlying standards and software platform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232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is the first collection we built.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Collaboration</a:t>
            </a:r>
            <a:r>
              <a:rPr lang="en-US" baseline="0" dirty="0" smtClean="0"/>
              <a:t> between library and Tamastlikt Cultural Institute – Cultural center of the Confederated Tribes of the Umatilla in Eastern Oregon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Library owned glass plate negatives taken by Indian agent in 1920s and tribes had the cultural context to give the images meaning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Small seed grant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We taught ourselves everything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Complex collection and complex partnership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356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6718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We worked with the tribes</a:t>
            </a:r>
            <a:r>
              <a:rPr lang="en-US" baseline="0" dirty="0" smtClean="0"/>
              <a:t> and jointly provided rich description for each image.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We did what it was and they did what the image was about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Parts in green and actually indexes that can be clicked to search against the entire collection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Other description is full-text searchable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4953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click on one of the terms in green it will search that term against the database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3660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These are the results</a:t>
            </a:r>
            <a:r>
              <a:rPr lang="en-US" baseline="0" dirty="0" smtClean="0"/>
              <a:t> of searching against the TCI term “Blankets, Pendleton”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Get a listing of thumbnails and brief description.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Click on any one to see the full image and the detailed description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422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is another image that had the same term applied to it.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Descriptions can be</a:t>
            </a:r>
            <a:r>
              <a:rPr lang="en-US" baseline="0" dirty="0" smtClean="0"/>
              <a:t> as detailed or as brief as you want to make them.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The software provides total flexibility.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5021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was grant-funded collection built with the materials owned by the Oregon</a:t>
            </a:r>
            <a:r>
              <a:rPr lang="en-US" baseline="0" dirty="0" smtClean="0"/>
              <a:t> Arts Commission using the equipment and expertise of the UO Libraries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We took their slides and created digital images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We digitized documents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We created the descriptions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We hosted the collection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Together we decided on the level of description and the types of indexes.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On left, you see the data elements that they wanted to capture: Award Year, Creator, Medium. Subject, Site location, County, various maps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827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through on one year - 2005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454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Top</a:t>
            </a:r>
            <a:r>
              <a:rPr lang="en-US" baseline="0" dirty="0" smtClean="0"/>
              <a:t> hit on Google “percent for art st petersburg” is one of the works of art – doesn’t even take you to a central collection page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4824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is the results set for award year 2005 – 53 items were funded from that award year.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Clicking on any object will open up full image and full description.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2956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is one artwork from that award year.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description</a:t>
            </a:r>
            <a:r>
              <a:rPr lang="en-US" baseline="0" dirty="0" smtClean="0"/>
              <a:t> is full.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Green items are actually indexes you can search by clicking on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4567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is the site index – alphabetical listing of sites around the state.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Whenever a new item is added with that search term, it gets added to the list dynamically.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1725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I select</a:t>
            </a:r>
            <a:r>
              <a:rPr lang="en-US" baseline="0" dirty="0" smtClean="0"/>
              <a:t> the building in which I worked – the Knight Library (named after Phil Knight of Nike fame) and click on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8496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shows 109 items in the building</a:t>
            </a:r>
            <a:r>
              <a:rPr lang="en-US" baseline="0" dirty="0" smtClean="0"/>
              <a:t> (including documents such as the artists’ statements about their work.)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3906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is one image from that list and you can see part of the description below.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Items showing as green can be clicked to do a new search against that term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5213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Look at the detail.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Detailed information on the site, the artist, and more.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Some of this can be built into a template</a:t>
            </a:r>
            <a:r>
              <a:rPr lang="en-US" baseline="0" dirty="0" smtClean="0"/>
              <a:t> so it doesn’t have to be keyed in every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2776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Another image – nice quality. Oregon Arts Commission is</a:t>
            </a:r>
            <a:r>
              <a:rPr lang="en-US" baseline="0" dirty="0" smtClean="0"/>
              <a:t> using these images on their web site to promote the program.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038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image has a unique URL and you can get that by clicking on the “reference URL” button to pull</a:t>
            </a:r>
            <a:r>
              <a:rPr lang="en-US" baseline="0" dirty="0" smtClean="0"/>
              <a:t> up the pop-up box – or you can cut and paste from the web page like normal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6069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You can add items to your personal favorites list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Users</a:t>
            </a:r>
            <a:r>
              <a:rPr lang="en-US" baseline="0" dirty="0" smtClean="0"/>
              <a:t> do not need to have a userid or login to do this –it tracks by the IP address of the computer you’re using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You may need to have a userid to save these from session to session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946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top hit on Google. Nice image but there is no way to get to any kind of home page for the collection from here.</a:t>
            </a:r>
            <a:r>
              <a:rPr lang="en-US" baseline="0" dirty="0" smtClean="0"/>
              <a:t> There is not much information about the object or the artist or where it’s located. The only link is to the map.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2046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You can collect favorites.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second</a:t>
            </a:r>
            <a:r>
              <a:rPr lang="en-US" baseline="0" dirty="0" smtClean="0"/>
              <a:t> item here is a photo by Ansel Adams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You can then do different things like saving them, showing them as slideshow, and more.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684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one of the maps that accompanies</a:t>
            </a:r>
            <a:r>
              <a:rPr lang="en-US" baseline="0" dirty="0" smtClean="0"/>
              <a:t> the collection</a:t>
            </a:r>
          </a:p>
          <a:p>
            <a:r>
              <a:rPr lang="en-US" baseline="0" dirty="0" smtClean="0"/>
              <a:t>Clicking on a button brings up the pop-up box showing the location</a:t>
            </a:r>
          </a:p>
          <a:p>
            <a:r>
              <a:rPr lang="en-US" baseline="0" dirty="0" smtClean="0"/>
              <a:t>Clicking on Browse the Collection searches the database for all items at that location</a:t>
            </a:r>
          </a:p>
          <a:p>
            <a:r>
              <a:rPr lang="en-US" baseline="0" dirty="0" smtClean="0"/>
              <a:t>This was developed as an add-on by UO Libraries staff</a:t>
            </a:r>
          </a:p>
          <a:p>
            <a:r>
              <a:rPr lang="en-US" baseline="0" dirty="0" smtClean="0"/>
              <a:t>The sidebars are also hotlinks to the different locations and searches against the full database for the collection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468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</a:t>
            </a:r>
            <a:r>
              <a:rPr lang="en-US" baseline="0" dirty="0" smtClean="0"/>
              <a:t> is an example of a document.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Documents can be set up for full-text searching.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The red highlights where you are in a multi-page document.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4872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do a search against the object on a term, it will</a:t>
            </a:r>
            <a:r>
              <a:rPr lang="en-US" baseline="0" dirty="0" smtClean="0"/>
              <a:t> highlight in red on which page(s) the term or word appears.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8495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an example of a copyright statement.</a:t>
            </a:r>
          </a:p>
          <a:p>
            <a:r>
              <a:rPr lang="en-US" baseline="0" dirty="0" smtClean="0"/>
              <a:t>Other ways to protect the intellectual property:</a:t>
            </a:r>
          </a:p>
          <a:p>
            <a:r>
              <a:rPr lang="en-US" baseline="0" dirty="0" smtClean="0"/>
              <a:t>Watermarks, low resolution images, can also restrict access to collections and require a password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096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144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map of the installations –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No link to a central</a:t>
            </a:r>
            <a:r>
              <a:rPr lang="en-US" baseline="0" dirty="0" smtClean="0"/>
              <a:t> page telling you about the collection or the program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No contextual wrapper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98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is the closest</a:t>
            </a:r>
            <a:r>
              <a:rPr lang="en-US" baseline="0" dirty="0" smtClean="0"/>
              <a:t> to a central page describing the collection and the program.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The link on the left to “Art Collection” is the way into the listing of art objects.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Not intuitive what you will find when you click on that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677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Clicking</a:t>
            </a:r>
            <a:r>
              <a:rPr lang="en-US" baseline="0" dirty="0" smtClean="0"/>
              <a:t> on that link brings up a listing of the public art installations.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You can select one and click through to the page featuring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22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is what you see when you click through.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Gives</a:t>
            </a:r>
            <a:r>
              <a:rPr lang="en-US" baseline="0" dirty="0" smtClean="0"/>
              <a:t> some information about artist, year, installation site.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Stuck in a loop – can only now get to the map – cannot get back to the listing that brought you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No link to any kind of central page to provide context.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63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you are back again at the map and the only option from here is to select one of the installations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248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page shows images from two different installations.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Some basic information and link back to the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9B6D-C1A9-4FAE-BDBB-2495443B9CC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377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4B805FC-04E2-4C58-8C7E-24E79F46F3D7}" type="datetimeFigureOut">
              <a:rPr lang="en-US" smtClean="0"/>
              <a:t>2/9/2019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0292431-135A-4057-BF2C-40DD1252F07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space.nelson.usf.edu/xmlui/handle/10806/486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boundless.uoregon.edu/digcol/" TargetMode="External"/><Relationship Id="rId7" Type="http://schemas.openxmlformats.org/officeDocument/2006/relationships/hyperlink" Target="http://www.contentdm.org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oundless.uoregon.edu/digcol/rights.php" TargetMode="External"/><Relationship Id="rId5" Type="http://schemas.openxmlformats.org/officeDocument/2006/relationships/hyperlink" Target="http://boundless.uoregon.edu/digcol/oac/" TargetMode="External"/><Relationship Id="rId4" Type="http://schemas.openxmlformats.org/officeDocument/2006/relationships/hyperlink" Target="http://boundless.uoregon.edu/digcol/mh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152399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Percent for Art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: Opportunity for Collaboration Between USFSP and the St. Petersburg Public Arts Commission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7772400" cy="1371600"/>
          </a:xfrm>
        </p:spPr>
        <p:txBody>
          <a:bodyPr>
            <a:normAutofit fontScale="55000" lnSpcReduction="20000"/>
          </a:bodyPr>
          <a:lstStyle/>
          <a:p>
            <a:r>
              <a:rPr lang="en-US" sz="2400" dirty="0" smtClean="0"/>
              <a:t>Presentation by</a:t>
            </a:r>
          </a:p>
          <a:p>
            <a:r>
              <a:rPr lang="en-US" sz="2400" dirty="0" smtClean="0"/>
              <a:t>Carol Hixson, Dean</a:t>
            </a:r>
          </a:p>
          <a:p>
            <a:r>
              <a:rPr lang="en-US" sz="2400" dirty="0" smtClean="0"/>
              <a:t>Nelson Poynter Memorial Library</a:t>
            </a:r>
          </a:p>
          <a:p>
            <a:r>
              <a:rPr lang="en-US" sz="2400" dirty="0" smtClean="0"/>
              <a:t>University of South Florida St. Petersburg</a:t>
            </a:r>
          </a:p>
          <a:p>
            <a:r>
              <a:rPr lang="en-US" sz="2400" dirty="0" smtClean="0"/>
              <a:t>October 2, 2012</a:t>
            </a:r>
          </a:p>
          <a:p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dspace.nelson.usf.edu/xmlui/handle/10806/4866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638800"/>
            <a:ext cx="38100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13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Requires someone to develop and maintain a web site and keep it up to date</a:t>
            </a:r>
          </a:p>
          <a:p>
            <a:r>
              <a:rPr lang="en-US" dirty="0" smtClean="0"/>
              <a:t>Hard </a:t>
            </a:r>
            <a:r>
              <a:rPr lang="en-US" dirty="0"/>
              <a:t>to find</a:t>
            </a:r>
          </a:p>
          <a:p>
            <a:r>
              <a:rPr lang="en-US" dirty="0"/>
              <a:t>Inconsistent </a:t>
            </a:r>
            <a:r>
              <a:rPr lang="en-US" dirty="0" smtClean="0"/>
              <a:t>approach</a:t>
            </a:r>
          </a:p>
          <a:p>
            <a:r>
              <a:rPr lang="en-US" dirty="0"/>
              <a:t>Hard to </a:t>
            </a:r>
            <a:r>
              <a:rPr lang="en-US" dirty="0" smtClean="0"/>
              <a:t>market </a:t>
            </a:r>
            <a:endParaRPr lang="en-US" dirty="0"/>
          </a:p>
          <a:p>
            <a:r>
              <a:rPr lang="en-US" dirty="0" smtClean="0"/>
              <a:t>Hard to </a:t>
            </a:r>
            <a:r>
              <a:rPr lang="en-US" dirty="0"/>
              <a:t>move around </a:t>
            </a:r>
            <a:r>
              <a:rPr lang="en-US" dirty="0" smtClean="0"/>
              <a:t>between items</a:t>
            </a:r>
            <a:endParaRPr lang="en-US" dirty="0"/>
          </a:p>
          <a:p>
            <a:r>
              <a:rPr lang="en-US" dirty="0" smtClean="0"/>
              <a:t>No contextual wrapper for collection</a:t>
            </a:r>
          </a:p>
          <a:p>
            <a:r>
              <a:rPr lang="en-US" dirty="0" smtClean="0"/>
              <a:t>No indexes for discovery of similar items</a:t>
            </a:r>
          </a:p>
          <a:p>
            <a:r>
              <a:rPr lang="en-US" dirty="0" smtClean="0"/>
              <a:t>Not based on standards so can’t be shared on other platforms</a:t>
            </a:r>
          </a:p>
          <a:p>
            <a:r>
              <a:rPr lang="en-US" dirty="0" smtClean="0"/>
              <a:t>Not stable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64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7442" r="57813"/>
          <a:stretch/>
        </p:blipFill>
        <p:spPr>
          <a:xfrm>
            <a:off x="1828800" y="609601"/>
            <a:ext cx="5486400" cy="396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University of Oregon &amp; Oregon State University Libraries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47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3385" r="53769"/>
          <a:stretch/>
        </p:blipFill>
        <p:spPr>
          <a:xfrm>
            <a:off x="1905000" y="609600"/>
            <a:ext cx="5181600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digital collection for UO Libraries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7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6617" t="730" r="56736" b="439"/>
          <a:stretch/>
        </p:blipFill>
        <p:spPr>
          <a:xfrm>
            <a:off x="2057400" y="914400"/>
            <a:ext cx="4800600" cy="37950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 image from the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72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16" r="50531" b="11701"/>
          <a:stretch/>
        </p:blipFill>
        <p:spPr>
          <a:xfrm>
            <a:off x="914400" y="381000"/>
            <a:ext cx="6781800" cy="4191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Another image from the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8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-120" r="50396"/>
          <a:stretch/>
        </p:blipFill>
        <p:spPr>
          <a:xfrm>
            <a:off x="1371600" y="533400"/>
            <a:ext cx="6096000" cy="4194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Rich description of the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85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-110" t="22683" r="78366" b="27200"/>
          <a:stretch/>
        </p:blipFill>
        <p:spPr>
          <a:xfrm>
            <a:off x="2133600" y="457200"/>
            <a:ext cx="4572000" cy="3886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Click on one of the terms to see more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276600" y="2209800"/>
            <a:ext cx="1219200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95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153" r="50263"/>
          <a:stretch/>
        </p:blipFill>
        <p:spPr>
          <a:xfrm>
            <a:off x="1066800" y="381000"/>
            <a:ext cx="6705600" cy="4346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 of search on term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47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Another image with same term assigned to it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191" r="50519"/>
          <a:stretch/>
        </p:blipFill>
        <p:spPr>
          <a:xfrm>
            <a:off x="1600200" y="609600"/>
            <a:ext cx="5642172" cy="404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14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2973" r="53566"/>
          <a:stretch/>
        </p:blipFill>
        <p:spPr>
          <a:xfrm>
            <a:off x="1371600" y="228600"/>
            <a:ext cx="6096000" cy="44989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Oregon Percent for Art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1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876800"/>
            <a:ext cx="8075432" cy="56267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Google search on “percent for art st</a:t>
            </a:r>
            <a:r>
              <a:rPr lang="en-US" dirty="0"/>
              <a:t> </a:t>
            </a:r>
            <a:r>
              <a:rPr lang="en-US" dirty="0" smtClean="0"/>
              <a:t>petersburg”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31" r="51327"/>
          <a:stretch/>
        </p:blipFill>
        <p:spPr>
          <a:xfrm>
            <a:off x="1219200" y="228600"/>
            <a:ext cx="6830005" cy="438912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Oval 5"/>
          <p:cNvSpPr/>
          <p:nvPr/>
        </p:nvSpPr>
        <p:spPr>
          <a:xfrm>
            <a:off x="2286000" y="990600"/>
            <a:ext cx="16764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60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3079" t="216" r="53399" b="-216"/>
          <a:stretch/>
        </p:blipFill>
        <p:spPr>
          <a:xfrm>
            <a:off x="1828800" y="762000"/>
            <a:ext cx="5029200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of one index – award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36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293" r="50194"/>
          <a:stretch/>
        </p:blipFill>
        <p:spPr>
          <a:xfrm>
            <a:off x="1600200" y="685800"/>
            <a:ext cx="5791200" cy="4038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 for 2005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8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-15" t="2490" r="50396"/>
          <a:stretch/>
        </p:blipFill>
        <p:spPr>
          <a:xfrm>
            <a:off x="1238081" y="152400"/>
            <a:ext cx="7067719" cy="4575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One image selected from all of 2005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2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5517" r="56060"/>
          <a:stretch/>
        </p:blipFill>
        <p:spPr>
          <a:xfrm>
            <a:off x="2057400" y="685800"/>
            <a:ext cx="47244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Site index – generated dynamically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7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Select the building in which I worked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3020" t="11718" r="24293" b="25496"/>
          <a:stretch/>
        </p:blipFill>
        <p:spPr>
          <a:xfrm>
            <a:off x="1143000" y="533400"/>
            <a:ext cx="6553200" cy="39624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295400" y="1981200"/>
            <a:ext cx="33528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2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17" t="-431" r="50067" b="431"/>
          <a:stretch/>
        </p:blipFill>
        <p:spPr>
          <a:xfrm>
            <a:off x="1676400" y="533400"/>
            <a:ext cx="5791200" cy="41764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Listing of all art works in the building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10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3413" r="50607"/>
          <a:stretch/>
        </p:blipFill>
        <p:spPr>
          <a:xfrm>
            <a:off x="1295400" y="533400"/>
            <a:ext cx="6553200" cy="4191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One image – rich description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37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Rich description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t="13510" b="9591"/>
          <a:stretch/>
        </p:blipFill>
        <p:spPr>
          <a:xfrm>
            <a:off x="228600" y="402770"/>
            <a:ext cx="8686800" cy="417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9643" t="22512" r="60722" b="15589"/>
          <a:stretch/>
        </p:blipFill>
        <p:spPr>
          <a:xfrm>
            <a:off x="1676400" y="457200"/>
            <a:ext cx="5562600" cy="4038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Another image from the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3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Each image/item has a unique URL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t="10302" r="2130" b="9591"/>
          <a:stretch/>
        </p:blipFill>
        <p:spPr>
          <a:xfrm>
            <a:off x="228600" y="228600"/>
            <a:ext cx="8501743" cy="435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07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One of the works of art funded from the program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-97" t="-1011" r="60162" b="1011"/>
          <a:stretch/>
        </p:blipFill>
        <p:spPr>
          <a:xfrm>
            <a:off x="1676400" y="533399"/>
            <a:ext cx="6019800" cy="400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9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Can add items to favorites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502" t="21728" r="877" b="25556"/>
          <a:stretch/>
        </p:blipFill>
        <p:spPr>
          <a:xfrm>
            <a:off x="348342" y="457200"/>
            <a:ext cx="8567057" cy="4191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8695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You can collect favorites</a:t>
            </a:r>
            <a:endParaRPr lang="en-US" dirty="0"/>
          </a:p>
        </p:txBody>
      </p:sp>
      <p:pic>
        <p:nvPicPr>
          <p:cNvPr id="6" name="Picture Placeholder 5"/>
          <p:cNvPicPr>
            <a:picLocks noGrp="1"/>
          </p:cNvPicPr>
          <p:nvPr>
            <p:ph type="pic" idx="1"/>
          </p:nvPr>
        </p:nvPicPr>
        <p:blipFill>
          <a:blip r:embed="rId3"/>
          <a:srcRect t="9591" b="959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5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One of the maps locating items </a:t>
            </a:r>
            <a:endParaRPr lang="en-US" dirty="0"/>
          </a:p>
        </p:txBody>
      </p:sp>
      <p:pic>
        <p:nvPicPr>
          <p:cNvPr id="8" name="Picture Placeholder 7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15288" t="9591" r="16291" b="16537"/>
          <a:stretch/>
        </p:blipFill>
        <p:spPr>
          <a:xfrm>
            <a:off x="1556657" y="189968"/>
            <a:ext cx="5943600" cy="461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7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of a document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t="9591" r="6391" b="30367"/>
          <a:stretch/>
        </p:blipFill>
        <p:spPr>
          <a:xfrm>
            <a:off x="228600" y="189968"/>
            <a:ext cx="8610600" cy="4382032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flipH="1">
            <a:off x="762000" y="1676400"/>
            <a:ext cx="685800" cy="22860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of full-text searching</a:t>
            </a:r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-488" t="8589" r="3053" b="27961"/>
          <a:stretch/>
        </p:blipFill>
        <p:spPr>
          <a:xfrm>
            <a:off x="152400" y="152400"/>
            <a:ext cx="8686800" cy="436026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28600" y="1447800"/>
            <a:ext cx="19050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28600" y="3352800"/>
            <a:ext cx="685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6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10399" r="60576"/>
          <a:stretch/>
        </p:blipFill>
        <p:spPr>
          <a:xfrm>
            <a:off x="1905000" y="304800"/>
            <a:ext cx="5105400" cy="44227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Copyright statements and other protections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57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Better searching and </a:t>
            </a:r>
            <a:r>
              <a:rPr lang="en-US" dirty="0" smtClean="0"/>
              <a:t>discovery</a:t>
            </a:r>
          </a:p>
          <a:p>
            <a:r>
              <a:rPr lang="en-US" dirty="0" smtClean="0"/>
              <a:t>Consistency</a:t>
            </a:r>
          </a:p>
          <a:p>
            <a:r>
              <a:rPr lang="en-US" dirty="0" smtClean="0"/>
              <a:t>Easy access </a:t>
            </a:r>
          </a:p>
          <a:p>
            <a:r>
              <a:rPr lang="en-US" dirty="0" smtClean="0"/>
              <a:t>Customizable – you decide on indexes, labels, detail of description, etc.</a:t>
            </a:r>
          </a:p>
          <a:p>
            <a:r>
              <a:rPr lang="en-US" dirty="0" smtClean="0"/>
              <a:t>Based on international standards</a:t>
            </a:r>
          </a:p>
          <a:p>
            <a:r>
              <a:rPr lang="en-US" dirty="0" smtClean="0"/>
              <a:t>Marketability </a:t>
            </a:r>
          </a:p>
          <a:p>
            <a:pPr lvl="1"/>
            <a:r>
              <a:rPr lang="en-US" dirty="0" smtClean="0"/>
              <a:t>URLs that can be posted and linked anywhere</a:t>
            </a:r>
          </a:p>
          <a:p>
            <a:pPr lvl="1"/>
            <a:r>
              <a:rPr lang="en-US" dirty="0" smtClean="0"/>
              <a:t>Specific searches have unique URLs, as well as items, entire collections, or whole indexes</a:t>
            </a:r>
          </a:p>
          <a:p>
            <a:r>
              <a:rPr lang="en-US" dirty="0" smtClean="0"/>
              <a:t>Multiple formats (images, documents, maps)</a:t>
            </a:r>
          </a:p>
          <a:p>
            <a:r>
              <a:rPr lang="en-US" dirty="0" smtClean="0"/>
              <a:t>Items hosted and preserved for you</a:t>
            </a:r>
          </a:p>
          <a:p>
            <a:r>
              <a:rPr lang="en-US" dirty="0" smtClean="0"/>
              <a:t>Organization and technical expertise of USFSP librarians and staff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31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yes, MOU would be needed</a:t>
            </a:r>
          </a:p>
          <a:p>
            <a:pPr lvl="1"/>
            <a:r>
              <a:rPr lang="en-US" dirty="0" smtClean="0"/>
              <a:t>Who does what? Responsibility? Sustainability?</a:t>
            </a:r>
          </a:p>
          <a:p>
            <a:r>
              <a:rPr lang="en-US" dirty="0" smtClean="0"/>
              <a:t>Decide whether to apply for grant</a:t>
            </a:r>
          </a:p>
          <a:p>
            <a:r>
              <a:rPr lang="en-US" dirty="0" smtClean="0"/>
              <a:t>Develop project plan and timeline</a:t>
            </a:r>
          </a:p>
          <a:p>
            <a:pPr lvl="1"/>
            <a:r>
              <a:rPr lang="en-US" dirty="0" smtClean="0"/>
              <a:t>How much detail? Types of indexes? Resolution of images? Contextual wrapper?</a:t>
            </a:r>
          </a:p>
          <a:p>
            <a:r>
              <a:rPr lang="en-US" dirty="0" smtClean="0"/>
              <a:t>Load in images </a:t>
            </a:r>
          </a:p>
          <a:p>
            <a:r>
              <a:rPr lang="en-US" dirty="0" smtClean="0"/>
              <a:t>Add descriptions</a:t>
            </a:r>
          </a:p>
          <a:p>
            <a:r>
              <a:rPr lang="en-US" dirty="0" smtClean="0"/>
              <a:t>Develop web pages, as needed</a:t>
            </a:r>
          </a:p>
          <a:p>
            <a:r>
              <a:rPr lang="en-US" dirty="0" smtClean="0"/>
              <a:t>Market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06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UO </a:t>
            </a:r>
            <a:r>
              <a:rPr lang="en-US" dirty="0"/>
              <a:t>Digital Collections: </a:t>
            </a:r>
            <a:r>
              <a:rPr lang="en-US" dirty="0">
                <a:hlinkClick r:id="rId3"/>
              </a:rPr>
              <a:t>http://boundless.uoregon.edu/digcol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Picturing the Cayuse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http://boundless.uoregon.edu/digcol/mh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/>
              <a:t>Percent for Art:</a:t>
            </a:r>
          </a:p>
          <a:p>
            <a:r>
              <a:rPr lang="en-US" dirty="0">
                <a:hlinkClick r:id="rId5"/>
              </a:rPr>
              <a:t>http://boundless.uoregon.edu/digcol/oac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 smtClean="0"/>
              <a:t>Sample copyright statement:</a:t>
            </a:r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boundless.uoregon.edu/digcol/rights.php</a:t>
            </a:r>
            <a:endParaRPr lang="en-US" dirty="0" smtClean="0"/>
          </a:p>
          <a:p>
            <a:r>
              <a:rPr lang="en-US" dirty="0" smtClean="0"/>
              <a:t>CONTENTdm </a:t>
            </a:r>
            <a:r>
              <a:rPr lang="en-US" dirty="0"/>
              <a:t>software: </a:t>
            </a:r>
            <a:r>
              <a:rPr lang="en-US" dirty="0">
                <a:hlinkClick r:id="rId7"/>
              </a:rPr>
              <a:t>http://www.contentdm.org</a:t>
            </a:r>
            <a:r>
              <a:rPr lang="en-US" dirty="0" smtClean="0">
                <a:hlinkClick r:id="rId7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76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427" r="50667"/>
          <a:stretch/>
        </p:blipFill>
        <p:spPr>
          <a:xfrm>
            <a:off x="1752600" y="762000"/>
            <a:ext cx="5562600" cy="396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Map of the installations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75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Placeholder 5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497" r="60884" b="15254"/>
          <a:stretch/>
        </p:blipFill>
        <p:spPr>
          <a:xfrm>
            <a:off x="1295400" y="457200"/>
            <a:ext cx="6934200" cy="4343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 Page of the Percent for Art Program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533400" y="2971800"/>
            <a:ext cx="762000" cy="45720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3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2353" r="50802" b="5918"/>
          <a:stretch/>
        </p:blipFill>
        <p:spPr>
          <a:xfrm>
            <a:off x="1371600" y="533400"/>
            <a:ext cx="6324600" cy="4114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Listing of public art installations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37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566" r="50464"/>
          <a:stretch/>
        </p:blipFill>
        <p:spPr>
          <a:xfrm>
            <a:off x="1524000" y="457201"/>
            <a:ext cx="5943600" cy="4270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Page for one of the art installations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03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427" r="50667"/>
          <a:stretch/>
        </p:blipFill>
        <p:spPr>
          <a:xfrm>
            <a:off x="1752600" y="762000"/>
            <a:ext cx="5562600" cy="396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Map of the installations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26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Another installation</a:t>
            </a:r>
            <a:endParaRPr lang="en-US" dirty="0"/>
          </a:p>
        </p:txBody>
      </p:sp>
      <p:pic>
        <p:nvPicPr>
          <p:cNvPr id="6" name="Picture Placeholder 5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191" t="-202" r="60101" b="202"/>
          <a:stretch/>
        </p:blipFill>
        <p:spPr>
          <a:xfrm>
            <a:off x="1524000" y="457200"/>
            <a:ext cx="6096000" cy="426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54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261</TotalTime>
  <Words>1693</Words>
  <Application>Microsoft Office PowerPoint</Application>
  <PresentationFormat>On-screen Show (4:3)</PresentationFormat>
  <Paragraphs>207</Paragraphs>
  <Slides>38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Percent for Art: Opportunity for Collaboration Between USFSP and the St. Petersburg Public Arts Commission</vt:lpstr>
      <vt:lpstr>Google search on “percent for art st petersburg”</vt:lpstr>
      <vt:lpstr>One of the works of art funded from the program</vt:lpstr>
      <vt:lpstr>Map of the installations</vt:lpstr>
      <vt:lpstr>Home Page of the Percent for Art Program</vt:lpstr>
      <vt:lpstr>Listing of public art installations</vt:lpstr>
      <vt:lpstr>Page for one of the art installations</vt:lpstr>
      <vt:lpstr>Map of the installations</vt:lpstr>
      <vt:lpstr>Another installation</vt:lpstr>
      <vt:lpstr>Drawbacks</vt:lpstr>
      <vt:lpstr>University of Oregon &amp; Oregon State University Libraries</vt:lpstr>
      <vt:lpstr>First digital collection for UO Libraries</vt:lpstr>
      <vt:lpstr>An image from the collection</vt:lpstr>
      <vt:lpstr>Another image from the collection</vt:lpstr>
      <vt:lpstr>Rich description of the image</vt:lpstr>
      <vt:lpstr>Click on one of the terms to see more</vt:lpstr>
      <vt:lpstr>Results of search on term</vt:lpstr>
      <vt:lpstr>Another image with same term assigned to it</vt:lpstr>
      <vt:lpstr>Oregon Percent for Art Collection</vt:lpstr>
      <vt:lpstr>Example of one index – award year</vt:lpstr>
      <vt:lpstr>Results for 2005</vt:lpstr>
      <vt:lpstr>One image selected from all of 2005</vt:lpstr>
      <vt:lpstr>Site index – generated dynamically</vt:lpstr>
      <vt:lpstr>Select the building in which I worked</vt:lpstr>
      <vt:lpstr>Listing of all art works in the building</vt:lpstr>
      <vt:lpstr>One image – rich description</vt:lpstr>
      <vt:lpstr>Rich description</vt:lpstr>
      <vt:lpstr>Another image from the collection</vt:lpstr>
      <vt:lpstr>Each image/item has a unique URL</vt:lpstr>
      <vt:lpstr>Can add items to favorites</vt:lpstr>
      <vt:lpstr>You can collect favorites</vt:lpstr>
      <vt:lpstr>One of the maps locating items </vt:lpstr>
      <vt:lpstr>Example of a document</vt:lpstr>
      <vt:lpstr>Example of full-text searching</vt:lpstr>
      <vt:lpstr>Copyright statements and other protections</vt:lpstr>
      <vt:lpstr>Advantages</vt:lpstr>
      <vt:lpstr>Next steps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Percent for Art Digital Collection</dc:title>
  <dc:creator>Carol Hixson</dc:creator>
  <cp:lastModifiedBy>Carol Hixson</cp:lastModifiedBy>
  <cp:revision>54</cp:revision>
  <cp:lastPrinted>2012-10-02T14:46:26Z</cp:lastPrinted>
  <dcterms:created xsi:type="dcterms:W3CDTF">2012-10-01T22:49:31Z</dcterms:created>
  <dcterms:modified xsi:type="dcterms:W3CDTF">2019-02-09T16:56:28Z</dcterms:modified>
</cp:coreProperties>
</file>