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18"/>
  </p:notesMasterIdLst>
  <p:handoutMasterIdLst>
    <p:handoutMasterId r:id="rId19"/>
  </p:handoutMasterIdLst>
  <p:sldIdLst>
    <p:sldId id="567" r:id="rId2"/>
    <p:sldId id="538" r:id="rId3"/>
    <p:sldId id="540" r:id="rId4"/>
    <p:sldId id="541" r:id="rId5"/>
    <p:sldId id="542" r:id="rId6"/>
    <p:sldId id="543" r:id="rId7"/>
    <p:sldId id="544" r:id="rId8"/>
    <p:sldId id="548" r:id="rId9"/>
    <p:sldId id="549" r:id="rId10"/>
    <p:sldId id="550" r:id="rId11"/>
    <p:sldId id="553" r:id="rId12"/>
    <p:sldId id="555" r:id="rId13"/>
    <p:sldId id="556" r:id="rId14"/>
    <p:sldId id="557" r:id="rId15"/>
    <p:sldId id="559" r:id="rId16"/>
    <p:sldId id="560" r:id="rId17"/>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p:normalViewPr>
  <p:slideViewPr>
    <p:cSldViewPr snapToGrid="0">
      <p:cViewPr varScale="1">
        <p:scale>
          <a:sx n="51" d="100"/>
          <a:sy n="51" d="100"/>
        </p:scale>
        <p:origin x="67" y="528"/>
      </p:cViewPr>
      <p:guideLst/>
    </p:cSldViewPr>
  </p:slideViewPr>
  <p:outlineViewPr>
    <p:cViewPr>
      <p:scale>
        <a:sx n="33" d="100"/>
        <a:sy n="33" d="100"/>
      </p:scale>
      <p:origin x="0" y="-20582"/>
    </p:cViewPr>
  </p:outlineViewPr>
  <p:notesTextViewPr>
    <p:cViewPr>
      <p:scale>
        <a:sx n="3" d="2"/>
        <a:sy n="3" d="2"/>
      </p:scale>
      <p:origin x="0" y="0"/>
    </p:cViewPr>
  </p:notesTextViewPr>
  <p:sorterViewPr>
    <p:cViewPr varScale="1">
      <p:scale>
        <a:sx n="1" d="1"/>
        <a:sy n="1" d="1"/>
      </p:scale>
      <p:origin x="0" y="-13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979" cy="467363"/>
          </a:xfrm>
          <a:prstGeom prst="rect">
            <a:avLst/>
          </a:prstGeom>
        </p:spPr>
        <p:txBody>
          <a:bodyPr vert="horz" lIns="91577" tIns="45789" rIns="91577" bIns="45789" rtlCol="0"/>
          <a:lstStyle>
            <a:lvl1pPr algn="l">
              <a:defRPr sz="1200"/>
            </a:lvl1pPr>
          </a:lstStyle>
          <a:p>
            <a:endParaRPr lang="en-US" dirty="0"/>
          </a:p>
        </p:txBody>
      </p:sp>
      <p:sp>
        <p:nvSpPr>
          <p:cNvPr id="3" name="Date Placeholder 2"/>
          <p:cNvSpPr>
            <a:spLocks noGrp="1"/>
          </p:cNvSpPr>
          <p:nvPr>
            <p:ph type="dt" sz="quarter" idx="1"/>
          </p:nvPr>
        </p:nvSpPr>
        <p:spPr>
          <a:xfrm>
            <a:off x="3977531" y="0"/>
            <a:ext cx="3043979" cy="467363"/>
          </a:xfrm>
          <a:prstGeom prst="rect">
            <a:avLst/>
          </a:prstGeom>
        </p:spPr>
        <p:txBody>
          <a:bodyPr vert="horz" lIns="91577" tIns="45789" rIns="91577" bIns="45789" rtlCol="0"/>
          <a:lstStyle>
            <a:lvl1pPr algn="r">
              <a:defRPr sz="1200"/>
            </a:lvl1pPr>
          </a:lstStyle>
          <a:p>
            <a:fld id="{41C80DAF-1EBE-403F-805C-8AD2F780BC72}" type="datetimeFigureOut">
              <a:rPr lang="en-US" smtClean="0"/>
              <a:t>4/2/2019</a:t>
            </a:fld>
            <a:endParaRPr lang="en-US" dirty="0"/>
          </a:p>
        </p:txBody>
      </p:sp>
      <p:sp>
        <p:nvSpPr>
          <p:cNvPr id="4" name="Footer Placeholder 3"/>
          <p:cNvSpPr>
            <a:spLocks noGrp="1"/>
          </p:cNvSpPr>
          <p:nvPr>
            <p:ph type="ftr" sz="quarter" idx="2"/>
          </p:nvPr>
        </p:nvSpPr>
        <p:spPr>
          <a:xfrm>
            <a:off x="1" y="8841738"/>
            <a:ext cx="3043979" cy="467363"/>
          </a:xfrm>
          <a:prstGeom prst="rect">
            <a:avLst/>
          </a:prstGeom>
        </p:spPr>
        <p:txBody>
          <a:bodyPr vert="horz" lIns="91577" tIns="45789" rIns="91577" bIns="457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7531" y="8841738"/>
            <a:ext cx="3043979" cy="467363"/>
          </a:xfrm>
          <a:prstGeom prst="rect">
            <a:avLst/>
          </a:prstGeom>
        </p:spPr>
        <p:txBody>
          <a:bodyPr vert="horz" lIns="91577" tIns="45789" rIns="91577" bIns="45789" rtlCol="0" anchor="b"/>
          <a:lstStyle>
            <a:lvl1pPr algn="r">
              <a:defRPr sz="1200"/>
            </a:lvl1pPr>
          </a:lstStyle>
          <a:p>
            <a:fld id="{35A57798-D47E-473C-9ABD-8E8F71C2908F}" type="slidenum">
              <a:rPr lang="en-US" smtClean="0"/>
              <a:t>‹#›</a:t>
            </a:fld>
            <a:endParaRPr lang="en-US" dirty="0"/>
          </a:p>
        </p:txBody>
      </p:sp>
    </p:spTree>
    <p:extLst>
      <p:ext uri="{BB962C8B-B14F-4D97-AF65-F5344CB8AC3E}">
        <p14:creationId xmlns:p14="http://schemas.microsoft.com/office/powerpoint/2010/main" val="10920460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1"/>
          </a:xfrm>
          <a:prstGeom prst="rect">
            <a:avLst/>
          </a:prstGeom>
        </p:spPr>
        <p:txBody>
          <a:bodyPr vert="horz" lIns="93317" tIns="46659" rIns="93317" bIns="46659" rtlCol="0"/>
          <a:lstStyle>
            <a:lvl1pPr algn="l">
              <a:defRPr sz="1200"/>
            </a:lvl1pPr>
          </a:lstStyle>
          <a:p>
            <a:endParaRPr lang="en-US" dirty="0"/>
          </a:p>
        </p:txBody>
      </p:sp>
      <p:sp>
        <p:nvSpPr>
          <p:cNvPr id="3" name="Date Placeholder 2"/>
          <p:cNvSpPr>
            <a:spLocks noGrp="1"/>
          </p:cNvSpPr>
          <p:nvPr>
            <p:ph type="dt" idx="1"/>
          </p:nvPr>
        </p:nvSpPr>
        <p:spPr>
          <a:xfrm>
            <a:off x="3978132" y="0"/>
            <a:ext cx="3043343" cy="467071"/>
          </a:xfrm>
          <a:prstGeom prst="rect">
            <a:avLst/>
          </a:prstGeom>
        </p:spPr>
        <p:txBody>
          <a:bodyPr vert="horz" lIns="93317" tIns="46659" rIns="93317" bIns="46659" rtlCol="0"/>
          <a:lstStyle>
            <a:lvl1pPr algn="r">
              <a:defRPr sz="1200"/>
            </a:lvl1pPr>
          </a:lstStyle>
          <a:p>
            <a:fld id="{7E04052D-B18C-4618-88F1-A466138EFF8F}" type="datetimeFigureOut">
              <a:rPr lang="en-US" smtClean="0"/>
              <a:t>4/2/2019</a:t>
            </a:fld>
            <a:endParaRPr lang="en-US" dirty="0"/>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7" tIns="46659" rIns="93317" bIns="46659" rtlCol="0" anchor="ctr"/>
          <a:lstStyle/>
          <a:p>
            <a:endParaRPr lang="en-US" dirty="0"/>
          </a:p>
        </p:txBody>
      </p:sp>
      <p:sp>
        <p:nvSpPr>
          <p:cNvPr id="5" name="Notes Placeholder 4"/>
          <p:cNvSpPr>
            <a:spLocks noGrp="1"/>
          </p:cNvSpPr>
          <p:nvPr>
            <p:ph type="body" sz="quarter" idx="3"/>
          </p:nvPr>
        </p:nvSpPr>
        <p:spPr>
          <a:xfrm>
            <a:off x="702310" y="4480004"/>
            <a:ext cx="5618480" cy="3665459"/>
          </a:xfrm>
          <a:prstGeom prst="rect">
            <a:avLst/>
          </a:prstGeom>
        </p:spPr>
        <p:txBody>
          <a:bodyPr vert="horz" lIns="93317" tIns="46659" rIns="93317" bIns="4665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43343" cy="467070"/>
          </a:xfrm>
          <a:prstGeom prst="rect">
            <a:avLst/>
          </a:prstGeom>
        </p:spPr>
        <p:txBody>
          <a:bodyPr vert="horz" lIns="93317" tIns="46659" rIns="93317" bIns="4665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30"/>
            <a:ext cx="3043343" cy="467070"/>
          </a:xfrm>
          <a:prstGeom prst="rect">
            <a:avLst/>
          </a:prstGeom>
        </p:spPr>
        <p:txBody>
          <a:bodyPr vert="horz" lIns="93317" tIns="46659" rIns="93317" bIns="46659" rtlCol="0" anchor="b"/>
          <a:lstStyle>
            <a:lvl1pPr algn="r">
              <a:defRPr sz="1200"/>
            </a:lvl1pPr>
          </a:lstStyle>
          <a:p>
            <a:fld id="{D48312CA-A418-4C46-BAAA-6BD20F95D984}" type="slidenum">
              <a:rPr lang="en-US" smtClean="0"/>
              <a:t>‹#›</a:t>
            </a:fld>
            <a:endParaRPr lang="en-US" dirty="0"/>
          </a:p>
        </p:txBody>
      </p:sp>
    </p:spTree>
    <p:extLst>
      <p:ext uri="{BB962C8B-B14F-4D97-AF65-F5344CB8AC3E}">
        <p14:creationId xmlns:p14="http://schemas.microsoft.com/office/powerpoint/2010/main" val="1328841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a:t>
            </a:fld>
            <a:endParaRPr lang="en-US" dirty="0"/>
          </a:p>
        </p:txBody>
      </p:sp>
    </p:spTree>
    <p:extLst>
      <p:ext uri="{BB962C8B-B14F-4D97-AF65-F5344CB8AC3E}">
        <p14:creationId xmlns:p14="http://schemas.microsoft.com/office/powerpoint/2010/main" val="33463213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10</a:t>
            </a:fld>
            <a:endParaRPr lang="en-US" dirty="0"/>
          </a:p>
        </p:txBody>
      </p:sp>
    </p:spTree>
    <p:extLst>
      <p:ext uri="{BB962C8B-B14F-4D97-AF65-F5344CB8AC3E}">
        <p14:creationId xmlns:p14="http://schemas.microsoft.com/office/powerpoint/2010/main" val="24333737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11</a:t>
            </a:fld>
            <a:endParaRPr lang="en-US" dirty="0"/>
          </a:p>
        </p:txBody>
      </p:sp>
    </p:spTree>
    <p:extLst>
      <p:ext uri="{BB962C8B-B14F-4D97-AF65-F5344CB8AC3E}">
        <p14:creationId xmlns:p14="http://schemas.microsoft.com/office/powerpoint/2010/main" val="4065790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12</a:t>
            </a:fld>
            <a:endParaRPr lang="en-US" dirty="0"/>
          </a:p>
        </p:txBody>
      </p:sp>
    </p:spTree>
    <p:extLst>
      <p:ext uri="{BB962C8B-B14F-4D97-AF65-F5344CB8AC3E}">
        <p14:creationId xmlns:p14="http://schemas.microsoft.com/office/powerpoint/2010/main" val="33699857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13</a:t>
            </a:fld>
            <a:endParaRPr lang="en-US" dirty="0"/>
          </a:p>
        </p:txBody>
      </p:sp>
    </p:spTree>
    <p:extLst>
      <p:ext uri="{BB962C8B-B14F-4D97-AF65-F5344CB8AC3E}">
        <p14:creationId xmlns:p14="http://schemas.microsoft.com/office/powerpoint/2010/main" val="1866156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14</a:t>
            </a:fld>
            <a:endParaRPr lang="en-US" dirty="0"/>
          </a:p>
        </p:txBody>
      </p:sp>
    </p:spTree>
    <p:extLst>
      <p:ext uri="{BB962C8B-B14F-4D97-AF65-F5344CB8AC3E}">
        <p14:creationId xmlns:p14="http://schemas.microsoft.com/office/powerpoint/2010/main" val="2421028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15</a:t>
            </a:fld>
            <a:endParaRPr lang="en-US" dirty="0"/>
          </a:p>
        </p:txBody>
      </p:sp>
    </p:spTree>
    <p:extLst>
      <p:ext uri="{BB962C8B-B14F-4D97-AF65-F5344CB8AC3E}">
        <p14:creationId xmlns:p14="http://schemas.microsoft.com/office/powerpoint/2010/main" val="13862513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16</a:t>
            </a:fld>
            <a:endParaRPr lang="en-US" dirty="0"/>
          </a:p>
        </p:txBody>
      </p:sp>
    </p:spTree>
    <p:extLst>
      <p:ext uri="{BB962C8B-B14F-4D97-AF65-F5344CB8AC3E}">
        <p14:creationId xmlns:p14="http://schemas.microsoft.com/office/powerpoint/2010/main" val="1062751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a:t>
            </a:fld>
            <a:endParaRPr lang="en-US" dirty="0"/>
          </a:p>
        </p:txBody>
      </p:sp>
    </p:spTree>
    <p:extLst>
      <p:ext uri="{BB962C8B-B14F-4D97-AF65-F5344CB8AC3E}">
        <p14:creationId xmlns:p14="http://schemas.microsoft.com/office/powerpoint/2010/main" val="3110178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information that has been widely shared here and elsewhere since August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a:t>
            </a:fld>
            <a:endParaRPr lang="en-US" dirty="0"/>
          </a:p>
        </p:txBody>
      </p:sp>
    </p:spTree>
    <p:extLst>
      <p:ext uri="{BB962C8B-B14F-4D97-AF65-F5344CB8AC3E}">
        <p14:creationId xmlns:p14="http://schemas.microsoft.com/office/powerpoint/2010/main" val="768771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information that has been widely shared here and elsewhere since August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4</a:t>
            </a:fld>
            <a:endParaRPr lang="en-US" dirty="0"/>
          </a:p>
        </p:txBody>
      </p:sp>
    </p:spTree>
    <p:extLst>
      <p:ext uri="{BB962C8B-B14F-4D97-AF65-F5344CB8AC3E}">
        <p14:creationId xmlns:p14="http://schemas.microsoft.com/office/powerpoint/2010/main" val="2676336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information that has been widely shared here and elsewhere since August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5</a:t>
            </a:fld>
            <a:endParaRPr lang="en-US" dirty="0"/>
          </a:p>
        </p:txBody>
      </p:sp>
    </p:spTree>
    <p:extLst>
      <p:ext uri="{BB962C8B-B14F-4D97-AF65-F5344CB8AC3E}">
        <p14:creationId xmlns:p14="http://schemas.microsoft.com/office/powerpoint/2010/main" val="1903512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information that has been widely shared here and elsewhere since August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6</a:t>
            </a:fld>
            <a:endParaRPr lang="en-US" dirty="0"/>
          </a:p>
        </p:txBody>
      </p:sp>
    </p:spTree>
    <p:extLst>
      <p:ext uri="{BB962C8B-B14F-4D97-AF65-F5344CB8AC3E}">
        <p14:creationId xmlns:p14="http://schemas.microsoft.com/office/powerpoint/2010/main" val="2114033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information that has been widely shared here and elsewhere since August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7</a:t>
            </a:fld>
            <a:endParaRPr lang="en-US" dirty="0"/>
          </a:p>
        </p:txBody>
      </p:sp>
    </p:spTree>
    <p:extLst>
      <p:ext uri="{BB962C8B-B14F-4D97-AF65-F5344CB8AC3E}">
        <p14:creationId xmlns:p14="http://schemas.microsoft.com/office/powerpoint/2010/main" val="2408009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8</a:t>
            </a:fld>
            <a:endParaRPr lang="en-US" dirty="0"/>
          </a:p>
        </p:txBody>
      </p:sp>
    </p:spTree>
    <p:extLst>
      <p:ext uri="{BB962C8B-B14F-4D97-AF65-F5344CB8AC3E}">
        <p14:creationId xmlns:p14="http://schemas.microsoft.com/office/powerpoint/2010/main" val="3376828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9</a:t>
            </a:fld>
            <a:endParaRPr lang="en-US" dirty="0"/>
          </a:p>
        </p:txBody>
      </p:sp>
    </p:spTree>
    <p:extLst>
      <p:ext uri="{BB962C8B-B14F-4D97-AF65-F5344CB8AC3E}">
        <p14:creationId xmlns:p14="http://schemas.microsoft.com/office/powerpoint/2010/main" val="919775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570975344"/>
      </p:ext>
    </p:extLst>
  </p:cSld>
  <p:clrMapOvr>
    <a:masterClrMapping/>
  </p:clrMapOvr>
  <p:transition spd="slow">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864647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389280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243806946"/>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114512150"/>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013186730"/>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597504425"/>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54875781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550148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100554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377362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030880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3974425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3198479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466692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A471529-4DFE-4CC2-B392-70D08945909E}"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57748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71529-4DFE-4CC2-B392-70D08945909E}" type="datetimeFigureOut">
              <a:rPr lang="en-US" smtClean="0"/>
              <a:t>4/2/2019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8EC25-4E8D-4A03-ADD2-DFA926E01D3F}" type="slidenum">
              <a:rPr lang="en-US" smtClean="0"/>
              <a:t>‹#›</a:t>
            </a:fld>
            <a:endParaRPr lang="en-US" dirty="0"/>
          </a:p>
        </p:txBody>
      </p:sp>
      <p:grpSp>
        <p:nvGrpSpPr>
          <p:cNvPr id="7" name="Group 6"/>
          <p:cNvGrpSpPr/>
          <p:nvPr userDrawn="1"/>
        </p:nvGrpSpPr>
        <p:grpSpPr>
          <a:xfrm>
            <a:off x="0" y="5608320"/>
            <a:ext cx="12192000" cy="1261873"/>
            <a:chOff x="0" y="5608320"/>
            <a:chExt cx="12192000" cy="1261873"/>
          </a:xfrm>
        </p:grpSpPr>
        <p:sp>
          <p:nvSpPr>
            <p:cNvPr id="8" name="Rectangle 7"/>
            <p:cNvSpPr/>
            <p:nvPr/>
          </p:nvSpPr>
          <p:spPr>
            <a:xfrm>
              <a:off x="0" y="5608320"/>
              <a:ext cx="12192000" cy="1261873"/>
            </a:xfrm>
            <a:prstGeom prst="rect">
              <a:avLst/>
            </a:prstGeom>
            <a:solidFill>
              <a:srgbClr val="002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0416468" y="5900928"/>
              <a:ext cx="1210127" cy="622744"/>
            </a:xfrm>
            <a:prstGeom prst="rect">
              <a:avLst/>
            </a:prstGeom>
          </p:spPr>
        </p:pic>
      </p:grpSp>
    </p:spTree>
    <p:extLst>
      <p:ext uri="{BB962C8B-B14F-4D97-AF65-F5344CB8AC3E}">
        <p14:creationId xmlns:p14="http://schemas.microsoft.com/office/powerpoint/2010/main" val="213639433"/>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62" r:id="rId12"/>
    <p:sldLayoutId id="2147483666" r:id="rId13"/>
    <p:sldLayoutId id="2147483669" r:id="rId14"/>
    <p:sldLayoutId id="2147483670" r:id="rId15"/>
    <p:sldLayoutId id="2147483671" r:id="rId16"/>
  </p:sldLayoutIdLst>
  <p:transition spd="slow">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i="1" dirty="0" smtClean="0">
                <a:latin typeface="+mn-lt"/>
              </a:rPr>
              <a:t>Public Service Review</a:t>
            </a:r>
            <a:endParaRPr lang="en-US" i="1" dirty="0">
              <a:latin typeface="+mn-lt"/>
            </a:endParaRPr>
          </a:p>
        </p:txBody>
      </p:sp>
      <p:sp>
        <p:nvSpPr>
          <p:cNvPr id="3" name="Content Placeholder 2"/>
          <p:cNvSpPr>
            <a:spLocks noGrp="1"/>
          </p:cNvSpPr>
          <p:nvPr>
            <p:ph idx="1"/>
          </p:nvPr>
        </p:nvSpPr>
        <p:spPr>
          <a:xfrm>
            <a:off x="891252" y="1504709"/>
            <a:ext cx="9965801" cy="4051139"/>
          </a:xfrm>
        </p:spPr>
        <p:txBody>
          <a:bodyPr>
            <a:normAutofit/>
          </a:bodyPr>
          <a:lstStyle/>
          <a:p>
            <a:r>
              <a:rPr lang="en-US" sz="2400" b="1" i="1" dirty="0" smtClean="0">
                <a:cs typeface="Arial" pitchFamily="34" charset="0"/>
              </a:rPr>
              <a:t>Carried out by Kristin Meyer, User Experience Librarian, Grand Valley State University</a:t>
            </a:r>
          </a:p>
          <a:p>
            <a:r>
              <a:rPr lang="en-US" sz="2400" b="1" i="1" dirty="0" smtClean="0">
                <a:cs typeface="Arial" pitchFamily="34" charset="0"/>
              </a:rPr>
              <a:t>February 20-21, 2019</a:t>
            </a:r>
          </a:p>
          <a:p>
            <a:r>
              <a:rPr lang="en-US" sz="2400" b="1" i="1" dirty="0" smtClean="0">
                <a:cs typeface="Arial" pitchFamily="34" charset="0"/>
              </a:rPr>
              <a:t>Two days of interviews with library faculty, staff and students</a:t>
            </a:r>
          </a:p>
          <a:p>
            <a:r>
              <a:rPr lang="en-US" sz="2400" b="1" i="1" dirty="0" smtClean="0">
                <a:cs typeface="Arial" pitchFamily="34" charset="0"/>
              </a:rPr>
              <a:t>Aided by pre-visit surveys that gathered input from library faculty and staff</a:t>
            </a:r>
          </a:p>
          <a:p>
            <a:r>
              <a:rPr lang="en-US" sz="2400" b="1" i="1" dirty="0" smtClean="0">
                <a:cs typeface="Arial" pitchFamily="34" charset="0"/>
              </a:rPr>
              <a:t>Next steps: in-depth review of report in affected departments and general review and discussion by all library faculty and staff</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7068106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Autofit/>
          </a:bodyPr>
          <a:lstStyle/>
          <a:p>
            <a:r>
              <a:rPr lang="en-US" sz="3200" dirty="0"/>
              <a:t/>
            </a:r>
            <a:br>
              <a:rPr lang="en-US" sz="3200" dirty="0"/>
            </a:br>
            <a:r>
              <a:rPr lang="en-US" sz="3600" b="1" i="1" dirty="0" smtClean="0">
                <a:latin typeface="+mn-lt"/>
              </a:rPr>
              <a:t>E. Other recommendations on peer-to-peer</a:t>
            </a: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9965801" cy="4363656"/>
          </a:xfrm>
        </p:spPr>
        <p:txBody>
          <a:bodyPr>
            <a:normAutofit/>
          </a:bodyPr>
          <a:lstStyle/>
          <a:p>
            <a:pPr marL="0" indent="0">
              <a:buNone/>
            </a:pPr>
            <a:r>
              <a:rPr lang="en-US" b="1" i="1" dirty="0"/>
              <a:t>E.2. Establish recruiting, hiring, and training plans before beginning the new ITS Helpdesk service.</a:t>
            </a:r>
          </a:p>
          <a:p>
            <a:pPr marL="0" indent="0">
              <a:buNone/>
            </a:pPr>
            <a:r>
              <a:rPr lang="en-US" b="1" i="1" dirty="0"/>
              <a:t>E.3. Set the expectation that every staff member is responsible for creating positive experiences for student employees and implement practices that will help the Libraries understand and improve the experience of student employees</a:t>
            </a:r>
            <a:r>
              <a:rPr lang="en-US" b="1" i="1" dirty="0" smtClean="0"/>
              <a:t>.</a:t>
            </a:r>
            <a:r>
              <a:rPr lang="en-US" b="1" i="1" dirty="0"/>
              <a:t> </a:t>
            </a:r>
            <a:endParaRPr lang="en-US" sz="2400" b="1" i="1" dirty="0"/>
          </a:p>
          <a:p>
            <a:pPr lvl="1"/>
            <a:r>
              <a:rPr lang="en-US" b="1" i="1" dirty="0"/>
              <a:t>An initial first step is conducting exit interviews with all student employees in their last semester and an end-of-the-academic-year survey to all existing student employees to gain a better understanding of their employment experience. </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5143367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492447"/>
            <a:ext cx="10462548"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sz="4000" b="1" i="1" dirty="0">
                <a:latin typeface="+mn-lt"/>
              </a:rPr>
              <a:t>H</a:t>
            </a:r>
            <a:r>
              <a:rPr lang="en-US" sz="4000" b="1" i="1" dirty="0" smtClean="0">
                <a:latin typeface="+mn-lt"/>
              </a:rPr>
              <a:t>. Recommendations on</a:t>
            </a:r>
            <a:r>
              <a:rPr lang="en-US" b="1" i="1" dirty="0">
                <a:latin typeface="+mn-lt"/>
              </a:rPr>
              <a:t> </a:t>
            </a:r>
            <a:r>
              <a:rPr lang="en-US" b="1" i="1" dirty="0" smtClean="0">
                <a:latin typeface="+mn-lt"/>
              </a:rPr>
              <a:t>measuring </a:t>
            </a:r>
            <a:r>
              <a:rPr lang="en-US" b="1" i="1" dirty="0">
                <a:latin typeface="+mn-lt"/>
              </a:rPr>
              <a:t>return on investment </a:t>
            </a: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fontScale="92500" lnSpcReduction="10000"/>
          </a:bodyPr>
          <a:lstStyle/>
          <a:p>
            <a:pPr marL="0" indent="0">
              <a:buNone/>
            </a:pPr>
            <a:endParaRPr lang="en-US" b="1" i="1" dirty="0" smtClean="0"/>
          </a:p>
          <a:p>
            <a:pPr marL="0" indent="0">
              <a:buNone/>
            </a:pPr>
            <a:r>
              <a:rPr lang="en-US" sz="3200" b="1" i="1" dirty="0" smtClean="0"/>
              <a:t>Because </a:t>
            </a:r>
            <a:r>
              <a:rPr lang="en-US" sz="3200" b="1" i="1" dirty="0"/>
              <a:t>strategic evaluation is not consistently happening, departments do not always recognize opportunities to stop investing staff time in low-impact initiatives. There is also a sense that many staff are stretched thin and already balancing numerous responsibilities. </a:t>
            </a:r>
            <a:endParaRPr lang="en-US" sz="3200" b="1" i="1" dirty="0" smtClean="0"/>
          </a:p>
          <a:p>
            <a:pPr marL="0" indent="0">
              <a:buNone/>
            </a:pPr>
            <a:endParaRPr lang="en-US" sz="3200" b="1" i="1" dirty="0" smtClean="0"/>
          </a:p>
          <a:p>
            <a:r>
              <a:rPr lang="en-US" sz="3200" b="1" i="1" dirty="0"/>
              <a:t>H.1</a:t>
            </a:r>
            <a:r>
              <a:rPr lang="en-US" sz="3200" i="1" dirty="0"/>
              <a:t>. </a:t>
            </a:r>
            <a:r>
              <a:rPr lang="en-US" sz="3200" b="1" i="1" dirty="0"/>
              <a:t>Start utilizing project management scope </a:t>
            </a:r>
            <a:r>
              <a:rPr lang="en-US" sz="3200" b="1" i="1" dirty="0" smtClean="0"/>
              <a:t>notes </a:t>
            </a:r>
            <a:r>
              <a:rPr lang="en-US" sz="3200" b="1" i="1" dirty="0"/>
              <a:t>before starting new projects.</a:t>
            </a:r>
            <a:endParaRPr lang="en-US" sz="3200" dirty="0"/>
          </a:p>
          <a:p>
            <a:r>
              <a:rPr lang="en-US" sz="3200" b="1" i="1" dirty="0"/>
              <a:t>H.2. Regularly evaluate the impact of projects.</a:t>
            </a:r>
            <a:endParaRPr lang="en-US" sz="3200" dirty="0"/>
          </a:p>
          <a:p>
            <a:pPr marL="0" indent="0">
              <a:buNone/>
            </a:pPr>
            <a:r>
              <a:rPr lang="en-US" sz="3200" b="1" dirty="0"/>
              <a:t> </a:t>
            </a:r>
            <a:endParaRPr lang="en-US" sz="3200" b="1" dirty="0" smtClean="0"/>
          </a:p>
          <a:p>
            <a:pPr marL="0" indent="0">
              <a:buNone/>
            </a:pPr>
            <a:endParaRPr lang="en-US"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2559791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492447"/>
            <a:ext cx="10462548"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b="1" i="1" dirty="0" smtClean="0">
                <a:latin typeface="+mn-lt"/>
              </a:rPr>
              <a:t>J. Recommendations on user-centered </a:t>
            </a:r>
            <a:r>
              <a:rPr lang="en-US" b="1" i="1" dirty="0">
                <a:latin typeface="+mn-lt"/>
              </a:rPr>
              <a:t>improvements </a:t>
            </a: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endParaRPr lang="en-US" b="1" i="1" dirty="0" smtClean="0"/>
          </a:p>
          <a:p>
            <a:pPr marL="0" indent="0">
              <a:buNone/>
            </a:pPr>
            <a:r>
              <a:rPr lang="en-US" sz="3600" b="1" i="1" dirty="0"/>
              <a:t>J.1. Encourage every department to document user-centered improvements and their perceived impact.</a:t>
            </a:r>
          </a:p>
          <a:p>
            <a:pPr marL="0" indent="0">
              <a:buNone/>
            </a:pPr>
            <a:r>
              <a:rPr lang="en-US" sz="3600" b="1" i="1" dirty="0"/>
              <a:t>J.2. Encourage every department to maintain a “User Experience </a:t>
            </a:r>
            <a:r>
              <a:rPr lang="en-US" sz="3600" b="1" i="1" dirty="0" err="1"/>
              <a:t>Wishlist</a:t>
            </a:r>
            <a:r>
              <a:rPr lang="en-US" sz="3600" b="1" i="1" dirty="0"/>
              <a:t>” that includes purchases and changes that they know could improve user experience but might not be currently feasible.</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1168339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492447"/>
            <a:ext cx="10462548"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b="1" i="1" dirty="0" smtClean="0">
                <a:latin typeface="+mn-lt"/>
              </a:rPr>
              <a:t>J. Recommendations on user-centered </a:t>
            </a:r>
            <a:r>
              <a:rPr lang="en-US" b="1" i="1" dirty="0">
                <a:latin typeface="+mn-lt"/>
              </a:rPr>
              <a:t>improvements </a:t>
            </a: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endParaRPr lang="en-US" b="1" i="1" dirty="0" smtClean="0"/>
          </a:p>
          <a:p>
            <a:pPr marL="0" indent="0">
              <a:buNone/>
            </a:pPr>
            <a:r>
              <a:rPr lang="en-US" sz="3600" b="1" i="1" dirty="0"/>
              <a:t>J.1. Encourage every department to document user-centered improvements and their perceived impact.</a:t>
            </a:r>
          </a:p>
          <a:p>
            <a:pPr marL="0" indent="0">
              <a:buNone/>
            </a:pPr>
            <a:r>
              <a:rPr lang="en-US" sz="3600" b="1" i="1" dirty="0"/>
              <a:t>J.2. Encourage every department to maintain a “User Experience </a:t>
            </a:r>
            <a:r>
              <a:rPr lang="en-US" sz="3600" b="1" i="1" dirty="0" err="1"/>
              <a:t>Wishlist</a:t>
            </a:r>
            <a:r>
              <a:rPr lang="en-US" sz="3600" b="1" i="1" dirty="0"/>
              <a:t>” that includes purchases and changes that they know could improve user experience but might not be currently feasible.</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13288208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492447"/>
            <a:ext cx="10462548"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b="1" i="1" dirty="0" smtClean="0">
                <a:latin typeface="+mn-lt"/>
              </a:rPr>
              <a:t/>
            </a:r>
            <a:br>
              <a:rPr lang="en-US" b="1" i="1" dirty="0" smtClean="0">
                <a:latin typeface="+mn-lt"/>
              </a:rPr>
            </a:br>
            <a:r>
              <a:rPr lang="en-US" sz="4000" b="1" i="1" dirty="0" smtClean="0">
                <a:latin typeface="+mn-lt"/>
              </a:rPr>
              <a:t>K. Recommendations on</a:t>
            </a:r>
            <a:r>
              <a:rPr lang="en-US" sz="4000" b="1" i="1" dirty="0">
                <a:latin typeface="+mn-lt"/>
              </a:rPr>
              <a:t> h</a:t>
            </a:r>
            <a:r>
              <a:rPr lang="en-US" sz="4000" b="1" i="1" dirty="0" smtClean="0">
                <a:latin typeface="+mn-lt"/>
              </a:rPr>
              <a:t>iring </a:t>
            </a:r>
            <a:r>
              <a:rPr lang="en-US" sz="4000" b="1" i="1" dirty="0">
                <a:latin typeface="+mn-lt"/>
              </a:rPr>
              <a:t>and onboarding </a:t>
            </a:r>
            <a:r>
              <a:rPr lang="en-US" dirty="0"/>
              <a:t/>
            </a:r>
            <a:br>
              <a:rPr lang="en-US" dirty="0"/>
            </a:b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endParaRPr lang="en-US" b="1" i="1" dirty="0" smtClean="0"/>
          </a:p>
          <a:p>
            <a:pPr marL="0" indent="0">
              <a:buNone/>
            </a:pPr>
            <a:r>
              <a:rPr lang="en-US" sz="3200" b="1" i="1" dirty="0"/>
              <a:t>K.1. Include language in position descriptions describing what it means to work in a user-centered culture.</a:t>
            </a:r>
          </a:p>
          <a:p>
            <a:pPr marL="0" indent="0">
              <a:buNone/>
            </a:pPr>
            <a:r>
              <a:rPr lang="en-US" sz="3200" b="1" i="1" dirty="0"/>
              <a:t>K.2. Formally introduce the shared experience philosophy and customer service approach (Recommendations A.1. and A.2.) in the onboarding process</a:t>
            </a:r>
          </a:p>
          <a:p>
            <a:pPr marL="0" indent="0">
              <a:buNone/>
            </a:pPr>
            <a:r>
              <a:rPr lang="en-US" sz="3200" b="1" i="1" dirty="0"/>
              <a:t>K.3. Ensure that all new staff gain a deep understanding of the roles and functions of other public service departments.</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5585539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36608" y="492447"/>
            <a:ext cx="10717192"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b="1" i="1" dirty="0" smtClean="0">
                <a:latin typeface="+mn-lt"/>
              </a:rPr>
              <a:t/>
            </a:r>
            <a:br>
              <a:rPr lang="en-US" b="1" i="1" dirty="0" smtClean="0">
                <a:latin typeface="+mn-lt"/>
              </a:rPr>
            </a:br>
            <a:r>
              <a:rPr lang="en-US" b="1" i="1" dirty="0" smtClean="0">
                <a:latin typeface="+mn-lt"/>
              </a:rPr>
              <a:t/>
            </a:r>
            <a:br>
              <a:rPr lang="en-US" b="1" i="1" dirty="0" smtClean="0">
                <a:latin typeface="+mn-lt"/>
              </a:rPr>
            </a:br>
            <a:r>
              <a:rPr lang="en-US" sz="4000" b="1" i="1" dirty="0">
                <a:latin typeface="+mn-lt"/>
              </a:rPr>
              <a:t>M) </a:t>
            </a:r>
            <a:r>
              <a:rPr lang="en-US" sz="4000" b="1" i="1" dirty="0" smtClean="0">
                <a:latin typeface="+mn-lt"/>
              </a:rPr>
              <a:t>Recommendations on cross </a:t>
            </a:r>
            <a:r>
              <a:rPr lang="en-US" sz="4000" b="1" i="1" dirty="0">
                <a:latin typeface="+mn-lt"/>
              </a:rPr>
              <a:t>departmental understanding and collaboration </a:t>
            </a:r>
            <a:r>
              <a:rPr lang="en-US" dirty="0"/>
              <a:t/>
            </a:r>
            <a:br>
              <a:rPr lang="en-US" dirty="0"/>
            </a:br>
            <a:r>
              <a:rPr lang="en-US" sz="3600" b="1" i="1" dirty="0" smtClean="0">
                <a:latin typeface="+mn-lt"/>
              </a:rPr>
              <a:t>. </a:t>
            </a:r>
            <a:r>
              <a:rPr lang="en-US" dirty="0"/>
              <a:t/>
            </a:r>
            <a:br>
              <a:rPr lang="en-US" dirty="0"/>
            </a:b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endParaRPr lang="en-US" b="1" i="1" dirty="0" smtClean="0"/>
          </a:p>
          <a:p>
            <a:pPr marL="0" indent="0">
              <a:buNone/>
            </a:pPr>
            <a:r>
              <a:rPr lang="en-US" sz="3600" b="1" i="1" dirty="0"/>
              <a:t>M.1. Create opportunities for existing staff to learn more about the work of other departments.</a:t>
            </a:r>
          </a:p>
          <a:p>
            <a:pPr marL="0" indent="0">
              <a:buNone/>
            </a:pPr>
            <a:r>
              <a:rPr lang="en-US" sz="3600" b="1" i="1" dirty="0"/>
              <a:t>M.2. Collaborate across departments to conduct user research and share insights about student needs.</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39898701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36608" y="492447"/>
            <a:ext cx="10717192" cy="699746"/>
          </a:xfrm>
        </p:spPr>
        <p:txBody>
          <a:bodyPr>
            <a:noAutofit/>
          </a:bodyPr>
          <a:lstStyle/>
          <a:p>
            <a:r>
              <a:rPr lang="en-US" sz="3200" dirty="0"/>
              <a:t/>
            </a:r>
            <a:br>
              <a:rPr lang="en-US" sz="3200" dirty="0"/>
            </a:br>
            <a:r>
              <a:rPr lang="en-US" b="1" i="1" dirty="0">
                <a:latin typeface="+mn-lt"/>
              </a:rPr>
              <a:t/>
            </a:r>
            <a:br>
              <a:rPr lang="en-US" b="1" i="1" dirty="0">
                <a:latin typeface="+mn-lt"/>
              </a:rPr>
            </a:br>
            <a:r>
              <a:rPr lang="en-US" b="1" i="1" dirty="0" smtClean="0">
                <a:latin typeface="+mn-lt"/>
              </a:rPr>
              <a:t/>
            </a:r>
            <a:br>
              <a:rPr lang="en-US" b="1" i="1" dirty="0" smtClean="0">
                <a:latin typeface="+mn-lt"/>
              </a:rPr>
            </a:br>
            <a:r>
              <a:rPr lang="en-US" b="1" i="1" dirty="0" smtClean="0">
                <a:latin typeface="+mn-lt"/>
              </a:rPr>
              <a:t/>
            </a:r>
            <a:br>
              <a:rPr lang="en-US" b="1" i="1" dirty="0" smtClean="0">
                <a:latin typeface="+mn-lt"/>
              </a:rPr>
            </a:br>
            <a:r>
              <a:rPr lang="en-US" sz="4000" b="1" i="1" dirty="0">
                <a:latin typeface="+mn-lt"/>
              </a:rPr>
              <a:t>N</a:t>
            </a:r>
            <a:r>
              <a:rPr lang="en-US" sz="4000" b="1" i="1" dirty="0" smtClean="0">
                <a:latin typeface="+mn-lt"/>
              </a:rPr>
              <a:t>) Recommendations on safety</a:t>
            </a:r>
            <a:r>
              <a:rPr lang="en-US" dirty="0"/>
              <a:t/>
            </a:r>
            <a:br>
              <a:rPr lang="en-US" dirty="0"/>
            </a:br>
            <a:r>
              <a:rPr lang="en-US" sz="3600" b="1" i="1" dirty="0" smtClean="0">
                <a:latin typeface="+mn-lt"/>
              </a:rPr>
              <a:t>. </a:t>
            </a:r>
            <a:r>
              <a:rPr lang="en-US" dirty="0"/>
              <a:t/>
            </a:r>
            <a:br>
              <a:rPr lang="en-US" dirty="0"/>
            </a:br>
            <a:r>
              <a:rPr lang="en-US" dirty="0"/>
              <a:t/>
            </a:r>
            <a:br>
              <a:rPr lang="en-US" dirty="0"/>
            </a:br>
            <a:r>
              <a:rPr lang="en-US" dirty="0"/>
              <a:t/>
            </a:r>
            <a:br>
              <a:rPr lang="en-US" dirty="0"/>
            </a:b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10162571" cy="4780344"/>
          </a:xfrm>
        </p:spPr>
        <p:txBody>
          <a:bodyPr>
            <a:normAutofit/>
          </a:bodyPr>
          <a:lstStyle/>
          <a:p>
            <a:pPr marL="0" indent="0">
              <a:buNone/>
            </a:pPr>
            <a:endParaRPr lang="en-US" b="1" i="1" dirty="0" smtClean="0"/>
          </a:p>
          <a:p>
            <a:pPr marL="0" indent="0">
              <a:buNone/>
            </a:pPr>
            <a:r>
              <a:rPr lang="en-US" b="1" i="1" dirty="0"/>
              <a:t>N.1. Provide service desk staff with additional active shooter training and/or create an active shooter plan that includes various scenarios relating to how staff could respond at the service desk. </a:t>
            </a:r>
          </a:p>
          <a:p>
            <a:pPr marL="0" indent="0">
              <a:buNone/>
            </a:pPr>
            <a:r>
              <a:rPr lang="en-US" b="1" i="1" dirty="0"/>
              <a:t>N.2. Provide all new employees, including student employees, with emergency procedure training. </a:t>
            </a:r>
          </a:p>
          <a:p>
            <a:pPr marL="0" indent="0">
              <a:buNone/>
            </a:pPr>
            <a:r>
              <a:rPr lang="en-US" b="1" i="1" dirty="0"/>
              <a:t>N.3. Ensure that doors from the stairwells to the floors are consistently unlocked. </a:t>
            </a:r>
          </a:p>
          <a:p>
            <a:pPr marL="0" indent="0">
              <a:buNone/>
            </a:pPr>
            <a:r>
              <a:rPr lang="en-US" b="1" i="1" dirty="0"/>
              <a:t>N.4. As mentioned in recommendation D.1., increasing staff presence throughout the physical library could support safety. </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12969659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8263" y="365126"/>
            <a:ext cx="10925537" cy="699746"/>
          </a:xfrm>
        </p:spPr>
        <p:txBody>
          <a:bodyPr>
            <a:normAutofit fontScale="90000"/>
          </a:bodyPr>
          <a:lstStyle/>
          <a:p>
            <a:r>
              <a:rPr lang="en-US" sz="4000" b="1" i="1" dirty="0" smtClean="0">
                <a:latin typeface="+mn-lt"/>
              </a:rPr>
              <a:t>A.1</a:t>
            </a:r>
            <a:r>
              <a:rPr lang="en-US" sz="4000" b="1" i="1" dirty="0">
                <a:latin typeface="+mn-lt"/>
              </a:rPr>
              <a:t>. Develop an experience philosophy for FAU </a:t>
            </a:r>
            <a:r>
              <a:rPr lang="en-US" sz="4000" b="1" i="1" dirty="0" smtClean="0">
                <a:latin typeface="+mn-lt"/>
              </a:rPr>
              <a:t>Libraries</a:t>
            </a:r>
            <a:r>
              <a:rPr lang="en-US" dirty="0">
                <a:latin typeface="+mn-lt"/>
              </a:rPr>
              <a:t/>
            </a:r>
            <a:br>
              <a:rPr lang="en-US" dirty="0">
                <a:latin typeface="+mn-lt"/>
              </a:rPr>
            </a:br>
            <a:endParaRPr lang="en-US" dirty="0">
              <a:latin typeface="+mn-lt"/>
            </a:endParaRPr>
          </a:p>
        </p:txBody>
      </p:sp>
      <p:sp>
        <p:nvSpPr>
          <p:cNvPr id="3" name="Content Placeholder 2"/>
          <p:cNvSpPr>
            <a:spLocks noGrp="1"/>
          </p:cNvSpPr>
          <p:nvPr>
            <p:ph idx="1"/>
          </p:nvPr>
        </p:nvSpPr>
        <p:spPr>
          <a:xfrm>
            <a:off x="891252" y="1064873"/>
            <a:ext cx="9965801" cy="5000262"/>
          </a:xfrm>
        </p:spPr>
        <p:txBody>
          <a:bodyPr>
            <a:normAutofit/>
          </a:bodyPr>
          <a:lstStyle/>
          <a:p>
            <a:pPr marL="0" indent="0">
              <a:buNone/>
            </a:pPr>
            <a:r>
              <a:rPr lang="en-US" b="1" i="1" dirty="0" smtClean="0"/>
              <a:t>FAU </a:t>
            </a:r>
            <a:r>
              <a:rPr lang="en-US" b="1" i="1" dirty="0"/>
              <a:t>l</a:t>
            </a:r>
            <a:r>
              <a:rPr lang="en-US" b="1" i="1" dirty="0" smtClean="0"/>
              <a:t>ibrary </a:t>
            </a:r>
            <a:r>
              <a:rPr lang="en-US" b="1" i="1" dirty="0"/>
              <a:t>services are </a:t>
            </a:r>
            <a:r>
              <a:rPr lang="en-US" b="1" i="1" dirty="0">
                <a:solidFill>
                  <a:srgbClr val="C00000"/>
                </a:solidFill>
              </a:rPr>
              <a:t>student-centered. </a:t>
            </a:r>
            <a:r>
              <a:rPr lang="en-US" b="1" i="1" dirty="0"/>
              <a:t>Every decision we make is informed by the question: </a:t>
            </a:r>
            <a:r>
              <a:rPr lang="en-US" b="1" i="1" dirty="0">
                <a:solidFill>
                  <a:srgbClr val="C00000"/>
                </a:solidFill>
              </a:rPr>
              <a:t>How does this impact students and student learning? </a:t>
            </a:r>
            <a:r>
              <a:rPr lang="en-US" b="1" i="1" dirty="0"/>
              <a:t>Our service model includes elements of peer-to-peer learning because we care deeply about being </a:t>
            </a:r>
            <a:r>
              <a:rPr lang="en-US" b="1" i="1" dirty="0">
                <a:solidFill>
                  <a:srgbClr val="C00000"/>
                </a:solidFill>
              </a:rPr>
              <a:t>welcoming</a:t>
            </a:r>
            <a:r>
              <a:rPr lang="en-US" b="1" i="1" dirty="0">
                <a:solidFill>
                  <a:srgbClr val="FFFF00"/>
                </a:solidFill>
              </a:rPr>
              <a:t> </a:t>
            </a:r>
            <a:r>
              <a:rPr lang="en-US" b="1" i="1" dirty="0"/>
              <a:t>and </a:t>
            </a:r>
            <a:r>
              <a:rPr lang="en-US" b="1" i="1" dirty="0">
                <a:solidFill>
                  <a:srgbClr val="C00000"/>
                </a:solidFill>
              </a:rPr>
              <a:t>approachable</a:t>
            </a:r>
            <a:r>
              <a:rPr lang="en-US" b="1" i="1" dirty="0"/>
              <a:t> and seek to positively impact student learning. We are </a:t>
            </a:r>
            <a:r>
              <a:rPr lang="en-US" b="1" i="1" dirty="0">
                <a:solidFill>
                  <a:srgbClr val="C00000"/>
                </a:solidFill>
              </a:rPr>
              <a:t>flexible </a:t>
            </a:r>
            <a:r>
              <a:rPr lang="en-US" b="1" i="1" dirty="0"/>
              <a:t>and </a:t>
            </a:r>
            <a:r>
              <a:rPr lang="en-US" b="1" i="1" dirty="0">
                <a:solidFill>
                  <a:srgbClr val="C00000"/>
                </a:solidFill>
              </a:rPr>
              <a:t>responsive </a:t>
            </a:r>
            <a:r>
              <a:rPr lang="en-US" b="1" i="1" dirty="0"/>
              <a:t>to student needs and are </a:t>
            </a:r>
            <a:r>
              <a:rPr lang="en-US" b="1" i="1" dirty="0">
                <a:solidFill>
                  <a:srgbClr val="C00000"/>
                </a:solidFill>
              </a:rPr>
              <a:t>proactive</a:t>
            </a:r>
            <a:r>
              <a:rPr lang="en-US" b="1" i="1" dirty="0"/>
              <a:t> about creating </a:t>
            </a:r>
            <a:r>
              <a:rPr lang="en-US" b="1" i="1" dirty="0">
                <a:solidFill>
                  <a:srgbClr val="C00000"/>
                </a:solidFill>
              </a:rPr>
              <a:t>engaging</a:t>
            </a:r>
            <a:r>
              <a:rPr lang="en-US" b="1" i="1" dirty="0"/>
              <a:t>, </a:t>
            </a:r>
            <a:r>
              <a:rPr lang="en-US" b="1" i="1" dirty="0">
                <a:solidFill>
                  <a:srgbClr val="C00000"/>
                </a:solidFill>
              </a:rPr>
              <a:t>efficient</a:t>
            </a:r>
            <a:r>
              <a:rPr lang="en-US" b="1" i="1" dirty="0"/>
              <a:t>, </a:t>
            </a:r>
            <a:r>
              <a:rPr lang="en-US" b="1" i="1" dirty="0">
                <a:solidFill>
                  <a:srgbClr val="C00000"/>
                </a:solidFill>
              </a:rPr>
              <a:t>convenient </a:t>
            </a:r>
            <a:r>
              <a:rPr lang="en-US" b="1" i="1" dirty="0"/>
              <a:t>library experiences that promote </a:t>
            </a:r>
            <a:r>
              <a:rPr lang="en-US" b="1" i="1" dirty="0">
                <a:solidFill>
                  <a:srgbClr val="C00000"/>
                </a:solidFill>
              </a:rPr>
              <a:t>academic excellence </a:t>
            </a:r>
            <a:r>
              <a:rPr lang="en-US" b="1" i="1" dirty="0"/>
              <a:t>and </a:t>
            </a:r>
            <a:r>
              <a:rPr lang="en-US" b="1" i="1" dirty="0">
                <a:solidFill>
                  <a:srgbClr val="C00000"/>
                </a:solidFill>
              </a:rPr>
              <a:t>lifelong learning</a:t>
            </a:r>
            <a:r>
              <a:rPr lang="en-US" b="1" i="1" dirty="0"/>
              <a:t>. We are </a:t>
            </a:r>
            <a:r>
              <a:rPr lang="en-US" b="1" i="1" dirty="0">
                <a:solidFill>
                  <a:srgbClr val="C00000"/>
                </a:solidFill>
              </a:rPr>
              <a:t>innovative</a:t>
            </a:r>
            <a:r>
              <a:rPr lang="en-US" b="1" i="1" dirty="0"/>
              <a:t> in our approaches and through collaboration find new ways to better meet student needs. Our services are </a:t>
            </a:r>
            <a:r>
              <a:rPr lang="en-US" b="1" i="1" dirty="0">
                <a:solidFill>
                  <a:srgbClr val="C00000"/>
                </a:solidFill>
              </a:rPr>
              <a:t>inclusive</a:t>
            </a:r>
            <a:r>
              <a:rPr lang="en-US" b="1" i="1" dirty="0"/>
              <a:t> and </a:t>
            </a:r>
            <a:r>
              <a:rPr lang="en-US" b="1" i="1" dirty="0">
                <a:solidFill>
                  <a:srgbClr val="C00000"/>
                </a:solidFill>
              </a:rPr>
              <a:t>accessible</a:t>
            </a:r>
            <a:r>
              <a:rPr lang="en-US" b="1" i="1" dirty="0"/>
              <a:t> so we can positively impact all FAU students</a:t>
            </a:r>
          </a:p>
          <a:p>
            <a:endParaRPr lang="en-US"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1124805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16689" y="365126"/>
            <a:ext cx="10937111" cy="699746"/>
          </a:xfrm>
        </p:spPr>
        <p:txBody>
          <a:bodyPr>
            <a:normAutofit fontScale="90000"/>
          </a:bodyPr>
          <a:lstStyle/>
          <a:p>
            <a:r>
              <a:rPr lang="en-US" dirty="0"/>
              <a:t/>
            </a:r>
            <a:br>
              <a:rPr lang="en-US" dirty="0"/>
            </a:br>
            <a:r>
              <a:rPr lang="en-US" b="1" i="1" dirty="0">
                <a:latin typeface="+mn-lt"/>
              </a:rPr>
              <a:t>A.2. Develop a shared customer service approach that is then operationalized by each department.</a:t>
            </a:r>
            <a:br>
              <a:rPr lang="en-US" b="1" i="1" dirty="0">
                <a:latin typeface="+mn-lt"/>
              </a:rPr>
            </a:br>
            <a:endParaRPr lang="en-US" b="1" i="1" dirty="0">
              <a:latin typeface="+mn-lt"/>
            </a:endParaRPr>
          </a:p>
        </p:txBody>
      </p:sp>
      <p:sp>
        <p:nvSpPr>
          <p:cNvPr id="3" name="Content Placeholder 2"/>
          <p:cNvSpPr>
            <a:spLocks noGrp="1"/>
          </p:cNvSpPr>
          <p:nvPr>
            <p:ph idx="1"/>
          </p:nvPr>
        </p:nvSpPr>
        <p:spPr>
          <a:xfrm>
            <a:off x="891252" y="1504709"/>
            <a:ext cx="9965801" cy="4051139"/>
          </a:xfrm>
        </p:spPr>
        <p:txBody>
          <a:bodyPr>
            <a:normAutofit/>
          </a:bodyPr>
          <a:lstStyle/>
          <a:p>
            <a:pPr marL="0" indent="0">
              <a:buNone/>
            </a:pPr>
            <a:r>
              <a:rPr lang="en-US" sz="3200" b="1" i="1" dirty="0"/>
              <a:t>We deliver excellent customer service through the following steps: </a:t>
            </a:r>
          </a:p>
          <a:p>
            <a:pPr marL="0" indent="0">
              <a:buNone/>
            </a:pPr>
            <a:r>
              <a:rPr lang="en-US" sz="3200" b="1" i="1" dirty="0"/>
              <a:t>1. We are approachable and proactive. </a:t>
            </a:r>
          </a:p>
          <a:p>
            <a:pPr marL="0" indent="0">
              <a:buNone/>
            </a:pPr>
            <a:r>
              <a:rPr lang="en-US" sz="3200" b="1" i="1" dirty="0"/>
              <a:t>2. We seek to understand what is needed. </a:t>
            </a:r>
          </a:p>
          <a:p>
            <a:pPr marL="0" indent="0">
              <a:buNone/>
            </a:pPr>
            <a:r>
              <a:rPr lang="en-US" sz="3200" b="1" i="1" dirty="0"/>
              <a:t>3. We deliver what is needed in an efficient, friendly way. </a:t>
            </a:r>
          </a:p>
          <a:p>
            <a:pPr marL="0" indent="0">
              <a:buNone/>
            </a:pPr>
            <a:r>
              <a:rPr lang="en-US" sz="3200" b="1" i="1" dirty="0"/>
              <a:t>4. We go the extra mile for our users. </a:t>
            </a:r>
          </a:p>
          <a:p>
            <a:pPr marL="0" indent="0">
              <a:buNone/>
            </a:pPr>
            <a:r>
              <a:rPr lang="en-US" i="1" dirty="0"/>
              <a:t> </a:t>
            </a:r>
            <a:endParaRPr lang="en-US"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7484557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rmAutofit fontScale="90000"/>
          </a:bodyPr>
          <a:lstStyle/>
          <a:p>
            <a:r>
              <a:rPr lang="en-US" dirty="0"/>
              <a:t/>
            </a:r>
            <a:br>
              <a:rPr lang="en-US" dirty="0"/>
            </a:br>
            <a:r>
              <a:rPr lang="en-US" sz="4000" b="1" i="1" dirty="0">
                <a:latin typeface="+mn-lt"/>
              </a:rPr>
              <a:t>B.1. Define and implement service desk best </a:t>
            </a:r>
            <a:r>
              <a:rPr lang="en-US" sz="4000" b="1" i="1" dirty="0" smtClean="0">
                <a:latin typeface="+mn-lt"/>
              </a:rPr>
              <a:t>practices </a:t>
            </a:r>
            <a:r>
              <a:rPr lang="en-US" dirty="0"/>
              <a:t/>
            </a:r>
            <a:br>
              <a:rPr lang="en-US" dirty="0"/>
            </a:br>
            <a:r>
              <a:rPr lang="en-US" dirty="0"/>
              <a:t/>
            </a:r>
            <a:br>
              <a:rPr lang="en-US" dirty="0"/>
            </a:br>
            <a:endParaRPr lang="en-US" dirty="0"/>
          </a:p>
        </p:txBody>
      </p:sp>
      <p:sp>
        <p:nvSpPr>
          <p:cNvPr id="3" name="Content Placeholder 2"/>
          <p:cNvSpPr>
            <a:spLocks noGrp="1"/>
          </p:cNvSpPr>
          <p:nvPr>
            <p:ph idx="1"/>
          </p:nvPr>
        </p:nvSpPr>
        <p:spPr>
          <a:xfrm>
            <a:off x="891252" y="960699"/>
            <a:ext cx="9965801" cy="5197033"/>
          </a:xfrm>
        </p:spPr>
        <p:txBody>
          <a:bodyPr>
            <a:normAutofit fontScale="85000" lnSpcReduction="20000"/>
          </a:bodyPr>
          <a:lstStyle/>
          <a:p>
            <a:pPr marL="0" indent="0">
              <a:buNone/>
            </a:pPr>
            <a:r>
              <a:rPr lang="en-US" i="1" dirty="0"/>
              <a:t> </a:t>
            </a:r>
            <a:endParaRPr lang="en-US" dirty="0"/>
          </a:p>
          <a:p>
            <a:pPr marL="0" indent="0">
              <a:buNone/>
            </a:pPr>
            <a:r>
              <a:rPr lang="en-US" b="1" i="1" u="sng" dirty="0"/>
              <a:t>We are approachable and </a:t>
            </a:r>
            <a:r>
              <a:rPr lang="en-US" b="1" i="1" u="sng" dirty="0" smtClean="0"/>
              <a:t>proactive </a:t>
            </a:r>
            <a:endParaRPr lang="en-US" b="1" i="1" u="sng" dirty="0"/>
          </a:p>
          <a:p>
            <a:r>
              <a:rPr lang="en-US" b="1" i="1" dirty="0" smtClean="0"/>
              <a:t>We </a:t>
            </a:r>
            <a:r>
              <a:rPr lang="en-US" b="1" i="1" dirty="0"/>
              <a:t>smile and offer a friendly greeting when every person approaches the service desk, and we proactively step out from behind the desk and advance towards users who look like they might need help. </a:t>
            </a:r>
          </a:p>
          <a:p>
            <a:r>
              <a:rPr lang="en-US" b="1" i="1" dirty="0" smtClean="0"/>
              <a:t>Our </a:t>
            </a:r>
            <a:r>
              <a:rPr lang="en-US" b="1" i="1" dirty="0"/>
              <a:t>body language and conversations at the service desk reflect our desire to create a welcoming environment. </a:t>
            </a:r>
          </a:p>
          <a:p>
            <a:r>
              <a:rPr lang="en-US" b="1" i="1" dirty="0" smtClean="0"/>
              <a:t>We </a:t>
            </a:r>
            <a:r>
              <a:rPr lang="en-US" b="1" i="1" dirty="0"/>
              <a:t>are kind, patient, and display empathy for our users. </a:t>
            </a:r>
          </a:p>
          <a:p>
            <a:r>
              <a:rPr lang="en-US" b="1" i="1" dirty="0" smtClean="0"/>
              <a:t>If </a:t>
            </a:r>
            <a:r>
              <a:rPr lang="en-US" b="1" i="1" dirty="0"/>
              <a:t>we are engaged in conversation with our colleagues, we stop immediately when someone starts to approach the desk. We understand that serving that person is our highest priority in the moment. </a:t>
            </a:r>
          </a:p>
          <a:p>
            <a:r>
              <a:rPr lang="en-US" b="1" i="1" dirty="0" smtClean="0"/>
              <a:t>We </a:t>
            </a:r>
            <a:r>
              <a:rPr lang="en-US" b="1" i="1" dirty="0"/>
              <a:t>keep the service desk clean and clear so nothing gets in the way of our users’ sightlines to us—the people who can help them. </a:t>
            </a:r>
          </a:p>
          <a:p>
            <a:r>
              <a:rPr lang="en-US" b="1" i="1" dirty="0" smtClean="0"/>
              <a:t>When </a:t>
            </a:r>
            <a:r>
              <a:rPr lang="en-US" b="1" i="1" dirty="0"/>
              <a:t>we notice that our colleagues are not displaying approachable behaviors, we kindly and productively make them aware of this or we share this in a productive way with a supervisor. </a:t>
            </a:r>
          </a:p>
          <a:p>
            <a:pPr marL="457200" lvl="1" indent="0">
              <a:buNone/>
            </a:pPr>
            <a:endParaRPr lang="en-US" sz="3600" b="1" i="1" dirty="0">
              <a:solidFill>
                <a:srgbClr val="FFFF00"/>
              </a:solidFill>
            </a:endParaRPr>
          </a:p>
          <a:p>
            <a:pPr marL="0" indent="0">
              <a:buNone/>
            </a:pPr>
            <a:endParaRPr lang="en-US" dirty="0"/>
          </a:p>
        </p:txBody>
      </p:sp>
    </p:spTree>
    <p:extLst>
      <p:ext uri="{BB962C8B-B14F-4D97-AF65-F5344CB8AC3E}">
        <p14:creationId xmlns:p14="http://schemas.microsoft.com/office/powerpoint/2010/main" val="13110783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rmAutofit fontScale="90000"/>
          </a:bodyPr>
          <a:lstStyle/>
          <a:p>
            <a:r>
              <a:rPr lang="en-US" dirty="0"/>
              <a:t/>
            </a:r>
            <a:br>
              <a:rPr lang="en-US" dirty="0"/>
            </a:br>
            <a:r>
              <a:rPr lang="en-US" sz="4000" b="1" i="1" dirty="0">
                <a:latin typeface="+mn-lt"/>
              </a:rPr>
              <a:t>B.1. Define and implement service desk best </a:t>
            </a:r>
            <a:r>
              <a:rPr lang="en-US" sz="4000" b="1" i="1" dirty="0" smtClean="0">
                <a:latin typeface="+mn-lt"/>
              </a:rPr>
              <a:t>practices </a:t>
            </a:r>
            <a:r>
              <a:rPr lang="en-US" b="1" i="1" dirty="0">
                <a:latin typeface="+mn-lt"/>
              </a:rPr>
              <a:t/>
            </a:r>
            <a:br>
              <a:rPr lang="en-US" b="1" i="1" dirty="0">
                <a:latin typeface="+mn-lt"/>
              </a:rPr>
            </a:br>
            <a:r>
              <a:rPr lang="en-US" b="1" i="1" dirty="0">
                <a:latin typeface="+mn-lt"/>
              </a:rPr>
              <a:t/>
            </a:r>
            <a:br>
              <a:rPr lang="en-US" b="1" i="1" dirty="0">
                <a:latin typeface="+mn-lt"/>
              </a:rPr>
            </a:br>
            <a:endParaRPr lang="en-US" b="1" i="1" dirty="0">
              <a:latin typeface="+mn-lt"/>
            </a:endParaRPr>
          </a:p>
        </p:txBody>
      </p:sp>
      <p:sp>
        <p:nvSpPr>
          <p:cNvPr id="3" name="Content Placeholder 2"/>
          <p:cNvSpPr>
            <a:spLocks noGrp="1"/>
          </p:cNvSpPr>
          <p:nvPr>
            <p:ph idx="1"/>
          </p:nvPr>
        </p:nvSpPr>
        <p:spPr>
          <a:xfrm>
            <a:off x="891252" y="1504709"/>
            <a:ext cx="9965801" cy="4051139"/>
          </a:xfrm>
        </p:spPr>
        <p:txBody>
          <a:bodyPr>
            <a:normAutofit fontScale="92500" lnSpcReduction="10000"/>
          </a:bodyPr>
          <a:lstStyle/>
          <a:p>
            <a:pPr marL="0" indent="0">
              <a:buNone/>
            </a:pPr>
            <a:r>
              <a:rPr lang="en-US" i="1" dirty="0"/>
              <a:t> </a:t>
            </a:r>
            <a:endParaRPr lang="en-US" dirty="0"/>
          </a:p>
          <a:p>
            <a:pPr marL="0" indent="0">
              <a:buNone/>
            </a:pPr>
            <a:r>
              <a:rPr lang="en-US" sz="3600" b="1" i="1" u="sng" dirty="0"/>
              <a:t>We seek to understand what is </a:t>
            </a:r>
            <a:r>
              <a:rPr lang="en-US" sz="3600" b="1" i="1" u="sng" dirty="0" smtClean="0"/>
              <a:t>needed</a:t>
            </a:r>
            <a:endParaRPr lang="en-US" sz="3600" b="1" i="1" u="sng" dirty="0"/>
          </a:p>
          <a:p>
            <a:r>
              <a:rPr lang="en-US" sz="3600" b="1" i="1" dirty="0" smtClean="0"/>
              <a:t>We </a:t>
            </a:r>
            <a:r>
              <a:rPr lang="en-US" sz="3600" b="1" i="1" dirty="0"/>
              <a:t>listen patiently to our users. </a:t>
            </a:r>
          </a:p>
          <a:p>
            <a:r>
              <a:rPr lang="en-US" sz="3600" b="1" i="1" dirty="0" smtClean="0"/>
              <a:t>We </a:t>
            </a:r>
            <a:r>
              <a:rPr lang="en-US" sz="3600" b="1" i="1" dirty="0"/>
              <a:t>ask open-ended clarifying questions, such as “Can you please tell me more about that?” “What have you tried so far?” </a:t>
            </a:r>
          </a:p>
          <a:p>
            <a:r>
              <a:rPr lang="en-US" sz="3600" b="1" i="1" dirty="0" smtClean="0"/>
              <a:t>We </a:t>
            </a:r>
            <a:r>
              <a:rPr lang="en-US" sz="3600" b="1" i="1" dirty="0"/>
              <a:t>check that we’re on the right track by repeating back what we think our users might need. </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501082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87080" y="365127"/>
            <a:ext cx="10462548" cy="699746"/>
          </a:xfrm>
        </p:spPr>
        <p:txBody>
          <a:bodyPr>
            <a:normAutofit fontScale="90000"/>
          </a:bodyPr>
          <a:lstStyle/>
          <a:p>
            <a:r>
              <a:rPr lang="en-US" b="1" i="1" dirty="0">
                <a:latin typeface="+mn-lt"/>
              </a:rPr>
              <a:t/>
            </a:r>
            <a:br>
              <a:rPr lang="en-US" b="1" i="1" dirty="0">
                <a:latin typeface="+mn-lt"/>
              </a:rPr>
            </a:br>
            <a:r>
              <a:rPr lang="en-US" sz="4000" b="1" i="1" dirty="0">
                <a:latin typeface="+mn-lt"/>
              </a:rPr>
              <a:t>B.1. Define and implement service desk best </a:t>
            </a:r>
            <a:r>
              <a:rPr lang="en-US" sz="4000" b="1" i="1" dirty="0" smtClean="0">
                <a:latin typeface="+mn-lt"/>
              </a:rPr>
              <a:t>practices </a:t>
            </a:r>
            <a:r>
              <a:rPr lang="en-US" dirty="0"/>
              <a:t/>
            </a:r>
            <a:br>
              <a:rPr lang="en-US" dirty="0"/>
            </a:br>
            <a:r>
              <a:rPr lang="en-US" dirty="0"/>
              <a:t/>
            </a:r>
            <a:br>
              <a:rPr lang="en-US" dirty="0"/>
            </a:br>
            <a:endParaRPr lang="en-US" dirty="0"/>
          </a:p>
        </p:txBody>
      </p:sp>
      <p:sp>
        <p:nvSpPr>
          <p:cNvPr id="3" name="Content Placeholder 2"/>
          <p:cNvSpPr>
            <a:spLocks noGrp="1"/>
          </p:cNvSpPr>
          <p:nvPr>
            <p:ph idx="1"/>
          </p:nvPr>
        </p:nvSpPr>
        <p:spPr>
          <a:xfrm>
            <a:off x="891252" y="1064873"/>
            <a:ext cx="9965801" cy="5000262"/>
          </a:xfrm>
        </p:spPr>
        <p:txBody>
          <a:bodyPr>
            <a:normAutofit fontScale="70000" lnSpcReduction="20000"/>
          </a:bodyPr>
          <a:lstStyle/>
          <a:p>
            <a:pPr marL="0" indent="0">
              <a:buNone/>
            </a:pPr>
            <a:r>
              <a:rPr lang="en-US" sz="3100" b="1" i="1" dirty="0"/>
              <a:t>  </a:t>
            </a:r>
            <a:r>
              <a:rPr lang="en-US" sz="3100" b="1" i="1" u="sng" dirty="0"/>
              <a:t>We deliver what is needed in an efficient, friendly </a:t>
            </a:r>
            <a:r>
              <a:rPr lang="en-US" sz="3100" b="1" i="1" u="sng" dirty="0" smtClean="0"/>
              <a:t>way</a:t>
            </a:r>
            <a:endParaRPr lang="en-US" sz="3100" b="1" i="1" u="sng" dirty="0"/>
          </a:p>
          <a:p>
            <a:r>
              <a:rPr lang="en-US" sz="3100" b="1" i="1" dirty="0" smtClean="0"/>
              <a:t>We </a:t>
            </a:r>
            <a:r>
              <a:rPr lang="en-US" sz="3100" b="1" i="1" dirty="0"/>
              <a:t>answer questions and resolve issues efficiently and in a friendly manner. </a:t>
            </a:r>
          </a:p>
          <a:p>
            <a:r>
              <a:rPr lang="en-US" sz="3100" b="1" i="1" dirty="0" smtClean="0"/>
              <a:t>If </a:t>
            </a:r>
            <a:r>
              <a:rPr lang="en-US" sz="3100" b="1" i="1" dirty="0"/>
              <a:t>we can’t answer a question, we connect the user with someone who can. </a:t>
            </a:r>
          </a:p>
          <a:p>
            <a:r>
              <a:rPr lang="en-US" sz="3100" b="1" i="1" dirty="0" smtClean="0"/>
              <a:t>When </a:t>
            </a:r>
            <a:r>
              <a:rPr lang="en-US" sz="3100" b="1" i="1" dirty="0"/>
              <a:t>we refer our users, we take the initiative to make the connection on behalf of the user instead of simply providing them with contact information. </a:t>
            </a:r>
          </a:p>
          <a:p>
            <a:r>
              <a:rPr lang="en-US" sz="3100" b="1" i="1" dirty="0" smtClean="0"/>
              <a:t>Whenever </a:t>
            </a:r>
            <a:r>
              <a:rPr lang="en-US" sz="3100" b="1" i="1" dirty="0"/>
              <a:t>possible without negatively affecting service to a group of waiting users, we bring users to what they need, rather than pointing, describing how to get somewhere, or writing down a call number. </a:t>
            </a:r>
          </a:p>
          <a:p>
            <a:r>
              <a:rPr lang="en-US" sz="3100" b="1" i="1" dirty="0" smtClean="0"/>
              <a:t>When </a:t>
            </a:r>
            <a:r>
              <a:rPr lang="en-US" sz="3100" b="1" i="1" dirty="0"/>
              <a:t>we don’t have something our users need, we record this information so we are aware of what our users would like us to provide in the future. </a:t>
            </a:r>
          </a:p>
          <a:p>
            <a:r>
              <a:rPr lang="en-US" sz="3100" b="1" i="1" dirty="0" smtClean="0"/>
              <a:t>When </a:t>
            </a:r>
            <a:r>
              <a:rPr lang="en-US" sz="3100" b="1" i="1" dirty="0"/>
              <a:t>we don’t know how to answer a certain kind of question, we are proactive about finding out how to answer this question in the future. </a:t>
            </a:r>
          </a:p>
          <a:p>
            <a:r>
              <a:rPr lang="en-US" sz="3100" b="1" i="1" dirty="0" smtClean="0"/>
              <a:t>We </a:t>
            </a:r>
            <a:r>
              <a:rPr lang="en-US" sz="3100" b="1" i="1" dirty="0"/>
              <a:t>check to make sure that what we’ve done has completely answered our users’ questions. </a:t>
            </a:r>
          </a:p>
          <a:p>
            <a:pPr marL="0" indent="0">
              <a:buNone/>
            </a:pPr>
            <a:endParaRPr lang="en-US"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5354452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rmAutofit fontScale="90000"/>
          </a:bodyPr>
          <a:lstStyle/>
          <a:p>
            <a:r>
              <a:rPr lang="en-US" dirty="0"/>
              <a:t/>
            </a:r>
            <a:br>
              <a:rPr lang="en-US" dirty="0"/>
            </a:br>
            <a:r>
              <a:rPr lang="en-US" sz="4000" b="1" i="1" dirty="0">
                <a:latin typeface="+mn-lt"/>
              </a:rPr>
              <a:t>B.1. Define and implement service desk best </a:t>
            </a:r>
            <a:r>
              <a:rPr lang="en-US" sz="4000" b="1" i="1" dirty="0" smtClean="0">
                <a:latin typeface="+mn-lt"/>
              </a:rPr>
              <a:t>practices </a:t>
            </a:r>
            <a:r>
              <a:rPr lang="en-US" dirty="0"/>
              <a:t/>
            </a:r>
            <a:br>
              <a:rPr lang="en-US" dirty="0"/>
            </a:br>
            <a:r>
              <a:rPr lang="en-US" dirty="0"/>
              <a:t/>
            </a:r>
            <a:br>
              <a:rPr lang="en-US" dirty="0"/>
            </a:br>
            <a:endParaRPr lang="en-US" dirty="0"/>
          </a:p>
        </p:txBody>
      </p:sp>
      <p:sp>
        <p:nvSpPr>
          <p:cNvPr id="3" name="Content Placeholder 2"/>
          <p:cNvSpPr>
            <a:spLocks noGrp="1"/>
          </p:cNvSpPr>
          <p:nvPr>
            <p:ph idx="1"/>
          </p:nvPr>
        </p:nvSpPr>
        <p:spPr>
          <a:xfrm>
            <a:off x="891252" y="1064873"/>
            <a:ext cx="9965801" cy="5000262"/>
          </a:xfrm>
        </p:spPr>
        <p:txBody>
          <a:bodyPr>
            <a:normAutofit/>
          </a:bodyPr>
          <a:lstStyle/>
          <a:p>
            <a:pPr marL="0" indent="0">
              <a:buNone/>
            </a:pPr>
            <a:r>
              <a:rPr lang="en-US" sz="3200" b="1" i="1" u="sng" dirty="0" smtClean="0"/>
              <a:t>We </a:t>
            </a:r>
            <a:r>
              <a:rPr lang="en-US" sz="3200" b="1" i="1" u="sng" dirty="0"/>
              <a:t>go the extra mile for our </a:t>
            </a:r>
            <a:r>
              <a:rPr lang="en-US" sz="3200" b="1" i="1" u="sng" dirty="0" smtClean="0"/>
              <a:t>users</a:t>
            </a:r>
            <a:endParaRPr lang="en-US" sz="3200" b="1" i="1" u="sng" dirty="0"/>
          </a:p>
          <a:p>
            <a:r>
              <a:rPr lang="en-US" sz="3200" b="1" i="1" dirty="0" smtClean="0"/>
              <a:t>We </a:t>
            </a:r>
            <a:r>
              <a:rPr lang="en-US" sz="3200" b="1" i="1" dirty="0"/>
              <a:t>are empowered to go above and beyond for our users. </a:t>
            </a:r>
          </a:p>
          <a:p>
            <a:r>
              <a:rPr lang="en-US" sz="3200" b="1" i="1" dirty="0" smtClean="0"/>
              <a:t>We </a:t>
            </a:r>
            <a:r>
              <a:rPr lang="en-US" sz="3200" b="1" i="1" dirty="0"/>
              <a:t>look for opportunities to make someone’s day. </a:t>
            </a:r>
          </a:p>
          <a:p>
            <a:r>
              <a:rPr lang="en-US" sz="3200" b="1" i="1" dirty="0" smtClean="0"/>
              <a:t>We </a:t>
            </a:r>
            <a:r>
              <a:rPr lang="en-US" sz="3200" b="1" i="1" dirty="0"/>
              <a:t>regularly talk about what kinds of things we’ve done to go the extra mile for our users. </a:t>
            </a:r>
          </a:p>
          <a:p>
            <a:r>
              <a:rPr lang="en-US" sz="3200" b="1" i="1" dirty="0" smtClean="0"/>
              <a:t>We </a:t>
            </a:r>
            <a:r>
              <a:rPr lang="en-US" sz="3200" b="1" i="1" dirty="0"/>
              <a:t>have created group rituals/traditions that acknowledge and celebrate when we notice our colleagues going the extra mile. </a:t>
            </a:r>
          </a:p>
          <a:p>
            <a:pPr marL="0" indent="0">
              <a:buNone/>
            </a:pPr>
            <a:endParaRPr lang="en-US" b="1" i="1" dirty="0"/>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33547787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4010" y="365126"/>
            <a:ext cx="10809790" cy="699746"/>
          </a:xfrm>
        </p:spPr>
        <p:txBody>
          <a:bodyPr>
            <a:noAutofit/>
          </a:bodyPr>
          <a:lstStyle/>
          <a:p>
            <a:r>
              <a:rPr lang="en-US" sz="3200" dirty="0"/>
              <a:t/>
            </a:r>
            <a:br>
              <a:rPr lang="en-US" sz="3200" dirty="0"/>
            </a:br>
            <a:r>
              <a:rPr lang="en-US" sz="3600" b="1" i="1" dirty="0" smtClean="0">
                <a:latin typeface="+mn-lt"/>
              </a:rPr>
              <a:t>D. Recommendations </a:t>
            </a:r>
            <a:r>
              <a:rPr lang="en-US" sz="3600" b="1" i="1" dirty="0">
                <a:latin typeface="+mn-lt"/>
              </a:rPr>
              <a:t>for Increasing employee presence within physical library </a:t>
            </a:r>
            <a:r>
              <a:rPr lang="en-US" sz="3600" b="1" i="1" dirty="0" smtClean="0">
                <a:latin typeface="+mn-lt"/>
              </a:rPr>
              <a:t>space</a:t>
            </a:r>
            <a:r>
              <a:rPr lang="en-US" sz="3200" b="1" i="1" dirty="0" smtClean="0"/>
              <a:t/>
            </a:r>
            <a:br>
              <a:rPr lang="en-US" sz="3200" b="1" i="1" dirty="0" smtClean="0"/>
            </a:br>
            <a:endParaRPr lang="en-US" sz="3200" b="1" i="1" dirty="0"/>
          </a:p>
        </p:txBody>
      </p:sp>
      <p:sp>
        <p:nvSpPr>
          <p:cNvPr id="3" name="Content Placeholder 2"/>
          <p:cNvSpPr>
            <a:spLocks noGrp="1"/>
          </p:cNvSpPr>
          <p:nvPr>
            <p:ph idx="1"/>
          </p:nvPr>
        </p:nvSpPr>
        <p:spPr>
          <a:xfrm>
            <a:off x="891252" y="1504709"/>
            <a:ext cx="9965801" cy="4363656"/>
          </a:xfrm>
        </p:spPr>
        <p:txBody>
          <a:bodyPr>
            <a:normAutofit lnSpcReduction="10000"/>
          </a:bodyPr>
          <a:lstStyle/>
          <a:p>
            <a:pPr marL="0" indent="0">
              <a:buNone/>
            </a:pPr>
            <a:r>
              <a:rPr lang="en-US" sz="3200" b="1" i="1" dirty="0"/>
              <a:t>D.1. Implement hourly roams by staff or student assistants each hour the building is open. </a:t>
            </a:r>
          </a:p>
          <a:p>
            <a:pPr marL="0" indent="0">
              <a:buNone/>
            </a:pPr>
            <a:r>
              <a:rPr lang="en-US" sz="3200" b="1" i="1" dirty="0"/>
              <a:t>D.2. Purchase nametags and encourage all staff and student employees to wear them anytime they are working.</a:t>
            </a:r>
          </a:p>
          <a:p>
            <a:pPr marL="0" indent="0">
              <a:buNone/>
            </a:pPr>
            <a:r>
              <a:rPr lang="en-US" sz="3200" b="1" i="1" dirty="0"/>
              <a:t>D.3. Discuss in departmental meetings that helping confused-looking users is a priority for everyone as they walk through the building. </a:t>
            </a:r>
          </a:p>
          <a:p>
            <a:pPr marL="0" indent="0">
              <a:buNone/>
            </a:pPr>
            <a:r>
              <a:rPr lang="en-US" sz="3200" b="1" i="1" dirty="0"/>
              <a:t>D.4. Develop a community member computer use policy.</a:t>
            </a:r>
          </a:p>
          <a:p>
            <a:pPr marL="457200" lvl="1" indent="0">
              <a:buNone/>
            </a:pPr>
            <a:endParaRPr lang="en-US" sz="3600" b="1" i="1" dirty="0">
              <a:solidFill>
                <a:srgbClr val="FFFF00"/>
              </a:solidFill>
            </a:endParaRPr>
          </a:p>
          <a:p>
            <a:pPr marL="0" indent="0">
              <a:buNone/>
            </a:pPr>
            <a:endParaRPr lang="en-US" dirty="0"/>
          </a:p>
        </p:txBody>
      </p:sp>
    </p:spTree>
    <p:extLst>
      <p:ext uri="{BB962C8B-B14F-4D97-AF65-F5344CB8AC3E}">
        <p14:creationId xmlns:p14="http://schemas.microsoft.com/office/powerpoint/2010/main" val="30300707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noAutofit/>
          </a:bodyPr>
          <a:lstStyle/>
          <a:p>
            <a:r>
              <a:rPr lang="en-US" sz="3200" dirty="0"/>
              <a:t/>
            </a:r>
            <a:br>
              <a:rPr lang="en-US" sz="3200" dirty="0"/>
            </a:br>
            <a:r>
              <a:rPr lang="en-US" sz="3600" b="1" i="1" dirty="0" smtClean="0">
                <a:latin typeface="+mn-lt"/>
              </a:rPr>
              <a:t>E.1</a:t>
            </a:r>
            <a:r>
              <a:rPr lang="en-US" sz="3600" b="1" i="1" dirty="0">
                <a:latin typeface="+mn-lt"/>
              </a:rPr>
              <a:t>. Expand elements of peer-to-peer library services.</a:t>
            </a:r>
            <a:r>
              <a:rPr lang="en-US" sz="3600" b="1" i="1" dirty="0" smtClean="0">
                <a:latin typeface="+mn-lt"/>
              </a:rPr>
              <a:t> </a:t>
            </a:r>
            <a:r>
              <a:rPr lang="en-US" sz="3200" b="1" i="1" dirty="0" smtClean="0">
                <a:latin typeface="+mn-lt"/>
              </a:rPr>
              <a:t/>
            </a:r>
            <a:br>
              <a:rPr lang="en-US" sz="3200" b="1" i="1" dirty="0" smtClean="0">
                <a:latin typeface="+mn-lt"/>
              </a:rPr>
            </a:br>
            <a:endParaRPr lang="en-US" sz="3200" b="1" i="1" dirty="0">
              <a:latin typeface="+mn-lt"/>
            </a:endParaRPr>
          </a:p>
        </p:txBody>
      </p:sp>
      <p:sp>
        <p:nvSpPr>
          <p:cNvPr id="3" name="Content Placeholder 2"/>
          <p:cNvSpPr>
            <a:spLocks noGrp="1"/>
          </p:cNvSpPr>
          <p:nvPr>
            <p:ph idx="1"/>
          </p:nvPr>
        </p:nvSpPr>
        <p:spPr>
          <a:xfrm>
            <a:off x="891252" y="1504709"/>
            <a:ext cx="9965801" cy="4363656"/>
          </a:xfrm>
        </p:spPr>
        <p:txBody>
          <a:bodyPr>
            <a:normAutofit fontScale="85000" lnSpcReduction="20000"/>
          </a:bodyPr>
          <a:lstStyle/>
          <a:p>
            <a:pPr lvl="0"/>
            <a:r>
              <a:rPr lang="en-US" b="1" i="1" dirty="0" smtClean="0"/>
              <a:t>Currently, low </a:t>
            </a:r>
            <a:r>
              <a:rPr lang="en-US" b="1" i="1" dirty="0"/>
              <a:t>number of student employees working at FAU Libraries: </a:t>
            </a:r>
            <a:r>
              <a:rPr lang="en-US" b="1" i="1" dirty="0" smtClean="0"/>
              <a:t>13 </a:t>
            </a:r>
            <a:r>
              <a:rPr lang="en-US" b="1" i="1" dirty="0"/>
              <a:t>student employees and 84 permanent staff. </a:t>
            </a:r>
            <a:endParaRPr lang="en-US" b="1" i="1" dirty="0" smtClean="0"/>
          </a:p>
          <a:p>
            <a:pPr lvl="0"/>
            <a:r>
              <a:rPr lang="en-US" b="1" i="1" dirty="0" smtClean="0"/>
              <a:t>Grand </a:t>
            </a:r>
            <a:r>
              <a:rPr lang="en-US" b="1" i="1" dirty="0"/>
              <a:t>Valley State University, which is similar in size, employs 110 student employees and 70 permanent staff. </a:t>
            </a:r>
          </a:p>
          <a:p>
            <a:pPr lvl="0"/>
            <a:r>
              <a:rPr lang="en-US" b="1" i="1" dirty="0"/>
              <a:t>Student employees who have good experiences </a:t>
            </a:r>
            <a:r>
              <a:rPr lang="en-US" b="1" i="1" dirty="0" smtClean="0"/>
              <a:t>become </a:t>
            </a:r>
            <a:r>
              <a:rPr lang="en-US" b="1" i="1" dirty="0"/>
              <a:t>natural ambassadors of the library </a:t>
            </a:r>
            <a:endParaRPr lang="en-US" b="1" i="1" dirty="0" smtClean="0"/>
          </a:p>
          <a:p>
            <a:pPr lvl="0"/>
            <a:r>
              <a:rPr lang="en-US" b="1" i="1" dirty="0"/>
              <a:t>S</a:t>
            </a:r>
            <a:r>
              <a:rPr lang="en-US" b="1" i="1" dirty="0" smtClean="0"/>
              <a:t>tudent </a:t>
            </a:r>
            <a:r>
              <a:rPr lang="en-US" b="1" i="1" dirty="0"/>
              <a:t>employment </a:t>
            </a:r>
            <a:r>
              <a:rPr lang="en-US" b="1" i="1" dirty="0" smtClean="0"/>
              <a:t>is </a:t>
            </a:r>
            <a:r>
              <a:rPr lang="en-US" b="1" i="1" dirty="0"/>
              <a:t>an extension of learning outside of the classroom</a:t>
            </a:r>
          </a:p>
          <a:p>
            <a:pPr lvl="0"/>
            <a:r>
              <a:rPr lang="en-US" b="1" i="1" dirty="0"/>
              <a:t>When student employees learn about library services and resources, it </a:t>
            </a:r>
            <a:r>
              <a:rPr lang="en-US" b="1" i="1" dirty="0" smtClean="0"/>
              <a:t> contributes </a:t>
            </a:r>
            <a:r>
              <a:rPr lang="en-US" b="1" i="1" dirty="0"/>
              <a:t>to their own academic success.</a:t>
            </a:r>
          </a:p>
          <a:p>
            <a:pPr lvl="0"/>
            <a:r>
              <a:rPr lang="en-US" b="1" i="1" dirty="0"/>
              <a:t>Student employees </a:t>
            </a:r>
            <a:r>
              <a:rPr lang="en-US" b="1" i="1" dirty="0" smtClean="0"/>
              <a:t>gain </a:t>
            </a:r>
            <a:r>
              <a:rPr lang="en-US" b="1" i="1" dirty="0"/>
              <a:t>new skills that can translate to their future careers. </a:t>
            </a:r>
          </a:p>
          <a:p>
            <a:pPr lvl="0"/>
            <a:r>
              <a:rPr lang="en-US" b="1" i="1" dirty="0"/>
              <a:t>Empowering students to take the lead on some elements of library provides librarians and staff with opportunities to engage with students in new ways.</a:t>
            </a:r>
          </a:p>
          <a:p>
            <a:pPr marL="457200" lvl="1" indent="0">
              <a:buNone/>
            </a:pPr>
            <a:endParaRPr lang="en-US" sz="3600" dirty="0">
              <a:solidFill>
                <a:srgbClr val="FFFF00"/>
              </a:solidFill>
            </a:endParaRPr>
          </a:p>
          <a:p>
            <a:pPr marL="0" indent="0">
              <a:buNone/>
            </a:pPr>
            <a:endParaRPr lang="en-US" dirty="0"/>
          </a:p>
        </p:txBody>
      </p:sp>
    </p:spTree>
    <p:extLst>
      <p:ext uri="{BB962C8B-B14F-4D97-AF65-F5344CB8AC3E}">
        <p14:creationId xmlns:p14="http://schemas.microsoft.com/office/powerpoint/2010/main" val="24573303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8427</TotalTime>
  <Words>957</Words>
  <Application>Microsoft Office PowerPoint</Application>
  <PresentationFormat>Widescreen</PresentationFormat>
  <Paragraphs>117</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Public Service Review</vt:lpstr>
      <vt:lpstr>A.1. Develop an experience philosophy for FAU Libraries </vt:lpstr>
      <vt:lpstr> A.2. Develop a shared customer service approach that is then operationalized by each department. </vt:lpstr>
      <vt:lpstr> B.1. Define and implement service desk best practices   </vt:lpstr>
      <vt:lpstr> B.1. Define and implement service desk best practices   </vt:lpstr>
      <vt:lpstr> B.1. Define and implement service desk best practices   </vt:lpstr>
      <vt:lpstr> B.1. Define and implement service desk best practices   </vt:lpstr>
      <vt:lpstr> D. Recommendations for Increasing employee presence within physical library space </vt:lpstr>
      <vt:lpstr> E.1. Expand elements of peer-to-peer library services.  </vt:lpstr>
      <vt:lpstr> E. Other recommendations on peer-to-peer </vt:lpstr>
      <vt:lpstr>  H. Recommendations on measuring return on investment   </vt:lpstr>
      <vt:lpstr>  J. Recommendations on user-centered improvements    </vt:lpstr>
      <vt:lpstr>  J. Recommendations on user-centered improvements    </vt:lpstr>
      <vt:lpstr>   K. Recommendations on hiring and onboarding     </vt:lpstr>
      <vt:lpstr>    M) Recommendations on cross departmental understanding and collaboration  .     </vt:lpstr>
      <vt:lpstr>    N) Recommendations on safety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 Koppisch</dc:creator>
  <cp:lastModifiedBy>Carol Hixson</cp:lastModifiedBy>
  <cp:revision>516</cp:revision>
  <cp:lastPrinted>2019-04-02T12:46:12Z</cp:lastPrinted>
  <dcterms:created xsi:type="dcterms:W3CDTF">2015-09-10T16:49:29Z</dcterms:created>
  <dcterms:modified xsi:type="dcterms:W3CDTF">2019-04-02T12:58:01Z</dcterms:modified>
</cp:coreProperties>
</file>