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28"/>
  </p:notesMasterIdLst>
  <p:sldIdLst>
    <p:sldId id="256" r:id="rId2"/>
    <p:sldId id="261" r:id="rId3"/>
    <p:sldId id="260" r:id="rId4"/>
    <p:sldId id="259" r:id="rId5"/>
    <p:sldId id="270" r:id="rId6"/>
    <p:sldId id="269" r:id="rId7"/>
    <p:sldId id="281" r:id="rId8"/>
    <p:sldId id="257" r:id="rId9"/>
    <p:sldId id="258" r:id="rId10"/>
    <p:sldId id="280" r:id="rId11"/>
    <p:sldId id="279" r:id="rId12"/>
    <p:sldId id="263" r:id="rId13"/>
    <p:sldId id="262" r:id="rId14"/>
    <p:sldId id="265" r:id="rId15"/>
    <p:sldId id="266" r:id="rId16"/>
    <p:sldId id="275" r:id="rId17"/>
    <p:sldId id="264" r:id="rId18"/>
    <p:sldId id="277" r:id="rId19"/>
    <p:sldId id="267" r:id="rId20"/>
    <p:sldId id="278" r:id="rId21"/>
    <p:sldId id="268" r:id="rId22"/>
    <p:sldId id="274" r:id="rId23"/>
    <p:sldId id="271" r:id="rId24"/>
    <p:sldId id="272" r:id="rId25"/>
    <p:sldId id="273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E88E3D-1C87-25BE-4FBB-FDA3EBC7A4AD}" name="Gabriele Hayden" initials="" userId="S::ghayden@uoregon.edu::76b77908-d9bc-425c-86bb-d00d6eb265ae" providerId="AD"/>
  <p188:author id="{982927DD-1D3B-2681-DEF5-A5F710123FF1}" name="Kristin Buxton" initials="KB" userId="S::kbuxton@uoregon.edu::1e09f39e-e3d3-4090-871d-5206383bd89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3"/>
    <p:restoredTop sz="94684"/>
  </p:normalViewPr>
  <p:slideViewPr>
    <p:cSldViewPr snapToGrid="0">
      <p:cViewPr varScale="1">
        <p:scale>
          <a:sx n="98" d="100"/>
          <a:sy n="98" d="100"/>
        </p:scale>
        <p:origin x="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29097-2C20-4563-A108-BD9547B96967}" type="datetimeFigureOut">
              <a:t>11/28/23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36C02-FAC8-4DF2-ACF0-37FE42F4CF6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73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07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63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58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48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33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73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93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31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19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23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97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94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009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61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40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84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52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53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6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81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36C02-FAC8-4DF2-ACF0-37FE42F4CF6C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0C4F9-5EE7-47B7-B965-368EB53A4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700" y="1181099"/>
            <a:ext cx="6864724" cy="3581399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A4A1F1-374F-4FC8-89F7-83065EA4F5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700" y="5075227"/>
            <a:ext cx="6864724" cy="868374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5CB5F-AE9B-4C02-B16F-C462CAFC1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F2093-91D1-4424-9CBA-216649D089DC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4B1CC-830B-4695-B174-D9E9100A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CD43F-E516-4123-A6D8-DB72C3CC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8C0AF-44D0-4830-AF13-49B8522B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1B4D8C-6045-47B3-9A0C-F2215A904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9A9F1-F398-416A-A8C0-0A36D838D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36CB-F12D-45ED-934B-D43B91DF56E5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7F801-C9FB-4A34-8386-BA9FBACCB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05176-F6E9-4997-8355-74F2A4560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3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EBC807-13E1-4F3F-83FA-FD9BD24F3B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86520" y="647699"/>
            <a:ext cx="2291080" cy="52959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E2EAA-155E-482E-A2B8-547653B25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52371" y="647699"/>
            <a:ext cx="8120789" cy="52959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A4BDC-BDD0-417D-AF7C-516EE556D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7CE0-961F-4B70-930B-4102387F2E08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663EC-23F9-4202-80F3-F8E55088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8402D-7367-485B-AEA6-5AB2B8209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FF197-4D72-4945-8068-57D52018E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81FA8-039D-4BAF-8AAB-7B6616AFE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7357F-46A1-493A-A5E4-1D7FAE5B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F56B8-68AC-46CD-B690-F6A9EDAC7C92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277BC-26F9-4B14-A2DC-C7575C5A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BC3FF-EE25-45FB-A7A8-AAA522F7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7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596BE-9AF9-4E97-9204-5B672D797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362200"/>
            <a:ext cx="7696200" cy="24003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DF98A-E8AE-4443-9A8C-CB35DEB2C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5067300"/>
            <a:ext cx="7696200" cy="8763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7114B-35CB-40C5-BCC8-C5039524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D0F94-8E59-4A19-A14A-ACC4466F2AEB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AA324-982E-42C4-8002-5F236877C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01596-9353-4C1A-972E-6522F2B42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8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F0BC9-7469-437A-B92B-0A2627E4B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7D887-595C-4649-AF8E-E78307000D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825625"/>
            <a:ext cx="49911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FE29C-ED37-4DD9-949F-002434261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8400" y="1825625"/>
            <a:ext cx="5029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6AA34-8CC0-4E5B-8396-0AC756331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43603-311D-403C-8418-976DA0F61623}" type="datetime1">
              <a:rPr lang="en-US" smtClean="0"/>
              <a:t>11/28/23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F7398-73FE-4D27-AFF9-91BEBFED3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00880-10EE-4115-8BBB-13DDF270D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3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F3C9B-D20D-43FA-BA18-D50F86A91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1" y="647699"/>
            <a:ext cx="10625229" cy="11506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2F00A-F4EE-40FC-9325-373840422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863" y="1879599"/>
            <a:ext cx="5157787" cy="675641"/>
          </a:xfrm>
        </p:spPr>
        <p:txBody>
          <a:bodyPr anchor="b">
            <a:no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75DD90-A306-4A8B-A54C-8033B7F7F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5863" y="2560955"/>
            <a:ext cx="5157787" cy="3649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40E0AA-F8F8-4862-B27B-50FAF2F34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412" y="1879599"/>
            <a:ext cx="5183188" cy="675641"/>
          </a:xfrm>
        </p:spPr>
        <p:txBody>
          <a:bodyPr anchor="b">
            <a:no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FEBDD6-EDA1-4CE7-9DDC-9D977E12D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4412" y="2560955"/>
            <a:ext cx="5183188" cy="3649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044487-D350-4434-A5C7-A96942FFC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7E37-46EF-45F7-9D78-B04F76EF0CCD}" type="datetime1">
              <a:rPr lang="en-US" smtClean="0"/>
              <a:t>11/28/23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89DC43-E591-42BF-82EE-E4887E4BC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8CD421-2D00-41DD-A393-4739E389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18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39A8B-0FAF-431C-9657-9003FA037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BA2A1-331D-40F8-867B-CE1501136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E5D1-8502-4469-9C06-CF77506A9A92}" type="datetime1">
              <a:rPr lang="en-US" smtClean="0"/>
              <a:t>11/28/23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0995C1-5121-47B6-AC6D-F60C0FF66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BE022-9B54-431C-80D5-5D8F2AFCB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15B6E5-6347-41F6-85FC-3BF3652D1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8A70-AD97-453E-8E40-827C6D14BEC2}" type="datetime1">
              <a:rPr lang="en-US" smtClean="0"/>
              <a:t>11/28/23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6A93F6-45F8-4453-B5DC-B2F3D5D0B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364E1-213B-4AF0-80D7-8101EFD5E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1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90B5D-E76D-4797-AD77-15625D675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2" y="647700"/>
            <a:ext cx="4119654" cy="1714500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44D8D-C9CF-43B2-905D-2368B17A5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0188" y="914400"/>
            <a:ext cx="5737412" cy="50291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4BF0C-D14C-46D7-ACDD-1885DDD88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372" y="2697479"/>
            <a:ext cx="4119654" cy="32461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D7D8D-72E7-4ABD-BB87-80BB4900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355D4-E008-43B0-96BF-859EDB565CF3}" type="datetime1">
              <a:rPr lang="en-US" smtClean="0"/>
              <a:t>11/28/23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D9C1CE-C8CE-4364-A021-ADC2D6472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6FA33-09EF-495A-853E-63750CA37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2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023E-952E-40DF-A101-74D22789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2" y="647700"/>
            <a:ext cx="4119654" cy="1714500"/>
          </a:xfrm>
        </p:spPr>
        <p:txBody>
          <a:bodyPr anchor="b">
            <a:no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1E98DD-BF5D-4CCA-8C66-F2A6CE1127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486400" y="914400"/>
            <a:ext cx="5791200" cy="50291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EC22A6-F2C2-4A88-BEE5-2D6CEB520E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372" y="2697480"/>
            <a:ext cx="4119654" cy="31715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1F755-C7AF-4C50-8CA8-828612A7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FFC2C-50FC-4DE9-8301-FE9F5C37B4EF}" type="datetime1">
              <a:rPr lang="en-US" smtClean="0"/>
              <a:t>11/28/23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EDE175-E818-477C-A3F6-7DD65C126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0B8E3-DB91-440B-818F-71E4248BB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2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EB7D6-B8CB-49E3-874F-2255BEE82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1" y="647700"/>
            <a:ext cx="10625229" cy="11470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EEAC5-A8AB-4FE8-A270-D70F7DED4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371" y="2095500"/>
            <a:ext cx="10620855" cy="3848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6506C-52BF-4C05-AD31-7C08B8015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2371" y="6332538"/>
            <a:ext cx="3006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spc="100" baseline="0">
                <a:solidFill>
                  <a:schemeClr val="tx1"/>
                </a:solidFill>
              </a:defRPr>
            </a:lvl1pPr>
          </a:lstStyle>
          <a:p>
            <a:fld id="{FE5B6021-9B41-45E4-8CD3-07E0C022B19F}" type="datetime1">
              <a:rPr lang="en-US" smtClean="0"/>
              <a:t>11/28/23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34630-6C67-4A40-A499-CB025B2438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34169" y="6332538"/>
            <a:ext cx="35054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spc="1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4E14B-0EE8-4015-809C-DD36B5459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4747" y="6332538"/>
            <a:ext cx="5398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spc="100" baseline="0">
                <a:solidFill>
                  <a:schemeClr val="tx1"/>
                </a:solidFill>
              </a:defRPr>
            </a:lvl1pPr>
          </a:lstStyle>
          <a:p>
            <a:fld id="{4BA915EE-10CB-4CF1-8569-6154455D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9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04" r:id="rId6"/>
    <p:sldLayoutId id="2147483700" r:id="rId7"/>
    <p:sldLayoutId id="2147483701" r:id="rId8"/>
    <p:sldLayoutId id="2147483702" r:id="rId9"/>
    <p:sldLayoutId id="2147483703" r:id="rId10"/>
    <p:sldLayoutId id="2147483705" r:id="rId11"/>
  </p:sldLayoutIdLst>
  <p:hf sldNum="0" hdr="0" ftr="0" dt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600" kern="1200" cap="all" spc="300" baseline="0">
          <a:solidFill>
            <a:srgbClr val="FFFFFF"/>
          </a:solidFill>
          <a:highlight>
            <a:srgbClr val="000000"/>
          </a:highligh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SzPct val="7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SzPct val="7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SzPct val="7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SzPct val="7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SzPct val="7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buxton@uoregon.edu" TargetMode="External"/><Relationship Id="rId5" Type="http://schemas.openxmlformats.org/officeDocument/2006/relationships/hyperlink" Target="mailto:ghayden@uoregon.edu" TargetMode="External"/><Relationship Id="rId4" Type="http://schemas.openxmlformats.org/officeDocument/2006/relationships/hyperlink" Target="mailto:lharlan@uoreon.edu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ddit.com/r/ProgrammerHumor/comments/nu3d5t/i_thought_same_somehow/" TargetMode="External"/><Relationship Id="rId3" Type="http://schemas.openxmlformats.org/officeDocument/2006/relationships/hyperlink" Target="https://twitter.com/weirdlilguys/status/1565870440890806272" TargetMode="External"/><Relationship Id="rId7" Type="http://schemas.openxmlformats.org/officeDocument/2006/relationships/hyperlink" Target="https://doughenningproject.com/2020/05/20/shia-lebouf-snl-sketch/" TargetMode="External"/><Relationship Id="rId2" Type="http://schemas.openxmlformats.org/officeDocument/2006/relationships/hyperlink" Target="https://www.reddit.com/r/MemeEconomy/comments/9upm7x/alternate_to_popular_meme_hot_off_the_pres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keameme.org/meme/one-does-not-5c172f" TargetMode="External"/><Relationship Id="rId5" Type="http://schemas.openxmlformats.org/officeDocument/2006/relationships/hyperlink" Target="https://cheezburger.com/5332046848/i-look-amazin" TargetMode="External"/><Relationship Id="rId10" Type="http://schemas.openxmlformats.org/officeDocument/2006/relationships/hyperlink" Target="https://imgs.xkcd.com/comics/code_lifespan.png" TargetMode="External"/><Relationship Id="rId4" Type="http://schemas.openxmlformats.org/officeDocument/2006/relationships/hyperlink" Target="https://knowyourmeme.com/memes/pepe-silvia" TargetMode="External"/><Relationship Id="rId9" Type="http://schemas.openxmlformats.org/officeDocument/2006/relationships/hyperlink" Target="https://gregdeckler.com/2023/05/01/day-4312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F886182-3ADC-447F-B077-24411DB56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6A393A-0678-FDD1-54BD-976300991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075" r="-2" b="18924"/>
          <a:stretch/>
        </p:blipFill>
        <p:spPr>
          <a:xfrm>
            <a:off x="-71891" y="10"/>
            <a:ext cx="12192000" cy="68579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7F1335F-97CE-4842-9A57-2B6A3F459D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3644537"/>
            <a:ext cx="12192002" cy="3213463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62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562" y="5334515"/>
            <a:ext cx="5269580" cy="12515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i="1" u="sng">
                <a:cs typeface="Calibri"/>
              </a:rPr>
              <a:t>Lydia Harlan, Kristin Buxton, &amp; Gabriele Hayden University of Oregon Libraries</a:t>
            </a:r>
            <a:endParaRPr lang="en-US">
              <a:cs typeface="Calibri"/>
            </a:endParaRPr>
          </a:p>
          <a:p>
            <a:endParaRPr lang="en-US">
              <a:solidFill>
                <a:srgbClr val="FFFFFF"/>
              </a:solidFill>
              <a:cs typeface="Calibri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CA97481-B633-68CD-8A23-962D1F88CA4A}"/>
              </a:ext>
            </a:extLst>
          </p:cNvPr>
          <p:cNvSpPr txBox="1">
            <a:spLocks/>
          </p:cNvSpPr>
          <p:nvPr/>
        </p:nvSpPr>
        <p:spPr>
          <a:xfrm>
            <a:off x="465465" y="345776"/>
            <a:ext cx="10625229" cy="11470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600" kern="1200" cap="all" spc="300" baseline="0">
                <a:solidFill>
                  <a:srgbClr val="FFFFFF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9C2CC617-E051-91FA-6533-33F2330C8220}"/>
              </a:ext>
            </a:extLst>
          </p:cNvPr>
          <p:cNvSpPr txBox="1">
            <a:spLocks/>
          </p:cNvSpPr>
          <p:nvPr/>
        </p:nvSpPr>
        <p:spPr>
          <a:xfrm>
            <a:off x="652371" y="647700"/>
            <a:ext cx="10625229" cy="11470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600" kern="1200" cap="all" spc="300" baseline="0">
                <a:solidFill>
                  <a:srgbClr val="FFFFFF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defRPr>
            </a:lvl1pPr>
          </a:lstStyle>
          <a:p>
            <a:r>
              <a:rPr lang="en-US" i="1" dirty="0"/>
              <a:t>Automating for success:</a:t>
            </a:r>
          </a:p>
          <a:p>
            <a:r>
              <a:rPr lang="en-US" i="1" dirty="0"/>
              <a:t>Making invisible work visible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D1BDC-9BC4-8A87-07FB-B233836E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3A6-826A-01B4-EA5B-9FBDA91B6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numCol="2" rtlCol="0" anchor="t">
            <a:normAutofit/>
          </a:bodyPr>
          <a:lstStyle/>
          <a:p>
            <a:pPr marL="0" indent="0">
              <a:buNone/>
            </a:pPr>
            <a:endParaRPr lang="en-US" sz="140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>
              <a:latin typeface="Calibri"/>
              <a:cs typeface="Calibri"/>
            </a:endParaRPr>
          </a:p>
          <a:p>
            <a:pPr marL="463550" indent="-463550">
              <a:buNone/>
            </a:pPr>
            <a:r>
              <a:rPr lang="en-US">
                <a:latin typeface="Grandview"/>
                <a:cs typeface="Calibri"/>
              </a:rPr>
              <a:t>Is there a project you think would be solved by a cross functional team? </a:t>
            </a:r>
            <a:endParaRPr lang="en-US">
              <a:latin typeface="Grandview"/>
            </a:endParaRPr>
          </a:p>
          <a:p>
            <a:pPr marL="463550" indent="-463550">
              <a:buNone/>
            </a:pPr>
            <a:r>
              <a:rPr lang="en-US">
                <a:latin typeface="Grandview"/>
                <a:ea typeface="Segoe UI Emoji"/>
                <a:cs typeface="Calibri"/>
              </a:rPr>
              <a:t>Is </a:t>
            </a:r>
            <a:r>
              <a:rPr lang="en-US">
                <a:latin typeface="Grandview"/>
                <a:cs typeface="Calibri"/>
              </a:rPr>
              <a:t>there</a:t>
            </a:r>
            <a:r>
              <a:rPr lang="en-US">
                <a:latin typeface="Grandview"/>
                <a:ea typeface="Segoe UI Emoji"/>
                <a:cs typeface="Calibri"/>
              </a:rPr>
              <a:t> a successful cross functional project you’ve worked on? </a:t>
            </a:r>
          </a:p>
          <a:p>
            <a:pPr marL="463550" indent="-463550">
              <a:buNone/>
            </a:pPr>
            <a:r>
              <a:rPr lang="en-US">
                <a:latin typeface="Grandview"/>
                <a:ea typeface="Segoe UI Emoji"/>
                <a:cs typeface="Calibri"/>
              </a:rPr>
              <a:t>What made it successful? </a:t>
            </a:r>
            <a:endParaRPr lang="en-US" sz="1100">
              <a:latin typeface="Grandview"/>
              <a:ea typeface="Segoe UI Emoji"/>
            </a:endParaRPr>
          </a:p>
          <a:p>
            <a:endParaRPr lang="en-US"/>
          </a:p>
        </p:txBody>
      </p:sp>
      <p:pic>
        <p:nvPicPr>
          <p:cNvPr id="5" name="Picture 4" descr="&quot;i look amazin / in a mirror&quot; At first glance appears to be the cat looking at itself in a mirror. On closer inspection we see a cat looking through a door with a window in it at a a large bobcat. &#10;">
            <a:extLst>
              <a:ext uri="{FF2B5EF4-FFF2-40B4-BE49-F238E27FC236}">
                <a16:creationId xmlns:a16="http://schemas.microsoft.com/office/drawing/2014/main" id="{6A6FE5B7-EDFB-526C-626D-4155D793D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061" y="2291891"/>
            <a:ext cx="4906296" cy="347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942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D1BDC-9BC4-8A87-07FB-B233836E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3A6-826A-01B4-EA5B-9FBDA91B6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numCol="2" rtlCol="0" anchor="t">
            <a:normAutofit/>
          </a:bodyPr>
          <a:lstStyle/>
          <a:p>
            <a:pPr marL="0" indent="0">
              <a:buNone/>
            </a:pPr>
            <a:endParaRPr lang="en-US" sz="140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>
              <a:latin typeface="Calibri"/>
              <a:cs typeface="Calibri"/>
            </a:endParaRPr>
          </a:p>
          <a:p>
            <a:pPr marL="463550" indent="-463550">
              <a:buNone/>
            </a:pPr>
            <a:r>
              <a:rPr lang="en-US">
                <a:latin typeface="Grandview"/>
                <a:cs typeface="Calibri"/>
              </a:rPr>
              <a:t>Is there a project you think would be solved by a cross functional team? </a:t>
            </a:r>
            <a:endParaRPr lang="en-US">
              <a:latin typeface="Grandview"/>
            </a:endParaRPr>
          </a:p>
          <a:p>
            <a:pPr marL="463550" indent="-463550">
              <a:buNone/>
            </a:pPr>
            <a:r>
              <a:rPr lang="en-US">
                <a:latin typeface="Grandview"/>
                <a:ea typeface="Segoe UI Emoji"/>
                <a:cs typeface="Calibri"/>
              </a:rPr>
              <a:t>Is </a:t>
            </a:r>
            <a:r>
              <a:rPr lang="en-US">
                <a:latin typeface="Grandview"/>
                <a:cs typeface="Calibri"/>
              </a:rPr>
              <a:t>there</a:t>
            </a:r>
            <a:r>
              <a:rPr lang="en-US">
                <a:latin typeface="Grandview"/>
                <a:ea typeface="Segoe UI Emoji"/>
                <a:cs typeface="Calibri"/>
              </a:rPr>
              <a:t> a successful cross functional project you’ve worked on? </a:t>
            </a:r>
          </a:p>
          <a:p>
            <a:pPr marL="463550" indent="-463550">
              <a:buNone/>
            </a:pPr>
            <a:r>
              <a:rPr lang="en-US">
                <a:latin typeface="Grandview"/>
                <a:ea typeface="Segoe UI Emoji"/>
                <a:cs typeface="Calibri"/>
              </a:rPr>
              <a:t>What made it successful? </a:t>
            </a:r>
            <a:endParaRPr lang="en-US" sz="1100">
              <a:latin typeface="Grandview"/>
              <a:ea typeface="Segoe UI Emoji"/>
            </a:endParaRPr>
          </a:p>
          <a:p>
            <a:endParaRPr lang="en-US"/>
          </a:p>
        </p:txBody>
      </p:sp>
      <p:pic>
        <p:nvPicPr>
          <p:cNvPr id="4" name="Online Media 2" descr="5-minute-timer_hd">
            <a:hlinkClick r:id="" action="ppaction://media"/>
            <a:extLst>
              <a:ext uri="{FF2B5EF4-FFF2-40B4-BE49-F238E27FC236}">
                <a16:creationId xmlns:a16="http://schemas.microsoft.com/office/drawing/2014/main" id="{99C6AAA7-B608-C005-70F2-77ACF3CC8A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89804" y="2476131"/>
            <a:ext cx="4383422" cy="190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3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3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why of the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202124"/>
                </a:solidFill>
                <a:latin typeface="Grandview Display"/>
                <a:cs typeface="Calibri"/>
              </a:rPr>
              <a:t>Bring different backgrounds and skills together to propel the library forward</a:t>
            </a:r>
          </a:p>
          <a:p>
            <a:r>
              <a:rPr lang="en-US" dirty="0">
                <a:solidFill>
                  <a:srgbClr val="202124"/>
                </a:solidFill>
                <a:latin typeface="Grandview Display"/>
                <a:cs typeface="Calibri"/>
              </a:rPr>
              <a:t>We wanted to invest in ourselves and our skill set</a:t>
            </a:r>
          </a:p>
          <a:p>
            <a:r>
              <a:rPr lang="en-US" dirty="0">
                <a:solidFill>
                  <a:srgbClr val="202124"/>
                </a:solidFill>
                <a:latin typeface="Grandview Display"/>
                <a:cs typeface="Calibri"/>
              </a:rPr>
              <a:t>Project became a catalyst to motivate and direct professional growth</a:t>
            </a:r>
          </a:p>
          <a:p>
            <a:r>
              <a:rPr lang="en-US" dirty="0">
                <a:solidFill>
                  <a:srgbClr val="202124"/>
                </a:solidFill>
                <a:ea typeface="+mn-lt"/>
                <a:cs typeface="+mn-lt"/>
              </a:rPr>
              <a:t>The team became a cohort of people learning the same tools at the same time</a:t>
            </a:r>
          </a:p>
          <a:p>
            <a:r>
              <a:rPr lang="en-US" dirty="0">
                <a:solidFill>
                  <a:srgbClr val="202124"/>
                </a:solidFill>
                <a:latin typeface="Grandview Display"/>
                <a:cs typeface="Calibri"/>
              </a:rPr>
              <a:t>Taught ourselves (loosely) about project management and productivity</a:t>
            </a:r>
            <a:endParaRPr lang="en-US" dirty="0">
              <a:solidFill>
                <a:srgbClr val="202124"/>
              </a:solidFill>
              <a:cs typeface="Calibri"/>
            </a:endParaRPr>
          </a:p>
          <a:p>
            <a:r>
              <a:rPr lang="en-US" dirty="0">
                <a:solidFill>
                  <a:srgbClr val="202124"/>
                </a:solidFill>
                <a:latin typeface="Grandview Display"/>
                <a:cs typeface="Calibri"/>
              </a:rPr>
              <a:t>Able to apply skills developed in this project to other projects </a:t>
            </a:r>
          </a:p>
          <a:p>
            <a:r>
              <a:rPr lang="en-US" dirty="0">
                <a:solidFill>
                  <a:srgbClr val="202124"/>
                </a:solidFill>
                <a:cs typeface="Calibri"/>
              </a:rPr>
              <a:t>Contribute to a culture of growth, which in itself strengthens the organization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569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12729-7493-94E1-9D28-0B70A5E29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work together?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C0B03-F10A-09F3-020E-4B37B24F0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1793120"/>
            <a:ext cx="10620855" cy="461009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>
                <a:latin typeface="Grandview Display"/>
                <a:cs typeface="Calibri"/>
              </a:rPr>
              <a:t>Recognize differing levels of </a:t>
            </a:r>
          </a:p>
          <a:p>
            <a:pPr lvl="1"/>
            <a:r>
              <a:rPr lang="en-US">
                <a:latin typeface="Grandview Display"/>
                <a:cs typeface="Calibri"/>
              </a:rPr>
              <a:t>excitement </a:t>
            </a:r>
            <a:endParaRPr lang="en-US">
              <a:latin typeface="Grandview Display"/>
            </a:endParaRPr>
          </a:p>
          <a:p>
            <a:pPr lvl="1"/>
            <a:r>
              <a:rPr lang="en-US">
                <a:latin typeface="Grandview Display"/>
                <a:cs typeface="Calibri"/>
              </a:rPr>
              <a:t>engagement </a:t>
            </a:r>
          </a:p>
          <a:p>
            <a:pPr lvl="1"/>
            <a:r>
              <a:rPr lang="en-US">
                <a:latin typeface="Grandview Display"/>
                <a:cs typeface="Calibri"/>
              </a:rPr>
              <a:t>motivation </a:t>
            </a:r>
          </a:p>
          <a:p>
            <a:pPr lvl="1"/>
            <a:r>
              <a:rPr lang="en-US">
                <a:latin typeface="Grandview Display"/>
                <a:cs typeface="Calibri"/>
              </a:rPr>
              <a:t>prioritization </a:t>
            </a:r>
          </a:p>
          <a:p>
            <a:pPr lvl="1"/>
            <a:r>
              <a:rPr lang="en-US">
                <a:latin typeface="Grandview Display"/>
                <a:cs typeface="Calibri"/>
              </a:rPr>
              <a:t>and time over time </a:t>
            </a:r>
          </a:p>
          <a:p>
            <a:r>
              <a:rPr lang="en-US" sz="1800">
                <a:ea typeface="+mn-lt"/>
                <a:cs typeface="+mn-lt"/>
              </a:rPr>
              <a:t>Communicate what you need </a:t>
            </a:r>
          </a:p>
          <a:p>
            <a:r>
              <a:rPr lang="en-US" sz="1800">
                <a:ea typeface="+mn-lt"/>
                <a:cs typeface="+mn-lt"/>
              </a:rPr>
              <a:t>Celebrate small victories</a:t>
            </a:r>
          </a:p>
          <a:p>
            <a:r>
              <a:rPr lang="en-US" sz="1800">
                <a:latin typeface="Grandview Display"/>
                <a:ea typeface="+mn-lt"/>
                <a:cs typeface="Arial"/>
              </a:rPr>
              <a:t>Please and Thank You</a:t>
            </a:r>
          </a:p>
          <a:p>
            <a:r>
              <a:rPr lang="en-US" sz="1800">
                <a:ea typeface="+mn-lt"/>
                <a:cs typeface="+mn-lt"/>
              </a:rPr>
              <a:t>Meme / GIF economy</a:t>
            </a:r>
            <a:endParaRPr lang="en-US" sz="1800">
              <a:latin typeface="Arial"/>
              <a:ea typeface="+mn-lt"/>
              <a:cs typeface="Arial"/>
            </a:endParaRPr>
          </a:p>
          <a:p>
            <a:endParaRPr lang="en-US" sz="1400">
              <a:ea typeface="+mn-lt"/>
              <a:cs typeface="+mn-lt"/>
            </a:endParaRPr>
          </a:p>
        </p:txBody>
      </p:sp>
      <p:pic>
        <p:nvPicPr>
          <p:cNvPr id="4" name="Picture 3" descr="Meme: &quot;One does not simply make the dream work / without the teamwork.&quot; Image is of a person with long hair and beard explaining something. Person is Boromir from Lord of the Rings, who says in the film &quot;One does not simply walk into Mordor.&quot;&#10;">
            <a:extLst>
              <a:ext uri="{FF2B5EF4-FFF2-40B4-BE49-F238E27FC236}">
                <a16:creationId xmlns:a16="http://schemas.microsoft.com/office/drawing/2014/main" id="{706E5DA9-CB46-AA76-B193-1022A020B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432" y="2095371"/>
            <a:ext cx="7005636" cy="407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41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1" y="914400"/>
            <a:ext cx="5443629" cy="1891275"/>
          </a:xfrm>
        </p:spPr>
        <p:txBody>
          <a:bodyPr anchor="t">
            <a:normAutofit/>
          </a:bodyPr>
          <a:lstStyle/>
          <a:p>
            <a:r>
              <a:rPr lang="en-US" sz="3200"/>
              <a:t>Process</a:t>
            </a:r>
          </a:p>
        </p:txBody>
      </p:sp>
      <p:pic>
        <p:nvPicPr>
          <p:cNvPr id="6" name="Picture 5" descr="Meme: To the left is the text &quot;Users wondering why their totals are wrong in Power BI&quot; over face of stressed-looking Nicolas Cage. To the right is the text &quot;microsoft&quot; over the face of a beaming, carefree Pedro Pascal. Images are from The Unbearable Weight of Massive Talent in which Nicolas Cage looks at Pedro Pascal's character suspiciously as the two drive in a car while Pascal absent-mindedly beams at him.">
            <a:extLst>
              <a:ext uri="{FF2B5EF4-FFF2-40B4-BE49-F238E27FC236}">
                <a16:creationId xmlns:a16="http://schemas.microsoft.com/office/drawing/2014/main" id="{7674308F-5E98-5A45-A3CC-33790F456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033" y="2180569"/>
            <a:ext cx="5919880" cy="3328590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9641" y="914400"/>
            <a:ext cx="4157958" cy="5431766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 fontAlgn="base">
              <a:lnSpc>
                <a:spcPct val="110000"/>
              </a:lnSpc>
            </a:pPr>
            <a:r>
              <a:rPr lang="en-US" sz="1400" b="0" i="0">
                <a:effectLst/>
              </a:rPr>
              <a:t>Weekly (</a:t>
            </a:r>
            <a:r>
              <a:rPr lang="en-US" sz="1400" b="0" i="0" err="1">
                <a:effectLst/>
              </a:rPr>
              <a:t>ish</a:t>
            </a:r>
            <a:r>
              <a:rPr lang="en-US" sz="1400" b="0" i="0">
                <a:effectLst/>
              </a:rPr>
              <a:t>) Zoom meetings</a:t>
            </a:r>
          </a:p>
          <a:p>
            <a:pPr lvl="1" fontAlgn="base">
              <a:lnSpc>
                <a:spcPct val="110000"/>
              </a:lnSpc>
            </a:pPr>
            <a:r>
              <a:rPr lang="en-US" sz="1400"/>
              <a:t>Standing meetings</a:t>
            </a:r>
          </a:p>
          <a:p>
            <a:pPr lvl="1">
              <a:lnSpc>
                <a:spcPct val="110000"/>
              </a:lnSpc>
            </a:pPr>
            <a:r>
              <a:rPr lang="en-US" sz="1400"/>
              <a:t>Working</a:t>
            </a:r>
            <a:r>
              <a:rPr lang="en-US" sz="1400" b="0" i="0">
                <a:effectLst/>
              </a:rPr>
              <a:t> meetings</a:t>
            </a:r>
            <a:endParaRPr lang="en-US" sz="1400"/>
          </a:p>
          <a:p>
            <a:pPr lvl="1">
              <a:lnSpc>
                <a:spcPct val="110000"/>
              </a:lnSpc>
            </a:pPr>
            <a:r>
              <a:rPr lang="en-US" sz="1400"/>
              <a:t>Occasional meeting clusters</a:t>
            </a:r>
          </a:p>
          <a:p>
            <a:pPr lvl="1" fontAlgn="base">
              <a:lnSpc>
                <a:spcPct val="110000"/>
              </a:lnSpc>
            </a:pPr>
            <a:r>
              <a:rPr lang="en-US" sz="1400"/>
              <a:t>T</a:t>
            </a:r>
            <a:r>
              <a:rPr lang="en-US" sz="1400" b="0" i="0">
                <a:effectLst/>
              </a:rPr>
              <a:t>ag-team challenging bits</a:t>
            </a:r>
            <a:r>
              <a:rPr lang="en-US" sz="1400"/>
              <a:t>: no</a:t>
            </a:r>
            <a:r>
              <a:rPr lang="en-US" sz="1400" b="0" i="0">
                <a:effectLst/>
              </a:rPr>
              <a:t> one</a:t>
            </a:r>
            <a:r>
              <a:rPr lang="en-US" sz="1400"/>
              <a:t> is</a:t>
            </a:r>
            <a:r>
              <a:rPr lang="en-US" sz="1400" b="0" i="0">
                <a:effectLst/>
              </a:rPr>
              <a:t> stuck all alone. </a:t>
            </a:r>
          </a:p>
          <a:p>
            <a:pPr>
              <a:lnSpc>
                <a:spcPct val="110000"/>
              </a:lnSpc>
            </a:pPr>
            <a:r>
              <a:rPr lang="en-US" sz="1400"/>
              <a:t>Break the project into tiny parts</a:t>
            </a:r>
          </a:p>
          <a:p>
            <a:pPr>
              <a:lnSpc>
                <a:spcPct val="110000"/>
              </a:lnSpc>
            </a:pPr>
            <a:r>
              <a:rPr lang="en-US" sz="1400">
                <a:ea typeface="+mn-lt"/>
                <a:cs typeface="+mn-lt"/>
              </a:rPr>
              <a:t>Independent work</a:t>
            </a:r>
            <a:endParaRPr lang="en-US" sz="1400"/>
          </a:p>
          <a:p>
            <a:pPr lvl="1">
              <a:lnSpc>
                <a:spcPct val="110000"/>
              </a:lnSpc>
            </a:pPr>
            <a:r>
              <a:rPr lang="en-US" sz="1400" b="0" i="0">
                <a:effectLst/>
              </a:rPr>
              <a:t>Alma Analytics</a:t>
            </a:r>
            <a:endParaRPr lang="en-US" sz="1400"/>
          </a:p>
          <a:p>
            <a:pPr lvl="1">
              <a:lnSpc>
                <a:spcPct val="110000"/>
              </a:lnSpc>
            </a:pPr>
            <a:r>
              <a:rPr lang="en-US" sz="1400" b="0" i="0">
                <a:effectLst/>
              </a:rPr>
              <a:t>importing data into Power BI</a:t>
            </a:r>
            <a:endParaRPr lang="en-US" sz="1400"/>
          </a:p>
          <a:p>
            <a:pPr lvl="1">
              <a:lnSpc>
                <a:spcPct val="110000"/>
              </a:lnSpc>
            </a:pPr>
            <a:r>
              <a:rPr lang="en-US" sz="1400" b="0" i="0">
                <a:effectLst/>
              </a:rPr>
              <a:t>Python coding.</a:t>
            </a:r>
            <a:r>
              <a:rPr lang="en-US" sz="1400"/>
              <a:t> </a:t>
            </a:r>
          </a:p>
          <a:p>
            <a:pPr fontAlgn="base">
              <a:lnSpc>
                <a:spcPct val="110000"/>
              </a:lnSpc>
            </a:pPr>
            <a:r>
              <a:rPr lang="en-US" sz="1400"/>
              <a:t>Find help: </a:t>
            </a:r>
          </a:p>
          <a:p>
            <a:pPr lvl="1">
              <a:lnSpc>
                <a:spcPct val="110000"/>
              </a:lnSpc>
            </a:pPr>
            <a:r>
              <a:rPr lang="en-US" sz="1400"/>
              <a:t>Campus Power</a:t>
            </a:r>
            <a:r>
              <a:rPr lang="en-US" sz="1400" b="0" i="0">
                <a:effectLst/>
              </a:rPr>
              <a:t> BI Teams group</a:t>
            </a:r>
            <a:r>
              <a:rPr lang="en-US" sz="1400"/>
              <a:t> </a:t>
            </a:r>
          </a:p>
          <a:p>
            <a:pPr lvl="1">
              <a:lnSpc>
                <a:spcPct val="110000"/>
              </a:lnSpc>
            </a:pPr>
            <a:r>
              <a:rPr lang="en-US" sz="1400"/>
              <a:t>Power BI course</a:t>
            </a:r>
          </a:p>
          <a:p>
            <a:pPr lvl="1">
              <a:lnSpc>
                <a:spcPct val="110000"/>
              </a:lnSpc>
            </a:pPr>
            <a:r>
              <a:rPr lang="en-US" sz="1400">
                <a:ea typeface="+mn-lt"/>
                <a:cs typeface="+mn-lt"/>
              </a:rPr>
              <a:t>Lydia joined API working group</a:t>
            </a:r>
          </a:p>
          <a:p>
            <a:pPr>
              <a:lnSpc>
                <a:spcPct val="110000"/>
              </a:lnSpc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034933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71" y="647700"/>
            <a:ext cx="10625229" cy="796132"/>
          </a:xfrm>
        </p:spPr>
        <p:txBody>
          <a:bodyPr>
            <a:normAutofit/>
          </a:bodyPr>
          <a:lstStyle/>
          <a:p>
            <a:r>
              <a:rPr lang="en-US"/>
              <a:t>the project IN a BIT MORE DETAIL</a:t>
            </a:r>
          </a:p>
        </p:txBody>
      </p:sp>
      <p:pic>
        <p:nvPicPr>
          <p:cNvPr id="3" name="Content Placeholder 2" descr="Screenshot of Power BI bar graph &quot;Average of Electronic Max CPU by Title and Fund.&quot; Each bar represents a journal title, and each color represents a fund within the library used to pay for it. A filter on the right allows users to narrow down by Fund and Fiscal Year. A tab on the top allows users to navigate between this graph (&quot;Cost Per Use&quot;) and other pages entitled &quot;Usage Data&quot;, &quot;Consider ILL&quot;, and &quot;About&quot; ">
            <a:extLst>
              <a:ext uri="{FF2B5EF4-FFF2-40B4-BE49-F238E27FC236}">
                <a16:creationId xmlns:a16="http://schemas.microsoft.com/office/drawing/2014/main" id="{746A6E8A-D8BC-4027-D5FB-1A0E7EFA75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5817" y="1794711"/>
            <a:ext cx="9140674" cy="4800600"/>
          </a:xfrm>
        </p:spPr>
      </p:pic>
    </p:spTree>
    <p:extLst>
      <p:ext uri="{BB962C8B-B14F-4D97-AF65-F5344CB8AC3E}">
        <p14:creationId xmlns:p14="http://schemas.microsoft.com/office/powerpoint/2010/main" val="3339500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13" y="517358"/>
            <a:ext cx="10625229" cy="796132"/>
          </a:xfrm>
        </p:spPr>
        <p:txBody>
          <a:bodyPr>
            <a:normAutofit/>
          </a:bodyPr>
          <a:lstStyle/>
          <a:p>
            <a:r>
              <a:rPr lang="en-US"/>
              <a:t>the project IN a BIT MORE DETAIL</a:t>
            </a:r>
          </a:p>
        </p:txBody>
      </p:sp>
      <p:pic>
        <p:nvPicPr>
          <p:cNvPr id="6" name="Content Placeholder 5" descr="Screenshot of Power BI table &quot;Consider ILL.&quot; Each row represents a journal title (&quot;Normalized Title&quot;). Columns include &quot;Consider ILL&quot; (True/False), &quot;Max Yearly Requests&quot;, &quot;Max Cost&quot;, &quot;Cost Beyond ILL Threshold&quot;, and &quot;Fund.&quot; A tab on the top allows users to navigate between this graph (&quot;Consider ILL&quot;) and other pages entitled &quot;Usage Data&quot;, &quot;Cost Per Use&quot;, and &quot;About&quot; ">
            <a:extLst>
              <a:ext uri="{FF2B5EF4-FFF2-40B4-BE49-F238E27FC236}">
                <a16:creationId xmlns:a16="http://schemas.microsoft.com/office/drawing/2014/main" id="{1C250901-7F1E-ED7D-4621-6A8BC41B1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7855" y="1373606"/>
            <a:ext cx="10438336" cy="5382125"/>
          </a:xfrm>
        </p:spPr>
      </p:pic>
    </p:spTree>
    <p:extLst>
      <p:ext uri="{BB962C8B-B14F-4D97-AF65-F5344CB8AC3E}">
        <p14:creationId xmlns:p14="http://schemas.microsoft.com/office/powerpoint/2010/main" val="1972582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592" y="914399"/>
            <a:ext cx="4787709" cy="1447801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/>
              <a:t>Defining our success</a:t>
            </a:r>
            <a:br>
              <a:rPr lang="en-US" sz="2000"/>
            </a:br>
            <a:endParaRPr lang="en-US"/>
          </a:p>
        </p:txBody>
      </p:sp>
      <p:pic>
        <p:nvPicPr>
          <p:cNvPr id="6" name="Picture 5" descr="Sign with the following, in the format of a Twitter post: &quot;Pinboard @Pinboard&#10;The Programmers' Credo: we do these things not because they are easy, but because we thought they were going to be easy&#10;1:15 PM  Aug 5, 2016&quot;">
            <a:extLst>
              <a:ext uri="{FF2B5EF4-FFF2-40B4-BE49-F238E27FC236}">
                <a16:creationId xmlns:a16="http://schemas.microsoft.com/office/drawing/2014/main" id="{EEE8AE6F-881A-0CD9-1ACC-D0712577A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97" y="2060904"/>
            <a:ext cx="6016579" cy="3496976"/>
          </a:xfrm>
          <a:prstGeom prst="rect">
            <a:avLst/>
          </a:prstGeom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226162A-ECF2-8015-95B7-58CE2CB48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8396" y="2573746"/>
            <a:ext cx="4157958" cy="2474988"/>
          </a:xfrm>
        </p:spPr>
        <p:txBody>
          <a:bodyPr vert="horz" lIns="91440" tIns="45720" rIns="91440" bIns="45720" rtlCol="0" anchor="t">
            <a:noAutofit/>
          </a:bodyPr>
          <a:lstStyle/>
          <a:p>
            <a:pPr fontAlgn="base">
              <a:lnSpc>
                <a:spcPct val="110000"/>
              </a:lnSpc>
            </a:pPr>
            <a:r>
              <a:rPr lang="en-US">
                <a:ea typeface="+mn-lt"/>
                <a:cs typeface="+mn-lt"/>
              </a:rPr>
              <a:t>What does "done" look like?</a:t>
            </a:r>
          </a:p>
          <a:p>
            <a:pPr>
              <a:lnSpc>
                <a:spcPct val="110000"/>
              </a:lnSpc>
            </a:pPr>
            <a:endParaRPr lang="en-US">
              <a:ea typeface="+mn-lt"/>
              <a:cs typeface="+mn-lt"/>
            </a:endParaRPr>
          </a:p>
          <a:p>
            <a:pPr>
              <a:lnSpc>
                <a:spcPct val="110000"/>
              </a:lnSpc>
            </a:pPr>
            <a:r>
              <a:rPr lang="en-US">
                <a:ea typeface="+mn-lt"/>
                <a:cs typeface="+mn-lt"/>
              </a:rPr>
              <a:t>Value of the skills we learned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/>
              <a:t>Value of the final project</a:t>
            </a:r>
          </a:p>
          <a:p>
            <a:pPr>
              <a:lnSpc>
                <a:spcPct val="110000"/>
              </a:lnSpc>
            </a:pPr>
            <a:r>
              <a:rPr lang="en-US"/>
              <a:t>Value of opportunities to come</a:t>
            </a:r>
          </a:p>
          <a:p>
            <a:pPr>
              <a:lnSpc>
                <a:spcPct val="110000"/>
              </a:lnSpc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632724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What did we learn? - Lydia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10620855" cy="43369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endParaRPr lang="en-US" b="0" i="0">
              <a:solidFill>
                <a:srgbClr val="000000"/>
              </a:solidFill>
              <a:effectLst/>
              <a:latin typeface="Grandview Display"/>
              <a:ea typeface="Calibri"/>
              <a:cs typeface="Calibri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Lots of technical tools</a:t>
            </a:r>
          </a:p>
          <a:p>
            <a:pPr fontAlgn="base"/>
            <a:r>
              <a:rPr lang="en-US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I already used Power BI</a:t>
            </a:r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 on </a:t>
            </a:r>
            <a:r>
              <a:rPr lang="en-US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another project about APC fees and impact metrics. </a:t>
            </a:r>
            <a:endParaRPr lang="en-US" b="0" i="0">
              <a:solidFill>
                <a:srgbClr val="000000"/>
              </a:solidFill>
              <a:effectLst/>
              <a:latin typeface="Grandview Display"/>
              <a:ea typeface="Calibri"/>
              <a:cs typeface="Calibri"/>
            </a:endParaRPr>
          </a:p>
          <a:p>
            <a:pPr fontAlgn="base"/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Not the fastest. Could have hired a consultant</a:t>
            </a:r>
            <a:r>
              <a:rPr lang="en-US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, but then we wouldn't have learned anything.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Cross-departmental friendships/relationships helpful for getting other things done</a:t>
            </a:r>
            <a:r>
              <a:rPr lang="en-US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.</a:t>
            </a:r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What did we learn?  - Gabriele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10620855" cy="43369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Iterative </a:t>
            </a:r>
          </a:p>
          <a:p>
            <a:pPr fontAlgn="base"/>
            <a:r>
              <a:rPr lang="en-US" sz="18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Reusable technical skills: </a:t>
            </a:r>
          </a:p>
          <a:p>
            <a:pPr lvl="1"/>
            <a:r>
              <a:rPr lang="en-US" sz="16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Python</a:t>
            </a:r>
            <a:r>
              <a:rPr lang="en-US" sz="16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 API skills</a:t>
            </a:r>
            <a:r>
              <a:rPr lang="en-US" sz="16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 </a:t>
            </a:r>
            <a:endParaRPr lang="en-US" sz="1600"/>
          </a:p>
          <a:p>
            <a:pPr lvl="1"/>
            <a:r>
              <a:rPr lang="en-US" sz="1600">
                <a:solidFill>
                  <a:srgbClr val="000000"/>
                </a:solidFill>
                <a:ea typeface="Calibri"/>
                <a:cs typeface="Calibri"/>
              </a:rPr>
              <a:t>Power BI </a:t>
            </a:r>
            <a:endParaRPr lang="en-US" sz="1600">
              <a:solidFill>
                <a:srgbClr val="000000"/>
              </a:solidFill>
              <a:latin typeface="Grandview Display"/>
              <a:ea typeface="Calibri"/>
              <a:cs typeface="Calibri"/>
            </a:endParaRPr>
          </a:p>
          <a:p>
            <a:r>
              <a:rPr lang="en-US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Kept having to recommit to the project in order to move past barriers or when we lost momentum.  </a:t>
            </a:r>
            <a:endParaRPr lang="en-US"/>
          </a:p>
          <a:p>
            <a:r>
              <a:rPr lang="en-US">
                <a:ea typeface="+mn-lt"/>
                <a:cs typeface="+mn-lt"/>
              </a:rPr>
              <a:t>More understanding of how things work in our various departments. </a:t>
            </a:r>
            <a:endParaRPr lang="en-US" sz="1800">
              <a:latin typeface="Grandview Display"/>
              <a:ea typeface="Calibri"/>
              <a:cs typeface="Calibri"/>
            </a:endParaRPr>
          </a:p>
          <a:p>
            <a:pPr marL="0" indent="0" fontAlgn="base">
              <a:buNone/>
            </a:pPr>
            <a:endParaRPr lang="en-US" sz="1700">
              <a:latin typeface="Arial"/>
              <a:ea typeface="Calibri"/>
              <a:cs typeface="Arial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2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17218-AB49-0929-8D4D-2953BD017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Kristin's 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13F3-2F8B-BCE8-ADA6-7031BAEE3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5558253" cy="38481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Subject Librarian</a:t>
            </a:r>
          </a:p>
          <a:p>
            <a:r>
              <a:rPr lang="en-US"/>
              <a:t>Former Software Engineer</a:t>
            </a:r>
          </a:p>
          <a:p>
            <a:r>
              <a:rPr lang="en-US"/>
              <a:t>Science Fund Manager</a:t>
            </a:r>
          </a:p>
          <a:p>
            <a:r>
              <a:rPr lang="en-US"/>
              <a:t>No Cost per Use?</a:t>
            </a:r>
          </a:p>
        </p:txBody>
      </p:sp>
      <p:pic>
        <p:nvPicPr>
          <p:cNvPr id="4" name="Picture 3" descr="AI generated picture of a librarian with brightly colored hair in a library">
            <a:extLst>
              <a:ext uri="{FF2B5EF4-FFF2-40B4-BE49-F238E27FC236}">
                <a16:creationId xmlns:a16="http://schemas.microsoft.com/office/drawing/2014/main" id="{A42781EE-88C3-6050-EC13-9E133615C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4353" y="1364926"/>
            <a:ext cx="4444092" cy="44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7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What did we learn? - Kristin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10620855" cy="43369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endParaRPr lang="en-US" sz="1800" b="0" i="0">
              <a:solidFill>
                <a:srgbClr val="000000"/>
              </a:solidFill>
              <a:effectLst/>
              <a:latin typeface="Grandview Display"/>
              <a:ea typeface="Calibri"/>
              <a:cs typeface="Calibri"/>
            </a:endParaRPr>
          </a:p>
          <a:p>
            <a:r>
              <a:rPr lang="en-US" sz="1800">
                <a:ea typeface="Calibri"/>
                <a:cs typeface="Calibri"/>
              </a:rPr>
              <a:t>Will be using Power BI for another project looking at use of a physical library space.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Kept having to recommit to the project in order to move past barriers or when we lost momentum.  </a:t>
            </a:r>
          </a:p>
          <a:p>
            <a:pPr fontAlgn="base"/>
            <a:r>
              <a:rPr lang="en-US" sz="18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Power BI </a:t>
            </a:r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campus community – provided training. There are more resources out there than you think. </a:t>
            </a:r>
          </a:p>
          <a:p>
            <a:pPr fontAlgn="base"/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None of us could not have done this project alone. We needed all three of us to bring different knowledge, skills, and approaches. </a:t>
            </a:r>
            <a:endParaRPr lang="en-US" sz="1800">
              <a:solidFill>
                <a:srgbClr val="000000"/>
              </a:solidFill>
              <a:latin typeface="Grandview Display"/>
              <a:ea typeface="Calibri"/>
              <a:cs typeface="Calibri"/>
            </a:endParaRPr>
          </a:p>
          <a:p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Since we started the project all </a:t>
            </a:r>
            <a:r>
              <a:rPr lang="en-US" sz="18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three of</a:t>
            </a:r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 us have been promoted. </a:t>
            </a:r>
            <a:r>
              <a:rPr lang="en-US" sz="18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Recognized</a:t>
            </a:r>
            <a:r>
              <a:rPr lang="en-US" sz="1800" b="0" i="0">
                <a:solidFill>
                  <a:srgbClr val="000000"/>
                </a:solidFill>
                <a:effectLst/>
                <a:latin typeface="Grandview Display"/>
                <a:ea typeface="Calibri"/>
                <a:cs typeface="Calibri"/>
              </a:rPr>
              <a:t> for initiative</a:t>
            </a:r>
            <a:r>
              <a:rPr lang="en-US" sz="1800">
                <a:solidFill>
                  <a:srgbClr val="000000"/>
                </a:solidFill>
                <a:latin typeface="Grandview Display"/>
                <a:ea typeface="Calibri"/>
                <a:cs typeface="Calibri"/>
              </a:rPr>
              <a:t>?</a:t>
            </a:r>
            <a:endParaRPr lang="en-US" sz="1800">
              <a:ea typeface="Calibri"/>
              <a:cs typeface="Calibri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31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Questions?</a:t>
            </a:r>
          </a:p>
        </p:txBody>
      </p:sp>
      <p:pic>
        <p:nvPicPr>
          <p:cNvPr id="4" name="Content Placeholder 3" descr="Cartoon by XKCD.  First panel is titled &quot;How to ensure your code is never reused.&quot; The panel shows a stick figure with straight hair in a ponytail coded female saying to a stick figure coded neutral/male, &quot;It took some extra work to build, but now we'll be able to use it for all our future projects.&quot; Second panel is titled &quot;How to ensure your code lives forever.&quot; Panel shows the same stick figure with a ponytail saying to the other stick figure, &quot;Let's not overthink it; if this code is still in use *that* far in the future, we'll have bigger problems.&quot;">
            <a:extLst>
              <a:ext uri="{FF2B5EF4-FFF2-40B4-BE49-F238E27FC236}">
                <a16:creationId xmlns:a16="http://schemas.microsoft.com/office/drawing/2014/main" id="{ABB8B1F2-0C4E-8C81-15B4-218E582EA4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57367" y="2120081"/>
            <a:ext cx="4722668" cy="3848100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0461F4-667D-1B08-C30C-C51500FB4C20}"/>
              </a:ext>
            </a:extLst>
          </p:cNvPr>
          <p:cNvSpPr txBox="1">
            <a:spLocks/>
          </p:cNvSpPr>
          <p:nvPr/>
        </p:nvSpPr>
        <p:spPr>
          <a:xfrm>
            <a:off x="6496224" y="2796939"/>
            <a:ext cx="4933095" cy="17925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10000"/>
              </a:lnSpc>
            </a:pPr>
            <a:r>
              <a:rPr lang="en-US"/>
              <a:t>Lydia Harlan, </a:t>
            </a:r>
            <a:r>
              <a:rPr lang="en-US">
                <a:hlinkClick r:id="rId4"/>
              </a:rPr>
              <a:t>lharlan@uoregon.edu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/>
              <a:t>Gabriele Hayden, </a:t>
            </a:r>
            <a:r>
              <a:rPr lang="en-US">
                <a:hlinkClick r:id="rId5"/>
              </a:rPr>
              <a:t>ghayden@uoregon.edu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/>
              <a:t>Kristin Buxton, </a:t>
            </a:r>
            <a:r>
              <a:rPr lang="en-US">
                <a:hlinkClick r:id="rId6"/>
              </a:rPr>
              <a:t>kbuxton@uoregon.edu</a:t>
            </a:r>
            <a:endParaRPr lang="en-US"/>
          </a:p>
          <a:p>
            <a:pPr>
              <a:lnSpc>
                <a:spcPct val="110000"/>
              </a:lnSpc>
            </a:pPr>
            <a:endParaRPr lang="en-US" sz="1600"/>
          </a:p>
          <a:p>
            <a:pPr>
              <a:lnSpc>
                <a:spcPct val="110000"/>
              </a:lnSpc>
            </a:pP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771862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EF8AA-0D71-B43F-E45A-296EB83A3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+mj-lt"/>
                <a:cs typeface="+mj-lt"/>
              </a:rPr>
              <a:t>Nitty Gritty what power bi looks like</a:t>
            </a:r>
            <a:endParaRPr lang="en-US"/>
          </a:p>
        </p:txBody>
      </p:sp>
      <p:pic>
        <p:nvPicPr>
          <p:cNvPr id="4" name="Content Placeholder 3" descr="Screenshot of Power BI interface shows a menu across the top and an Entity Relationship Diagram in the center. It shows a one to many relationship between a cost_summary table and an ILL_vs_subscription table.">
            <a:extLst>
              <a:ext uri="{FF2B5EF4-FFF2-40B4-BE49-F238E27FC236}">
                <a16:creationId xmlns:a16="http://schemas.microsoft.com/office/drawing/2014/main" id="{BACCCCC8-92F2-314D-0EEE-D8BFDDC566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4615" y="2095500"/>
            <a:ext cx="7856366" cy="3848100"/>
          </a:xfrm>
        </p:spPr>
      </p:pic>
    </p:spTree>
    <p:extLst>
      <p:ext uri="{BB962C8B-B14F-4D97-AF65-F5344CB8AC3E}">
        <p14:creationId xmlns:p14="http://schemas.microsoft.com/office/powerpoint/2010/main" val="15446715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6ED0B-CD4C-DCC1-D5AE-189DA1D2D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Nitty Gritty power bi m code</a:t>
            </a:r>
          </a:p>
        </p:txBody>
      </p:sp>
      <p:pic>
        <p:nvPicPr>
          <p:cNvPr id="4" name="Content Placeholder 3" descr="Screenshot of of Power Query (M code) in Power BI Desktop. Bottom half of the screen shows tabular data. The center of the screen shows the code that creates/cleans that tabular data. An excerpt of that code is as follows: Table.Addcolumn(#&quot;Renamed columns&quot;, &quot;Fund code Display&quot;, each if Text.Contains([Fund Code], &quot;busi2&quot;) then . . .">
            <a:extLst>
              <a:ext uri="{FF2B5EF4-FFF2-40B4-BE49-F238E27FC236}">
                <a16:creationId xmlns:a16="http://schemas.microsoft.com/office/drawing/2014/main" id="{9C6C5E8F-62F5-470E-2059-BCCF58F3F5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463" y="2095500"/>
            <a:ext cx="7978672" cy="3848100"/>
          </a:xfrm>
        </p:spPr>
      </p:pic>
    </p:spTree>
    <p:extLst>
      <p:ext uri="{BB962C8B-B14F-4D97-AF65-F5344CB8AC3E}">
        <p14:creationId xmlns:p14="http://schemas.microsoft.com/office/powerpoint/2010/main" val="1598034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590C4-C3DE-D4D3-3245-DA096F09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Nitty Gritty power bi </a:t>
            </a:r>
            <a:r>
              <a:rPr lang="en-US" err="1">
                <a:ea typeface="+mj-lt"/>
                <a:cs typeface="+mj-lt"/>
              </a:rPr>
              <a:t>dax</a:t>
            </a:r>
            <a:endParaRPr lang="en-US" err="1"/>
          </a:p>
        </p:txBody>
      </p:sp>
      <p:pic>
        <p:nvPicPr>
          <p:cNvPr id="4" name="Content Placeholder 3" descr="Screenshot of Power BI shows a /.">
            <a:extLst>
              <a:ext uri="{FF2B5EF4-FFF2-40B4-BE49-F238E27FC236}">
                <a16:creationId xmlns:a16="http://schemas.microsoft.com/office/drawing/2014/main" id="{ECEB5230-E446-61C4-8757-4490E83F2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374" y="2095500"/>
            <a:ext cx="7256850" cy="3848100"/>
          </a:xfrm>
        </p:spPr>
      </p:pic>
    </p:spTree>
    <p:extLst>
      <p:ext uri="{BB962C8B-B14F-4D97-AF65-F5344CB8AC3E}">
        <p14:creationId xmlns:p14="http://schemas.microsoft.com/office/powerpoint/2010/main" val="2398526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C4A6E-0FEB-780E-856D-251C35C9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Nitty Gritty python</a:t>
            </a:r>
            <a:endParaRPr lang="en-US"/>
          </a:p>
        </p:txBody>
      </p:sp>
      <p:pic>
        <p:nvPicPr>
          <p:cNvPr id="4" name="Content Placeholder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EBE1955C-DE71-DFF2-6983-C2233DE742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2064" y="2095500"/>
            <a:ext cx="5601468" cy="3848100"/>
          </a:xfrm>
        </p:spPr>
      </p:pic>
    </p:spTree>
    <p:extLst>
      <p:ext uri="{BB962C8B-B14F-4D97-AF65-F5344CB8AC3E}">
        <p14:creationId xmlns:p14="http://schemas.microsoft.com/office/powerpoint/2010/main" val="1872153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C4A6E-0FEB-780E-856D-251C35C9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meme references - chronological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BFCB85-4F39-BDED-37C7-2DBA83EAA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1400"/>
              <a:t>Surprised Pikachu [</a:t>
            </a:r>
            <a:r>
              <a:rPr lang="en-US" sz="1400">
                <a:ea typeface="+mn-lt"/>
                <a:cs typeface="+mn-lt"/>
              </a:rPr>
              <a:t>Digital image]. (2001). Retrieved from</a:t>
            </a:r>
            <a:r>
              <a:rPr lang="en-US" sz="1400"/>
              <a:t> </a:t>
            </a:r>
            <a:r>
              <a:rPr lang="en-US" sz="1400">
                <a:ea typeface="+mn-lt"/>
                <a:cs typeface="+mn-lt"/>
                <a:hlinkClick r:id="rId2"/>
              </a:rPr>
              <a:t>https://www.reddit.com/r/MemeEconomy/comments/9upm7x/alternate_to_popular_meme_hot_off_the_press/</a:t>
            </a:r>
            <a:endParaRPr lang="en-US" sz="1400"/>
          </a:p>
          <a:p>
            <a:r>
              <a:rPr lang="en-US" sz="1400"/>
              <a:t>Cats being weird little guys [Digital image]. 2022. Retrieved from: </a:t>
            </a:r>
            <a:r>
              <a:rPr lang="en-US" sz="1400">
                <a:ea typeface="+mn-lt"/>
                <a:cs typeface="+mn-lt"/>
                <a:hlinkClick r:id="rId3"/>
              </a:rPr>
              <a:t>https://twitter.com/weirdlilguys/status/1565870440890806272</a:t>
            </a:r>
            <a:endParaRPr lang="en-US" sz="1400"/>
          </a:p>
          <a:p>
            <a:r>
              <a:rPr lang="en-US" sz="1400"/>
              <a:t>Pepe Silvia [Digital image]. (2008). Retrieved from </a:t>
            </a:r>
            <a:r>
              <a:rPr lang="en-US" sz="1400">
                <a:ea typeface="+mn-lt"/>
                <a:cs typeface="+mn-lt"/>
                <a:hlinkClick r:id="rId4"/>
              </a:rPr>
              <a:t>https://knowyourmeme.com/memes/pepe-silvia</a:t>
            </a:r>
            <a:endParaRPr lang="en-US" sz="1400"/>
          </a:p>
          <a:p>
            <a:r>
              <a:rPr lang="en-US" sz="1400"/>
              <a:t>I look </a:t>
            </a:r>
            <a:r>
              <a:rPr lang="en-US" sz="1400" err="1"/>
              <a:t>amazin</a:t>
            </a:r>
            <a:r>
              <a:rPr lang="en-US" sz="1400"/>
              <a:t> in a mirror [Digital image]. Retrieved from </a:t>
            </a:r>
            <a:r>
              <a:rPr lang="en-US" sz="1400">
                <a:ea typeface="+mn-lt"/>
                <a:cs typeface="+mn-lt"/>
                <a:hlinkClick r:id="rId5"/>
              </a:rPr>
              <a:t>https://cheezburger.com/5332046848/i-look-amazin</a:t>
            </a:r>
            <a:endParaRPr lang="en-US" sz="1400">
              <a:ea typeface="+mn-lt"/>
              <a:cs typeface="+mn-lt"/>
            </a:endParaRPr>
          </a:p>
          <a:p>
            <a:r>
              <a:rPr lang="en-US" sz="1400">
                <a:ea typeface="+mn-lt"/>
                <a:cs typeface="+mn-lt"/>
              </a:rPr>
              <a:t>One does not simply make the dream work – without the teamwork [Digital image]. Retrieved from </a:t>
            </a:r>
            <a:r>
              <a:rPr lang="en-US" sz="1400">
                <a:ea typeface="+mn-lt"/>
                <a:cs typeface="+mn-lt"/>
                <a:hlinkClick r:id="rId6"/>
              </a:rPr>
              <a:t>https://makeameme.org/meme/one-does-not-5c172f</a:t>
            </a:r>
            <a:endParaRPr lang="en-US" sz="1400">
              <a:ea typeface="+mn-lt"/>
              <a:cs typeface="+mn-lt"/>
            </a:endParaRPr>
          </a:p>
          <a:p>
            <a:r>
              <a:rPr lang="en-US" sz="1400"/>
              <a:t>Shia </a:t>
            </a:r>
            <a:r>
              <a:rPr lang="en-US" sz="1400" err="1"/>
              <a:t>LeBouf</a:t>
            </a:r>
            <a:r>
              <a:rPr lang="en-US" sz="1400"/>
              <a:t> magic [Digital image]. (2008). Retrieved from </a:t>
            </a:r>
            <a:r>
              <a:rPr lang="en-US" sz="1400">
                <a:ea typeface="+mn-lt"/>
                <a:cs typeface="+mn-lt"/>
                <a:hlinkClick r:id="rId7"/>
              </a:rPr>
              <a:t>https://doughenningproject.com/2020/05/20/shia-lebouf-snl-sketch/</a:t>
            </a:r>
            <a:endParaRPr lang="en-US" sz="1400">
              <a:ea typeface="+mn-lt"/>
              <a:cs typeface="+mn-lt"/>
            </a:endParaRPr>
          </a:p>
          <a:p>
            <a:r>
              <a:rPr lang="en-US" sz="1400"/>
              <a:t>Programmer's credo [Digital image]. (2021). Retrieved from </a:t>
            </a:r>
            <a:r>
              <a:rPr lang="en-US" sz="1400">
                <a:ea typeface="+mn-lt"/>
                <a:cs typeface="+mn-lt"/>
                <a:hlinkClick r:id="rId8"/>
              </a:rPr>
              <a:t>https://www.reddit.com/r/ProgrammerHumor/comments/nu3d5t/i_thought_same_somehow/</a:t>
            </a:r>
            <a:endParaRPr lang="en-US" sz="1400">
              <a:ea typeface="+mn-lt"/>
              <a:cs typeface="+mn-lt"/>
            </a:endParaRPr>
          </a:p>
          <a:p>
            <a:r>
              <a:rPr lang="en-US" sz="1400"/>
              <a:t>Day 4,321 [Digital image]. (2023) Retrieved from </a:t>
            </a:r>
            <a:r>
              <a:rPr lang="en-US" sz="1400">
                <a:ea typeface="+mn-lt"/>
                <a:cs typeface="+mn-lt"/>
                <a:hlinkClick r:id="rId9"/>
              </a:rPr>
              <a:t>https://gregdeckler.com/2023/05/01/day-4312/</a:t>
            </a:r>
            <a:endParaRPr lang="en-US" sz="1400"/>
          </a:p>
          <a:p>
            <a:r>
              <a:rPr lang="en-US" sz="1400">
                <a:ea typeface="+mn-lt"/>
                <a:cs typeface="+mn-lt"/>
              </a:rPr>
              <a:t>Code lifespan [Digital image]. Retrieved from </a:t>
            </a:r>
            <a:r>
              <a:rPr lang="en-US" sz="1400">
                <a:solidFill>
                  <a:srgbClr val="808752"/>
                </a:solidFill>
                <a:latin typeface="Grandview Display"/>
                <a:cs typeface="Arial"/>
                <a:hlinkClick r:id="rId10"/>
              </a:rPr>
              <a:t>https://imgs.xkcd.com/comics/code_lifespan.png</a:t>
            </a:r>
            <a:endParaRPr lang="en-US" sz="1400">
              <a:latin typeface="Grandview Display"/>
            </a:endParaRPr>
          </a:p>
          <a:p>
            <a:endParaRPr lang="en-US" sz="1400"/>
          </a:p>
          <a:p>
            <a:endParaRPr lang="en-US" sz="1400"/>
          </a:p>
          <a:p>
            <a:endParaRPr lang="en-US" sz="1400"/>
          </a:p>
          <a:p>
            <a:endParaRPr lang="en-US" sz="1400"/>
          </a:p>
          <a:p>
            <a:endParaRPr lang="en-US" sz="1400"/>
          </a:p>
          <a:p>
            <a:endParaRPr lang="en-US" sz="1400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2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17218-AB49-0929-8D4D-2953BD017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592" y="914399"/>
            <a:ext cx="4787709" cy="1447801"/>
          </a:xfrm>
        </p:spPr>
        <p:txBody>
          <a:bodyPr anchor="b">
            <a:normAutofit/>
          </a:bodyPr>
          <a:lstStyle/>
          <a:p>
            <a:r>
              <a:rPr lang="en-US"/>
              <a:t>Gabriele's 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13F3-2F8B-BCE8-ADA6-7031BAEE3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92" y="2884869"/>
            <a:ext cx="4787710" cy="33254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Data Services Librarian</a:t>
            </a:r>
          </a:p>
          <a:p>
            <a:r>
              <a:rPr lang="en-US"/>
              <a:t>Former English Professor</a:t>
            </a:r>
          </a:p>
          <a:p>
            <a:r>
              <a:rPr lang="en-US"/>
              <a:t>Love to share knowledge</a:t>
            </a:r>
          </a:p>
          <a:p>
            <a:r>
              <a:rPr lang="en-US"/>
              <a:t>Always seeking projects to build technical skill set</a:t>
            </a:r>
          </a:p>
        </p:txBody>
      </p:sp>
      <p:pic>
        <p:nvPicPr>
          <p:cNvPr id="4" name="Picture 3" descr="A woman in a red and black weightlifting singlet smiles after successfully jerking 54 kilos.">
            <a:extLst>
              <a:ext uri="{FF2B5EF4-FFF2-40B4-BE49-F238E27FC236}">
                <a16:creationId xmlns:a16="http://schemas.microsoft.com/office/drawing/2014/main" id="{D9BD3DE0-A18F-CC77-1C59-AF82F187D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287" y="1698877"/>
            <a:ext cx="5223013" cy="3460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732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17218-AB49-0929-8D4D-2953BD017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Lydia's 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13F3-2F8B-BCE8-ADA6-7031BAEE3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4956176" cy="38481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Worked in Acquisitions</a:t>
            </a:r>
          </a:p>
          <a:p>
            <a:r>
              <a:rPr lang="en-US"/>
              <a:t>Now Budget Analyst for my division </a:t>
            </a:r>
          </a:p>
          <a:p>
            <a:pPr lvl="1"/>
            <a:r>
              <a:rPr lang="en-US" sz="2000"/>
              <a:t>including collections</a:t>
            </a:r>
          </a:p>
          <a:p>
            <a:r>
              <a:rPr lang="en-US"/>
              <a:t>Fun with Excel, Alma Analytics, and learn a little new-to-me tech thing every day.</a:t>
            </a:r>
          </a:p>
        </p:txBody>
      </p:sp>
      <p:pic>
        <p:nvPicPr>
          <p:cNvPr id="4" name="Picture 3" descr="Excel: I am useful for making spreadsheets and doing calculations. Me: &quot;Uses excel to make a meme&quot; Excel: pixelated picture of Pikachu">
            <a:extLst>
              <a:ext uri="{FF2B5EF4-FFF2-40B4-BE49-F238E27FC236}">
                <a16:creationId xmlns:a16="http://schemas.microsoft.com/office/drawing/2014/main" id="{92CBBA46-2C0F-B167-226C-D1F335C9C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754" y="1105499"/>
            <a:ext cx="5864538" cy="474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3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19DBC-C4BA-BFAF-4FAD-2A2CC837A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we made our invisible work visible.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760D2-3348-515D-3816-CBF9D9BDE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6149497" cy="38481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600"/>
              <a:t>It's literally about visualization</a:t>
            </a:r>
          </a:p>
          <a:p>
            <a:r>
              <a:rPr lang="en-US" sz="1600"/>
              <a:t>Show supervisors, colleagues, groups with an expanding scope.</a:t>
            </a:r>
          </a:p>
          <a:p>
            <a:pPr lvl="1"/>
            <a:r>
              <a:rPr lang="en-US" sz="1600"/>
              <a:t>Collections Budget Group</a:t>
            </a:r>
          </a:p>
          <a:p>
            <a:pPr lvl="1"/>
            <a:r>
              <a:rPr lang="en-US" sz="1600"/>
              <a:t>Collection Managers</a:t>
            </a:r>
          </a:p>
          <a:p>
            <a:pPr lvl="1"/>
            <a:r>
              <a:rPr lang="en-US" sz="1600"/>
              <a:t>Subject Specialists</a:t>
            </a:r>
          </a:p>
          <a:p>
            <a:r>
              <a:rPr lang="en-US" sz="1600"/>
              <a:t>This presentation!</a:t>
            </a:r>
          </a:p>
          <a:p>
            <a:r>
              <a:rPr lang="en-US" sz="1600"/>
              <a:t>Article to come</a:t>
            </a:r>
          </a:p>
        </p:txBody>
      </p:sp>
      <p:pic>
        <p:nvPicPr>
          <p:cNvPr id="4" name="Picture 3" descr="&quot;Magic&quot;: A person with long curly hair and a mustache waves his hands and traces sparkles in the air.&#10;">
            <a:extLst>
              <a:ext uri="{FF2B5EF4-FFF2-40B4-BE49-F238E27FC236}">
                <a16:creationId xmlns:a16="http://schemas.microsoft.com/office/drawing/2014/main" id="{26B1CFD7-BA06-D068-7EA2-5C69383C1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925" y="2086007"/>
            <a:ext cx="4282896" cy="395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0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D1BDC-9BC4-8A87-07FB-B233836E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3A6-826A-01B4-EA5B-9FBDA91B6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371" y="2095500"/>
            <a:ext cx="10750251" cy="3848100"/>
          </a:xfrm>
        </p:spPr>
        <p:txBody>
          <a:bodyPr vert="horz" lIns="91440" tIns="45720" rIns="91440" bIns="45720" numCol="2" rtlCol="0" anchor="t">
            <a:normAutofit/>
          </a:bodyPr>
          <a:lstStyle/>
          <a:p>
            <a:endParaRPr lang="en-US">
              <a:latin typeface="Grandview"/>
              <a:cs typeface="Calibri"/>
            </a:endParaRPr>
          </a:p>
          <a:p>
            <a:r>
              <a:rPr lang="en-US">
                <a:latin typeface="Grandview"/>
                <a:cs typeface="Calibri"/>
              </a:rPr>
              <a:t>What kind of invisible labor do you do? </a:t>
            </a:r>
          </a:p>
          <a:p>
            <a:r>
              <a:rPr lang="en-US">
                <a:latin typeface="Grandview"/>
                <a:ea typeface="+mn-lt"/>
                <a:cs typeface="+mn-lt"/>
              </a:rPr>
              <a:t>What barriers make your work invisible?</a:t>
            </a:r>
          </a:p>
          <a:p>
            <a:r>
              <a:rPr lang="en-US">
                <a:latin typeface="Grandview"/>
                <a:cs typeface="Calibri"/>
              </a:rPr>
              <a:t>What would you need to do to get people to see your invisible labor? </a:t>
            </a:r>
            <a:endParaRPr lang="en-US">
              <a:latin typeface="Grandview"/>
              <a:ea typeface="+mn-lt"/>
              <a:cs typeface="Calibri"/>
            </a:endParaRPr>
          </a:p>
          <a:p>
            <a:r>
              <a:rPr lang="en-US">
                <a:latin typeface="Grandview"/>
                <a:ea typeface="+mn-lt"/>
                <a:cs typeface="+mn-lt"/>
              </a:rPr>
              <a:t>Who could you get to see your work?</a:t>
            </a:r>
            <a:endParaRPr lang="en-US">
              <a:latin typeface="Grandview"/>
            </a:endParaRPr>
          </a:p>
          <a:p>
            <a:endParaRPr lang="en-US"/>
          </a:p>
        </p:txBody>
      </p:sp>
      <p:pic>
        <p:nvPicPr>
          <p:cNvPr id="4" name="Picture 3" descr="A cat looking at a mirror&#10;&#10;Description automatically generated">
            <a:extLst>
              <a:ext uri="{FF2B5EF4-FFF2-40B4-BE49-F238E27FC236}">
                <a16:creationId xmlns:a16="http://schemas.microsoft.com/office/drawing/2014/main" id="{15E2EAFA-E9AB-A021-CE76-D6D73FD37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832" y="1625600"/>
            <a:ext cx="2997536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255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D1BDC-9BC4-8A87-07FB-B233836E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Reflection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3A6-826A-01B4-EA5B-9FBDA91B6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numCol="2" rtlCol="0" anchor="t">
            <a:normAutofit/>
          </a:bodyPr>
          <a:lstStyle/>
          <a:p>
            <a:pPr marL="0" indent="0">
              <a:buNone/>
            </a:pPr>
            <a:endParaRPr lang="en-US" sz="1400">
              <a:latin typeface="Calibri"/>
              <a:cs typeface="Calibri"/>
            </a:endParaRPr>
          </a:p>
          <a:p>
            <a:pPr>
              <a:buFont typeface="Arial"/>
              <a:buChar char="•"/>
            </a:pPr>
            <a:endParaRPr lang="en-US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>
                <a:latin typeface="Arial"/>
                <a:cs typeface="Arial"/>
              </a:rPr>
              <a:t>What kind of invisible labor do you do? </a:t>
            </a:r>
          </a:p>
          <a:p>
            <a:pPr>
              <a:buFont typeface="Arial"/>
              <a:buChar char="•"/>
            </a:pPr>
            <a:r>
              <a:rPr lang="en-US">
                <a:latin typeface="Arial"/>
                <a:ea typeface="Segoe UI Emoji"/>
                <a:cs typeface="Arial"/>
              </a:rPr>
              <a:t>What barriers make your work invisible?</a:t>
            </a:r>
          </a:p>
          <a:p>
            <a:pPr>
              <a:buFont typeface="Arial"/>
              <a:buChar char="•"/>
            </a:pPr>
            <a:r>
              <a:rPr lang="en-US">
                <a:latin typeface="Arial"/>
                <a:ea typeface="Segoe UI Emoji"/>
                <a:cs typeface="Arial"/>
              </a:rPr>
              <a:t>What would you need to do to get people to  see your invisible labor? </a:t>
            </a:r>
          </a:p>
          <a:p>
            <a:pPr>
              <a:buFont typeface="Arial"/>
              <a:buChar char="•"/>
            </a:pPr>
            <a:r>
              <a:rPr lang="en-US">
                <a:latin typeface="Arial"/>
                <a:ea typeface="Segoe UI Emoji"/>
                <a:cs typeface="Arial"/>
              </a:rPr>
              <a:t>Who could you get to see your work?</a:t>
            </a:r>
          </a:p>
          <a:p>
            <a:pPr>
              <a:buFont typeface="Arial"/>
              <a:buChar char="•"/>
            </a:pPr>
            <a:endParaRPr lang="en-US">
              <a:latin typeface="Arial"/>
              <a:ea typeface="Segoe UI Emoji"/>
              <a:cs typeface="Arial"/>
            </a:endParaRPr>
          </a:p>
          <a:p>
            <a:pPr marL="0" indent="0">
              <a:buNone/>
            </a:pPr>
            <a:endParaRPr lang="en-US">
              <a:latin typeface="Segoe UI"/>
              <a:ea typeface="Segoe UI Emoji"/>
              <a:cs typeface="Segoe UI"/>
            </a:endParaRPr>
          </a:p>
          <a:p>
            <a:pPr marL="463550" indent="-463550">
              <a:buNone/>
            </a:pPr>
            <a:endParaRPr lang="en-US">
              <a:latin typeface="Segoe UI"/>
              <a:ea typeface="Segoe UI Emoji"/>
              <a:cs typeface="Segoe UI"/>
            </a:endParaRPr>
          </a:p>
          <a:p>
            <a:endParaRPr lang="en-US"/>
          </a:p>
        </p:txBody>
      </p:sp>
      <p:pic>
        <p:nvPicPr>
          <p:cNvPr id="4" name="Online Media 2" descr="5-minute-timer_hd">
            <a:hlinkClick r:id="" action="ppaction://media"/>
            <a:extLst>
              <a:ext uri="{FF2B5EF4-FFF2-40B4-BE49-F238E27FC236}">
                <a16:creationId xmlns:a16="http://schemas.microsoft.com/office/drawing/2014/main" id="{99C6AAA7-B608-C005-70F2-77ACF3CC8A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89804" y="2476131"/>
            <a:ext cx="4383422" cy="190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5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3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F68DA-5FA0-5D6D-E8CF-46D834522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DESCRIBE PROJECT IN BAREST OF TERMS</a:t>
            </a: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40F0D-67BB-BC68-7900-21707CA55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Grandview Display"/>
                <a:cs typeface="Calibri"/>
              </a:rPr>
              <a:t>Get cost</a:t>
            </a:r>
          </a:p>
          <a:p>
            <a:r>
              <a:rPr lang="en-US">
                <a:latin typeface="Grandview Display"/>
                <a:cs typeface="Calibri"/>
              </a:rPr>
              <a:t>Get use</a:t>
            </a:r>
          </a:p>
          <a:p>
            <a:r>
              <a:rPr lang="en-US">
                <a:latin typeface="Grandview Display"/>
                <a:cs typeface="Calibri"/>
              </a:rPr>
              <a:t>Join, transform data into Cost Per Use</a:t>
            </a:r>
          </a:p>
          <a:p>
            <a:r>
              <a:rPr lang="en-US">
                <a:latin typeface="Grandview Display"/>
                <a:cs typeface="Calibri"/>
              </a:rPr>
              <a:t>Turn static data loads into APIs</a:t>
            </a:r>
          </a:p>
          <a:p>
            <a:r>
              <a:rPr lang="en-US">
                <a:latin typeface="Grandview Display"/>
                <a:cs typeface="Calibri"/>
              </a:rPr>
              <a:t>Make it look pretty</a:t>
            </a:r>
          </a:p>
          <a:p>
            <a:r>
              <a:rPr lang="en-US">
                <a:latin typeface="Grandview Display"/>
                <a:cs typeface="Calibri"/>
              </a:rPr>
              <a:t>Share it</a:t>
            </a:r>
          </a:p>
          <a:p>
            <a:r>
              <a:rPr lang="en-US">
                <a:latin typeface="Grandview Display"/>
                <a:cs typeface="Calibri"/>
              </a:rPr>
              <a:t>Use it</a:t>
            </a:r>
          </a:p>
        </p:txBody>
      </p:sp>
      <p:pic>
        <p:nvPicPr>
          <p:cNvPr id="4" name="Picture 3" descr="Meme of a conspiracy theory ranter: image is of a man in a tie holding a pen and looking at papers on a wall linked by red lines. Explanation: the character Charlie Kelly from It's Always Sunny in Philadelphia goes on a conspiratorial rant about how he believes a person named &quot;Pepe Silvia&quot; does not exist.">
            <a:extLst>
              <a:ext uri="{FF2B5EF4-FFF2-40B4-BE49-F238E27FC236}">
                <a16:creationId xmlns:a16="http://schemas.microsoft.com/office/drawing/2014/main" id="{2D884A78-8721-55D9-56B4-F2DB994E2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591" y="1525375"/>
            <a:ext cx="6718940" cy="425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04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D1BDC-9BC4-8A87-07FB-B233836E2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why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5D3A6-826A-01B4-EA5B-9FBDA91B6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latin typeface="Grandview Display"/>
                <a:cs typeface="Calibri"/>
              </a:rPr>
              <a:t>Context: someone was manually doing all this work, on a long delay, with new analysis each time, and not as comprehensive as we would like</a:t>
            </a:r>
            <a:endParaRPr lang="en-US">
              <a:latin typeface="Grandview Display"/>
            </a:endParaRPr>
          </a:p>
          <a:p>
            <a:r>
              <a:rPr lang="en-US">
                <a:latin typeface="Grandview Display"/>
                <a:cs typeface="Calibri"/>
              </a:rPr>
              <a:t>Breaking down silos.</a:t>
            </a:r>
          </a:p>
          <a:p>
            <a:r>
              <a:rPr lang="en-US">
                <a:latin typeface="Grandview Display"/>
                <a:cs typeface="Calibri"/>
              </a:rPr>
              <a:t>Automating saves the work of several colleagues</a:t>
            </a:r>
          </a:p>
          <a:p>
            <a:r>
              <a:rPr lang="en-US">
                <a:latin typeface="Grandview Display"/>
                <a:cs typeface="Calibri"/>
              </a:rPr>
              <a:t>Allows it to be much more up to date</a:t>
            </a:r>
          </a:p>
          <a:p>
            <a:r>
              <a:rPr lang="en-US">
                <a:latin typeface="Grandview Display"/>
                <a:cs typeface="Calibri"/>
              </a:rPr>
              <a:t>In making invisible work visible, it’s not just visible it’s visualizations (taking it literally) </a:t>
            </a:r>
            <a:r>
              <a:rPr lang="en-US">
                <a:latin typeface="Grandview Display"/>
                <a:ea typeface="Segoe UI Emoji"/>
              </a:rPr>
              <a:t>😊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94055"/>
      </p:ext>
    </p:extLst>
  </p:cSld>
  <p:clrMapOvr>
    <a:masterClrMapping/>
  </p:clrMapOvr>
</p:sld>
</file>

<file path=ppt/theme/theme1.xml><?xml version="1.0" encoding="utf-8"?>
<a:theme xmlns:a="http://schemas.openxmlformats.org/drawingml/2006/main" name="CitationVTI">
  <a:themeElements>
    <a:clrScheme name="AnalogousFromLightSeedLeftStep">
      <a:dk1>
        <a:srgbClr val="000000"/>
      </a:dk1>
      <a:lt1>
        <a:srgbClr val="FFFFFF"/>
      </a:lt1>
      <a:dk2>
        <a:srgbClr val="242C41"/>
      </a:dk2>
      <a:lt2>
        <a:srgbClr val="E7E8E2"/>
      </a:lt2>
      <a:accent1>
        <a:srgbClr val="806EEE"/>
      </a:accent1>
      <a:accent2>
        <a:srgbClr val="4E7AEB"/>
      </a:accent2>
      <a:accent3>
        <a:srgbClr val="30B0E8"/>
      </a:accent3>
      <a:accent4>
        <a:srgbClr val="37B4A6"/>
      </a:accent4>
      <a:accent5>
        <a:srgbClr val="32BB73"/>
      </a:accent5>
      <a:accent6>
        <a:srgbClr val="2DBB35"/>
      </a:accent6>
      <a:hlink>
        <a:srgbClr val="808752"/>
      </a:hlink>
      <a:folHlink>
        <a:srgbClr val="7F7F7F"/>
      </a:folHlink>
    </a:clrScheme>
    <a:fontScheme name="Grandview">
      <a:majorFont>
        <a:latin typeface="Grandview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tationVTI" id="{4899D957-8B31-4AB5-A19D-CB0353FFB667}" vid="{430294D6-2412-4BD3-B567-F0976EA493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1111</Words>
  <Application>Microsoft Macintosh PowerPoint</Application>
  <PresentationFormat>Widescreen</PresentationFormat>
  <Paragraphs>174</Paragraphs>
  <Slides>26</Slides>
  <Notes>21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Grandview</vt:lpstr>
      <vt:lpstr>Grandview Display</vt:lpstr>
      <vt:lpstr>Segoe UI</vt:lpstr>
      <vt:lpstr>CitationVTI</vt:lpstr>
      <vt:lpstr>PowerPoint Presentation</vt:lpstr>
      <vt:lpstr>Kristin's intro</vt:lpstr>
      <vt:lpstr>Gabriele's intro</vt:lpstr>
      <vt:lpstr>Lydia's intro</vt:lpstr>
      <vt:lpstr>How we made our invisible work visible. </vt:lpstr>
      <vt:lpstr>Reflection point</vt:lpstr>
      <vt:lpstr>Reflection point</vt:lpstr>
      <vt:lpstr>DESCRIBE PROJECT IN BAREST OF TERMS </vt:lpstr>
      <vt:lpstr>The why of the project</vt:lpstr>
      <vt:lpstr>Reflection point</vt:lpstr>
      <vt:lpstr>Reflection point</vt:lpstr>
      <vt:lpstr>The why of the team</vt:lpstr>
      <vt:lpstr>How did we work together?</vt:lpstr>
      <vt:lpstr>Process</vt:lpstr>
      <vt:lpstr>the project IN a BIT MORE DETAIL</vt:lpstr>
      <vt:lpstr>the project IN a BIT MORE DETAIL</vt:lpstr>
      <vt:lpstr>Defining our success </vt:lpstr>
      <vt:lpstr>What did we learn? - Lydia</vt:lpstr>
      <vt:lpstr>What did we learn?  - Gabriele</vt:lpstr>
      <vt:lpstr>What did we learn? - Kristin</vt:lpstr>
      <vt:lpstr>Questions?</vt:lpstr>
      <vt:lpstr>Nitty Gritty what power bi looks like</vt:lpstr>
      <vt:lpstr>Nitty Gritty power bi m code</vt:lpstr>
      <vt:lpstr>Nitty Gritty power bi dax</vt:lpstr>
      <vt:lpstr>Nitty Gritty python</vt:lpstr>
      <vt:lpstr>meme references - chronological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Lydia Harlan</dc:creator>
  <cp:lastModifiedBy>Ash Mclaren</cp:lastModifiedBy>
  <cp:revision>223</cp:revision>
  <dcterms:created xsi:type="dcterms:W3CDTF">2023-08-29T17:57:33Z</dcterms:created>
  <dcterms:modified xsi:type="dcterms:W3CDTF">2023-11-28T20:45:07Z</dcterms:modified>
</cp:coreProperties>
</file>