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handoutMasterIdLst>
    <p:handoutMasterId r:id="rId34"/>
  </p:handoutMasterIdLst>
  <p:sldIdLst>
    <p:sldId id="259" r:id="rId2"/>
    <p:sldId id="301" r:id="rId3"/>
    <p:sldId id="319" r:id="rId4"/>
    <p:sldId id="410" r:id="rId5"/>
    <p:sldId id="403" r:id="rId6"/>
    <p:sldId id="404" r:id="rId7"/>
    <p:sldId id="405" r:id="rId8"/>
    <p:sldId id="406" r:id="rId9"/>
    <p:sldId id="407" r:id="rId10"/>
    <p:sldId id="305" r:id="rId11"/>
    <p:sldId id="408" r:id="rId12"/>
    <p:sldId id="296" r:id="rId13"/>
    <p:sldId id="295" r:id="rId14"/>
    <p:sldId id="402" r:id="rId15"/>
    <p:sldId id="409" r:id="rId16"/>
    <p:sldId id="399" r:id="rId17"/>
    <p:sldId id="400" r:id="rId18"/>
    <p:sldId id="397" r:id="rId19"/>
    <p:sldId id="398" r:id="rId20"/>
    <p:sldId id="411" r:id="rId21"/>
    <p:sldId id="412" r:id="rId22"/>
    <p:sldId id="376" r:id="rId23"/>
    <p:sldId id="283" r:id="rId24"/>
    <p:sldId id="287" r:id="rId25"/>
    <p:sldId id="394" r:id="rId26"/>
    <p:sldId id="384" r:id="rId27"/>
    <p:sldId id="284" r:id="rId28"/>
    <p:sldId id="385" r:id="rId29"/>
    <p:sldId id="393" r:id="rId30"/>
    <p:sldId id="386" r:id="rId31"/>
    <p:sldId id="382" r:id="rId32"/>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3B9E"/>
    <a:srgbClr val="ED7D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4580" autoAdjust="0"/>
    <p:restoredTop sz="86410"/>
  </p:normalViewPr>
  <p:slideViewPr>
    <p:cSldViewPr snapToGrid="0">
      <p:cViewPr varScale="1">
        <p:scale>
          <a:sx n="55" d="100"/>
          <a:sy n="55" d="100"/>
        </p:scale>
        <p:origin x="34" y="686"/>
      </p:cViewPr>
      <p:guideLst/>
    </p:cSldViewPr>
  </p:slideViewPr>
  <p:outlineViewPr>
    <p:cViewPr>
      <p:scale>
        <a:sx n="33" d="100"/>
        <a:sy n="33" d="100"/>
      </p:scale>
      <p:origin x="0" y="-5046"/>
    </p:cViewPr>
  </p:outlineViewPr>
  <p:notesTextViewPr>
    <p:cViewPr>
      <p:scale>
        <a:sx n="3" d="2"/>
        <a:sy n="3" d="2"/>
      </p:scale>
      <p:origin x="0" y="0"/>
    </p:cViewPr>
  </p:notesTextViewPr>
  <p:sorterViewPr>
    <p:cViewPr varScale="1">
      <p:scale>
        <a:sx n="100" d="100"/>
        <a:sy n="100" d="100"/>
      </p:scale>
      <p:origin x="0" y="-1157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C:\Users\hixson\Documents\Library_assessment\student\Final_FAU%20Libraries%20Student%20Satisfaction%20Survey%20Spring%202018.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C:\Users\hixson\Documents\Library_assessment\student\Final_FAU%20Libraries%20Student%20Satisfaction%20Survey%20Spring%202018.xlsx" TargetMode="External"/><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oleObject" Target="file:///C:\Users\hixson\Documents\Library_assessment\student\Final_FAU%20Libraries%20Student%20Satisfaction%20Survey%20Spring%202018.xlsx"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oleObject" Target="file:///C:\Users\hixson\Documents\Library_assessment\student\Final_FAU%20Libraries%20Student%20Satisfaction%20Survey%20Spring%202018.xlsx" TargetMode="External"/><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oleObject" Target="file:///C:\Users\hixson\Documents\Library_assessment\student\Final_FAU%20Libraries%20Student%20Satisfaction%20Survey%20Spring%202018.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file:///C:\Users\hixson\Documents\Library_assessment\student\Final_FAU%20Libraries%20Student%20Satisfaction%20Survey%20Spring%202018.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oleObject" Target="file:///C:\Users\hixson\Documents\Library_assessment\student\Final_FAU%20Libraries%20Student%20Satisfaction%20Survey%20Spring%202018.xlsx" TargetMode="External"/><Relationship Id="rId2" Type="http://schemas.microsoft.com/office/2011/relationships/chartColorStyle" Target="colors6.xml"/><Relationship Id="rId1" Type="http://schemas.microsoft.com/office/2011/relationships/chartStyle" Target="style6.xml"/></Relationships>
</file>

<file path=ppt/charts/_rels/chart8.xml.rels><?xml version="1.0" encoding="UTF-8" standalone="yes"?>
<Relationships xmlns="http://schemas.openxmlformats.org/package/2006/relationships"><Relationship Id="rId3" Type="http://schemas.openxmlformats.org/officeDocument/2006/relationships/oleObject" Target="file:///C:\Users\hixson\Documents\Library_assessment\student\Final_FAU%20Libraries%20Student%20Satisfaction%20Survey%20Spring%202018.xlsx" TargetMode="External"/><Relationship Id="rId2" Type="http://schemas.microsoft.com/office/2011/relationships/chartColorStyle" Target="colors7.xml"/><Relationship Id="rId1" Type="http://schemas.microsoft.com/office/2011/relationships/chartStyle" Target="style7.xml"/></Relationships>
</file>

<file path=ppt/charts/_rels/chart9.xml.rels><?xml version="1.0" encoding="UTF-8" standalone="yes"?>
<Relationships xmlns="http://schemas.openxmlformats.org/package/2006/relationships"><Relationship Id="rId3" Type="http://schemas.openxmlformats.org/officeDocument/2006/relationships/oleObject" Target="file:///C:\Users\hixson\Documents\Library_assessment\student\Final_FAU%20Libraries%20Student%20Satisfaction%20Survey%20Spring%202018.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Frequency!$B$3</c:f>
              <c:strCache>
                <c:ptCount val="1"/>
                <c:pt idx="0">
                  <c:v>Responses</c:v>
                </c:pt>
              </c:strCache>
            </c:strRef>
          </c:tx>
          <c:spPr>
            <a:solidFill>
              <a:srgbClr val="FF0000"/>
            </a:solidFill>
            <a:ln>
              <a:prstDash val="solid"/>
            </a:ln>
          </c:spPr>
          <c:invertIfNegative val="0"/>
          <c:dPt>
            <c:idx val="0"/>
            <c:invertIfNegative val="0"/>
            <c:bubble3D val="0"/>
            <c:spPr>
              <a:solidFill>
                <a:srgbClr val="C00000"/>
              </a:solidFill>
              <a:ln>
                <a:prstDash val="solid"/>
              </a:ln>
            </c:spPr>
          </c:dPt>
          <c:dPt>
            <c:idx val="1"/>
            <c:invertIfNegative val="0"/>
            <c:bubble3D val="0"/>
            <c:spPr>
              <a:solidFill>
                <a:srgbClr val="0070C0"/>
              </a:solidFill>
              <a:ln>
                <a:prstDash val="solid"/>
              </a:ln>
            </c:spPr>
          </c:dPt>
          <c:dPt>
            <c:idx val="2"/>
            <c:invertIfNegative val="0"/>
            <c:bubble3D val="0"/>
            <c:spPr>
              <a:solidFill>
                <a:srgbClr val="00B050"/>
              </a:solidFill>
              <a:ln>
                <a:prstDash val="solid"/>
              </a:ln>
            </c:spPr>
          </c:dPt>
          <c:dPt>
            <c:idx val="3"/>
            <c:invertIfNegative val="0"/>
            <c:bubble3D val="0"/>
            <c:spPr>
              <a:solidFill>
                <a:srgbClr val="7030A0"/>
              </a:solidFill>
              <a:ln>
                <a:prstDash val="solid"/>
              </a:ln>
            </c:spPr>
          </c:dPt>
          <c:dPt>
            <c:idx val="5"/>
            <c:invertIfNegative val="0"/>
            <c:bubble3D val="0"/>
            <c:spPr>
              <a:solidFill>
                <a:srgbClr val="00B0F0"/>
              </a:solidFill>
              <a:ln>
                <a:prstDash val="solid"/>
              </a:ln>
            </c:spPr>
          </c:dPt>
          <c:dLbls>
            <c:spPr>
              <a:noFill/>
              <a:ln>
                <a:noFill/>
              </a:ln>
              <a:effectLst/>
            </c:spPr>
            <c:txPr>
              <a:bodyPr wrap="square" lIns="38100" tIns="19050" rIns="38100" bIns="19050" anchor="ctr">
                <a:spAutoFit/>
              </a:bodyPr>
              <a:lstStyle/>
              <a:p>
                <a:pPr>
                  <a:defRPr sz="1200" b="1"/>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Frequency!$A$4:$A$9</c:f>
              <c:strCache>
                <c:ptCount val="6"/>
                <c:pt idx="0">
                  <c:v>Daily</c:v>
                </c:pt>
                <c:pt idx="1">
                  <c:v>Weekly</c:v>
                </c:pt>
                <c:pt idx="2">
                  <c:v>Monthly</c:v>
                </c:pt>
                <c:pt idx="3">
                  <c:v>Each Semester</c:v>
                </c:pt>
                <c:pt idx="4">
                  <c:v>Yearly</c:v>
                </c:pt>
                <c:pt idx="5">
                  <c:v>Never</c:v>
                </c:pt>
              </c:strCache>
            </c:strRef>
          </c:cat>
          <c:val>
            <c:numRef>
              <c:f>Frequency!$B$4:$B$9</c:f>
              <c:numCache>
                <c:formatCode>0.00%</c:formatCode>
                <c:ptCount val="6"/>
                <c:pt idx="0">
                  <c:v>0.27600000000000002</c:v>
                </c:pt>
                <c:pt idx="1">
                  <c:v>0.45069999999999999</c:v>
                </c:pt>
                <c:pt idx="2">
                  <c:v>0.1192</c:v>
                </c:pt>
                <c:pt idx="3">
                  <c:v>9.3200000000000005E-2</c:v>
                </c:pt>
                <c:pt idx="4">
                  <c:v>1.7899999999999999E-2</c:v>
                </c:pt>
                <c:pt idx="5">
                  <c:v>4.2999999999999997E-2</c:v>
                </c:pt>
              </c:numCache>
            </c:numRef>
          </c:val>
        </c:ser>
        <c:dLbls>
          <c:showLegendKey val="0"/>
          <c:showVal val="0"/>
          <c:showCatName val="0"/>
          <c:showSerName val="0"/>
          <c:showPercent val="0"/>
          <c:showBubbleSize val="0"/>
        </c:dLbls>
        <c:gapWidth val="150"/>
        <c:axId val="122207360"/>
        <c:axId val="122206800"/>
      </c:barChart>
      <c:valAx>
        <c:axId val="122206800"/>
        <c:scaling>
          <c:orientation val="minMax"/>
        </c:scaling>
        <c:delete val="0"/>
        <c:axPos val="l"/>
        <c:numFmt formatCode="0.00%" sourceLinked="1"/>
        <c:majorTickMark val="out"/>
        <c:minorTickMark val="none"/>
        <c:tickLblPos val="nextTo"/>
        <c:crossAx val="122207360"/>
        <c:crosses val="autoZero"/>
        <c:crossBetween val="between"/>
      </c:valAx>
      <c:catAx>
        <c:axId val="122207360"/>
        <c:scaling>
          <c:orientation val="minMax"/>
        </c:scaling>
        <c:delete val="0"/>
        <c:axPos val="b"/>
        <c:numFmt formatCode="General" sourceLinked="1"/>
        <c:majorTickMark val="out"/>
        <c:minorTickMark val="none"/>
        <c:tickLblPos val="nextTo"/>
        <c:txPr>
          <a:bodyPr/>
          <a:lstStyle/>
          <a:p>
            <a:pPr>
              <a:defRPr sz="1400" b="1"/>
            </a:pPr>
            <a:endParaRPr lang="en-US"/>
          </a:p>
        </c:txPr>
        <c:crossAx val="122206800"/>
        <c:crosses val="autoZero"/>
        <c:auto val="0"/>
        <c:lblAlgn val="ctr"/>
        <c:lblOffset val="100"/>
        <c:noMultiLvlLbl val="0"/>
      </c:catAx>
      <c:spPr>
        <a:noFill/>
        <a:ln w="25400">
          <a:noFill/>
        </a:ln>
      </c:spPr>
    </c:plotArea>
    <c:plotVisOnly val="0"/>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a:t>Resources or Services Used Very Often</a:t>
            </a:r>
            <a:r>
              <a:rPr lang="en-US" b="1" baseline="0" dirty="0"/>
              <a:t> or O</a:t>
            </a:r>
            <a:r>
              <a:rPr lang="en-US" b="1" dirty="0"/>
              <a:t>ften This </a:t>
            </a:r>
            <a:r>
              <a:rPr lang="en-US" b="1" dirty="0" smtClean="0"/>
              <a:t>Year</a:t>
            </a:r>
          </a:p>
          <a:p>
            <a:pPr>
              <a:defRPr/>
            </a:pPr>
            <a:endParaRPr lang="en-US" b="1" dirty="0" smtClean="0"/>
          </a:p>
          <a:p>
            <a:pPr>
              <a:defRPr/>
            </a:pPr>
            <a:endParaRPr lang="en-US" b="1" dirty="0"/>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188727034120735"/>
          <c:y val="0.17171296296296298"/>
          <c:w val="0.85334951881014875"/>
          <c:h val="0.40511081948089822"/>
        </c:manualLayout>
      </c:layout>
      <c:barChart>
        <c:barDir val="col"/>
        <c:grouping val="clustered"/>
        <c:varyColors val="0"/>
        <c:ser>
          <c:idx val="0"/>
          <c:order val="0"/>
          <c:tx>
            <c:strRef>
              <c:f>'FreqActivity(edited)'!$C$3</c:f>
              <c:strCache>
                <c:ptCount val="1"/>
                <c:pt idx="0">
                  <c:v>Very often/often</c:v>
                </c:pt>
              </c:strCache>
            </c:strRef>
          </c:tx>
          <c:spPr>
            <a:solidFill>
              <a:schemeClr val="accent1"/>
            </a:solidFill>
            <a:ln>
              <a:noFill/>
            </a:ln>
            <a:effectLst/>
          </c:spPr>
          <c:invertIfNegative val="0"/>
          <c:dPt>
            <c:idx val="0"/>
            <c:invertIfNegative val="0"/>
            <c:bubble3D val="0"/>
            <c:spPr>
              <a:solidFill>
                <a:srgbClr val="C00000"/>
              </a:solidFill>
              <a:ln>
                <a:noFill/>
              </a:ln>
              <a:effectLst/>
            </c:spPr>
          </c:dPt>
          <c:dPt>
            <c:idx val="1"/>
            <c:invertIfNegative val="0"/>
            <c:bubble3D val="0"/>
            <c:spPr>
              <a:solidFill>
                <a:srgbClr val="0070C0"/>
              </a:solidFill>
              <a:ln>
                <a:noFill/>
              </a:ln>
              <a:effectLst/>
            </c:spPr>
          </c:dPt>
          <c:dPt>
            <c:idx val="2"/>
            <c:invertIfNegative val="0"/>
            <c:bubble3D val="0"/>
            <c:spPr>
              <a:solidFill>
                <a:srgbClr val="00B050"/>
              </a:solidFill>
              <a:ln>
                <a:noFill/>
              </a:ln>
              <a:effectLst/>
            </c:spPr>
          </c:dPt>
          <c:dPt>
            <c:idx val="3"/>
            <c:invertIfNegative val="0"/>
            <c:bubble3D val="0"/>
            <c:spPr>
              <a:solidFill>
                <a:srgbClr val="FFFF00"/>
              </a:solidFill>
              <a:ln>
                <a:noFill/>
              </a:ln>
              <a:effectLst/>
            </c:spPr>
          </c:dPt>
          <c:dPt>
            <c:idx val="4"/>
            <c:invertIfNegative val="0"/>
            <c:bubble3D val="0"/>
            <c:spPr>
              <a:solidFill>
                <a:srgbClr val="7030A0"/>
              </a:solidFill>
              <a:ln>
                <a:noFill/>
              </a:ln>
              <a:effectLst/>
            </c:spPr>
          </c:dPt>
          <c:dPt>
            <c:idx val="5"/>
            <c:invertIfNegative val="0"/>
            <c:bubble3D val="0"/>
            <c:spPr>
              <a:solidFill>
                <a:schemeClr val="accent6">
                  <a:lumMod val="75000"/>
                </a:schemeClr>
              </a:solidFill>
              <a:ln>
                <a:noFill/>
              </a:ln>
              <a:effectLst/>
            </c:spPr>
          </c:dPt>
          <c:dPt>
            <c:idx val="6"/>
            <c:invertIfNegative val="0"/>
            <c:bubble3D val="0"/>
            <c:spPr>
              <a:solidFill>
                <a:srgbClr val="00B0F0"/>
              </a:solidFill>
              <a:ln>
                <a:noFill/>
              </a:ln>
              <a:effectLst/>
            </c:spPr>
          </c:dPt>
          <c:dPt>
            <c:idx val="7"/>
            <c:invertIfNegative val="0"/>
            <c:bubble3D val="0"/>
            <c:spPr>
              <a:solidFill>
                <a:srgbClr val="92D050"/>
              </a:solidFill>
              <a:ln>
                <a:noFill/>
              </a:ln>
              <a:effectLst/>
            </c:spPr>
          </c:dPt>
          <c:dPt>
            <c:idx val="8"/>
            <c:invertIfNegative val="0"/>
            <c:bubble3D val="0"/>
            <c:spPr>
              <a:solidFill>
                <a:srgbClr val="ED7DD0"/>
              </a:solidFill>
              <a:ln>
                <a:noFill/>
              </a:ln>
              <a:effectLst/>
            </c:spPr>
          </c:dPt>
          <c:dPt>
            <c:idx val="9"/>
            <c:invertIfNegative val="0"/>
            <c:bubble3D val="0"/>
            <c:spPr>
              <a:solidFill>
                <a:schemeClr val="accent4">
                  <a:lumMod val="60000"/>
                  <a:lumOff val="40000"/>
                </a:schemeClr>
              </a:solidFill>
              <a:ln>
                <a:noFill/>
              </a:ln>
              <a:effectLst/>
            </c:spPr>
          </c:dPt>
          <c:dPt>
            <c:idx val="10"/>
            <c:invertIfNegative val="0"/>
            <c:bubble3D val="0"/>
            <c:spPr>
              <a:solidFill>
                <a:srgbClr val="FF0000"/>
              </a:solidFill>
              <a:ln>
                <a:noFill/>
              </a:ln>
              <a:effectLst/>
            </c:spPr>
          </c:dPt>
          <c:dPt>
            <c:idx val="11"/>
            <c:invertIfNegative val="0"/>
            <c:bubble3D val="0"/>
            <c:spPr>
              <a:solidFill>
                <a:srgbClr val="FFC000"/>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'FreqActivity(edited)'!$A$5:$A$16</c:f>
              <c:strCache>
                <c:ptCount val="12"/>
                <c:pt idx="0">
                  <c:v>Computers, printers, etc.</c:v>
                </c:pt>
                <c:pt idx="1">
                  <c:v>E-resources</c:v>
                </c:pt>
                <c:pt idx="2">
                  <c:v>Group study rooms</c:v>
                </c:pt>
                <c:pt idx="3">
                  <c:v>Digital Library</c:v>
                </c:pt>
                <c:pt idx="4">
                  <c:v>Print collections</c:v>
                </c:pt>
                <c:pt idx="5">
                  <c:v>Interlibrary Loan</c:v>
                </c:pt>
                <c:pt idx="6">
                  <c:v>Help finding books</c:v>
                </c:pt>
                <c:pt idx="7">
                  <c:v>Laptop checkout</c:v>
                </c:pt>
                <c:pt idx="8">
                  <c:v>Course Reserves</c:v>
                </c:pt>
                <c:pt idx="9">
                  <c:v>Special Collections </c:v>
                </c:pt>
                <c:pt idx="10">
                  <c:v>Technical help printing, etc.</c:v>
                </c:pt>
                <c:pt idx="11">
                  <c:v>DVDs, CDs, media </c:v>
                </c:pt>
              </c:strCache>
            </c:strRef>
          </c:cat>
          <c:val>
            <c:numRef>
              <c:f>'FreqActivity(edited)'!$C$5:$C$16</c:f>
              <c:numCache>
                <c:formatCode>0.00%</c:formatCode>
                <c:ptCount val="12"/>
                <c:pt idx="0">
                  <c:v>0.63100000000000001</c:v>
                </c:pt>
                <c:pt idx="1">
                  <c:v>0.38690000000000002</c:v>
                </c:pt>
                <c:pt idx="2">
                  <c:v>0.30980000000000002</c:v>
                </c:pt>
                <c:pt idx="3">
                  <c:v>0.28539999999999999</c:v>
                </c:pt>
                <c:pt idx="4">
                  <c:v>0.20479999999999998</c:v>
                </c:pt>
                <c:pt idx="5">
                  <c:v>0.126</c:v>
                </c:pt>
                <c:pt idx="6">
                  <c:v>0.12000000000000001</c:v>
                </c:pt>
                <c:pt idx="7">
                  <c:v>0.10920000000000001</c:v>
                </c:pt>
                <c:pt idx="8">
                  <c:v>0.1032</c:v>
                </c:pt>
                <c:pt idx="9">
                  <c:v>9.7699999999999995E-2</c:v>
                </c:pt>
                <c:pt idx="10">
                  <c:v>8.6399999999999991E-2</c:v>
                </c:pt>
                <c:pt idx="11">
                  <c:v>4.3099999999999999E-2</c:v>
                </c:pt>
              </c:numCache>
            </c:numRef>
          </c:val>
        </c:ser>
        <c:dLbls>
          <c:showLegendKey val="0"/>
          <c:showVal val="0"/>
          <c:showCatName val="0"/>
          <c:showSerName val="0"/>
          <c:showPercent val="0"/>
          <c:showBubbleSize val="0"/>
        </c:dLbls>
        <c:gapWidth val="219"/>
        <c:overlap val="-27"/>
        <c:axId val="122209600"/>
        <c:axId val="122210160"/>
      </c:barChart>
      <c:catAx>
        <c:axId val="122209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122210160"/>
        <c:crosses val="autoZero"/>
        <c:auto val="1"/>
        <c:lblAlgn val="ctr"/>
        <c:lblOffset val="100"/>
        <c:noMultiLvlLbl val="0"/>
      </c:catAx>
      <c:valAx>
        <c:axId val="122210160"/>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2209600"/>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smtClean="0"/>
              <a:t>Did the Following Very Often or Often This Year</a:t>
            </a:r>
            <a:endParaRPr lang="en-US" b="1" dirty="0"/>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FrequencyofActivity2!$C$3</c:f>
              <c:strCache>
                <c:ptCount val="1"/>
                <c:pt idx="0">
                  <c:v>VERY OFTEN/OFTEN</c:v>
                </c:pt>
              </c:strCache>
            </c:strRef>
          </c:tx>
          <c:spPr>
            <a:solidFill>
              <a:schemeClr val="accent1"/>
            </a:solidFill>
            <a:ln>
              <a:noFill/>
            </a:ln>
            <a:effectLst/>
          </c:spPr>
          <c:invertIfNegative val="0"/>
          <c:dPt>
            <c:idx val="1"/>
            <c:invertIfNegative val="0"/>
            <c:bubble3D val="0"/>
            <c:spPr>
              <a:solidFill>
                <a:srgbClr val="C00000"/>
              </a:solidFill>
              <a:ln>
                <a:noFill/>
              </a:ln>
              <a:effectLst/>
            </c:spPr>
          </c:dPt>
          <c:dPt>
            <c:idx val="2"/>
            <c:invertIfNegative val="0"/>
            <c:bubble3D val="0"/>
            <c:spPr>
              <a:solidFill>
                <a:srgbClr val="00B050"/>
              </a:solidFill>
              <a:ln>
                <a:noFill/>
              </a:ln>
              <a:effectLst/>
            </c:spPr>
          </c:dPt>
          <c:dPt>
            <c:idx val="3"/>
            <c:invertIfNegative val="0"/>
            <c:bubble3D val="0"/>
            <c:spPr>
              <a:solidFill>
                <a:srgbClr val="FFFF00"/>
              </a:solidFill>
              <a:ln>
                <a:noFill/>
              </a:ln>
              <a:effectLst/>
            </c:spPr>
          </c:dPt>
          <c:dPt>
            <c:idx val="4"/>
            <c:invertIfNegative val="0"/>
            <c:bubble3D val="0"/>
            <c:spPr>
              <a:solidFill>
                <a:srgbClr val="7030A0"/>
              </a:solidFill>
              <a:ln>
                <a:noFill/>
              </a:ln>
              <a:effectLst/>
            </c:spPr>
          </c:dPt>
          <c:dPt>
            <c:idx val="5"/>
            <c:invertIfNegative val="0"/>
            <c:bubble3D val="0"/>
            <c:spPr>
              <a:solidFill>
                <a:schemeClr val="accent6">
                  <a:lumMod val="75000"/>
                </a:schemeClr>
              </a:solidFill>
              <a:ln>
                <a:noFill/>
              </a:ln>
              <a:effectLst/>
            </c:spPr>
          </c:dPt>
          <c:dPt>
            <c:idx val="6"/>
            <c:invertIfNegative val="0"/>
            <c:bubble3D val="0"/>
            <c:spPr>
              <a:solidFill>
                <a:srgbClr val="00B0F0"/>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FrequencyofActivity2!$A$5:$A$13</c:f>
              <c:strCache>
                <c:ptCount val="6"/>
                <c:pt idx="0">
                  <c:v>Study alone</c:v>
                </c:pt>
                <c:pt idx="1">
                  <c:v>Study with a group</c:v>
                </c:pt>
                <c:pt idx="2">
                  <c:v>Meet friends</c:v>
                </c:pt>
                <c:pt idx="3">
                  <c:v>Events or activities</c:v>
                </c:pt>
                <c:pt idx="4">
                  <c:v>Library's social media </c:v>
                </c:pt>
                <c:pt idx="5">
                  <c:v>Library class</c:v>
                </c:pt>
              </c:strCache>
            </c:strRef>
          </c:cat>
          <c:val>
            <c:numRef>
              <c:f>FrequencyofActivity2!$C$5:$C$13</c:f>
              <c:numCache>
                <c:formatCode>0.00%</c:formatCode>
                <c:ptCount val="9"/>
                <c:pt idx="0">
                  <c:v>0.66010000000000002</c:v>
                </c:pt>
                <c:pt idx="1">
                  <c:v>0.38400000000000001</c:v>
                </c:pt>
                <c:pt idx="2">
                  <c:v>0.25529999999999997</c:v>
                </c:pt>
                <c:pt idx="3">
                  <c:v>7.0499999999999993E-2</c:v>
                </c:pt>
                <c:pt idx="4">
                  <c:v>5.9300000000000005E-2</c:v>
                </c:pt>
                <c:pt idx="5">
                  <c:v>4.9600000000000005E-2</c:v>
                </c:pt>
              </c:numCache>
            </c:numRef>
          </c:val>
        </c:ser>
        <c:dLbls>
          <c:showLegendKey val="0"/>
          <c:showVal val="0"/>
          <c:showCatName val="0"/>
          <c:showSerName val="0"/>
          <c:showPercent val="0"/>
          <c:showBubbleSize val="0"/>
        </c:dLbls>
        <c:gapWidth val="219"/>
        <c:overlap val="-27"/>
        <c:axId val="122212400"/>
        <c:axId val="122212960"/>
      </c:barChart>
      <c:catAx>
        <c:axId val="1222124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122212960"/>
        <c:crosses val="autoZero"/>
        <c:auto val="1"/>
        <c:lblAlgn val="ctr"/>
        <c:lblOffset val="100"/>
        <c:noMultiLvlLbl val="0"/>
      </c:catAx>
      <c:valAx>
        <c:axId val="122212960"/>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22124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smtClean="0"/>
              <a:t>Did the Following Very Often or Often This Year</a:t>
            </a:r>
            <a:endParaRPr lang="en-US" b="1" dirty="0"/>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dLbls>
          <c:showLegendKey val="0"/>
          <c:showVal val="0"/>
          <c:showCatName val="0"/>
          <c:showSerName val="0"/>
          <c:showPercent val="0"/>
          <c:showBubbleSize val="0"/>
        </c:dLbls>
        <c:gapWidth val="219"/>
        <c:overlap val="-27"/>
        <c:axId val="122214640"/>
        <c:axId val="122215200"/>
      </c:barChart>
      <c:catAx>
        <c:axId val="1222146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122215200"/>
        <c:crosses val="autoZero"/>
        <c:auto val="1"/>
        <c:lblAlgn val="ctr"/>
        <c:lblOffset val="100"/>
        <c:noMultiLvlLbl val="0"/>
      </c:catAx>
      <c:valAx>
        <c:axId val="122215200"/>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22146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a:t>Top Ten </a:t>
            </a:r>
            <a:r>
              <a:rPr lang="en-US" b="1" dirty="0" smtClean="0"/>
              <a:t>Things with Which Very </a:t>
            </a:r>
            <a:r>
              <a:rPr lang="en-US" b="1" dirty="0"/>
              <a:t>Satisfied</a:t>
            </a:r>
            <a:r>
              <a:rPr lang="en-US" b="1" baseline="0" dirty="0"/>
              <a:t> or Satisfied</a:t>
            </a:r>
            <a:endParaRPr lang="en-US" b="1" dirty="0"/>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rgbClr val="C00000"/>
              </a:solidFill>
              <a:ln>
                <a:noFill/>
              </a:ln>
              <a:effectLst/>
            </c:spPr>
          </c:dPt>
          <c:dPt>
            <c:idx val="2"/>
            <c:invertIfNegative val="0"/>
            <c:bubble3D val="0"/>
            <c:spPr>
              <a:solidFill>
                <a:srgbClr val="00B050"/>
              </a:solidFill>
              <a:ln>
                <a:noFill/>
              </a:ln>
              <a:effectLst/>
            </c:spPr>
          </c:dPt>
          <c:dPt>
            <c:idx val="3"/>
            <c:invertIfNegative val="0"/>
            <c:bubble3D val="0"/>
            <c:spPr>
              <a:solidFill>
                <a:srgbClr val="FFFF00"/>
              </a:solidFill>
              <a:ln>
                <a:noFill/>
              </a:ln>
              <a:effectLst/>
            </c:spPr>
          </c:dPt>
          <c:dPt>
            <c:idx val="4"/>
            <c:invertIfNegative val="0"/>
            <c:bubble3D val="0"/>
            <c:spPr>
              <a:solidFill>
                <a:srgbClr val="FF00FF"/>
              </a:solidFill>
              <a:ln>
                <a:noFill/>
              </a:ln>
              <a:effectLst/>
            </c:spPr>
          </c:dPt>
          <c:dPt>
            <c:idx val="5"/>
            <c:invertIfNegative val="0"/>
            <c:bubble3D val="0"/>
            <c:spPr>
              <a:solidFill>
                <a:srgbClr val="92D050"/>
              </a:solidFill>
              <a:ln>
                <a:noFill/>
              </a:ln>
              <a:effectLst/>
            </c:spPr>
          </c:dPt>
          <c:dPt>
            <c:idx val="6"/>
            <c:invertIfNegative val="0"/>
            <c:bubble3D val="0"/>
            <c:spPr>
              <a:solidFill>
                <a:srgbClr val="00B0F0"/>
              </a:solidFill>
              <a:ln>
                <a:noFill/>
              </a:ln>
              <a:effectLst/>
            </c:spPr>
          </c:dPt>
          <c:dPt>
            <c:idx val="7"/>
            <c:invertIfNegative val="0"/>
            <c:bubble3D val="0"/>
            <c:spPr>
              <a:solidFill>
                <a:srgbClr val="FF0000"/>
              </a:solidFill>
              <a:ln>
                <a:noFill/>
              </a:ln>
              <a:effectLst/>
            </c:spPr>
          </c:dPt>
          <c:dPt>
            <c:idx val="8"/>
            <c:invertIfNegative val="0"/>
            <c:bubble3D val="0"/>
            <c:spPr>
              <a:solidFill>
                <a:srgbClr val="7030A0"/>
              </a:solidFill>
              <a:ln>
                <a:noFill/>
              </a:ln>
              <a:effectLst/>
            </c:spPr>
          </c:dPt>
          <c:dPt>
            <c:idx val="9"/>
            <c:invertIfNegative val="0"/>
            <c:bubble3D val="0"/>
            <c:spPr>
              <a:solidFill>
                <a:srgbClr val="FFC000"/>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Satisfaction!$A$5:$A$14</c:f>
              <c:strCache>
                <c:ptCount val="10"/>
                <c:pt idx="0">
                  <c:v>Wi-Fi</c:v>
                </c:pt>
                <c:pt idx="1">
                  <c:v>Computers, etc.</c:v>
                </c:pt>
                <c:pt idx="2">
                  <c:v>Overall quality</c:v>
                </c:pt>
                <c:pt idx="3">
                  <c:v>Libraries' website</c:v>
                </c:pt>
                <c:pt idx="4">
                  <c:v>E-resources </c:v>
                </c:pt>
                <c:pt idx="5">
                  <c:v>Service Desk</c:v>
                </c:pt>
                <c:pt idx="6">
                  <c:v>Digital Library</c:v>
                </c:pt>
                <c:pt idx="7">
                  <c:v>Print books, etc.</c:v>
                </c:pt>
                <c:pt idx="8">
                  <c:v>Special Collections</c:v>
                </c:pt>
                <c:pt idx="9">
                  <c:v>Interlibrary loan</c:v>
                </c:pt>
              </c:strCache>
            </c:strRef>
          </c:cat>
          <c:val>
            <c:numRef>
              <c:f>Satisfaction!$B$5:$B$14</c:f>
              <c:numCache>
                <c:formatCode>0.00%</c:formatCode>
                <c:ptCount val="10"/>
                <c:pt idx="0">
                  <c:v>0.84299999999999997</c:v>
                </c:pt>
                <c:pt idx="1">
                  <c:v>0.81279999999999997</c:v>
                </c:pt>
                <c:pt idx="2">
                  <c:v>0.80990000000000006</c:v>
                </c:pt>
                <c:pt idx="3">
                  <c:v>0.73450000000000004</c:v>
                </c:pt>
                <c:pt idx="4">
                  <c:v>0.7157</c:v>
                </c:pt>
                <c:pt idx="5">
                  <c:v>0.64529999999999998</c:v>
                </c:pt>
                <c:pt idx="6">
                  <c:v>0.60550000000000004</c:v>
                </c:pt>
                <c:pt idx="7">
                  <c:v>0.56259999999999999</c:v>
                </c:pt>
                <c:pt idx="8">
                  <c:v>0.39729999999999999</c:v>
                </c:pt>
                <c:pt idx="9">
                  <c:v>0.3624</c:v>
                </c:pt>
              </c:numCache>
            </c:numRef>
          </c:val>
        </c:ser>
        <c:dLbls>
          <c:showLegendKey val="0"/>
          <c:showVal val="0"/>
          <c:showCatName val="0"/>
          <c:showSerName val="0"/>
          <c:showPercent val="0"/>
          <c:showBubbleSize val="0"/>
        </c:dLbls>
        <c:gapWidth val="219"/>
        <c:overlap val="-27"/>
        <c:axId val="173792176"/>
        <c:axId val="173792736"/>
      </c:barChart>
      <c:catAx>
        <c:axId val="173792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173792736"/>
        <c:crosses val="autoZero"/>
        <c:auto val="1"/>
        <c:lblAlgn val="ctr"/>
        <c:lblOffset val="100"/>
        <c:noMultiLvlLbl val="0"/>
      </c:catAx>
      <c:valAx>
        <c:axId val="173792736"/>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37921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smtClean="0"/>
              <a:t>Did the Following Very Often or Often This Year</a:t>
            </a:r>
            <a:endParaRPr lang="en-US" b="1" dirty="0"/>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dLbls>
          <c:showLegendKey val="0"/>
          <c:showVal val="0"/>
          <c:showCatName val="0"/>
          <c:showSerName val="0"/>
          <c:showPercent val="0"/>
          <c:showBubbleSize val="0"/>
        </c:dLbls>
        <c:gapWidth val="219"/>
        <c:overlap val="-27"/>
        <c:axId val="173794416"/>
        <c:axId val="173794976"/>
      </c:barChart>
      <c:catAx>
        <c:axId val="1737944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173794976"/>
        <c:crosses val="autoZero"/>
        <c:auto val="1"/>
        <c:lblAlgn val="ctr"/>
        <c:lblOffset val="100"/>
        <c:noMultiLvlLbl val="0"/>
      </c:catAx>
      <c:valAx>
        <c:axId val="173794976"/>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37944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1"/>
              <a:t>Very Satisfied With the Following Wimberly Spaces</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WimberlySpaces!$E$3</c:f>
              <c:strCache>
                <c:ptCount val="1"/>
                <c:pt idx="0">
                  <c:v>Very Satisfied</c:v>
                </c:pt>
              </c:strCache>
            </c:strRef>
          </c:tx>
          <c:spPr>
            <a:solidFill>
              <a:schemeClr val="accent1"/>
            </a:solidFill>
            <a:ln>
              <a:noFill/>
            </a:ln>
            <a:effectLst/>
          </c:spPr>
          <c:invertIfNegative val="0"/>
          <c:dPt>
            <c:idx val="0"/>
            <c:invertIfNegative val="0"/>
            <c:bubble3D val="0"/>
            <c:spPr>
              <a:solidFill>
                <a:srgbClr val="C00000"/>
              </a:solidFill>
              <a:ln>
                <a:noFill/>
              </a:ln>
              <a:effectLst/>
            </c:spPr>
          </c:dPt>
          <c:dPt>
            <c:idx val="2"/>
            <c:invertIfNegative val="0"/>
            <c:bubble3D val="0"/>
            <c:spPr>
              <a:solidFill>
                <a:srgbClr val="00B050"/>
              </a:solidFill>
              <a:ln>
                <a:noFill/>
              </a:ln>
              <a:effectLst/>
            </c:spPr>
          </c:dPt>
          <c:dPt>
            <c:idx val="3"/>
            <c:invertIfNegative val="0"/>
            <c:bubble3D val="0"/>
            <c:spPr>
              <a:solidFill>
                <a:srgbClr val="FFFF00"/>
              </a:solidFill>
              <a:ln>
                <a:noFill/>
              </a:ln>
              <a:effectLst/>
            </c:spPr>
          </c:dPt>
          <c:dPt>
            <c:idx val="4"/>
            <c:invertIfNegative val="0"/>
            <c:bubble3D val="0"/>
            <c:spPr>
              <a:solidFill>
                <a:srgbClr val="7030A0"/>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WimberlySpaces!$A$4:$A$8</c:f>
              <c:strCache>
                <c:ptCount val="5"/>
                <c:pt idx="0">
                  <c:v>1st Floor</c:v>
                </c:pt>
                <c:pt idx="1">
                  <c:v>2nd Floor</c:v>
                </c:pt>
                <c:pt idx="2">
                  <c:v>3rd Floor</c:v>
                </c:pt>
                <c:pt idx="3">
                  <c:v>4th Floor</c:v>
                </c:pt>
                <c:pt idx="4">
                  <c:v>5th Floor</c:v>
                </c:pt>
              </c:strCache>
            </c:strRef>
          </c:cat>
          <c:val>
            <c:numRef>
              <c:f>WimberlySpaces!$E$4:$E$8</c:f>
              <c:numCache>
                <c:formatCode>0.00%</c:formatCode>
                <c:ptCount val="5"/>
                <c:pt idx="0">
                  <c:v>0.43259999999999998</c:v>
                </c:pt>
                <c:pt idx="1">
                  <c:v>0.31459999999999999</c:v>
                </c:pt>
                <c:pt idx="2">
                  <c:v>0.29920000000000002</c:v>
                </c:pt>
                <c:pt idx="3">
                  <c:v>0.25990000000000002</c:v>
                </c:pt>
                <c:pt idx="4">
                  <c:v>0.2802</c:v>
                </c:pt>
              </c:numCache>
            </c:numRef>
          </c:val>
        </c:ser>
        <c:ser>
          <c:idx val="1"/>
          <c:order val="1"/>
          <c:tx>
            <c:strRef>
              <c:f>WimberlySpaces!$F$3</c:f>
              <c:strCache>
                <c:ptCount val="1"/>
              </c:strCache>
            </c:strRef>
          </c:tx>
          <c:spPr>
            <a:solidFill>
              <a:schemeClr val="accent2"/>
            </a:solidFill>
            <a:ln>
              <a:noFill/>
            </a:ln>
            <a:effectLst/>
          </c:spPr>
          <c:invertIfNegative val="0"/>
          <c:cat>
            <c:strRef>
              <c:f>WimberlySpaces!$A$4:$A$8</c:f>
              <c:strCache>
                <c:ptCount val="5"/>
                <c:pt idx="0">
                  <c:v>1st Floor</c:v>
                </c:pt>
                <c:pt idx="1">
                  <c:v>2nd Floor</c:v>
                </c:pt>
                <c:pt idx="2">
                  <c:v>3rd Floor</c:v>
                </c:pt>
                <c:pt idx="3">
                  <c:v>4th Floor</c:v>
                </c:pt>
                <c:pt idx="4">
                  <c:v>5th Floor</c:v>
                </c:pt>
              </c:strCache>
            </c:strRef>
          </c:cat>
          <c:val>
            <c:numRef>
              <c:f>WimberlySpaces!$F$4:$F$8</c:f>
            </c:numRef>
          </c:val>
        </c:ser>
        <c:dLbls>
          <c:showLegendKey val="0"/>
          <c:showVal val="0"/>
          <c:showCatName val="0"/>
          <c:showSerName val="0"/>
          <c:showPercent val="0"/>
          <c:showBubbleSize val="0"/>
        </c:dLbls>
        <c:gapWidth val="219"/>
        <c:overlap val="-27"/>
        <c:axId val="173797776"/>
        <c:axId val="173798336"/>
      </c:barChart>
      <c:catAx>
        <c:axId val="1737977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173798336"/>
        <c:crosses val="autoZero"/>
        <c:auto val="1"/>
        <c:lblAlgn val="ctr"/>
        <c:lblOffset val="100"/>
        <c:noMultiLvlLbl val="0"/>
      </c:catAx>
      <c:valAx>
        <c:axId val="173798336"/>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37977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smtClean="0"/>
              <a:t>Did the Following Very Often or Often This Year</a:t>
            </a:r>
            <a:endParaRPr lang="en-US" b="1" dirty="0"/>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dLbls>
          <c:showLegendKey val="0"/>
          <c:showVal val="0"/>
          <c:showCatName val="0"/>
          <c:showSerName val="0"/>
          <c:showPercent val="0"/>
          <c:showBubbleSize val="0"/>
        </c:dLbls>
        <c:gapWidth val="219"/>
        <c:overlap val="-27"/>
        <c:axId val="173800016"/>
        <c:axId val="173800576"/>
      </c:barChart>
      <c:catAx>
        <c:axId val="1738000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173800576"/>
        <c:crosses val="autoZero"/>
        <c:auto val="1"/>
        <c:lblAlgn val="ctr"/>
        <c:lblOffset val="100"/>
        <c:noMultiLvlLbl val="0"/>
      </c:catAx>
      <c:valAx>
        <c:axId val="173800576"/>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38000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 </a:t>
            </a:r>
            <a:r>
              <a:rPr lang="en-US" b="1" dirty="0"/>
              <a:t>Not Enough of the Following in </a:t>
            </a:r>
            <a:r>
              <a:rPr lang="en-US" b="1" dirty="0" err="1"/>
              <a:t>Wimberly</a:t>
            </a:r>
            <a:endParaRPr lang="en-US" b="1" dirty="0"/>
          </a:p>
        </c:rich>
      </c:tx>
      <c:layout>
        <c:manualLayout>
          <c:xMode val="edge"/>
          <c:yMode val="edge"/>
          <c:x val="0.36393620186004638"/>
          <c:y val="3.8824018924636078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6.2461543126446258E-2"/>
          <c:y val="0.12592488356039164"/>
          <c:w val="0.92470218559136974"/>
          <c:h val="0.72763544307803507"/>
        </c:manualLayout>
      </c:layout>
      <c:barChart>
        <c:barDir val="col"/>
        <c:grouping val="clustered"/>
        <c:varyColors val="0"/>
        <c:ser>
          <c:idx val="0"/>
          <c:order val="0"/>
          <c:tx>
            <c:strRef>
              <c:f>QuantityWimberly!$C$3</c:f>
              <c:strCache>
                <c:ptCount val="1"/>
                <c:pt idx="0">
                  <c:v>Not Enough</c:v>
                </c:pt>
              </c:strCache>
            </c:strRef>
          </c:tx>
          <c:spPr>
            <a:solidFill>
              <a:schemeClr val="accent1"/>
            </a:solidFill>
            <a:ln>
              <a:noFill/>
            </a:ln>
            <a:effectLst/>
          </c:spPr>
          <c:invertIfNegative val="0"/>
          <c:dPt>
            <c:idx val="0"/>
            <c:invertIfNegative val="0"/>
            <c:bubble3D val="0"/>
            <c:spPr>
              <a:solidFill>
                <a:srgbClr val="C00000"/>
              </a:solidFill>
              <a:ln>
                <a:noFill/>
              </a:ln>
              <a:effectLst/>
            </c:spPr>
          </c:dPt>
          <c:dPt>
            <c:idx val="2"/>
            <c:invertIfNegative val="0"/>
            <c:bubble3D val="0"/>
            <c:spPr>
              <a:solidFill>
                <a:srgbClr val="00B050"/>
              </a:solidFill>
              <a:ln>
                <a:noFill/>
              </a:ln>
              <a:effectLst/>
            </c:spPr>
          </c:dPt>
          <c:dPt>
            <c:idx val="3"/>
            <c:invertIfNegative val="0"/>
            <c:bubble3D val="0"/>
            <c:spPr>
              <a:solidFill>
                <a:srgbClr val="FFFF00"/>
              </a:solidFill>
              <a:ln>
                <a:noFill/>
              </a:ln>
              <a:effectLst/>
            </c:spPr>
          </c:dPt>
          <c:dPt>
            <c:idx val="4"/>
            <c:invertIfNegative val="0"/>
            <c:bubble3D val="0"/>
            <c:spPr>
              <a:solidFill>
                <a:srgbClr val="7030A0"/>
              </a:solidFill>
              <a:ln>
                <a:noFill/>
              </a:ln>
              <a:effectLst/>
            </c:spPr>
          </c:dPt>
          <c:dPt>
            <c:idx val="5"/>
            <c:invertIfNegative val="0"/>
            <c:bubble3D val="0"/>
            <c:spPr>
              <a:solidFill>
                <a:schemeClr val="accent6">
                  <a:lumMod val="75000"/>
                </a:schemeClr>
              </a:solidFill>
              <a:ln>
                <a:noFill/>
              </a:ln>
              <a:effectLst/>
            </c:spPr>
          </c:dPt>
          <c:dPt>
            <c:idx val="6"/>
            <c:invertIfNegative val="0"/>
            <c:bubble3D val="0"/>
            <c:spPr>
              <a:solidFill>
                <a:srgbClr val="92D050"/>
              </a:solidFill>
              <a:ln>
                <a:noFill/>
              </a:ln>
              <a:effectLst/>
            </c:spPr>
          </c:dPt>
          <c:dPt>
            <c:idx val="7"/>
            <c:invertIfNegative val="0"/>
            <c:bubble3D val="0"/>
            <c:spPr>
              <a:solidFill>
                <a:schemeClr val="accent2">
                  <a:lumMod val="40000"/>
                  <a:lumOff val="60000"/>
                </a:schemeClr>
              </a:solidFill>
              <a:ln>
                <a:noFill/>
              </a:ln>
              <a:effectLst/>
            </c:spPr>
          </c:dPt>
          <c:dPt>
            <c:idx val="8"/>
            <c:invertIfNegative val="0"/>
            <c:bubble3D val="0"/>
            <c:spPr>
              <a:solidFill>
                <a:srgbClr val="00B0F0"/>
              </a:solidFill>
              <a:ln>
                <a:noFill/>
              </a:ln>
              <a:effectLst/>
            </c:spPr>
          </c:dPt>
          <c:dPt>
            <c:idx val="9"/>
            <c:invertIfNegative val="0"/>
            <c:bubble3D val="0"/>
            <c:spPr>
              <a:solidFill>
                <a:srgbClr val="FF0000"/>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QuantityWimberly!$A$6:$A$14</c:f>
              <c:strCache>
                <c:ptCount val="7"/>
                <c:pt idx="0">
                  <c:v>Study tables</c:v>
                </c:pt>
                <c:pt idx="1">
                  <c:v>Group study rooms</c:v>
                </c:pt>
                <c:pt idx="2">
                  <c:v>Study cubes/carrels</c:v>
                </c:pt>
                <c:pt idx="3">
                  <c:v>Quiet study areas</c:v>
                </c:pt>
                <c:pt idx="4">
                  <c:v>Collaborative workstations</c:v>
                </c:pt>
                <c:pt idx="5">
                  <c:v>Library computers</c:v>
                </c:pt>
                <c:pt idx="6">
                  <c:v>Library laptops</c:v>
                </c:pt>
              </c:strCache>
            </c:strRef>
          </c:cat>
          <c:val>
            <c:numRef>
              <c:f>QuantityWimberly!$C$6:$C$14</c:f>
              <c:numCache>
                <c:formatCode>0.00%</c:formatCode>
                <c:ptCount val="9"/>
                <c:pt idx="0">
                  <c:v>0.3468</c:v>
                </c:pt>
                <c:pt idx="1">
                  <c:v>0.33779999999999999</c:v>
                </c:pt>
                <c:pt idx="2">
                  <c:v>0.32240000000000002</c:v>
                </c:pt>
                <c:pt idx="3">
                  <c:v>0.25509999999999999</c:v>
                </c:pt>
                <c:pt idx="4">
                  <c:v>0.21</c:v>
                </c:pt>
                <c:pt idx="5">
                  <c:v>0.2016</c:v>
                </c:pt>
                <c:pt idx="6">
                  <c:v>7.85E-2</c:v>
                </c:pt>
              </c:numCache>
            </c:numRef>
          </c:val>
        </c:ser>
        <c:ser>
          <c:idx val="1"/>
          <c:order val="1"/>
          <c:tx>
            <c:strRef>
              <c:f>QuantityWimberly!$D$3</c:f>
              <c:strCache>
                <c:ptCount val="1"/>
              </c:strCache>
            </c:strRef>
          </c:tx>
          <c:spPr>
            <a:solidFill>
              <a:schemeClr val="accent2"/>
            </a:solidFill>
            <a:ln>
              <a:noFill/>
            </a:ln>
            <a:effectLst/>
          </c:spPr>
          <c:invertIfNegative val="0"/>
          <c:cat>
            <c:strRef>
              <c:f>QuantityWimberly!$A$6:$A$14</c:f>
              <c:strCache>
                <c:ptCount val="7"/>
                <c:pt idx="0">
                  <c:v>Study tables</c:v>
                </c:pt>
                <c:pt idx="1">
                  <c:v>Group study rooms</c:v>
                </c:pt>
                <c:pt idx="2">
                  <c:v>Study cubes/carrels</c:v>
                </c:pt>
                <c:pt idx="3">
                  <c:v>Quiet study areas</c:v>
                </c:pt>
                <c:pt idx="4">
                  <c:v>Collaborative workstations</c:v>
                </c:pt>
                <c:pt idx="5">
                  <c:v>Library computers</c:v>
                </c:pt>
                <c:pt idx="6">
                  <c:v>Library laptops</c:v>
                </c:pt>
              </c:strCache>
            </c:strRef>
          </c:cat>
          <c:val>
            <c:numRef>
              <c:f>QuantityWimberly!$D$6:$D$14</c:f>
            </c:numRef>
          </c:val>
        </c:ser>
        <c:dLbls>
          <c:showLegendKey val="0"/>
          <c:showVal val="0"/>
          <c:showCatName val="0"/>
          <c:showSerName val="0"/>
          <c:showPercent val="0"/>
          <c:showBubbleSize val="0"/>
        </c:dLbls>
        <c:gapWidth val="219"/>
        <c:overlap val="-27"/>
        <c:axId val="173803376"/>
        <c:axId val="173803936"/>
      </c:barChart>
      <c:catAx>
        <c:axId val="1738033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1" i="0" u="none" strike="noStrike" kern="1200" baseline="0">
                <a:solidFill>
                  <a:schemeClr val="tx1">
                    <a:lumMod val="65000"/>
                    <a:lumOff val="35000"/>
                  </a:schemeClr>
                </a:solidFill>
                <a:latin typeface="+mn-lt"/>
                <a:ea typeface="+mn-ea"/>
                <a:cs typeface="+mn-cs"/>
              </a:defRPr>
            </a:pPr>
            <a:endParaRPr lang="en-US"/>
          </a:p>
        </c:txPr>
        <c:crossAx val="173803936"/>
        <c:crosses val="autoZero"/>
        <c:auto val="1"/>
        <c:lblAlgn val="ctr"/>
        <c:lblOffset val="100"/>
        <c:noMultiLvlLbl val="0"/>
      </c:catAx>
      <c:valAx>
        <c:axId val="173803936"/>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38033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3198E5B4-A461-4E8D-A187-EEC508B322A1}" type="datetimeFigureOut">
              <a:rPr lang="en-US" smtClean="0"/>
              <a:t>12/13/2018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C2A6EE67-9383-4102-837D-778B26B862D9}" type="slidenum">
              <a:rPr lang="en-US" smtClean="0"/>
              <a:t>‹#›</a:t>
            </a:fld>
            <a:endParaRPr lang="en-US"/>
          </a:p>
        </p:txBody>
      </p:sp>
    </p:spTree>
    <p:extLst>
      <p:ext uri="{BB962C8B-B14F-4D97-AF65-F5344CB8AC3E}">
        <p14:creationId xmlns:p14="http://schemas.microsoft.com/office/powerpoint/2010/main" val="8330310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7E04052D-B18C-4618-88F1-A466138EFF8F}" type="datetimeFigureOut">
              <a:rPr lang="en-US" smtClean="0"/>
              <a:t>12/13/2018</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48312CA-A418-4C46-BAAA-6BD20F95D984}" type="slidenum">
              <a:rPr lang="en-US" smtClean="0"/>
              <a:t>‹#›</a:t>
            </a:fld>
            <a:endParaRPr lang="en-US"/>
          </a:p>
        </p:txBody>
      </p:sp>
    </p:spTree>
    <p:extLst>
      <p:ext uri="{BB962C8B-B14F-4D97-AF65-F5344CB8AC3E}">
        <p14:creationId xmlns:p14="http://schemas.microsoft.com/office/powerpoint/2010/main" val="1328841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xfrm>
            <a:off x="406400" y="696913"/>
            <a:ext cx="6197600" cy="3486150"/>
          </a:xfrm>
          <a:noFill/>
          <a:ln>
            <a:solidFill>
              <a:srgbClr val="000000"/>
            </a:solidFill>
            <a:miter lim="800000"/>
            <a:headEnd/>
            <a:tailEnd/>
          </a:ln>
        </p:spPr>
      </p:sp>
      <p:sp>
        <p:nvSpPr>
          <p:cNvPr id="3686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extLst>
      <p:ext uri="{BB962C8B-B14F-4D97-AF65-F5344CB8AC3E}">
        <p14:creationId xmlns:p14="http://schemas.microsoft.com/office/powerpoint/2010/main" val="461129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are doing a lot. A newly-established</a:t>
            </a:r>
            <a:r>
              <a:rPr lang="en-US" baseline="0" dirty="0" smtClean="0"/>
              <a:t> Space Allocation Committee has been carrying out research, making site visits, conducting student and faculty focus groups, and working with vendors. Some of the changes they have recommended are reconstituting an underutilized office space and turning it into a grad student lounge that should be opening in a few weeks. We are opening up more floor space as we can by moving shelving to create more open study space. We are relocating some staff offices so that we can turn their offices into group study rooms. We’re getting some new furnishings and we are – for the first time – going to give the facility a minor facelift and use FAU colors and branding.</a:t>
            </a:r>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14</a:t>
            </a:fld>
            <a:endParaRPr lang="en-US" dirty="0"/>
          </a:p>
        </p:txBody>
      </p:sp>
    </p:spTree>
    <p:extLst>
      <p:ext uri="{BB962C8B-B14F-4D97-AF65-F5344CB8AC3E}">
        <p14:creationId xmlns:p14="http://schemas.microsoft.com/office/powerpoint/2010/main" val="5791909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15</a:t>
            </a:fld>
            <a:endParaRPr lang="en-US" dirty="0"/>
          </a:p>
        </p:txBody>
      </p:sp>
    </p:spTree>
    <p:extLst>
      <p:ext uri="{BB962C8B-B14F-4D97-AF65-F5344CB8AC3E}">
        <p14:creationId xmlns:p14="http://schemas.microsoft.com/office/powerpoint/2010/main" val="1604066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8312CA-A418-4C46-BAAA-6BD20F95D984}" type="slidenum">
              <a:rPr lang="en-US" smtClean="0"/>
              <a:t>18</a:t>
            </a:fld>
            <a:endParaRPr lang="en-US"/>
          </a:p>
        </p:txBody>
      </p:sp>
    </p:spTree>
    <p:extLst>
      <p:ext uri="{BB962C8B-B14F-4D97-AF65-F5344CB8AC3E}">
        <p14:creationId xmlns:p14="http://schemas.microsoft.com/office/powerpoint/2010/main" val="1165292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1243806946"/>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2114512150"/>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2013186730"/>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2597504425"/>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548757816"/>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2356012232"/>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Black Artist Name Medum">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2540000" y="2819407"/>
            <a:ext cx="6502400" cy="1676400"/>
          </a:xfrm>
        </p:spPr>
        <p:txBody>
          <a:bodyPr/>
          <a:lstStyle>
            <a:lvl1pPr>
              <a:buNone/>
              <a:defRPr sz="1667">
                <a:solidFill>
                  <a:schemeClr val="accent1"/>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99405412"/>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A471529-4DFE-4CC2-B392-70D08945909E}" type="datetimeFigureOut">
              <a:rPr lang="en-US" smtClean="0"/>
              <a:t>12/13/2018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1635995941"/>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471529-4DFE-4CC2-B392-70D08945909E}" type="datetimeFigureOut">
              <a:rPr lang="en-US" smtClean="0"/>
              <a:t>12/13/2018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28EC25-4E8D-4A03-ADD2-DFA926E01D3F}" type="slidenum">
              <a:rPr lang="en-US" smtClean="0"/>
              <a:t>‹#›</a:t>
            </a:fld>
            <a:endParaRPr lang="en-US"/>
          </a:p>
        </p:txBody>
      </p:sp>
    </p:spTree>
    <p:extLst>
      <p:ext uri="{BB962C8B-B14F-4D97-AF65-F5344CB8AC3E}">
        <p14:creationId xmlns:p14="http://schemas.microsoft.com/office/powerpoint/2010/main" val="498047728"/>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64086" y="365125"/>
            <a:ext cx="5489714"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64086" y="1825625"/>
            <a:ext cx="5489713"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471529-4DFE-4CC2-B392-70D08945909E}" type="datetimeFigureOut">
              <a:rPr lang="en-US" smtClean="0"/>
              <a:t>12/13/2018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28EC25-4E8D-4A03-ADD2-DFA926E01D3F}" type="slidenum">
              <a:rPr lang="en-US" smtClean="0"/>
              <a:t>‹#›</a:t>
            </a:fld>
            <a:endParaRPr lang="en-US"/>
          </a:p>
        </p:txBody>
      </p:sp>
      <p:grpSp>
        <p:nvGrpSpPr>
          <p:cNvPr id="7" name="Group 6"/>
          <p:cNvGrpSpPr/>
          <p:nvPr userDrawn="1"/>
        </p:nvGrpSpPr>
        <p:grpSpPr>
          <a:xfrm>
            <a:off x="0" y="5608320"/>
            <a:ext cx="12192000" cy="1261873"/>
            <a:chOff x="0" y="5608320"/>
            <a:chExt cx="12192000" cy="1261873"/>
          </a:xfrm>
        </p:grpSpPr>
        <p:sp>
          <p:nvSpPr>
            <p:cNvPr id="8" name="Rectangle 7"/>
            <p:cNvSpPr/>
            <p:nvPr/>
          </p:nvSpPr>
          <p:spPr>
            <a:xfrm>
              <a:off x="0" y="5608320"/>
              <a:ext cx="12192000" cy="1261873"/>
            </a:xfrm>
            <a:prstGeom prst="rect">
              <a:avLst/>
            </a:prstGeom>
            <a:solidFill>
              <a:srgbClr val="002D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416468" y="5900928"/>
              <a:ext cx="1210127" cy="622744"/>
            </a:xfrm>
            <a:prstGeom prst="rect">
              <a:avLst/>
            </a:prstGeom>
          </p:spPr>
        </p:pic>
      </p:grpSp>
    </p:spTree>
    <p:extLst>
      <p:ext uri="{BB962C8B-B14F-4D97-AF65-F5344CB8AC3E}">
        <p14:creationId xmlns:p14="http://schemas.microsoft.com/office/powerpoint/2010/main" val="4055064963"/>
      </p:ext>
    </p:extLst>
  </p:cSld>
  <p:clrMap bg1="dk1" tx1="lt1" bg2="dk2" tx2="lt2" accent1="accent1" accent2="accent2" accent3="accent3" accent4="accent4" accent5="accent5" accent6="accent6" hlink="hlink" folHlink="folHlink"/>
  <p:sldLayoutIdLst>
    <p:sldLayoutId id="2147483662" r:id="rId1"/>
    <p:sldLayoutId id="2147483666" r:id="rId2"/>
    <p:sldLayoutId id="2147483669" r:id="rId3"/>
    <p:sldLayoutId id="2147483670" r:id="rId4"/>
    <p:sldLayoutId id="2147483671" r:id="rId5"/>
    <p:sldLayoutId id="2147483661" r:id="rId6"/>
    <p:sldLayoutId id="2147483672" r:id="rId7"/>
    <p:sldLayoutId id="2147483673" r:id="rId8"/>
    <p:sldLayoutId id="2147483674" r:id="rId9"/>
  </p:sldLayoutIdLst>
  <p:transition spd="slow">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9.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image" Target="../media/image14.jpeg"/><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9835" y="-45070"/>
            <a:ext cx="8497956" cy="5919096"/>
          </a:xfrm>
          <a:prstGeom prst="rect">
            <a:avLst/>
          </a:prstGeom>
        </p:spPr>
      </p:pic>
      <p:sp>
        <p:nvSpPr>
          <p:cNvPr id="7" name="TextBox 6"/>
          <p:cNvSpPr txBox="1"/>
          <p:nvPr/>
        </p:nvSpPr>
        <p:spPr>
          <a:xfrm>
            <a:off x="0" y="1692644"/>
            <a:ext cx="12192000" cy="700186"/>
          </a:xfrm>
          <a:prstGeom prst="rect">
            <a:avLst/>
          </a:prstGeom>
          <a:noFill/>
        </p:spPr>
        <p:txBody>
          <a:bodyPr wrap="square" lIns="83814" tIns="41907" rIns="83814" bIns="41907" rtlCol="0">
            <a:spAutoFit/>
          </a:bodyPr>
          <a:lstStyle/>
          <a:p>
            <a:pPr algn="ctr"/>
            <a:r>
              <a:rPr lang="en-US" sz="4000" dirty="0">
                <a:cs typeface="Arial" pitchFamily="34" charset="0"/>
              </a:rPr>
              <a:t>Florida Atlantic University Libraries</a:t>
            </a:r>
          </a:p>
        </p:txBody>
      </p:sp>
      <p:sp>
        <p:nvSpPr>
          <p:cNvPr id="8" name="TextBox 7"/>
          <p:cNvSpPr txBox="1"/>
          <p:nvPr/>
        </p:nvSpPr>
        <p:spPr>
          <a:xfrm>
            <a:off x="0" y="2738799"/>
            <a:ext cx="12192000" cy="2793066"/>
          </a:xfrm>
          <a:prstGeom prst="rect">
            <a:avLst/>
          </a:prstGeom>
          <a:noFill/>
        </p:spPr>
        <p:txBody>
          <a:bodyPr wrap="square" lIns="83814" tIns="41907" rIns="83814" bIns="41907" rtlCol="0">
            <a:spAutoFit/>
          </a:bodyPr>
          <a:lstStyle/>
          <a:p>
            <a:pPr algn="ctr"/>
            <a:r>
              <a:rPr lang="en-US" sz="6000" i="1" dirty="0" err="1" smtClean="0">
                <a:cs typeface="Arial" pitchFamily="34" charset="0"/>
              </a:rPr>
              <a:t>Wimberly</a:t>
            </a:r>
            <a:r>
              <a:rPr lang="en-US" sz="6000" i="1" dirty="0" smtClean="0">
                <a:cs typeface="Arial" pitchFamily="34" charset="0"/>
              </a:rPr>
              <a:t> Library:</a:t>
            </a:r>
          </a:p>
          <a:p>
            <a:pPr algn="ctr"/>
            <a:r>
              <a:rPr lang="en-US" sz="6000" i="1" dirty="0" smtClean="0">
                <a:cs typeface="Arial" pitchFamily="34" charset="0"/>
              </a:rPr>
              <a:t>Reinventing the Library Experience</a:t>
            </a:r>
          </a:p>
          <a:p>
            <a:pPr algn="ctr"/>
            <a:r>
              <a:rPr lang="en-US" sz="2800" i="1" dirty="0" smtClean="0">
                <a:cs typeface="Arial" pitchFamily="34" charset="0"/>
              </a:rPr>
              <a:t>By Dean of University Libraries, Carol Hixson</a:t>
            </a:r>
          </a:p>
          <a:p>
            <a:pPr algn="ctr"/>
            <a:r>
              <a:rPr lang="en-US" sz="2800" i="1" dirty="0" smtClean="0">
                <a:cs typeface="Arial" pitchFamily="34" charset="0"/>
              </a:rPr>
              <a:t>May 18, 2018</a:t>
            </a:r>
          </a:p>
        </p:txBody>
      </p:sp>
    </p:spTree>
    <p:extLst>
      <p:ext uri="{BB962C8B-B14F-4D97-AF65-F5344CB8AC3E}">
        <p14:creationId xmlns:p14="http://schemas.microsoft.com/office/powerpoint/2010/main" val="2946282171"/>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300" y="365125"/>
            <a:ext cx="10387178" cy="549275"/>
          </a:xfrm>
        </p:spPr>
        <p:txBody>
          <a:bodyPr>
            <a:noAutofit/>
          </a:bodyPr>
          <a:lstStyle/>
          <a:p>
            <a:r>
              <a:rPr lang="en-US" sz="4000" dirty="0" smtClean="0"/>
              <a:t>Seating and Study Capacity in </a:t>
            </a:r>
            <a:r>
              <a:rPr lang="en-US" sz="4000" dirty="0" err="1" smtClean="0"/>
              <a:t>Wimberly</a:t>
            </a:r>
            <a:r>
              <a:rPr lang="en-US" sz="4000" dirty="0" smtClean="0"/>
              <a:t> Library</a:t>
            </a:r>
            <a:endParaRPr lang="en-US" sz="4000" dirty="0"/>
          </a:p>
        </p:txBody>
      </p:sp>
      <p:sp>
        <p:nvSpPr>
          <p:cNvPr id="3" name="Rectangle 2"/>
          <p:cNvSpPr/>
          <p:nvPr/>
        </p:nvSpPr>
        <p:spPr>
          <a:xfrm>
            <a:off x="458300" y="1004553"/>
            <a:ext cx="10521306" cy="4308872"/>
          </a:xfrm>
          <a:prstGeom prst="rect">
            <a:avLst/>
          </a:prstGeom>
        </p:spPr>
        <p:txBody>
          <a:bodyPr wrap="square">
            <a:spAutoFit/>
          </a:bodyPr>
          <a:lstStyle/>
          <a:p>
            <a:pPr marL="285750" indent="-285750">
              <a:buFont typeface="Wingdings" panose="05000000000000000000" pitchFamily="2" charset="2"/>
              <a:buChar char="Ø"/>
            </a:pPr>
            <a:endParaRPr lang="en-US" sz="2800" b="1" i="1" dirty="0" smtClean="0"/>
          </a:p>
          <a:p>
            <a:pPr marL="285750" indent="-285750">
              <a:buFont typeface="Wingdings" panose="05000000000000000000" pitchFamily="2" charset="2"/>
              <a:buChar char="Ø"/>
            </a:pPr>
            <a:r>
              <a:rPr lang="en-US" sz="2800" b="1" i="1" dirty="0" smtClean="0"/>
              <a:t>The </a:t>
            </a:r>
            <a:r>
              <a:rPr lang="en-US" sz="2800" b="1" i="1" dirty="0"/>
              <a:t>seating capacity is 1300 seats, including study </a:t>
            </a:r>
            <a:r>
              <a:rPr lang="en-US" sz="2800" b="1" i="1" dirty="0" smtClean="0"/>
              <a:t>rooms</a:t>
            </a:r>
            <a:endParaRPr lang="en-US" sz="2800" b="1" i="1" dirty="0"/>
          </a:p>
          <a:p>
            <a:pPr marL="285750" indent="-285750">
              <a:buFont typeface="Wingdings" panose="05000000000000000000" pitchFamily="2" charset="2"/>
              <a:buChar char="Ø"/>
            </a:pPr>
            <a:r>
              <a:rPr lang="en-US" sz="2800" b="1" i="1" dirty="0" smtClean="0">
                <a:ea typeface="Calibri" panose="020F0502020204030204" pitchFamily="34" charset="0"/>
                <a:cs typeface="Times New Roman" panose="02020603050405020304" pitchFamily="18" charset="0"/>
              </a:rPr>
              <a:t>30 </a:t>
            </a:r>
            <a:r>
              <a:rPr lang="en-US" sz="2800" b="1" i="1" dirty="0">
                <a:ea typeface="Calibri" panose="020F0502020204030204" pitchFamily="34" charset="0"/>
                <a:cs typeface="Times New Roman" panose="02020603050405020304" pitchFamily="18" charset="0"/>
              </a:rPr>
              <a:t>group study </a:t>
            </a:r>
            <a:r>
              <a:rPr lang="en-US" sz="2800" b="1" i="1" dirty="0" smtClean="0">
                <a:ea typeface="Calibri" panose="020F0502020204030204" pitchFamily="34" charset="0"/>
                <a:cs typeface="Times New Roman" panose="02020603050405020304" pitchFamily="18" charset="0"/>
              </a:rPr>
              <a:t>rooms:</a:t>
            </a:r>
            <a:r>
              <a:rPr lang="en-US" sz="2800" b="1" i="1" dirty="0">
                <a:ea typeface="Calibri" panose="020F0502020204030204" pitchFamily="34" charset="0"/>
                <a:cs typeface="Times New Roman" panose="02020603050405020304" pitchFamily="18" charset="0"/>
              </a:rPr>
              <a:t>  8</a:t>
            </a:r>
            <a:r>
              <a:rPr lang="en-US" sz="2800" b="1" i="1" dirty="0" smtClean="0">
                <a:ea typeface="Calibri" panose="020F0502020204030204" pitchFamily="34" charset="0"/>
                <a:cs typeface="Times New Roman" panose="02020603050405020304" pitchFamily="18" charset="0"/>
              </a:rPr>
              <a:t> </a:t>
            </a:r>
            <a:r>
              <a:rPr lang="en-US" sz="2800" b="1" i="1" dirty="0">
                <a:ea typeface="Calibri" panose="020F0502020204030204" pitchFamily="34" charset="0"/>
                <a:cs typeface="Times New Roman" panose="02020603050405020304" pitchFamily="18" charset="0"/>
              </a:rPr>
              <a:t>large study rooms for 3 or more </a:t>
            </a:r>
            <a:r>
              <a:rPr lang="en-US" sz="2800" b="1" i="1" dirty="0" smtClean="0">
                <a:ea typeface="Calibri" panose="020F0502020204030204" pitchFamily="34" charset="0"/>
                <a:cs typeface="Times New Roman" panose="02020603050405020304" pitchFamily="18" charset="0"/>
              </a:rPr>
              <a:t>people and 20 smaller rooms for 2 </a:t>
            </a:r>
            <a:r>
              <a:rPr lang="en-US" sz="2800" b="1" i="1" dirty="0">
                <a:ea typeface="Calibri" panose="020F0502020204030204" pitchFamily="34" charset="0"/>
                <a:cs typeface="Times New Roman" panose="02020603050405020304" pitchFamily="18" charset="0"/>
              </a:rPr>
              <a:t>or more </a:t>
            </a:r>
            <a:r>
              <a:rPr lang="en-US" sz="2800" b="1" i="1" dirty="0" smtClean="0">
                <a:ea typeface="Calibri" panose="020F0502020204030204" pitchFamily="34" charset="0"/>
                <a:cs typeface="Times New Roman" panose="02020603050405020304" pitchFamily="18" charset="0"/>
              </a:rPr>
              <a:t>people</a:t>
            </a:r>
            <a:r>
              <a:rPr lang="en-US" sz="2800" b="1" i="1" dirty="0">
                <a:ea typeface="Calibri" panose="020F0502020204030204" pitchFamily="34" charset="0"/>
                <a:cs typeface="Times New Roman" panose="02020603050405020304" pitchFamily="18" charset="0"/>
              </a:rPr>
              <a:t> </a:t>
            </a:r>
          </a:p>
          <a:p>
            <a:pPr marL="742950" lvl="1" indent="-285750">
              <a:buFont typeface="Wingdings" panose="05000000000000000000" pitchFamily="2" charset="2"/>
              <a:buChar char="Ø"/>
            </a:pPr>
            <a:r>
              <a:rPr lang="en-US" sz="2800" b="1" i="1" dirty="0">
                <a:ea typeface="Calibri" panose="020F0502020204030204" pitchFamily="34" charset="0"/>
                <a:cs typeface="Times New Roman" panose="02020603050405020304" pitchFamily="18" charset="0"/>
              </a:rPr>
              <a:t>H</a:t>
            </a:r>
            <a:r>
              <a:rPr lang="en-US" sz="2800" b="1" i="1" dirty="0" smtClean="0">
                <a:ea typeface="Calibri" panose="020F0502020204030204" pitchFamily="34" charset="0"/>
                <a:cs typeface="Times New Roman" panose="02020603050405020304" pitchFamily="18" charset="0"/>
              </a:rPr>
              <a:t>igh </a:t>
            </a:r>
            <a:r>
              <a:rPr lang="en-US" sz="2800" b="1" i="1" dirty="0">
                <a:ea typeface="Calibri" panose="020F0502020204030204" pitchFamily="34" charset="0"/>
                <a:cs typeface="Times New Roman" panose="02020603050405020304" pitchFamily="18" charset="0"/>
              </a:rPr>
              <a:t>demand daily, </a:t>
            </a:r>
            <a:r>
              <a:rPr lang="en-US" sz="2800" b="1" i="1" dirty="0" smtClean="0">
                <a:ea typeface="Calibri" panose="020F0502020204030204" pitchFamily="34" charset="0"/>
                <a:cs typeface="Times New Roman" panose="02020603050405020304" pitchFamily="18" charset="0"/>
              </a:rPr>
              <a:t>with extremely </a:t>
            </a:r>
            <a:r>
              <a:rPr lang="en-US" sz="2800" b="1" i="1" dirty="0">
                <a:ea typeface="Calibri" panose="020F0502020204030204" pitchFamily="34" charset="0"/>
                <a:cs typeface="Times New Roman" panose="02020603050405020304" pitchFamily="18" charset="0"/>
              </a:rPr>
              <a:t>high </a:t>
            </a:r>
            <a:r>
              <a:rPr lang="en-US" sz="2800" b="1" i="1" dirty="0" smtClean="0">
                <a:ea typeface="Calibri" panose="020F0502020204030204" pitchFamily="34" charset="0"/>
                <a:cs typeface="Times New Roman" panose="02020603050405020304" pitchFamily="18" charset="0"/>
              </a:rPr>
              <a:t>demand before </a:t>
            </a:r>
            <a:r>
              <a:rPr lang="en-US" sz="2800" b="1" i="1" dirty="0">
                <a:ea typeface="Calibri" panose="020F0502020204030204" pitchFamily="34" charset="0"/>
                <a:cs typeface="Times New Roman" panose="02020603050405020304" pitchFamily="18" charset="0"/>
              </a:rPr>
              <a:t>and during midterms </a:t>
            </a:r>
            <a:r>
              <a:rPr lang="en-US" sz="2800" b="1" i="1" dirty="0" smtClean="0">
                <a:ea typeface="Calibri" panose="020F0502020204030204" pitchFamily="34" charset="0"/>
                <a:cs typeface="Times New Roman" panose="02020603050405020304" pitchFamily="18" charset="0"/>
              </a:rPr>
              <a:t> and </a:t>
            </a:r>
            <a:r>
              <a:rPr lang="en-US" sz="2800" b="1" i="1" dirty="0">
                <a:ea typeface="Calibri" panose="020F0502020204030204" pitchFamily="34" charset="0"/>
                <a:cs typeface="Times New Roman" panose="02020603050405020304" pitchFamily="18" charset="0"/>
              </a:rPr>
              <a:t>final </a:t>
            </a:r>
            <a:r>
              <a:rPr lang="en-US" sz="2800" b="1" i="1" dirty="0" smtClean="0">
                <a:ea typeface="Calibri" panose="020F0502020204030204" pitchFamily="34" charset="0"/>
                <a:cs typeface="Times New Roman" panose="02020603050405020304" pitchFamily="18" charset="0"/>
              </a:rPr>
              <a:t>exams</a:t>
            </a:r>
          </a:p>
          <a:p>
            <a:pPr marL="742950" lvl="1" indent="-285750">
              <a:buFont typeface="Wingdings" panose="05000000000000000000" pitchFamily="2" charset="2"/>
              <a:buChar char="Ø"/>
            </a:pPr>
            <a:r>
              <a:rPr lang="en-US" sz="2800" b="1" i="1" dirty="0" smtClean="0">
                <a:ea typeface="Calibri" panose="020F0502020204030204" pitchFamily="34" charset="0"/>
                <a:cs typeface="Times New Roman" panose="02020603050405020304" pitchFamily="18" charset="0"/>
              </a:rPr>
              <a:t>Peak </a:t>
            </a:r>
            <a:r>
              <a:rPr lang="en-US" sz="2800" b="1" i="1" dirty="0">
                <a:ea typeface="Calibri" panose="020F0502020204030204" pitchFamily="34" charset="0"/>
                <a:cs typeface="Times New Roman" panose="02020603050405020304" pitchFamily="18" charset="0"/>
              </a:rPr>
              <a:t>demand </a:t>
            </a:r>
            <a:r>
              <a:rPr lang="en-US" sz="2800" b="1" i="1" dirty="0" smtClean="0">
                <a:ea typeface="Calibri" panose="020F0502020204030204" pitchFamily="34" charset="0"/>
                <a:cs typeface="Times New Roman" panose="02020603050405020304" pitchFamily="18" charset="0"/>
              </a:rPr>
              <a:t>days/times are M-F, 10:00 a.m. </a:t>
            </a:r>
            <a:r>
              <a:rPr lang="en-US" sz="2800" b="1" i="1" dirty="0">
                <a:ea typeface="Calibri" panose="020F0502020204030204" pitchFamily="34" charset="0"/>
                <a:cs typeface="Times New Roman" panose="02020603050405020304" pitchFamily="18" charset="0"/>
              </a:rPr>
              <a:t>– 3:00 </a:t>
            </a:r>
            <a:r>
              <a:rPr lang="en-US" sz="2800" b="1" i="1" dirty="0" smtClean="0">
                <a:ea typeface="Calibri" panose="020F0502020204030204" pitchFamily="34" charset="0"/>
                <a:cs typeface="Times New Roman" panose="02020603050405020304" pitchFamily="18" charset="0"/>
              </a:rPr>
              <a:t>p.m. Pagers notify people on a waiting list when rooms become available</a:t>
            </a:r>
          </a:p>
          <a:p>
            <a:pPr marL="285750" indent="-285750">
              <a:buFont typeface="Wingdings" panose="05000000000000000000" pitchFamily="2" charset="2"/>
              <a:buChar char="Ø"/>
            </a:pPr>
            <a:endParaRPr lang="en-US" sz="1600" i="1" dirty="0">
              <a:latin typeface="Calibri" panose="020F0502020204030204" pitchFamily="34" charset="0"/>
              <a:ea typeface="Calibri" panose="020F0502020204030204" pitchFamily="34" charset="0"/>
              <a:cs typeface="Times New Roman" panose="02020603050405020304" pitchFamily="18" charset="0"/>
            </a:endParaRPr>
          </a:p>
          <a:p>
            <a:endParaRPr lang="en-US" sz="1600" dirty="0">
              <a:latin typeface="Calibri" panose="020F0502020204030204" pitchFamily="34" charset="0"/>
              <a:ea typeface="Calibri" panose="020F0502020204030204" pitchFamily="34" charset="0"/>
              <a:cs typeface="Times New Roman" panose="02020603050405020304" pitchFamily="18" charset="0"/>
            </a:endParaRPr>
          </a:p>
          <a:p>
            <a:r>
              <a:rPr lang="en-US" dirty="0">
                <a:latin typeface="Calibri" panose="020F0502020204030204" pitchFamily="34"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62200047"/>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09530" y="601884"/>
            <a:ext cx="7911548" cy="4579716"/>
          </a:xfrm>
        </p:spPr>
        <p:txBody>
          <a:bodyPr>
            <a:normAutofit/>
          </a:bodyPr>
          <a:lstStyle/>
          <a:p>
            <a:pPr marL="0" indent="0" algn="ctr"/>
            <a:r>
              <a:rPr lang="en-US" sz="2400" b="1" i="1" dirty="0" smtClean="0">
                <a:solidFill>
                  <a:schemeClr val="tx1"/>
                </a:solidFill>
              </a:rPr>
              <a:t>What Do Students Want More of?</a:t>
            </a:r>
          </a:p>
          <a:p>
            <a:pPr marL="342900" indent="-342900">
              <a:buFont typeface="Arial" panose="020B0604020202020204" pitchFamily="34" charset="0"/>
              <a:buChar char="•"/>
            </a:pPr>
            <a:endParaRPr lang="en-US" sz="2000" b="1" i="1" dirty="0">
              <a:solidFill>
                <a:schemeClr val="tx1"/>
              </a:solidFill>
            </a:endParaRPr>
          </a:p>
          <a:p>
            <a:pPr marL="342900" indent="-342900">
              <a:buFont typeface="Arial" panose="020B0604020202020204" pitchFamily="34" charset="0"/>
              <a:buChar char="•"/>
            </a:pPr>
            <a:endParaRPr lang="en-US" sz="2000" b="1" dirty="0" smtClean="0">
              <a:solidFill>
                <a:schemeClr val="tx1"/>
              </a:solidFill>
            </a:endParaRPr>
          </a:p>
          <a:p>
            <a:pPr marL="0" indent="0"/>
            <a:endParaRPr lang="en-US" sz="2000" b="1" dirty="0" smtClean="0">
              <a:solidFill>
                <a:schemeClr val="tx1"/>
              </a:solidFill>
            </a:endParaRPr>
          </a:p>
        </p:txBody>
      </p:sp>
      <p:sp>
        <p:nvSpPr>
          <p:cNvPr id="4" name="Rectangle 1"/>
          <p:cNvSpPr>
            <a:spLocks noChangeArrowheads="1"/>
          </p:cNvSpPr>
          <p:nvPr/>
        </p:nvSpPr>
        <p:spPr bwMode="auto">
          <a:xfrm>
            <a:off x="7041265" y="352113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Chart 5"/>
          <p:cNvGraphicFramePr>
            <a:graphicFrameLocks/>
          </p:cNvGraphicFramePr>
          <p:nvPr>
            <p:extLst>
              <p:ext uri="{D42A27DB-BD31-4B8C-83A1-F6EECF244321}">
                <p14:modId xmlns:p14="http://schemas.microsoft.com/office/powerpoint/2010/main" val="1538625639"/>
              </p:ext>
            </p:extLst>
          </p:nvPr>
        </p:nvGraphicFramePr>
        <p:xfrm>
          <a:off x="625034" y="1402969"/>
          <a:ext cx="9769033" cy="498868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p:cNvGraphicFramePr>
            <a:graphicFrameLocks/>
          </p:cNvGraphicFramePr>
          <p:nvPr>
            <p:extLst>
              <p:ext uri="{D42A27DB-BD31-4B8C-83A1-F6EECF244321}">
                <p14:modId xmlns:p14="http://schemas.microsoft.com/office/powerpoint/2010/main" val="1062916930"/>
              </p:ext>
            </p:extLst>
          </p:nvPr>
        </p:nvGraphicFramePr>
        <p:xfrm>
          <a:off x="358815" y="1261641"/>
          <a:ext cx="11123271" cy="446782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17452642"/>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Wimberly</a:t>
            </a:r>
            <a:r>
              <a:rPr lang="en-US" dirty="0" smtClean="0"/>
              <a:t> Library: Work Still Needed</a:t>
            </a:r>
            <a:endParaRPr lang="en-US" dirty="0"/>
          </a:p>
        </p:txBody>
      </p:sp>
      <p:sp>
        <p:nvSpPr>
          <p:cNvPr id="3" name="Text Placeholder 2"/>
          <p:cNvSpPr>
            <a:spLocks noGrp="1"/>
          </p:cNvSpPr>
          <p:nvPr>
            <p:ph type="body" idx="1"/>
          </p:nvPr>
        </p:nvSpPr>
        <p:spPr/>
        <p:txBody>
          <a:bodyPr/>
          <a:lstStyle/>
          <a:p>
            <a:endParaRPr lang="en-US" dirty="0"/>
          </a:p>
        </p:txBody>
      </p:sp>
      <p:sp>
        <p:nvSpPr>
          <p:cNvPr id="5" name="Text Placeholder 4"/>
          <p:cNvSpPr>
            <a:spLocks noGrp="1"/>
          </p:cNvSpPr>
          <p:nvPr>
            <p:ph type="body" sz="quarter" idx="3"/>
          </p:nvPr>
        </p:nvSpPr>
        <p:spPr/>
        <p:txBody>
          <a:bodyPr/>
          <a:lstStyle/>
          <a:p>
            <a:endParaRPr lang="en-US"/>
          </a:p>
        </p:txBody>
      </p:sp>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839788" y="1681163"/>
            <a:ext cx="3616301" cy="3818116"/>
          </a:xfrm>
          <a:ln w="57150">
            <a:solidFill>
              <a:schemeClr val="tx1"/>
            </a:solidFill>
          </a:ln>
        </p:spPr>
      </p:pic>
      <p:pic>
        <p:nvPicPr>
          <p:cNvPr id="9" name="Content Placeholder 8"/>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8404227" y="1681163"/>
            <a:ext cx="3055726" cy="3818116"/>
          </a:xfrm>
          <a:ln w="57150">
            <a:solidFill>
              <a:schemeClr val="tx1"/>
            </a:solidFill>
          </a:ln>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30714" y="1681163"/>
            <a:ext cx="3598887" cy="3818116"/>
          </a:xfrm>
          <a:prstGeom prst="rect">
            <a:avLst/>
          </a:prstGeom>
          <a:ln w="57150">
            <a:solidFill>
              <a:schemeClr val="tx1"/>
            </a:solidFill>
          </a:ln>
        </p:spPr>
      </p:pic>
    </p:spTree>
    <p:extLst>
      <p:ext uri="{BB962C8B-B14F-4D97-AF65-F5344CB8AC3E}">
        <p14:creationId xmlns:p14="http://schemas.microsoft.com/office/powerpoint/2010/main" val="3016614602"/>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Wimberly</a:t>
            </a:r>
            <a:r>
              <a:rPr lang="en-US" dirty="0"/>
              <a:t> Library: Work Still Needed</a:t>
            </a:r>
          </a:p>
        </p:txBody>
      </p:sp>
      <p:sp>
        <p:nvSpPr>
          <p:cNvPr id="3" name="Text Placeholder 2"/>
          <p:cNvSpPr>
            <a:spLocks noGrp="1"/>
          </p:cNvSpPr>
          <p:nvPr>
            <p:ph type="body" idx="1"/>
          </p:nvPr>
        </p:nvSpPr>
        <p:spPr/>
        <p:txBody>
          <a:bodyPr/>
          <a:lstStyle/>
          <a:p>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839788" y="1690689"/>
            <a:ext cx="5157787" cy="3860106"/>
          </a:xfrm>
          <a:ln w="57150">
            <a:solidFill>
              <a:schemeClr val="tx1"/>
            </a:solidFill>
          </a:ln>
        </p:spPr>
      </p:pic>
      <p:sp>
        <p:nvSpPr>
          <p:cNvPr id="5" name="Text Placeholder 4"/>
          <p:cNvSpPr>
            <a:spLocks noGrp="1"/>
          </p:cNvSpPr>
          <p:nvPr>
            <p:ph type="body" sz="quarter" idx="3"/>
          </p:nvPr>
        </p:nvSpPr>
        <p:spPr/>
        <p:txBody>
          <a:bodyPr/>
          <a:lstStyle/>
          <a:p>
            <a:endParaRPr lang="en-US" dirty="0" smtClean="0"/>
          </a:p>
          <a:p>
            <a:endParaRPr lang="en-US" dirty="0"/>
          </a:p>
        </p:txBody>
      </p:sp>
      <p:pic>
        <p:nvPicPr>
          <p:cNvPr id="10" name="Content Placeholder 9"/>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6307402" y="1690689"/>
            <a:ext cx="4912784" cy="3860106"/>
          </a:xfrm>
          <a:ln w="57150">
            <a:solidFill>
              <a:schemeClr val="tx1"/>
            </a:solidFill>
          </a:ln>
        </p:spPr>
      </p:pic>
    </p:spTree>
    <p:extLst>
      <p:ext uri="{BB962C8B-B14F-4D97-AF65-F5344CB8AC3E}">
        <p14:creationId xmlns:p14="http://schemas.microsoft.com/office/powerpoint/2010/main" val="1886730831"/>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244" y="215236"/>
            <a:ext cx="10397067" cy="1325563"/>
          </a:xfrm>
        </p:spPr>
        <p:txBody>
          <a:bodyPr/>
          <a:lstStyle/>
          <a:p>
            <a:r>
              <a:rPr lang="en-US" dirty="0" smtClean="0"/>
              <a:t>Work Undertaken in the </a:t>
            </a:r>
            <a:r>
              <a:rPr lang="en-US" dirty="0" err="1" smtClean="0"/>
              <a:t>Wimberly</a:t>
            </a:r>
            <a:r>
              <a:rPr lang="en-US" dirty="0" smtClean="0"/>
              <a:t> Library in Past Three Years</a:t>
            </a:r>
            <a:endParaRPr lang="en-US" dirty="0"/>
          </a:p>
        </p:txBody>
      </p:sp>
      <p:sp>
        <p:nvSpPr>
          <p:cNvPr id="3" name="TextBox 2"/>
          <p:cNvSpPr txBox="1"/>
          <p:nvPr/>
        </p:nvSpPr>
        <p:spPr>
          <a:xfrm>
            <a:off x="361244" y="1642399"/>
            <a:ext cx="58320658" cy="3970318"/>
          </a:xfrm>
          <a:prstGeom prst="rect">
            <a:avLst/>
          </a:prstGeom>
          <a:noFill/>
        </p:spPr>
        <p:txBody>
          <a:bodyPr wrap="square" rtlCol="0">
            <a:spAutoFit/>
          </a:bodyPr>
          <a:lstStyle/>
          <a:p>
            <a:pPr marL="342900" indent="-342900">
              <a:buFont typeface="Wingdings" panose="05000000000000000000" pitchFamily="2" charset="2"/>
              <a:buChar char="Ø"/>
            </a:pPr>
            <a:endParaRPr lang="en-US" sz="2400" dirty="0" smtClean="0"/>
          </a:p>
          <a:p>
            <a:pPr marL="342900" indent="-342900">
              <a:buFont typeface="Wingdings" panose="05000000000000000000" pitchFamily="2" charset="2"/>
              <a:buChar char="Ø"/>
            </a:pPr>
            <a:r>
              <a:rPr lang="en-US" sz="2400" dirty="0" smtClean="0"/>
              <a:t>We created a </a:t>
            </a:r>
            <a:r>
              <a:rPr lang="en-US" sz="2400" dirty="0"/>
              <a:t>study lounge </a:t>
            </a:r>
            <a:r>
              <a:rPr lang="en-US" sz="2400" dirty="0" smtClean="0"/>
              <a:t>for </a:t>
            </a:r>
            <a:r>
              <a:rPr lang="en-US" sz="2400" dirty="0"/>
              <a:t>Graduate </a:t>
            </a:r>
            <a:r>
              <a:rPr lang="en-US" sz="2400" dirty="0" smtClean="0"/>
              <a:t>Students</a:t>
            </a:r>
          </a:p>
          <a:p>
            <a:pPr marL="342900" indent="-342900">
              <a:buFont typeface="Wingdings" panose="05000000000000000000" pitchFamily="2" charset="2"/>
              <a:buChar char="Ø"/>
            </a:pPr>
            <a:r>
              <a:rPr lang="en-US" sz="2400" dirty="0" smtClean="0"/>
              <a:t>We have reduced  shelving to open up </a:t>
            </a:r>
            <a:r>
              <a:rPr lang="en-US" sz="2400" dirty="0"/>
              <a:t>more study space for </a:t>
            </a:r>
            <a:r>
              <a:rPr lang="en-US" sz="2400" dirty="0" smtClean="0"/>
              <a:t>students</a:t>
            </a:r>
            <a:endParaRPr lang="en-US" sz="2400" dirty="0"/>
          </a:p>
          <a:p>
            <a:pPr marL="342900" indent="-342900">
              <a:buFont typeface="Wingdings" panose="05000000000000000000" pitchFamily="2" charset="2"/>
              <a:buChar char="Ø"/>
            </a:pPr>
            <a:r>
              <a:rPr lang="en-US" sz="2400" dirty="0" smtClean="0"/>
              <a:t>We relocated staff so </a:t>
            </a:r>
            <a:r>
              <a:rPr lang="en-US" sz="2400" dirty="0"/>
              <a:t>that their former offices can be turned into group </a:t>
            </a:r>
            <a:r>
              <a:rPr lang="en-US" sz="2400" dirty="0" smtClean="0"/>
              <a:t>study rooms</a:t>
            </a:r>
            <a:endParaRPr lang="en-US" sz="2400" dirty="0"/>
          </a:p>
          <a:p>
            <a:pPr marL="342900" indent="-342900">
              <a:buFont typeface="Wingdings" panose="05000000000000000000" pitchFamily="2" charset="2"/>
              <a:buChar char="Ø"/>
            </a:pPr>
            <a:r>
              <a:rPr lang="en-US" sz="2400" dirty="0" smtClean="0"/>
              <a:t>We partially renovated the first floor to create more study space, improve computer labs,</a:t>
            </a:r>
          </a:p>
          <a:p>
            <a:r>
              <a:rPr lang="en-US" sz="2400" dirty="0"/>
              <a:t> </a:t>
            </a:r>
            <a:r>
              <a:rPr lang="en-US" sz="2400" dirty="0" smtClean="0"/>
              <a:t>     and consolidate services</a:t>
            </a:r>
          </a:p>
          <a:p>
            <a:pPr marL="342900" indent="-342900">
              <a:buFont typeface="Wingdings" panose="05000000000000000000" pitchFamily="2" charset="2"/>
              <a:buChar char="Ø"/>
            </a:pPr>
            <a:r>
              <a:rPr lang="en-US" sz="2400" dirty="0" smtClean="0"/>
              <a:t>We completed a minor facelift </a:t>
            </a:r>
            <a:r>
              <a:rPr lang="en-US" sz="2400" dirty="0"/>
              <a:t>of the first and second </a:t>
            </a:r>
            <a:r>
              <a:rPr lang="en-US" sz="2400" dirty="0" smtClean="0"/>
              <a:t>floors </a:t>
            </a:r>
            <a:r>
              <a:rPr lang="en-US" sz="2400" dirty="0"/>
              <a:t>by repainting </a:t>
            </a:r>
            <a:r>
              <a:rPr lang="en-US" sz="2400" dirty="0" smtClean="0"/>
              <a:t>and resurfacing, </a:t>
            </a:r>
          </a:p>
          <a:p>
            <a:r>
              <a:rPr lang="en-US" sz="2400" dirty="0"/>
              <a:t> </a:t>
            </a:r>
            <a:r>
              <a:rPr lang="en-US" sz="2400" dirty="0" smtClean="0"/>
              <a:t>     using </a:t>
            </a:r>
            <a:r>
              <a:rPr lang="en-US" sz="2400" dirty="0"/>
              <a:t>FAU colors and </a:t>
            </a:r>
            <a:r>
              <a:rPr lang="en-US" sz="2400" dirty="0" smtClean="0"/>
              <a:t>branding</a:t>
            </a:r>
          </a:p>
          <a:p>
            <a:pPr marL="342900" indent="-342900">
              <a:buFont typeface="Wingdings" panose="05000000000000000000" pitchFamily="2" charset="2"/>
              <a:buChar char="Ø"/>
            </a:pPr>
            <a:r>
              <a:rPr lang="en-US" sz="2400" dirty="0" smtClean="0"/>
              <a:t>We renovated the 5</a:t>
            </a:r>
            <a:r>
              <a:rPr lang="en-US" sz="2400" baseline="30000" dirty="0" smtClean="0"/>
              <a:t>th</a:t>
            </a:r>
            <a:r>
              <a:rPr lang="en-US" sz="2400" dirty="0" smtClean="0"/>
              <a:t> floor, opened it to students, and converted it to multi-purpose space	</a:t>
            </a:r>
          </a:p>
          <a:p>
            <a:endParaRPr lang="en-US" dirty="0" smtClean="0"/>
          </a:p>
          <a:p>
            <a:endParaRPr lang="en-US" dirty="0"/>
          </a:p>
        </p:txBody>
      </p:sp>
    </p:spTree>
    <p:extLst>
      <p:ext uri="{BB962C8B-B14F-4D97-AF65-F5344CB8AC3E}">
        <p14:creationId xmlns:p14="http://schemas.microsoft.com/office/powerpoint/2010/main" val="965642823"/>
      </p:ext>
    </p:extLst>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244" y="215236"/>
            <a:ext cx="10397067" cy="1325563"/>
          </a:xfrm>
        </p:spPr>
        <p:txBody>
          <a:bodyPr/>
          <a:lstStyle/>
          <a:p>
            <a:r>
              <a:rPr lang="en-US" dirty="0" smtClean="0"/>
              <a:t>Coming Improvements to the Wimberly Library</a:t>
            </a:r>
            <a:endParaRPr lang="en-US" dirty="0"/>
          </a:p>
        </p:txBody>
      </p:sp>
      <p:sp>
        <p:nvSpPr>
          <p:cNvPr id="3" name="TextBox 2"/>
          <p:cNvSpPr txBox="1"/>
          <p:nvPr/>
        </p:nvSpPr>
        <p:spPr>
          <a:xfrm>
            <a:off x="361244" y="1642399"/>
            <a:ext cx="58320658" cy="3231654"/>
          </a:xfrm>
          <a:prstGeom prst="rect">
            <a:avLst/>
          </a:prstGeom>
          <a:noFill/>
        </p:spPr>
        <p:txBody>
          <a:bodyPr wrap="square" rtlCol="0">
            <a:spAutoFit/>
          </a:bodyPr>
          <a:lstStyle/>
          <a:p>
            <a:r>
              <a:rPr lang="en-US" sz="2400" dirty="0" smtClean="0"/>
              <a:t>In time for Fall 2018:</a:t>
            </a:r>
          </a:p>
          <a:p>
            <a:pPr marL="342900" indent="-342900">
              <a:buFont typeface="Wingdings" panose="05000000000000000000" pitchFamily="2" charset="2"/>
              <a:buChar char="Ø"/>
            </a:pPr>
            <a:r>
              <a:rPr lang="en-US" sz="2400" dirty="0" smtClean="0"/>
              <a:t>We are renovating part of the fourth floor to create cleaner, more open quiet study space </a:t>
            </a:r>
          </a:p>
          <a:p>
            <a:r>
              <a:rPr lang="en-US" sz="2400" dirty="0" smtClean="0"/>
              <a:t>      with better access to power</a:t>
            </a:r>
          </a:p>
          <a:p>
            <a:pPr marL="342900" indent="-342900">
              <a:buFont typeface="Wingdings" panose="05000000000000000000" pitchFamily="2" charset="2"/>
              <a:buChar char="Ø"/>
            </a:pPr>
            <a:r>
              <a:rPr lang="en-US" sz="2400" dirty="0" smtClean="0"/>
              <a:t>We will be relocating more staff and opening six more group study rooms</a:t>
            </a:r>
            <a:endParaRPr lang="en-US" sz="2400" dirty="0"/>
          </a:p>
          <a:p>
            <a:pPr marL="342900" indent="-342900">
              <a:buFont typeface="Wingdings" panose="05000000000000000000" pitchFamily="2" charset="2"/>
              <a:buChar char="Ø"/>
            </a:pPr>
            <a:r>
              <a:rPr lang="en-US" sz="2400" dirty="0" smtClean="0"/>
              <a:t>We are upgrading the computers in the Alumni Alcove on the first floor</a:t>
            </a:r>
          </a:p>
          <a:p>
            <a:pPr marL="342900" indent="-342900">
              <a:buFont typeface="Wingdings" panose="05000000000000000000" pitchFamily="2" charset="2"/>
              <a:buChar char="Ø"/>
            </a:pPr>
            <a:r>
              <a:rPr lang="en-US" sz="2400" dirty="0" smtClean="0"/>
              <a:t>Working with the College of Arts and Letters, we are creating the first phase of a Digital </a:t>
            </a:r>
            <a:br>
              <a:rPr lang="en-US" sz="2400" dirty="0" smtClean="0"/>
            </a:br>
            <a:r>
              <a:rPr lang="en-US" sz="2400" dirty="0" smtClean="0"/>
              <a:t>Humanities Center 	</a:t>
            </a:r>
          </a:p>
          <a:p>
            <a:endParaRPr lang="en-US" dirty="0" smtClean="0"/>
          </a:p>
          <a:p>
            <a:endParaRPr lang="en-US" dirty="0"/>
          </a:p>
        </p:txBody>
      </p:sp>
    </p:spTree>
    <p:extLst>
      <p:ext uri="{BB962C8B-B14F-4D97-AF65-F5344CB8AC3E}">
        <p14:creationId xmlns:p14="http://schemas.microsoft.com/office/powerpoint/2010/main" val="3833024679"/>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t>Wimberly</a:t>
            </a:r>
            <a:r>
              <a:rPr lang="en-US" dirty="0"/>
              <a:t> Library Being Transformed</a:t>
            </a:r>
            <a:endParaRPr lang="en-US" b="1" dirty="0"/>
          </a:p>
        </p:txBody>
      </p:sp>
      <p:sp>
        <p:nvSpPr>
          <p:cNvPr id="3" name="Text Placeholder 2"/>
          <p:cNvSpPr>
            <a:spLocks noGrp="1"/>
          </p:cNvSpPr>
          <p:nvPr>
            <p:ph type="body" idx="1"/>
          </p:nvPr>
        </p:nvSpPr>
        <p:spPr>
          <a:xfrm>
            <a:off x="839788" y="1659647"/>
            <a:ext cx="5157787" cy="823912"/>
          </a:xfrm>
        </p:spPr>
        <p:txBody>
          <a:bodyPr/>
          <a:lstStyle/>
          <a:p>
            <a:r>
              <a:rPr lang="en-US" dirty="0" smtClean="0"/>
              <a:t>Before</a:t>
            </a:r>
            <a:endParaRPr lang="en-US" dirty="0"/>
          </a:p>
        </p:txBody>
      </p:sp>
      <p:sp>
        <p:nvSpPr>
          <p:cNvPr id="5" name="Text Placeholder 4"/>
          <p:cNvSpPr>
            <a:spLocks noGrp="1"/>
          </p:cNvSpPr>
          <p:nvPr>
            <p:ph type="body" sz="quarter" idx="3"/>
          </p:nvPr>
        </p:nvSpPr>
        <p:spPr>
          <a:xfrm>
            <a:off x="6172200" y="1659647"/>
            <a:ext cx="5183188" cy="823912"/>
          </a:xfrm>
        </p:spPr>
        <p:txBody>
          <a:bodyPr/>
          <a:lstStyle/>
          <a:p>
            <a:r>
              <a:rPr lang="en-US" dirty="0" smtClean="0"/>
              <a:t>  After</a:t>
            </a:r>
            <a:endParaRPr lang="en-US" dirty="0"/>
          </a:p>
        </p:txBody>
      </p:sp>
      <p:pic>
        <p:nvPicPr>
          <p:cNvPr id="9" name="Content Placeholder 8"/>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963739" y="2612873"/>
            <a:ext cx="4541422" cy="3130223"/>
          </a:xfrm>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14747"/>
          <a:stretch/>
        </p:blipFill>
        <p:spPr>
          <a:xfrm>
            <a:off x="6389510" y="2612873"/>
            <a:ext cx="4865993" cy="3111625"/>
          </a:xfrm>
          <a:prstGeom prst="rect">
            <a:avLst/>
          </a:prstGeom>
        </p:spPr>
      </p:pic>
    </p:spTree>
    <p:extLst>
      <p:ext uri="{BB962C8B-B14F-4D97-AF65-F5344CB8AC3E}">
        <p14:creationId xmlns:p14="http://schemas.microsoft.com/office/powerpoint/2010/main" val="1303837494"/>
      </p:ext>
    </p:extLst>
  </p:cSld>
  <p:clrMapOvr>
    <a:masterClrMapping/>
  </p:clrMapOvr>
  <p:transition spd="slow" advTm="13000">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t>Wimberly</a:t>
            </a:r>
            <a:r>
              <a:rPr lang="en-US" dirty="0"/>
              <a:t> Library Being Transformed</a:t>
            </a:r>
            <a:endParaRPr lang="en-US" b="1" dirty="0"/>
          </a:p>
        </p:txBody>
      </p:sp>
      <p:sp>
        <p:nvSpPr>
          <p:cNvPr id="3" name="Text Placeholder 2"/>
          <p:cNvSpPr>
            <a:spLocks noGrp="1"/>
          </p:cNvSpPr>
          <p:nvPr>
            <p:ph type="body" idx="1"/>
          </p:nvPr>
        </p:nvSpPr>
        <p:spPr/>
        <p:txBody>
          <a:bodyPr/>
          <a:lstStyle/>
          <a:p>
            <a:r>
              <a:rPr lang="en-US" dirty="0" smtClean="0"/>
              <a:t>Before</a:t>
            </a:r>
            <a:endParaRPr lang="en-US" dirty="0"/>
          </a:p>
        </p:txBody>
      </p:sp>
      <p:sp>
        <p:nvSpPr>
          <p:cNvPr id="5" name="Text Placeholder 4"/>
          <p:cNvSpPr>
            <a:spLocks noGrp="1"/>
          </p:cNvSpPr>
          <p:nvPr>
            <p:ph type="body" sz="quarter" idx="3"/>
          </p:nvPr>
        </p:nvSpPr>
        <p:spPr/>
        <p:txBody>
          <a:bodyPr/>
          <a:lstStyle/>
          <a:p>
            <a:r>
              <a:rPr lang="en-US" dirty="0" smtClean="0"/>
              <a:t>   After</a:t>
            </a:r>
            <a:endParaRPr lang="en-US" dirty="0"/>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920708" y="2592058"/>
            <a:ext cx="4780181" cy="3207798"/>
          </a:xfrm>
        </p:spPr>
      </p:pic>
      <p:pic>
        <p:nvPicPr>
          <p:cNvPr id="8" name="Content Placeholder 7" descr="C:\Users\hixson\Pictures\2016-08-21\007.JPG"/>
          <p:cNvPicPr>
            <a:picLocks noGrp="1"/>
          </p:cNvPicPr>
          <p:nvPr>
            <p:ph sz="quarter" idx="4"/>
          </p:nvPr>
        </p:nvPicPr>
        <p:blipFill>
          <a:blip r:embed="rId3" cstate="print">
            <a:extLst>
              <a:ext uri="{28A0092B-C50C-407E-A947-70E740481C1C}">
                <a14:useLocalDpi xmlns:a14="http://schemas.microsoft.com/office/drawing/2010/main" val="0"/>
              </a:ext>
            </a:extLst>
          </a:blip>
          <a:srcRect/>
          <a:stretch>
            <a:fillRect/>
          </a:stretch>
        </p:blipFill>
        <p:spPr bwMode="auto">
          <a:xfrm>
            <a:off x="6434666" y="2592058"/>
            <a:ext cx="4785519" cy="3207798"/>
          </a:xfrm>
          <a:prstGeom prst="rect">
            <a:avLst/>
          </a:prstGeom>
          <a:noFill/>
          <a:ln>
            <a:noFill/>
          </a:ln>
        </p:spPr>
      </p:pic>
    </p:spTree>
    <p:extLst>
      <p:ext uri="{BB962C8B-B14F-4D97-AF65-F5344CB8AC3E}">
        <p14:creationId xmlns:p14="http://schemas.microsoft.com/office/powerpoint/2010/main" val="3179655975"/>
      </p:ext>
    </p:extLst>
  </p:cSld>
  <p:clrMapOvr>
    <a:masterClrMapping/>
  </p:clrMapOvr>
  <p:transition spd="slow" advTm="13000">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79376" y="1991656"/>
            <a:ext cx="5484516" cy="3656344"/>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05600" y="1989123"/>
            <a:ext cx="5486400" cy="3658877"/>
          </a:xfrm>
          <a:prstGeom prst="rect">
            <a:avLst/>
          </a:prstGeom>
        </p:spPr>
      </p:pic>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53463" y="1991656"/>
            <a:ext cx="5482604" cy="3656344"/>
          </a:xfrm>
          <a:prstGeom prst="rect">
            <a:avLst/>
          </a:prstGeom>
        </p:spPr>
      </p:pic>
      <p:sp>
        <p:nvSpPr>
          <p:cNvPr id="8" name="Title 1"/>
          <p:cNvSpPr>
            <a:spLocks noGrp="1"/>
          </p:cNvSpPr>
          <p:nvPr>
            <p:ph type="title"/>
          </p:nvPr>
        </p:nvSpPr>
        <p:spPr>
          <a:xfrm>
            <a:off x="415951" y="1383929"/>
            <a:ext cx="3681916" cy="613518"/>
          </a:xfrm>
        </p:spPr>
        <p:txBody>
          <a:bodyPr>
            <a:normAutofit/>
          </a:bodyPr>
          <a:lstStyle/>
          <a:p>
            <a:r>
              <a:rPr lang="en-US" sz="1800" dirty="0" smtClean="0">
                <a:latin typeface="+mn-lt"/>
              </a:rPr>
              <a:t>New Graduate Student Lounge</a:t>
            </a:r>
            <a:endParaRPr lang="en-US" sz="1800" b="1" dirty="0">
              <a:latin typeface="+mn-lt"/>
            </a:endParaRPr>
          </a:p>
        </p:txBody>
      </p:sp>
      <p:sp>
        <p:nvSpPr>
          <p:cNvPr id="9" name="Title 1"/>
          <p:cNvSpPr txBox="1">
            <a:spLocks/>
          </p:cNvSpPr>
          <p:nvPr/>
        </p:nvSpPr>
        <p:spPr>
          <a:xfrm>
            <a:off x="839788"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err="1" smtClean="0"/>
              <a:t>Wimberly</a:t>
            </a:r>
            <a:r>
              <a:rPr lang="en-US" dirty="0" smtClean="0"/>
              <a:t> Library Being Transformed</a:t>
            </a:r>
            <a:endParaRPr lang="en-US" b="1" dirty="0"/>
          </a:p>
        </p:txBody>
      </p:sp>
    </p:spTree>
    <p:extLst>
      <p:ext uri="{BB962C8B-B14F-4D97-AF65-F5344CB8AC3E}">
        <p14:creationId xmlns:p14="http://schemas.microsoft.com/office/powerpoint/2010/main" val="3192516560"/>
      </p:ext>
    </p:extLst>
  </p:cSld>
  <p:clrMapOvr>
    <a:masterClrMapping/>
  </p:clrMapOvr>
  <p:transition spd="slow" advTm="13000">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925688" y="-90311"/>
            <a:ext cx="10429699" cy="178099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err="1" smtClean="0"/>
              <a:t>Wimberly</a:t>
            </a:r>
            <a:r>
              <a:rPr lang="en-US" dirty="0" smtClean="0"/>
              <a:t> Library Being Transformed</a:t>
            </a:r>
            <a:endParaRPr lang="en-US" b="1" dirty="0"/>
          </a:p>
        </p:txBody>
      </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511737" y="1862666"/>
            <a:ext cx="5381063" cy="3770489"/>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04008" y="1862668"/>
            <a:ext cx="5277632" cy="3770487"/>
          </a:xfrm>
          <a:prstGeom prst="rect">
            <a:avLst/>
          </a:prstGeom>
        </p:spPr>
      </p:pic>
      <p:sp>
        <p:nvSpPr>
          <p:cNvPr id="10" name="TextBox 9"/>
          <p:cNvSpPr txBox="1"/>
          <p:nvPr/>
        </p:nvSpPr>
        <p:spPr>
          <a:xfrm>
            <a:off x="451551" y="1332089"/>
            <a:ext cx="6807200" cy="369332"/>
          </a:xfrm>
          <a:prstGeom prst="rect">
            <a:avLst/>
          </a:prstGeom>
          <a:noFill/>
        </p:spPr>
        <p:txBody>
          <a:bodyPr wrap="square" rtlCol="0">
            <a:spAutoFit/>
          </a:bodyPr>
          <a:lstStyle/>
          <a:p>
            <a:r>
              <a:rPr lang="en-US" dirty="0"/>
              <a:t>Students Enjoying the FAU Experience in the </a:t>
            </a:r>
            <a:r>
              <a:rPr lang="en-US" dirty="0" err="1"/>
              <a:t>Wimberly</a:t>
            </a:r>
            <a:r>
              <a:rPr lang="en-US" dirty="0"/>
              <a:t> Library</a:t>
            </a:r>
          </a:p>
        </p:txBody>
      </p:sp>
    </p:spTree>
    <p:extLst>
      <p:ext uri="{BB962C8B-B14F-4D97-AF65-F5344CB8AC3E}">
        <p14:creationId xmlns:p14="http://schemas.microsoft.com/office/powerpoint/2010/main" val="530567907"/>
      </p:ext>
    </p:extLst>
  </p:cSld>
  <p:clrMapOvr>
    <a:masterClrMapping/>
  </p:clrMapOvr>
  <mc:AlternateContent xmlns:mc="http://schemas.openxmlformats.org/markup-compatibility/2006" xmlns:p14="http://schemas.microsoft.com/office/powerpoint/2010/main">
    <mc:Choice Requires="p14">
      <p:transition spd="med" p14:dur="700" advTm="13000">
        <p:fade/>
      </p:transition>
    </mc:Choice>
    <mc:Fallback xmlns="">
      <p:transition spd="med" advTm="13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09530" y="601884"/>
            <a:ext cx="7911548" cy="4579716"/>
          </a:xfrm>
        </p:spPr>
        <p:txBody>
          <a:bodyPr>
            <a:normAutofit lnSpcReduction="10000"/>
          </a:bodyPr>
          <a:lstStyle/>
          <a:p>
            <a:pPr algn="ctr"/>
            <a:endParaRPr lang="en-US" sz="2800" b="1" dirty="0" smtClean="0">
              <a:solidFill>
                <a:schemeClr val="tx1"/>
              </a:solidFill>
            </a:endParaRPr>
          </a:p>
          <a:p>
            <a:r>
              <a:rPr lang="en-US" sz="4400" b="1" dirty="0" err="1" smtClean="0">
                <a:solidFill>
                  <a:schemeClr val="tx1"/>
                </a:solidFill>
                <a:latin typeface="+mj-lt"/>
              </a:rPr>
              <a:t>Wimberly</a:t>
            </a:r>
            <a:r>
              <a:rPr lang="en-US" sz="4400" b="1" dirty="0" smtClean="0">
                <a:solidFill>
                  <a:schemeClr val="tx1"/>
                </a:solidFill>
                <a:latin typeface="+mj-lt"/>
              </a:rPr>
              <a:t> Library</a:t>
            </a:r>
            <a:endParaRPr lang="en-US" sz="2400" b="1" i="1" dirty="0" smtClean="0">
              <a:solidFill>
                <a:schemeClr val="tx1"/>
              </a:solidFill>
            </a:endParaRPr>
          </a:p>
          <a:p>
            <a:pPr marL="342900" indent="-342900">
              <a:buFont typeface="Wingdings" panose="05000000000000000000" pitchFamily="2" charset="2"/>
              <a:buChar char="Ø"/>
            </a:pPr>
            <a:r>
              <a:rPr lang="en-US" sz="3200" dirty="0" smtClean="0">
                <a:solidFill>
                  <a:schemeClr val="tx1"/>
                </a:solidFill>
              </a:rPr>
              <a:t>Very heavily used facility</a:t>
            </a:r>
          </a:p>
          <a:p>
            <a:pPr marL="342900" indent="-342900">
              <a:buFont typeface="Wingdings" panose="05000000000000000000" pitchFamily="2" charset="2"/>
              <a:buChar char="Ø"/>
            </a:pPr>
            <a:r>
              <a:rPr lang="en-US" sz="3200" dirty="0" smtClean="0">
                <a:solidFill>
                  <a:schemeClr val="tx1"/>
                </a:solidFill>
              </a:rPr>
              <a:t>Typically, 120,000 to 130,000 visits per month</a:t>
            </a:r>
          </a:p>
          <a:p>
            <a:pPr marL="342900" indent="-342900">
              <a:buFont typeface="Wingdings" panose="05000000000000000000" pitchFamily="2" charset="2"/>
              <a:buChar char="Ø"/>
            </a:pPr>
            <a:r>
              <a:rPr lang="en-US" sz="3200" dirty="0" smtClean="0">
                <a:solidFill>
                  <a:schemeClr val="tx1"/>
                </a:solidFill>
              </a:rPr>
              <a:t>Record high was 137</a:t>
            </a:r>
            <a:r>
              <a:rPr lang="en-US" sz="3200" dirty="0">
                <a:solidFill>
                  <a:schemeClr val="tx1"/>
                </a:solidFill>
              </a:rPr>
              <a:t>, </a:t>
            </a:r>
            <a:r>
              <a:rPr lang="en-US" sz="3200" dirty="0" smtClean="0">
                <a:solidFill>
                  <a:schemeClr val="tx1"/>
                </a:solidFill>
              </a:rPr>
              <a:t>911 in one month </a:t>
            </a:r>
          </a:p>
          <a:p>
            <a:pPr marL="342900" indent="-342900">
              <a:buFont typeface="Wingdings" panose="05000000000000000000" pitchFamily="2" charset="2"/>
              <a:buChar char="Ø"/>
            </a:pPr>
            <a:r>
              <a:rPr lang="en-US" sz="3200" dirty="0" smtClean="0">
                <a:solidFill>
                  <a:schemeClr val="tx1"/>
                </a:solidFill>
              </a:rPr>
              <a:t>September </a:t>
            </a:r>
            <a:r>
              <a:rPr lang="en-US" sz="3200" dirty="0">
                <a:solidFill>
                  <a:schemeClr val="tx1"/>
                </a:solidFill>
              </a:rPr>
              <a:t>and February are typically the busiest </a:t>
            </a:r>
            <a:r>
              <a:rPr lang="en-US" sz="3200" dirty="0" smtClean="0">
                <a:solidFill>
                  <a:schemeClr val="tx1"/>
                </a:solidFill>
              </a:rPr>
              <a:t>months</a:t>
            </a:r>
          </a:p>
          <a:p>
            <a:pPr marL="342900" indent="-342900">
              <a:buFont typeface="Wingdings" panose="05000000000000000000" pitchFamily="2" charset="2"/>
              <a:buChar char="Ø"/>
            </a:pPr>
            <a:r>
              <a:rPr lang="en-US" sz="3200" dirty="0" smtClean="0">
                <a:solidFill>
                  <a:schemeClr val="tx1"/>
                </a:solidFill>
              </a:rPr>
              <a:t>Not enough seats and study spaces</a:t>
            </a:r>
          </a:p>
          <a:p>
            <a:pPr marL="342900" indent="-342900">
              <a:buFont typeface="Arial" panose="020B0604020202020204" pitchFamily="34" charset="0"/>
              <a:buChar char="•"/>
            </a:pPr>
            <a:endParaRPr lang="en-US" sz="2000" b="1" i="1" dirty="0">
              <a:solidFill>
                <a:schemeClr val="tx1"/>
              </a:solidFill>
            </a:endParaRPr>
          </a:p>
          <a:p>
            <a:pPr marL="342900" indent="-342900">
              <a:buFont typeface="Arial" panose="020B0604020202020204" pitchFamily="34" charset="0"/>
              <a:buChar char="•"/>
            </a:pPr>
            <a:endParaRPr lang="en-US" sz="2000" b="1" dirty="0" smtClean="0">
              <a:solidFill>
                <a:schemeClr val="tx1"/>
              </a:solidFill>
            </a:endParaRPr>
          </a:p>
          <a:p>
            <a:pPr marL="0" indent="0"/>
            <a:endParaRPr lang="en-US" sz="2000" b="1" dirty="0" smtClean="0">
              <a:solidFill>
                <a:schemeClr val="tx1"/>
              </a:solidFill>
            </a:endParaRPr>
          </a:p>
        </p:txBody>
      </p:sp>
      <p:sp>
        <p:nvSpPr>
          <p:cNvPr id="4" name="Rectangle 1"/>
          <p:cNvSpPr>
            <a:spLocks noChangeArrowheads="1"/>
          </p:cNvSpPr>
          <p:nvPr/>
        </p:nvSpPr>
        <p:spPr bwMode="auto">
          <a:xfrm>
            <a:off x="6705600" y="344011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893353269"/>
      </p:ext>
    </p:extLst>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925688" y="-90311"/>
            <a:ext cx="10429699" cy="178099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err="1" smtClean="0"/>
              <a:t>Wimberly</a:t>
            </a:r>
            <a:r>
              <a:rPr lang="en-US" dirty="0" smtClean="0"/>
              <a:t> Library Being Transformed</a:t>
            </a:r>
            <a:endParaRPr lang="en-US" b="1" dirty="0"/>
          </a:p>
        </p:txBody>
      </p:sp>
      <p:sp>
        <p:nvSpPr>
          <p:cNvPr id="10" name="TextBox 9"/>
          <p:cNvSpPr txBox="1"/>
          <p:nvPr/>
        </p:nvSpPr>
        <p:spPr>
          <a:xfrm>
            <a:off x="451551" y="1332089"/>
            <a:ext cx="6807200" cy="369332"/>
          </a:xfrm>
          <a:prstGeom prst="rect">
            <a:avLst/>
          </a:prstGeom>
          <a:noFill/>
        </p:spPr>
        <p:txBody>
          <a:bodyPr wrap="square" rtlCol="0">
            <a:spAutoFit/>
          </a:bodyPr>
          <a:lstStyle/>
          <a:p>
            <a:r>
              <a:rPr lang="en-US" dirty="0"/>
              <a:t>Students Enjoying the FAU Experience in the </a:t>
            </a:r>
            <a:r>
              <a:rPr lang="en-US" dirty="0" err="1"/>
              <a:t>Wimberly</a:t>
            </a:r>
            <a:r>
              <a:rPr lang="en-US" dirty="0"/>
              <a:t> Library</a:t>
            </a:r>
          </a:p>
        </p:txBody>
      </p:sp>
      <p:pic>
        <p:nvPicPr>
          <p:cNvPr id="7" name="Picture 6" descr="W:\Photos\5th Floor Renovation\Soft_opening\DSC_0405.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5956" y="1862666"/>
            <a:ext cx="4909431" cy="3770489"/>
          </a:xfrm>
          <a:prstGeom prst="rect">
            <a:avLst/>
          </a:prstGeom>
          <a:noFill/>
          <a:ln>
            <a:noFill/>
          </a:ln>
        </p:spPr>
      </p:pic>
      <p:pic>
        <p:nvPicPr>
          <p:cNvPr id="9" name="Picture 8" descr="W:\Photos\5th Floor Renovation\Soft_opening\5th_opening_cgh_2017_05_31 (14).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5733" y="1862665"/>
            <a:ext cx="5181599" cy="3860801"/>
          </a:xfrm>
          <a:prstGeom prst="rect">
            <a:avLst/>
          </a:prstGeom>
          <a:noFill/>
          <a:ln>
            <a:noFill/>
          </a:ln>
        </p:spPr>
      </p:pic>
    </p:spTree>
    <p:extLst>
      <p:ext uri="{BB962C8B-B14F-4D97-AF65-F5344CB8AC3E}">
        <p14:creationId xmlns:p14="http://schemas.microsoft.com/office/powerpoint/2010/main" val="3222430132"/>
      </p:ext>
    </p:extLst>
  </p:cSld>
  <p:clrMapOvr>
    <a:masterClrMapping/>
  </p:clrMapOvr>
  <p:transition spd="slow" advClick="0" advTm="8000">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496095" y="1790130"/>
            <a:ext cx="2095867" cy="756373"/>
          </a:xfrm>
        </p:spPr>
        <p:txBody>
          <a:bodyPr>
            <a:normAutofit/>
          </a:bodyPr>
          <a:lstStyle/>
          <a:p>
            <a:pPr algn="r"/>
            <a:r>
              <a:rPr lang="en-US" sz="1800" b="1" dirty="0" smtClean="0"/>
              <a:t>Charging Stations</a:t>
            </a:r>
            <a:endParaRPr lang="en-US" sz="1800" b="1" dirty="0"/>
          </a:p>
        </p:txBody>
      </p:sp>
      <p:sp>
        <p:nvSpPr>
          <p:cNvPr id="6" name="Title 1"/>
          <p:cNvSpPr txBox="1">
            <a:spLocks/>
          </p:cNvSpPr>
          <p:nvPr/>
        </p:nvSpPr>
        <p:spPr>
          <a:xfrm>
            <a:off x="839788"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err="1" smtClean="0"/>
              <a:t>Wimberly</a:t>
            </a:r>
            <a:r>
              <a:rPr lang="en-US" dirty="0" smtClean="0"/>
              <a:t> Library Being Transformed</a:t>
            </a:r>
            <a:endParaRPr lang="en-US" b="1" dirty="0"/>
          </a:p>
        </p:txBody>
      </p:sp>
      <p:pic>
        <p:nvPicPr>
          <p:cNvPr id="7" name="Picture 6" descr="C:\temp\Temporary Internet Files\Content.Outlook\IJJZDZXH\charger on west end.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8756" y="1557866"/>
            <a:ext cx="3409244" cy="4831645"/>
          </a:xfrm>
          <a:prstGeom prst="rect">
            <a:avLst/>
          </a:prstGeom>
          <a:noFill/>
          <a:ln>
            <a:noFill/>
          </a:ln>
        </p:spPr>
      </p:pic>
    </p:spTree>
    <p:extLst>
      <p:ext uri="{BB962C8B-B14F-4D97-AF65-F5344CB8AC3E}">
        <p14:creationId xmlns:p14="http://schemas.microsoft.com/office/powerpoint/2010/main" val="890891665"/>
      </p:ext>
    </p:extLst>
  </p:cSld>
  <p:clrMapOvr>
    <a:masterClrMapping/>
  </p:clrMapOvr>
  <p:transition spd="slow" advClick="0" advTm="8000">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304" y="743713"/>
            <a:ext cx="11814048" cy="3133344"/>
          </a:xfrm>
        </p:spPr>
        <p:txBody>
          <a:bodyPr>
            <a:normAutofit fontScale="90000"/>
          </a:bodyPr>
          <a:lstStyle/>
          <a:p>
            <a:pPr algn="ctr"/>
            <a:r>
              <a:rPr lang="en-US" sz="6600" b="1" dirty="0" smtClean="0">
                <a:effectLst>
                  <a:glow rad="139700">
                    <a:schemeClr val="accent4">
                      <a:satMod val="175000"/>
                      <a:alpha val="40000"/>
                    </a:schemeClr>
                  </a:glow>
                  <a:outerShdw blurRad="38100" dist="38100" dir="2700000" algn="tl">
                    <a:srgbClr val="000000">
                      <a:alpha val="43137"/>
                    </a:srgbClr>
                  </a:outerShdw>
                </a:effectLst>
              </a:rPr>
              <a:t>“</a:t>
            </a:r>
            <a:r>
              <a:rPr lang="en-US" sz="6600" dirty="0">
                <a:effectLst>
                  <a:glow rad="139700">
                    <a:schemeClr val="accent4">
                      <a:satMod val="175000"/>
                      <a:alpha val="40000"/>
                    </a:schemeClr>
                  </a:glow>
                </a:effectLst>
              </a:rPr>
              <a:t>We need colorful, comfortable, technology-rich spaces where students can study – alone or together – and create their own </a:t>
            </a:r>
            <a:r>
              <a:rPr lang="en-US" sz="6600" dirty="0" smtClean="0">
                <a:effectLst>
                  <a:glow rad="139700">
                    <a:schemeClr val="accent4">
                      <a:satMod val="175000"/>
                      <a:alpha val="40000"/>
                    </a:schemeClr>
                  </a:glow>
                </a:effectLst>
              </a:rPr>
              <a:t>work</a:t>
            </a:r>
            <a:r>
              <a:rPr lang="en-US" sz="6600" b="1" dirty="0" smtClean="0">
                <a:effectLst>
                  <a:glow rad="139700">
                    <a:schemeClr val="accent4">
                      <a:satMod val="175000"/>
                      <a:alpha val="40000"/>
                    </a:schemeClr>
                  </a:glow>
                  <a:outerShdw blurRad="38100" dist="38100" dir="2700000" algn="tl">
                    <a:srgbClr val="000000">
                      <a:alpha val="43137"/>
                    </a:srgbClr>
                  </a:outerShdw>
                </a:effectLst>
              </a:rPr>
              <a:t>.”</a:t>
            </a:r>
            <a:endParaRPr lang="en-US" sz="6600" b="1" dirty="0">
              <a:effectLst>
                <a:glow rad="139700">
                  <a:schemeClr val="accent4">
                    <a:satMod val="175000"/>
                    <a:alpha val="40000"/>
                  </a:schemeClr>
                </a:glow>
                <a:outerShdw blurRad="38100" dist="38100" dir="2700000" algn="tl">
                  <a:srgbClr val="000000">
                    <a:alpha val="43137"/>
                  </a:srgbClr>
                </a:outerShdw>
              </a:effectLst>
            </a:endParaRPr>
          </a:p>
        </p:txBody>
      </p:sp>
      <p:sp>
        <p:nvSpPr>
          <p:cNvPr id="3" name="Title 1"/>
          <p:cNvSpPr txBox="1">
            <a:spLocks/>
          </p:cNvSpPr>
          <p:nvPr/>
        </p:nvSpPr>
        <p:spPr>
          <a:xfrm>
            <a:off x="8546592" y="3877056"/>
            <a:ext cx="3176812" cy="155567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3700" dirty="0" smtClean="0"/>
              <a:t>Carol Hixson</a:t>
            </a:r>
            <a:r>
              <a:rPr lang="en-US" sz="4500" dirty="0" smtClean="0"/>
              <a:t/>
            </a:r>
            <a:br>
              <a:rPr lang="en-US" sz="4500" dirty="0" smtClean="0"/>
            </a:br>
            <a:r>
              <a:rPr lang="en-US" sz="1600" dirty="0" smtClean="0"/>
              <a:t>Dean of University Libraries</a:t>
            </a:r>
            <a:endParaRPr lang="en-US" sz="1600" dirty="0"/>
          </a:p>
        </p:txBody>
      </p:sp>
    </p:spTree>
    <p:extLst>
      <p:ext uri="{BB962C8B-B14F-4D97-AF65-F5344CB8AC3E}">
        <p14:creationId xmlns:p14="http://schemas.microsoft.com/office/powerpoint/2010/main" val="1649038779"/>
      </p:ext>
    </p:extLst>
  </p:cSld>
  <p:clrMapOvr>
    <a:masterClrMapping/>
  </p:clrMapOvr>
  <mc:AlternateContent xmlns:mc="http://schemas.openxmlformats.org/markup-compatibility/2006" xmlns:p14="http://schemas.microsoft.com/office/powerpoint/2010/main">
    <mc:Choice Requires="p14">
      <p:transition spd="med" p14:dur="700" advTm="15000">
        <p:fade/>
      </p:transition>
    </mc:Choice>
    <mc:Fallback xmlns="">
      <p:transition spd="med" advTm="1500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98" y="219985"/>
            <a:ext cx="10515600" cy="1325563"/>
          </a:xfrm>
        </p:spPr>
        <p:txBody>
          <a:bodyPr/>
          <a:lstStyle/>
          <a:p>
            <a:r>
              <a:rPr lang="en-US" dirty="0" smtClean="0"/>
              <a:t>How Do We Get from Here to There?</a:t>
            </a:r>
            <a:endParaRPr lang="en-US" dirty="0"/>
          </a:p>
        </p:txBody>
      </p:sp>
      <p:sp>
        <p:nvSpPr>
          <p:cNvPr id="3" name="Text Placeholder 2"/>
          <p:cNvSpPr>
            <a:spLocks noGrp="1"/>
          </p:cNvSpPr>
          <p:nvPr>
            <p:ph type="body" idx="1"/>
          </p:nvPr>
        </p:nvSpPr>
        <p:spPr>
          <a:xfrm>
            <a:off x="186642" y="984483"/>
            <a:ext cx="5157787" cy="823912"/>
          </a:xfrm>
        </p:spPr>
        <p:txBody>
          <a:bodyPr/>
          <a:lstStyle/>
          <a:p>
            <a:r>
              <a:rPr lang="en-US" dirty="0" err="1" smtClean="0"/>
              <a:t>Wimberly</a:t>
            </a:r>
            <a:r>
              <a:rPr lang="en-US" dirty="0" smtClean="0"/>
              <a:t> Today</a:t>
            </a:r>
            <a:endParaRPr lang="en-US" dirty="0"/>
          </a:p>
        </p:txBody>
      </p:sp>
      <p:sp>
        <p:nvSpPr>
          <p:cNvPr id="5" name="Text Placeholder 4"/>
          <p:cNvSpPr>
            <a:spLocks noGrp="1"/>
          </p:cNvSpPr>
          <p:nvPr>
            <p:ph type="body" sz="quarter" idx="3"/>
          </p:nvPr>
        </p:nvSpPr>
        <p:spPr>
          <a:xfrm>
            <a:off x="6070602" y="984483"/>
            <a:ext cx="5183188" cy="823912"/>
          </a:xfrm>
        </p:spPr>
        <p:txBody>
          <a:bodyPr/>
          <a:lstStyle/>
          <a:p>
            <a:r>
              <a:rPr lang="en-US" dirty="0" smtClean="0"/>
              <a:t>Future Vision</a:t>
            </a:r>
            <a:endParaRPr lang="en-US" dirty="0"/>
          </a:p>
        </p:txBody>
      </p:sp>
      <p:pic>
        <p:nvPicPr>
          <p:cNvPr id="7" name="Content Placeholder 4"/>
          <p:cNvPicPr>
            <a:picLocks noGrp="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04799" y="1934797"/>
            <a:ext cx="5558360" cy="3538859"/>
          </a:xfrm>
          <a:prstGeom prst="rect">
            <a:avLst/>
          </a:prstGeom>
          <a:ln w="57150">
            <a:solidFill>
              <a:schemeClr val="tx1"/>
            </a:solidFill>
          </a:ln>
        </p:spPr>
      </p:pic>
      <p:pic>
        <p:nvPicPr>
          <p:cNvPr id="10" name="Content Placeholder 5"/>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196170" y="1894783"/>
            <a:ext cx="5705546" cy="3582775"/>
          </a:xfrm>
          <a:ln w="57150">
            <a:solidFill>
              <a:schemeClr val="tx1"/>
            </a:solidFill>
          </a:ln>
        </p:spPr>
      </p:pic>
    </p:spTree>
    <p:extLst>
      <p:ext uri="{BB962C8B-B14F-4D97-AF65-F5344CB8AC3E}">
        <p14:creationId xmlns:p14="http://schemas.microsoft.com/office/powerpoint/2010/main" val="741361857"/>
      </p:ext>
    </p:extLst>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t="4797" b="3597"/>
          <a:stretch/>
        </p:blipFill>
        <p:spPr>
          <a:xfrm>
            <a:off x="4944533" y="145149"/>
            <a:ext cx="6807200" cy="4298201"/>
          </a:xfrm>
          <a:prstGeom prst="rect">
            <a:avLst/>
          </a:prstGeom>
        </p:spPr>
      </p:pic>
      <p:sp>
        <p:nvSpPr>
          <p:cNvPr id="2" name="TextBox 1"/>
          <p:cNvSpPr txBox="1"/>
          <p:nvPr/>
        </p:nvSpPr>
        <p:spPr>
          <a:xfrm>
            <a:off x="304800" y="530578"/>
            <a:ext cx="4380089" cy="1938992"/>
          </a:xfrm>
          <a:prstGeom prst="rect">
            <a:avLst/>
          </a:prstGeom>
          <a:noFill/>
        </p:spPr>
        <p:txBody>
          <a:bodyPr wrap="square" rtlCol="0">
            <a:spAutoFit/>
          </a:bodyPr>
          <a:lstStyle/>
          <a:p>
            <a:r>
              <a:rPr lang="en-US" sz="4000" dirty="0" smtClean="0"/>
              <a:t>Listen to and Consult with Students</a:t>
            </a:r>
            <a:endParaRPr lang="en-US" sz="4000" dirty="0"/>
          </a:p>
        </p:txBody>
      </p:sp>
    </p:spTree>
    <p:extLst>
      <p:ext uri="{BB962C8B-B14F-4D97-AF65-F5344CB8AC3E}">
        <p14:creationId xmlns:p14="http://schemas.microsoft.com/office/powerpoint/2010/main" val="506165397"/>
      </p:ext>
    </p:extLst>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Get from Here to There?</a:t>
            </a:r>
            <a:endParaRPr lang="en-US" dirty="0"/>
          </a:p>
        </p:txBody>
      </p:sp>
      <p:sp>
        <p:nvSpPr>
          <p:cNvPr id="3" name="Text Placeholder 2"/>
          <p:cNvSpPr>
            <a:spLocks noGrp="1"/>
          </p:cNvSpPr>
          <p:nvPr>
            <p:ph type="body" idx="1"/>
          </p:nvPr>
        </p:nvSpPr>
        <p:spPr/>
        <p:txBody>
          <a:bodyPr/>
          <a:lstStyle/>
          <a:p>
            <a:r>
              <a:rPr lang="en-US" dirty="0" err="1" smtClean="0"/>
              <a:t>Wimberly</a:t>
            </a:r>
            <a:r>
              <a:rPr lang="en-US" dirty="0" smtClean="0"/>
              <a:t> Today</a:t>
            </a:r>
            <a:endParaRPr lang="en-US" dirty="0"/>
          </a:p>
        </p:txBody>
      </p:sp>
      <p:sp>
        <p:nvSpPr>
          <p:cNvPr id="5" name="Text Placeholder 4"/>
          <p:cNvSpPr>
            <a:spLocks noGrp="1"/>
          </p:cNvSpPr>
          <p:nvPr>
            <p:ph type="body" sz="quarter" idx="3"/>
          </p:nvPr>
        </p:nvSpPr>
        <p:spPr/>
        <p:txBody>
          <a:bodyPr/>
          <a:lstStyle/>
          <a:p>
            <a:r>
              <a:rPr lang="en-US" dirty="0" smtClean="0"/>
              <a:t>Future Vision</a:t>
            </a:r>
            <a:endParaRPr lang="en-US" dirty="0"/>
          </a:p>
        </p:txBody>
      </p:sp>
      <p:pic>
        <p:nvPicPr>
          <p:cNvPr id="8" name="Content Placeholder 3"/>
          <p:cNvPicPr>
            <a:picLocks noGrp="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6307402" y="2505075"/>
            <a:ext cx="4858581" cy="3251781"/>
          </a:xfrm>
          <a:prstGeom prst="rect">
            <a:avLst/>
          </a:prstGeom>
          <a:ln w="57150">
            <a:solidFill>
              <a:schemeClr val="tx1"/>
            </a:solidFill>
          </a:ln>
        </p:spPr>
      </p:pic>
      <p:pic>
        <p:nvPicPr>
          <p:cNvPr id="10" name="Content Placeholder 4"/>
          <p:cNvPicPr>
            <a:picLocks noGrp="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839788" y="2505075"/>
            <a:ext cx="4723885" cy="3251781"/>
          </a:xfrm>
          <a:prstGeom prst="rect">
            <a:avLst/>
          </a:prstGeom>
          <a:ln w="57150">
            <a:solidFill>
              <a:schemeClr val="tx1"/>
            </a:solidFill>
          </a:ln>
        </p:spPr>
      </p:pic>
    </p:spTree>
    <p:extLst>
      <p:ext uri="{BB962C8B-B14F-4D97-AF65-F5344CB8AC3E}">
        <p14:creationId xmlns:p14="http://schemas.microsoft.com/office/powerpoint/2010/main" val="271791870"/>
      </p:ext>
    </p:extLst>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0400" y="365125"/>
            <a:ext cx="5181599" cy="3044119"/>
          </a:xfrm>
        </p:spPr>
        <p:txBody>
          <a:bodyPr>
            <a:normAutofit/>
          </a:bodyPr>
          <a:lstStyle/>
          <a:p>
            <a:r>
              <a:rPr lang="en-US" sz="4000" dirty="0" smtClean="0"/>
              <a:t>Develop a Shared Vision with Administration</a:t>
            </a:r>
            <a:endParaRPr lang="en-US" sz="4000" dirty="0"/>
          </a:p>
        </p:txBody>
      </p:sp>
      <p:pic>
        <p:nvPicPr>
          <p:cNvPr id="6" name="Picture 5" descr="C:\Users\hixson\Pictures\edited Hixson_meet and_greet\DSC_1748.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3779" y="666044"/>
            <a:ext cx="5949244" cy="4346223"/>
          </a:xfrm>
          <a:prstGeom prst="rect">
            <a:avLst/>
          </a:prstGeom>
          <a:noFill/>
          <a:ln>
            <a:noFill/>
          </a:ln>
        </p:spPr>
      </p:pic>
    </p:spTree>
    <p:extLst>
      <p:ext uri="{BB962C8B-B14F-4D97-AF65-F5344CB8AC3E}">
        <p14:creationId xmlns:p14="http://schemas.microsoft.com/office/powerpoint/2010/main" val="4005011512"/>
      </p:ext>
    </p:extLst>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2760" y="7257"/>
            <a:ext cx="10515600" cy="1325563"/>
          </a:xfrm>
        </p:spPr>
        <p:txBody>
          <a:bodyPr/>
          <a:lstStyle/>
          <a:p>
            <a:r>
              <a:rPr lang="en-US" dirty="0" smtClean="0"/>
              <a:t>How Do We Get from Here to There?</a:t>
            </a:r>
            <a:endParaRPr lang="en-US" dirty="0"/>
          </a:p>
        </p:txBody>
      </p:sp>
      <p:sp>
        <p:nvSpPr>
          <p:cNvPr id="3" name="Text Placeholder 2"/>
          <p:cNvSpPr>
            <a:spLocks noGrp="1"/>
          </p:cNvSpPr>
          <p:nvPr>
            <p:ph type="body" idx="1"/>
          </p:nvPr>
        </p:nvSpPr>
        <p:spPr>
          <a:xfrm>
            <a:off x="273733" y="752251"/>
            <a:ext cx="5157787" cy="823912"/>
          </a:xfrm>
        </p:spPr>
        <p:txBody>
          <a:bodyPr/>
          <a:lstStyle/>
          <a:p>
            <a:r>
              <a:rPr lang="en-US" dirty="0" err="1" smtClean="0"/>
              <a:t>Wimberly</a:t>
            </a:r>
            <a:r>
              <a:rPr lang="en-US" dirty="0" smtClean="0"/>
              <a:t> Today</a:t>
            </a:r>
            <a:endParaRPr lang="en-US" dirty="0"/>
          </a:p>
        </p:txBody>
      </p:sp>
      <p:sp>
        <p:nvSpPr>
          <p:cNvPr id="5" name="Text Placeholder 4"/>
          <p:cNvSpPr>
            <a:spLocks noGrp="1"/>
          </p:cNvSpPr>
          <p:nvPr>
            <p:ph type="body" sz="quarter" idx="3"/>
          </p:nvPr>
        </p:nvSpPr>
        <p:spPr>
          <a:xfrm>
            <a:off x="6273805" y="752251"/>
            <a:ext cx="5183188" cy="823912"/>
          </a:xfrm>
        </p:spPr>
        <p:txBody>
          <a:bodyPr/>
          <a:lstStyle/>
          <a:p>
            <a:r>
              <a:rPr lang="en-US" dirty="0" smtClean="0"/>
              <a:t>Future Vision</a:t>
            </a:r>
            <a:endParaRPr lang="en-US" dirty="0"/>
          </a:p>
        </p:txBody>
      </p:sp>
      <p:pic>
        <p:nvPicPr>
          <p:cNvPr id="7" name="Content Placeholder 3"/>
          <p:cNvPicPr>
            <a:picLocks noGrp="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17275" y="1713735"/>
            <a:ext cx="5502955" cy="3855999"/>
          </a:xfrm>
          <a:prstGeom prst="rect">
            <a:avLst/>
          </a:prstGeom>
          <a:ln w="57150">
            <a:solidFill>
              <a:schemeClr val="tx1"/>
            </a:solidFill>
          </a:ln>
        </p:spPr>
      </p:pic>
      <p:pic>
        <p:nvPicPr>
          <p:cNvPr id="10" name="Content Placeholder 5"/>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6404431" y="1713735"/>
            <a:ext cx="5494967" cy="3881283"/>
          </a:xfrm>
          <a:ln w="57150">
            <a:solidFill>
              <a:schemeClr val="tx1"/>
            </a:solidFill>
          </a:ln>
        </p:spPr>
      </p:pic>
    </p:spTree>
    <p:extLst>
      <p:ext uri="{BB962C8B-B14F-4D97-AF65-F5344CB8AC3E}">
        <p14:creationId xmlns:p14="http://schemas.microsoft.com/office/powerpoint/2010/main" val="3899549784"/>
      </p:ext>
    </p:extLst>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16800" y="428978"/>
            <a:ext cx="4492978" cy="1682043"/>
          </a:xfrm>
        </p:spPr>
        <p:txBody>
          <a:bodyPr/>
          <a:lstStyle/>
          <a:p>
            <a:r>
              <a:rPr lang="en-US" dirty="0" smtClean="0"/>
              <a:t>Engage with the Community</a:t>
            </a:r>
            <a:endParaRPr lang="en-US" dirty="0"/>
          </a:p>
        </p:txBody>
      </p:sp>
      <p:pic>
        <p:nvPicPr>
          <p:cNvPr id="6" name="Content Placeholder 5"/>
          <p:cNvPicPr>
            <a:picLocks noGrp="1"/>
          </p:cNvPicPr>
          <p:nvPr>
            <p:ph idx="1"/>
          </p:nvPr>
        </p:nvPicPr>
        <p:blipFill rotWithShape="1">
          <a:blip r:embed="rId2" cstate="print">
            <a:extLst>
              <a:ext uri="{28A0092B-C50C-407E-A947-70E740481C1C}">
                <a14:useLocalDpi xmlns:a14="http://schemas.microsoft.com/office/drawing/2010/main" val="0"/>
              </a:ext>
            </a:extLst>
          </a:blip>
          <a:srcRect t="4867" r="10352" b="16826"/>
          <a:stretch/>
        </p:blipFill>
        <p:spPr>
          <a:xfrm>
            <a:off x="564446" y="722490"/>
            <a:ext cx="6175021" cy="4120444"/>
          </a:xfrm>
          <a:prstGeom prst="rect">
            <a:avLst/>
          </a:prstGeom>
        </p:spPr>
      </p:pic>
    </p:spTree>
    <p:extLst>
      <p:ext uri="{BB962C8B-B14F-4D97-AF65-F5344CB8AC3E}">
        <p14:creationId xmlns:p14="http://schemas.microsoft.com/office/powerpoint/2010/main" val="154611300"/>
      </p:ext>
    </p:extLst>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Get from Here to There?</a:t>
            </a:r>
            <a:endParaRPr lang="en-US" dirty="0"/>
          </a:p>
        </p:txBody>
      </p:sp>
      <p:sp>
        <p:nvSpPr>
          <p:cNvPr id="3" name="Text Placeholder 2"/>
          <p:cNvSpPr>
            <a:spLocks noGrp="1"/>
          </p:cNvSpPr>
          <p:nvPr>
            <p:ph type="body" idx="1"/>
          </p:nvPr>
        </p:nvSpPr>
        <p:spPr/>
        <p:txBody>
          <a:bodyPr/>
          <a:lstStyle/>
          <a:p>
            <a:r>
              <a:rPr lang="en-US" dirty="0" err="1" smtClean="0"/>
              <a:t>Wimberly</a:t>
            </a:r>
            <a:r>
              <a:rPr lang="en-US" dirty="0" smtClean="0"/>
              <a:t> Today</a:t>
            </a:r>
            <a:endParaRPr lang="en-US" dirty="0"/>
          </a:p>
        </p:txBody>
      </p:sp>
      <p:sp>
        <p:nvSpPr>
          <p:cNvPr id="5" name="Text Placeholder 4"/>
          <p:cNvSpPr>
            <a:spLocks noGrp="1"/>
          </p:cNvSpPr>
          <p:nvPr>
            <p:ph type="body" sz="quarter" idx="3"/>
          </p:nvPr>
        </p:nvSpPr>
        <p:spPr/>
        <p:txBody>
          <a:bodyPr/>
          <a:lstStyle/>
          <a:p>
            <a:r>
              <a:rPr lang="en-US" dirty="0" smtClean="0"/>
              <a:t>Future Vision</a:t>
            </a:r>
            <a:endParaRPr lang="en-US" dirty="0"/>
          </a:p>
        </p:txBody>
      </p:sp>
      <p:pic>
        <p:nvPicPr>
          <p:cNvPr id="9" name="Content Placeholder 8"/>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839788" y="2619640"/>
            <a:ext cx="5157787" cy="3092786"/>
          </a:xfrm>
          <a:ln w="57150">
            <a:solidFill>
              <a:schemeClr val="tx1"/>
            </a:solidFill>
          </a:ln>
        </p:spPr>
      </p:pic>
      <p:pic>
        <p:nvPicPr>
          <p:cNvPr id="12" name="Content Placeholder 3"/>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6555346" y="2619641"/>
            <a:ext cx="4597758" cy="3092786"/>
          </a:xfrm>
          <a:ln w="57150">
            <a:solidFill>
              <a:schemeClr val="tx1"/>
            </a:solidFill>
          </a:ln>
        </p:spPr>
      </p:pic>
    </p:spTree>
    <p:extLst>
      <p:ext uri="{BB962C8B-B14F-4D97-AF65-F5344CB8AC3E}">
        <p14:creationId xmlns:p14="http://schemas.microsoft.com/office/powerpoint/2010/main" val="2229238110"/>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5813" y="215236"/>
            <a:ext cx="6933235" cy="1325563"/>
          </a:xfrm>
        </p:spPr>
        <p:txBody>
          <a:bodyPr/>
          <a:lstStyle/>
          <a:p>
            <a:r>
              <a:rPr lang="en-US" b="1" dirty="0" smtClean="0"/>
              <a:t>Vision for </a:t>
            </a:r>
            <a:r>
              <a:rPr lang="en-US" b="1" dirty="0" err="1" smtClean="0"/>
              <a:t>Wimberly</a:t>
            </a:r>
            <a:endParaRPr lang="en-US" b="1" dirty="0"/>
          </a:p>
        </p:txBody>
      </p:sp>
      <p:sp>
        <p:nvSpPr>
          <p:cNvPr id="3" name="TextBox 2"/>
          <p:cNvSpPr txBox="1"/>
          <p:nvPr/>
        </p:nvSpPr>
        <p:spPr>
          <a:xfrm>
            <a:off x="1247384" y="1540799"/>
            <a:ext cx="9627507" cy="3600986"/>
          </a:xfrm>
          <a:prstGeom prst="rect">
            <a:avLst/>
          </a:prstGeom>
          <a:noFill/>
        </p:spPr>
        <p:txBody>
          <a:bodyPr wrap="none" rtlCol="0">
            <a:spAutoFit/>
          </a:bodyPr>
          <a:lstStyle/>
          <a:p>
            <a:pPr marL="342900" indent="-342900">
              <a:buFont typeface="Wingdings" panose="05000000000000000000" pitchFamily="2" charset="2"/>
              <a:buChar char="Ø"/>
            </a:pPr>
            <a:endParaRPr lang="en-US" sz="3200" dirty="0" smtClean="0"/>
          </a:p>
          <a:p>
            <a:pPr marL="342900" indent="-342900">
              <a:buFont typeface="Wingdings" panose="05000000000000000000" pitchFamily="2" charset="2"/>
              <a:buChar char="Ø"/>
            </a:pPr>
            <a:r>
              <a:rPr lang="en-US" sz="3200" dirty="0" smtClean="0"/>
              <a:t>Student centered</a:t>
            </a:r>
          </a:p>
          <a:p>
            <a:pPr marL="342900" indent="-342900">
              <a:buFont typeface="Wingdings" panose="05000000000000000000" pitchFamily="2" charset="2"/>
              <a:buChar char="Ø"/>
            </a:pPr>
            <a:r>
              <a:rPr lang="en-US" sz="3200" dirty="0"/>
              <a:t>Point of </a:t>
            </a:r>
            <a:r>
              <a:rPr lang="en-US" sz="3200" dirty="0" smtClean="0"/>
              <a:t>pride for FAU</a:t>
            </a:r>
          </a:p>
          <a:p>
            <a:pPr marL="342900" indent="-342900">
              <a:buFont typeface="Wingdings" panose="05000000000000000000" pitchFamily="2" charset="2"/>
              <a:buChar char="Ø"/>
            </a:pPr>
            <a:r>
              <a:rPr lang="en-US" sz="3200" dirty="0" smtClean="0"/>
              <a:t>Accommodate needs of today’s students</a:t>
            </a:r>
          </a:p>
          <a:p>
            <a:pPr marL="342900" indent="-342900">
              <a:buFont typeface="Wingdings" panose="05000000000000000000" pitchFamily="2" charset="2"/>
              <a:buChar char="Ø"/>
            </a:pPr>
            <a:r>
              <a:rPr lang="en-US" sz="3200" dirty="0" smtClean="0"/>
              <a:t>Flexible and multi-purpose design and furnishings </a:t>
            </a:r>
          </a:p>
          <a:p>
            <a:pPr marL="342900" indent="-342900">
              <a:buFont typeface="Wingdings" panose="05000000000000000000" pitchFamily="2" charset="2"/>
              <a:buChar char="Ø"/>
            </a:pPr>
            <a:r>
              <a:rPr lang="en-US" sz="3200" dirty="0" smtClean="0"/>
              <a:t>Technology-infused spaces to ensure competitive edge</a:t>
            </a:r>
          </a:p>
          <a:p>
            <a:endParaRPr lang="en-US" dirty="0" smtClean="0"/>
          </a:p>
          <a:p>
            <a:endParaRPr lang="en-US" dirty="0"/>
          </a:p>
        </p:txBody>
      </p:sp>
    </p:spTree>
    <p:extLst>
      <p:ext uri="{BB962C8B-B14F-4D97-AF65-F5344CB8AC3E}">
        <p14:creationId xmlns:p14="http://schemas.microsoft.com/office/powerpoint/2010/main" val="85989802"/>
      </p:ext>
    </p:extLst>
  </p:cSld>
  <p:clrMapOvr>
    <a:masterClrMapping/>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26488" y="959555"/>
            <a:ext cx="4018845" cy="1715911"/>
          </a:xfrm>
        </p:spPr>
        <p:txBody>
          <a:bodyPr>
            <a:normAutofit fontScale="90000"/>
          </a:bodyPr>
          <a:lstStyle/>
          <a:p>
            <a:r>
              <a:rPr lang="en-US" dirty="0" smtClean="0"/>
              <a:t>Inspire and Utilize Staff Creativity and Expertise</a:t>
            </a:r>
            <a:endParaRPr lang="en-US" dirty="0"/>
          </a:p>
        </p:txBody>
      </p:sp>
      <p:pic>
        <p:nvPicPr>
          <p:cNvPr id="7" name="Content Placeholder 6"/>
          <p:cNvPicPr>
            <a:picLocks noGrp="1"/>
          </p:cNvPicPr>
          <p:nvPr>
            <p:ph idx="1"/>
          </p:nvPr>
        </p:nvPicPr>
        <p:blipFill rotWithShape="1">
          <a:blip r:embed="rId2" cstate="print">
            <a:extLst>
              <a:ext uri="{28A0092B-C50C-407E-A947-70E740481C1C}">
                <a14:useLocalDpi xmlns:a14="http://schemas.microsoft.com/office/drawing/2010/main" val="0"/>
              </a:ext>
            </a:extLst>
          </a:blip>
          <a:srcRect t="14391" r="2875" b="13439"/>
          <a:stretch/>
        </p:blipFill>
        <p:spPr>
          <a:xfrm>
            <a:off x="496710" y="541868"/>
            <a:ext cx="6502401" cy="4222044"/>
          </a:xfrm>
          <a:prstGeom prst="rect">
            <a:avLst/>
          </a:prstGeom>
        </p:spPr>
      </p:pic>
    </p:spTree>
    <p:extLst>
      <p:ext uri="{BB962C8B-B14F-4D97-AF65-F5344CB8AC3E}">
        <p14:creationId xmlns:p14="http://schemas.microsoft.com/office/powerpoint/2010/main" val="10937060"/>
      </p:ext>
    </p:extLst>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print">
            <a:extLst>
              <a:ext uri="{28A0092B-C50C-407E-A947-70E740481C1C}">
                <a14:useLocalDpi xmlns:a14="http://schemas.microsoft.com/office/drawing/2010/main" val="0"/>
              </a:ext>
            </a:extLst>
          </a:blip>
          <a:srcRect l="1832" r="80" b="20578"/>
          <a:stretch/>
        </p:blipFill>
        <p:spPr>
          <a:xfrm>
            <a:off x="12192" y="-19878"/>
            <a:ext cx="12179807" cy="5635488"/>
          </a:xfrm>
          <a:prstGeom prst="rect">
            <a:avLst/>
          </a:prstGeom>
        </p:spPr>
      </p:pic>
      <p:sp>
        <p:nvSpPr>
          <p:cNvPr id="4" name="Title 1"/>
          <p:cNvSpPr txBox="1">
            <a:spLocks/>
          </p:cNvSpPr>
          <p:nvPr/>
        </p:nvSpPr>
        <p:spPr>
          <a:xfrm>
            <a:off x="8448261" y="2065136"/>
            <a:ext cx="3697357" cy="238760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5500" dirty="0" smtClean="0"/>
              <a:t>Carol Hixson</a:t>
            </a:r>
            <a:r>
              <a:rPr lang="en-US" dirty="0" smtClean="0"/>
              <a:t/>
            </a:r>
            <a:br>
              <a:rPr lang="en-US" dirty="0" smtClean="0"/>
            </a:br>
            <a:r>
              <a:rPr lang="en-US" sz="2500" dirty="0" smtClean="0"/>
              <a:t>Dean of University Libraries</a:t>
            </a:r>
            <a:endParaRPr lang="en-US" sz="2500" dirty="0"/>
          </a:p>
        </p:txBody>
      </p:sp>
      <p:sp>
        <p:nvSpPr>
          <p:cNvPr id="5" name="Title 1"/>
          <p:cNvSpPr txBox="1">
            <a:spLocks/>
          </p:cNvSpPr>
          <p:nvPr/>
        </p:nvSpPr>
        <p:spPr>
          <a:xfrm>
            <a:off x="547221" y="-554028"/>
            <a:ext cx="3631096" cy="2387600"/>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smtClean="0">
                <a:latin typeface="+mn-lt"/>
              </a:rPr>
              <a:t>GO OWLS!</a:t>
            </a:r>
          </a:p>
        </p:txBody>
      </p:sp>
    </p:spTree>
    <p:extLst>
      <p:ext uri="{BB962C8B-B14F-4D97-AF65-F5344CB8AC3E}">
        <p14:creationId xmlns:p14="http://schemas.microsoft.com/office/powerpoint/2010/main" val="1837100559"/>
      </p:ext>
    </p:extLst>
  </p:cSld>
  <p:clrMapOvr>
    <a:masterClrMapping/>
  </p:clrMapOvr>
  <mc:AlternateContent xmlns:mc="http://schemas.openxmlformats.org/markup-compatibility/2006" xmlns:p14="http://schemas.microsoft.com/office/powerpoint/2010/main">
    <mc:Choice Requires="p14">
      <p:transition spd="med" p14:dur="700" advTm="15000">
        <p:fade/>
      </p:transition>
    </mc:Choice>
    <mc:Fallback xmlns="">
      <p:transition spd="med" advTm="15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5813" y="215236"/>
            <a:ext cx="6933235" cy="1325563"/>
          </a:xfrm>
        </p:spPr>
        <p:txBody>
          <a:bodyPr/>
          <a:lstStyle/>
          <a:p>
            <a:r>
              <a:rPr lang="en-US" b="1" dirty="0" smtClean="0"/>
              <a:t>Gather Student Input</a:t>
            </a:r>
            <a:endParaRPr lang="en-US" b="1" dirty="0"/>
          </a:p>
        </p:txBody>
      </p:sp>
      <p:sp>
        <p:nvSpPr>
          <p:cNvPr id="3" name="TextBox 2"/>
          <p:cNvSpPr txBox="1"/>
          <p:nvPr/>
        </p:nvSpPr>
        <p:spPr>
          <a:xfrm>
            <a:off x="1247384" y="1540799"/>
            <a:ext cx="10453759" cy="3600986"/>
          </a:xfrm>
          <a:prstGeom prst="rect">
            <a:avLst/>
          </a:prstGeom>
          <a:noFill/>
        </p:spPr>
        <p:txBody>
          <a:bodyPr wrap="none" rtlCol="0">
            <a:spAutoFit/>
          </a:bodyPr>
          <a:lstStyle/>
          <a:p>
            <a:pPr marL="342900" indent="-342900">
              <a:buFont typeface="Wingdings" panose="05000000000000000000" pitchFamily="2" charset="2"/>
              <a:buChar char="Ø"/>
            </a:pPr>
            <a:endParaRPr lang="en-US" sz="3200" dirty="0" smtClean="0"/>
          </a:p>
          <a:p>
            <a:pPr marL="342900" indent="-342900">
              <a:buFont typeface="Wingdings" panose="05000000000000000000" pitchFamily="2" charset="2"/>
              <a:buChar char="Ø"/>
            </a:pPr>
            <a:r>
              <a:rPr lang="en-US" sz="3200" dirty="0" smtClean="0"/>
              <a:t>Student survey conducted April 3-27, 2018</a:t>
            </a:r>
          </a:p>
          <a:p>
            <a:pPr marL="342900" indent="-342900">
              <a:buFont typeface="Wingdings" panose="05000000000000000000" pitchFamily="2" charset="2"/>
              <a:buChar char="Ø"/>
            </a:pPr>
            <a:r>
              <a:rPr lang="en-US" sz="3200" dirty="0" smtClean="0"/>
              <a:t>1136 students responded; 79% undergraduates</a:t>
            </a:r>
          </a:p>
          <a:p>
            <a:pPr marL="342900" indent="-342900">
              <a:buFont typeface="Wingdings" panose="05000000000000000000" pitchFamily="2" charset="2"/>
              <a:buChar char="Ø"/>
            </a:pPr>
            <a:r>
              <a:rPr lang="en-US" sz="3200" dirty="0" smtClean="0"/>
              <a:t>91% are based in Boca Raton and use the </a:t>
            </a:r>
            <a:r>
              <a:rPr lang="en-US" sz="3200" dirty="0" err="1" smtClean="0"/>
              <a:t>Wimberly</a:t>
            </a:r>
            <a:r>
              <a:rPr lang="en-US" sz="3200" dirty="0" smtClean="0"/>
              <a:t> Library </a:t>
            </a:r>
          </a:p>
          <a:p>
            <a:pPr marL="342900" indent="-342900">
              <a:buFont typeface="Wingdings" panose="05000000000000000000" pitchFamily="2" charset="2"/>
              <a:buChar char="Ø"/>
            </a:pPr>
            <a:r>
              <a:rPr lang="en-US" sz="3200" dirty="0" smtClean="0"/>
              <a:t>85% of undergraduates do their coursework or study in the </a:t>
            </a:r>
          </a:p>
          <a:p>
            <a:r>
              <a:rPr lang="en-US" sz="3200" dirty="0"/>
              <a:t> </a:t>
            </a:r>
            <a:r>
              <a:rPr lang="en-US" sz="3200" dirty="0" smtClean="0"/>
              <a:t>   library</a:t>
            </a:r>
          </a:p>
          <a:p>
            <a:endParaRPr lang="en-US" dirty="0" smtClean="0"/>
          </a:p>
          <a:p>
            <a:endParaRPr lang="en-US" dirty="0"/>
          </a:p>
        </p:txBody>
      </p:sp>
    </p:spTree>
    <p:extLst>
      <p:ext uri="{BB962C8B-B14F-4D97-AF65-F5344CB8AC3E}">
        <p14:creationId xmlns:p14="http://schemas.microsoft.com/office/powerpoint/2010/main" val="1163669755"/>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09530" y="601884"/>
            <a:ext cx="7911548" cy="4579716"/>
          </a:xfrm>
        </p:spPr>
        <p:txBody>
          <a:bodyPr>
            <a:normAutofit/>
          </a:bodyPr>
          <a:lstStyle/>
          <a:p>
            <a:pPr marL="0" indent="0" algn="ctr"/>
            <a:r>
              <a:rPr lang="en-US" sz="2400" b="1" i="1" dirty="0" smtClean="0">
                <a:solidFill>
                  <a:schemeClr val="tx1"/>
                </a:solidFill>
              </a:rPr>
              <a:t>How Often Do Students Come to the Library?</a:t>
            </a:r>
          </a:p>
          <a:p>
            <a:pPr marL="342900" indent="-342900">
              <a:buFont typeface="Arial" panose="020B0604020202020204" pitchFamily="34" charset="0"/>
              <a:buChar char="•"/>
            </a:pPr>
            <a:endParaRPr lang="en-US" sz="2000" b="1" i="1" dirty="0">
              <a:solidFill>
                <a:schemeClr val="tx1"/>
              </a:solidFill>
            </a:endParaRPr>
          </a:p>
          <a:p>
            <a:pPr marL="342900" indent="-342900">
              <a:buFont typeface="Arial" panose="020B0604020202020204" pitchFamily="34" charset="0"/>
              <a:buChar char="•"/>
            </a:pPr>
            <a:endParaRPr lang="en-US" sz="2000" b="1" dirty="0" smtClean="0">
              <a:solidFill>
                <a:schemeClr val="tx1"/>
              </a:solidFill>
            </a:endParaRPr>
          </a:p>
          <a:p>
            <a:pPr marL="0" indent="0"/>
            <a:endParaRPr lang="en-US" sz="2000" b="1" dirty="0" smtClean="0">
              <a:solidFill>
                <a:schemeClr val="tx1"/>
              </a:solidFill>
            </a:endParaRPr>
          </a:p>
        </p:txBody>
      </p:sp>
      <p:sp>
        <p:nvSpPr>
          <p:cNvPr id="4" name="Rectangle 1"/>
          <p:cNvSpPr>
            <a:spLocks noChangeArrowheads="1"/>
          </p:cNvSpPr>
          <p:nvPr/>
        </p:nvSpPr>
        <p:spPr bwMode="auto">
          <a:xfrm>
            <a:off x="6705600" y="344011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Chart 5"/>
          <p:cNvGraphicFramePr/>
          <p:nvPr>
            <p:extLst>
              <p:ext uri="{D42A27DB-BD31-4B8C-83A1-F6EECF244321}">
                <p14:modId xmlns:p14="http://schemas.microsoft.com/office/powerpoint/2010/main" val="1472631086"/>
              </p:ext>
            </p:extLst>
          </p:nvPr>
        </p:nvGraphicFramePr>
        <p:xfrm>
          <a:off x="1921397" y="1655180"/>
          <a:ext cx="6874306" cy="427105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00266274"/>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09530" y="601884"/>
            <a:ext cx="7911548" cy="4579716"/>
          </a:xfrm>
        </p:spPr>
        <p:txBody>
          <a:bodyPr>
            <a:normAutofit/>
          </a:bodyPr>
          <a:lstStyle/>
          <a:p>
            <a:pPr marL="0" indent="0" algn="ctr"/>
            <a:r>
              <a:rPr lang="en-US" sz="2400" b="1" i="1" dirty="0" smtClean="0">
                <a:solidFill>
                  <a:schemeClr val="tx1"/>
                </a:solidFill>
              </a:rPr>
              <a:t>Why Do Students Come to the Library?</a:t>
            </a:r>
          </a:p>
          <a:p>
            <a:pPr marL="342900" indent="-342900">
              <a:buFont typeface="Arial" panose="020B0604020202020204" pitchFamily="34" charset="0"/>
              <a:buChar char="•"/>
            </a:pPr>
            <a:endParaRPr lang="en-US" sz="2000" b="1" i="1" dirty="0">
              <a:solidFill>
                <a:schemeClr val="tx1"/>
              </a:solidFill>
            </a:endParaRPr>
          </a:p>
          <a:p>
            <a:pPr marL="342900" indent="-342900">
              <a:buFont typeface="Arial" panose="020B0604020202020204" pitchFamily="34" charset="0"/>
              <a:buChar char="•"/>
            </a:pPr>
            <a:endParaRPr lang="en-US" sz="2000" b="1" dirty="0" smtClean="0">
              <a:solidFill>
                <a:schemeClr val="tx1"/>
              </a:solidFill>
            </a:endParaRPr>
          </a:p>
          <a:p>
            <a:pPr marL="0" indent="0"/>
            <a:endParaRPr lang="en-US" sz="2000" b="1" dirty="0" smtClean="0">
              <a:solidFill>
                <a:schemeClr val="tx1"/>
              </a:solidFill>
            </a:endParaRPr>
          </a:p>
        </p:txBody>
      </p:sp>
      <p:sp>
        <p:nvSpPr>
          <p:cNvPr id="4" name="Rectangle 1"/>
          <p:cNvSpPr>
            <a:spLocks noChangeArrowheads="1"/>
          </p:cNvSpPr>
          <p:nvPr/>
        </p:nvSpPr>
        <p:spPr bwMode="auto">
          <a:xfrm>
            <a:off x="6705600" y="344011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Chart 4"/>
          <p:cNvGraphicFramePr>
            <a:graphicFrameLocks/>
          </p:cNvGraphicFramePr>
          <p:nvPr>
            <p:extLst>
              <p:ext uri="{D42A27DB-BD31-4B8C-83A1-F6EECF244321}">
                <p14:modId xmlns:p14="http://schemas.microsoft.com/office/powerpoint/2010/main" val="2580133048"/>
              </p:ext>
            </p:extLst>
          </p:nvPr>
        </p:nvGraphicFramePr>
        <p:xfrm>
          <a:off x="891251" y="1250066"/>
          <a:ext cx="10475088" cy="461829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70721884"/>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09530" y="601884"/>
            <a:ext cx="7911548" cy="4579716"/>
          </a:xfrm>
        </p:spPr>
        <p:txBody>
          <a:bodyPr>
            <a:normAutofit/>
          </a:bodyPr>
          <a:lstStyle/>
          <a:p>
            <a:pPr marL="0" indent="0" algn="ctr"/>
            <a:r>
              <a:rPr lang="en-US" sz="2400" b="1" i="1" dirty="0" smtClean="0">
                <a:solidFill>
                  <a:schemeClr val="tx1"/>
                </a:solidFill>
              </a:rPr>
              <a:t>Why Do Students Come to the Library?</a:t>
            </a:r>
          </a:p>
          <a:p>
            <a:pPr marL="342900" indent="-342900">
              <a:buFont typeface="Arial" panose="020B0604020202020204" pitchFamily="34" charset="0"/>
              <a:buChar char="•"/>
            </a:pPr>
            <a:endParaRPr lang="en-US" sz="2000" b="1" i="1" dirty="0">
              <a:solidFill>
                <a:schemeClr val="tx1"/>
              </a:solidFill>
            </a:endParaRPr>
          </a:p>
          <a:p>
            <a:pPr marL="342900" indent="-342900">
              <a:buFont typeface="Arial" panose="020B0604020202020204" pitchFamily="34" charset="0"/>
              <a:buChar char="•"/>
            </a:pPr>
            <a:endParaRPr lang="en-US" sz="2000" b="1" dirty="0" smtClean="0">
              <a:solidFill>
                <a:schemeClr val="tx1"/>
              </a:solidFill>
            </a:endParaRPr>
          </a:p>
          <a:p>
            <a:pPr marL="0" indent="0"/>
            <a:endParaRPr lang="en-US" sz="2000" b="1" dirty="0" smtClean="0">
              <a:solidFill>
                <a:schemeClr val="tx1"/>
              </a:solidFill>
            </a:endParaRPr>
          </a:p>
        </p:txBody>
      </p:sp>
      <p:sp>
        <p:nvSpPr>
          <p:cNvPr id="4" name="Rectangle 1"/>
          <p:cNvSpPr>
            <a:spLocks noChangeArrowheads="1"/>
          </p:cNvSpPr>
          <p:nvPr/>
        </p:nvSpPr>
        <p:spPr bwMode="auto">
          <a:xfrm>
            <a:off x="6705600" y="344011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Chart 5"/>
          <p:cNvGraphicFramePr>
            <a:graphicFrameLocks/>
          </p:cNvGraphicFramePr>
          <p:nvPr>
            <p:extLst>
              <p:ext uri="{D42A27DB-BD31-4B8C-83A1-F6EECF244321}">
                <p14:modId xmlns:p14="http://schemas.microsoft.com/office/powerpoint/2010/main" val="4121178047"/>
              </p:ext>
            </p:extLst>
          </p:nvPr>
        </p:nvGraphicFramePr>
        <p:xfrm>
          <a:off x="1412111" y="1504710"/>
          <a:ext cx="8912507" cy="420161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87189977"/>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09530" y="601884"/>
            <a:ext cx="7911548" cy="4579716"/>
          </a:xfrm>
        </p:spPr>
        <p:txBody>
          <a:bodyPr>
            <a:normAutofit/>
          </a:bodyPr>
          <a:lstStyle/>
          <a:p>
            <a:pPr marL="0" indent="0" algn="ctr"/>
            <a:r>
              <a:rPr lang="en-US" sz="2400" b="1" i="1" dirty="0" smtClean="0">
                <a:solidFill>
                  <a:schemeClr val="tx1"/>
                </a:solidFill>
              </a:rPr>
              <a:t>How Satisfied Are Students?</a:t>
            </a:r>
          </a:p>
          <a:p>
            <a:pPr marL="342900" indent="-342900">
              <a:buFont typeface="Arial" panose="020B0604020202020204" pitchFamily="34" charset="0"/>
              <a:buChar char="•"/>
            </a:pPr>
            <a:endParaRPr lang="en-US" sz="2000" b="1" i="1" dirty="0">
              <a:solidFill>
                <a:schemeClr val="tx1"/>
              </a:solidFill>
            </a:endParaRPr>
          </a:p>
          <a:p>
            <a:pPr marL="342900" indent="-342900">
              <a:buFont typeface="Arial" panose="020B0604020202020204" pitchFamily="34" charset="0"/>
              <a:buChar char="•"/>
            </a:pPr>
            <a:endParaRPr lang="en-US" sz="2000" b="1" dirty="0" smtClean="0">
              <a:solidFill>
                <a:schemeClr val="tx1"/>
              </a:solidFill>
            </a:endParaRPr>
          </a:p>
          <a:p>
            <a:pPr marL="0" indent="0"/>
            <a:endParaRPr lang="en-US" sz="2000" b="1" dirty="0" smtClean="0">
              <a:solidFill>
                <a:schemeClr val="tx1"/>
              </a:solidFill>
            </a:endParaRPr>
          </a:p>
        </p:txBody>
      </p:sp>
      <p:sp>
        <p:nvSpPr>
          <p:cNvPr id="4" name="Rectangle 1"/>
          <p:cNvSpPr>
            <a:spLocks noChangeArrowheads="1"/>
          </p:cNvSpPr>
          <p:nvPr/>
        </p:nvSpPr>
        <p:spPr bwMode="auto">
          <a:xfrm>
            <a:off x="6705600" y="344011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Chart 5"/>
          <p:cNvGraphicFramePr>
            <a:graphicFrameLocks/>
          </p:cNvGraphicFramePr>
          <p:nvPr>
            <p:extLst>
              <p:ext uri="{D42A27DB-BD31-4B8C-83A1-F6EECF244321}">
                <p14:modId xmlns:p14="http://schemas.microsoft.com/office/powerpoint/2010/main" val="4121178047"/>
              </p:ext>
            </p:extLst>
          </p:nvPr>
        </p:nvGraphicFramePr>
        <p:xfrm>
          <a:off x="1412111" y="1504710"/>
          <a:ext cx="8912507" cy="420161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p:cNvGraphicFramePr>
            <a:graphicFrameLocks/>
          </p:cNvGraphicFramePr>
          <p:nvPr>
            <p:extLst>
              <p:ext uri="{D42A27DB-BD31-4B8C-83A1-F6EECF244321}">
                <p14:modId xmlns:p14="http://schemas.microsoft.com/office/powerpoint/2010/main" val="687920031"/>
              </p:ext>
            </p:extLst>
          </p:nvPr>
        </p:nvGraphicFramePr>
        <p:xfrm>
          <a:off x="1053296" y="1388962"/>
          <a:ext cx="10093124" cy="427105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07860925"/>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09530" y="601884"/>
            <a:ext cx="7911548" cy="4579716"/>
          </a:xfrm>
        </p:spPr>
        <p:txBody>
          <a:bodyPr>
            <a:normAutofit/>
          </a:bodyPr>
          <a:lstStyle/>
          <a:p>
            <a:pPr marL="0" indent="0" algn="ctr"/>
            <a:r>
              <a:rPr lang="en-US" sz="2400" b="1" i="1" dirty="0" smtClean="0">
                <a:solidFill>
                  <a:schemeClr val="tx1"/>
                </a:solidFill>
              </a:rPr>
              <a:t>How Satisfied Are Students with </a:t>
            </a:r>
            <a:r>
              <a:rPr lang="en-US" sz="2400" b="1" i="1" dirty="0" err="1" smtClean="0">
                <a:solidFill>
                  <a:schemeClr val="tx1"/>
                </a:solidFill>
              </a:rPr>
              <a:t>Wimberly</a:t>
            </a:r>
            <a:r>
              <a:rPr lang="en-US" sz="2400" b="1" i="1" dirty="0" smtClean="0">
                <a:solidFill>
                  <a:schemeClr val="tx1"/>
                </a:solidFill>
              </a:rPr>
              <a:t> Spaces?</a:t>
            </a:r>
          </a:p>
          <a:p>
            <a:pPr marL="342900" indent="-342900">
              <a:buFont typeface="Arial" panose="020B0604020202020204" pitchFamily="34" charset="0"/>
              <a:buChar char="•"/>
            </a:pPr>
            <a:endParaRPr lang="en-US" sz="2000" b="1" i="1" dirty="0">
              <a:solidFill>
                <a:schemeClr val="tx1"/>
              </a:solidFill>
            </a:endParaRPr>
          </a:p>
          <a:p>
            <a:pPr marL="342900" indent="-342900">
              <a:buFont typeface="Arial" panose="020B0604020202020204" pitchFamily="34" charset="0"/>
              <a:buChar char="•"/>
            </a:pPr>
            <a:endParaRPr lang="en-US" sz="2000" b="1" dirty="0" smtClean="0">
              <a:solidFill>
                <a:schemeClr val="tx1"/>
              </a:solidFill>
            </a:endParaRPr>
          </a:p>
          <a:p>
            <a:pPr marL="0" indent="0"/>
            <a:endParaRPr lang="en-US" sz="2000" b="1" dirty="0" smtClean="0">
              <a:solidFill>
                <a:schemeClr val="tx1"/>
              </a:solidFill>
            </a:endParaRPr>
          </a:p>
        </p:txBody>
      </p:sp>
      <p:sp>
        <p:nvSpPr>
          <p:cNvPr id="4" name="Rectangle 1"/>
          <p:cNvSpPr>
            <a:spLocks noChangeArrowheads="1"/>
          </p:cNvSpPr>
          <p:nvPr/>
        </p:nvSpPr>
        <p:spPr bwMode="auto">
          <a:xfrm>
            <a:off x="6705600" y="344011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Chart 5"/>
          <p:cNvGraphicFramePr>
            <a:graphicFrameLocks/>
          </p:cNvGraphicFramePr>
          <p:nvPr>
            <p:extLst>
              <p:ext uri="{D42A27DB-BD31-4B8C-83A1-F6EECF244321}">
                <p14:modId xmlns:p14="http://schemas.microsoft.com/office/powerpoint/2010/main" val="411414941"/>
              </p:ext>
            </p:extLst>
          </p:nvPr>
        </p:nvGraphicFramePr>
        <p:xfrm>
          <a:off x="555585" y="1504709"/>
          <a:ext cx="9769033" cy="498868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a:graphicFrameLocks/>
          </p:cNvGraphicFramePr>
          <p:nvPr>
            <p:extLst>
              <p:ext uri="{D42A27DB-BD31-4B8C-83A1-F6EECF244321}">
                <p14:modId xmlns:p14="http://schemas.microsoft.com/office/powerpoint/2010/main" val="3477776222"/>
              </p:ext>
            </p:extLst>
          </p:nvPr>
        </p:nvGraphicFramePr>
        <p:xfrm>
          <a:off x="1041722" y="1250066"/>
          <a:ext cx="10126883" cy="486136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04937141"/>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2633</TotalTime>
  <Words>754</Words>
  <Application>Microsoft Office PowerPoint</Application>
  <PresentationFormat>Widescreen</PresentationFormat>
  <Paragraphs>113</Paragraphs>
  <Slides>31</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Calibri Light</vt:lpstr>
      <vt:lpstr>Times New Roman</vt:lpstr>
      <vt:lpstr>Wingdings</vt:lpstr>
      <vt:lpstr>Office Theme</vt:lpstr>
      <vt:lpstr>PowerPoint Presentation</vt:lpstr>
      <vt:lpstr>PowerPoint Presentation</vt:lpstr>
      <vt:lpstr>Vision for Wimberly</vt:lpstr>
      <vt:lpstr>Gather Student Input</vt:lpstr>
      <vt:lpstr>PowerPoint Presentation</vt:lpstr>
      <vt:lpstr>PowerPoint Presentation</vt:lpstr>
      <vt:lpstr>PowerPoint Presentation</vt:lpstr>
      <vt:lpstr>PowerPoint Presentation</vt:lpstr>
      <vt:lpstr>PowerPoint Presentation</vt:lpstr>
      <vt:lpstr>Seating and Study Capacity in Wimberly Library</vt:lpstr>
      <vt:lpstr>PowerPoint Presentation</vt:lpstr>
      <vt:lpstr>Wimberly Library: Work Still Needed</vt:lpstr>
      <vt:lpstr>Wimberly Library: Work Still Needed</vt:lpstr>
      <vt:lpstr>Work Undertaken in the Wimberly Library in Past Three Years</vt:lpstr>
      <vt:lpstr>Coming Improvements to the Wimberly Library</vt:lpstr>
      <vt:lpstr>Wimberly Library Being Transformed</vt:lpstr>
      <vt:lpstr>Wimberly Library Being Transformed</vt:lpstr>
      <vt:lpstr>New Graduate Student Lounge</vt:lpstr>
      <vt:lpstr>PowerPoint Presentation</vt:lpstr>
      <vt:lpstr>PowerPoint Presentation</vt:lpstr>
      <vt:lpstr>Charging Stations</vt:lpstr>
      <vt:lpstr>“We need colorful, comfortable, technology-rich spaces where students can study – alone or together – and create their own work.”</vt:lpstr>
      <vt:lpstr>How Do We Get from Here to There?</vt:lpstr>
      <vt:lpstr>PowerPoint Presentation</vt:lpstr>
      <vt:lpstr>How Do We Get from Here to There?</vt:lpstr>
      <vt:lpstr>Develop a Shared Vision with Administration</vt:lpstr>
      <vt:lpstr>How Do We Get from Here to There?</vt:lpstr>
      <vt:lpstr>Engage with the Community</vt:lpstr>
      <vt:lpstr>How Do We Get from Here to There?</vt:lpstr>
      <vt:lpstr>Inspire and Utilize Staff Creativity and Expertise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Patricia Koppisch</dc:creator>
  <cp:lastModifiedBy>Carol Hixson</cp:lastModifiedBy>
  <cp:revision>189</cp:revision>
  <cp:lastPrinted>2017-01-04T18:19:07Z</cp:lastPrinted>
  <dcterms:created xsi:type="dcterms:W3CDTF">2015-09-10T16:49:29Z</dcterms:created>
  <dcterms:modified xsi:type="dcterms:W3CDTF">2018-12-13T13:19:25Z</dcterms:modified>
</cp:coreProperties>
</file>