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76" r:id="rId4"/>
    <p:sldId id="305" r:id="rId5"/>
    <p:sldId id="263" r:id="rId6"/>
    <p:sldId id="288" r:id="rId7"/>
    <p:sldId id="301" r:id="rId8"/>
    <p:sldId id="274" r:id="rId9"/>
    <p:sldId id="302" r:id="rId10"/>
    <p:sldId id="300" r:id="rId11"/>
    <p:sldId id="273" r:id="rId12"/>
    <p:sldId id="299" r:id="rId13"/>
    <p:sldId id="309" r:id="rId14"/>
    <p:sldId id="272" r:id="rId15"/>
    <p:sldId id="298" r:id="rId16"/>
    <p:sldId id="303" r:id="rId17"/>
    <p:sldId id="271" r:id="rId18"/>
    <p:sldId id="297" r:id="rId19"/>
    <p:sldId id="308" r:id="rId20"/>
    <p:sldId id="270" r:id="rId21"/>
    <p:sldId id="296" r:id="rId22"/>
    <p:sldId id="304" r:id="rId23"/>
    <p:sldId id="269" r:id="rId24"/>
    <p:sldId id="290" r:id="rId25"/>
    <p:sldId id="306" r:id="rId26"/>
    <p:sldId id="268" r:id="rId27"/>
    <p:sldId id="294" r:id="rId28"/>
    <p:sldId id="307" r:id="rId29"/>
    <p:sldId id="267" r:id="rId30"/>
    <p:sldId id="293" r:id="rId31"/>
    <p:sldId id="295" r:id="rId32"/>
    <p:sldId id="266" r:id="rId33"/>
    <p:sldId id="292" r:id="rId34"/>
    <p:sldId id="310" r:id="rId35"/>
    <p:sldId id="265" r:id="rId36"/>
    <p:sldId id="291" r:id="rId37"/>
    <p:sldId id="289" r:id="rId38"/>
    <p:sldId id="26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9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2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F589-F2D9-4A27-A563-5AD6A8C88149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FEEA-E0A9-487B-87B9-EB13DAF56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01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F589-F2D9-4A27-A563-5AD6A8C88149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FEEA-E0A9-487B-87B9-EB13DAF56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2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F589-F2D9-4A27-A563-5AD6A8C88149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FEEA-E0A9-487B-87B9-EB13DAF56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52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F589-F2D9-4A27-A563-5AD6A8C88149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FEEA-E0A9-487B-87B9-EB13DAF56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72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F589-F2D9-4A27-A563-5AD6A8C88149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FEEA-E0A9-487B-87B9-EB13DAF56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3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F589-F2D9-4A27-A563-5AD6A8C88149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FEEA-E0A9-487B-87B9-EB13DAF56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0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F589-F2D9-4A27-A563-5AD6A8C88149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FEEA-E0A9-487B-87B9-EB13DAF56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F589-F2D9-4A27-A563-5AD6A8C88149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FEEA-E0A9-487B-87B9-EB13DAF56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3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F589-F2D9-4A27-A563-5AD6A8C88149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FEEA-E0A9-487B-87B9-EB13DAF56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8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F589-F2D9-4A27-A563-5AD6A8C88149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FEEA-E0A9-487B-87B9-EB13DAF56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4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F589-F2D9-4A27-A563-5AD6A8C88149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FEEA-E0A9-487B-87B9-EB13DAF56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0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CF589-F2D9-4A27-A563-5AD6A8C88149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DFEEA-E0A9-487B-87B9-EB13DAF56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420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frm=1&amp;source=images&amp;cd=&amp;cad=rja&amp;docid=h9pn4IOeYWoDzM&amp;tbnid=UfqE7aUfO_hK8M:&amp;ved=0CAUQjRw&amp;url=http://sparc.arl.org/&amp;ei=_WNmUpacBYaS9QTUzYD4AQ&amp;bvm=bv.55123115,d.eWU&amp;psig=AFQjCNEHSNpuKkV0t-I6akylC0xxqjstPw&amp;ust=1382527254988558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FA_HCdeqkaWUCM&amp;tbnid=08z7fDe4uUanTM:&amp;ved=0CAUQjRw&amp;url=http://www.eifl.net/events/open-access-week-2013&amp;ei=BWNmUr2zM4K49gTHt4DIBQ&amp;bvm=bv.55123115,d.eWU&amp;psig=AFQjCNEHSNpuKkV0t-I6akylC0xxqjstPw&amp;ust=138252725498855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3008313" cy="175169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Twelve Step OA Program, or, How I Learned to Give Up My Addiction to Commercial Publishing and Support Open Access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86000"/>
            <a:ext cx="3008313" cy="3840163"/>
          </a:xfrm>
        </p:spPr>
        <p:txBody>
          <a:bodyPr/>
          <a:lstStyle/>
          <a:p>
            <a:pPr algn="ctr"/>
            <a:r>
              <a:rPr lang="en-US" sz="1600" dirty="0" smtClean="0"/>
              <a:t>Brought to you by the Dean and Faculty of the Nelson </a:t>
            </a:r>
            <a:r>
              <a:rPr lang="en-US" sz="1600" dirty="0" err="1" smtClean="0"/>
              <a:t>Poynter</a:t>
            </a:r>
            <a:r>
              <a:rPr lang="en-US" sz="1600" dirty="0" smtClean="0"/>
              <a:t> Memorial Library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sz="1600" dirty="0" smtClean="0"/>
              <a:t>October 22, 2013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 smtClean="0"/>
              <a:t>In Celebration of International Open Access Week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100" i="1" dirty="0" smtClean="0"/>
              <a:t>Presentation prepared by Carol Hixson</a:t>
            </a:r>
            <a:endParaRPr lang="en-US" sz="1100" i="1" dirty="0"/>
          </a:p>
        </p:txBody>
      </p:sp>
      <p:pic>
        <p:nvPicPr>
          <p:cNvPr id="5" name="Content Placeholder 4" descr="http://sparc.arl.org/sites/default/files/styles/indusry_statistic/public/185x300.jpg?itok=fHcGp8gH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447800"/>
            <a:ext cx="23622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124201"/>
            <a:ext cx="1752600" cy="83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43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542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4. Made </a:t>
            </a:r>
            <a:r>
              <a:rPr lang="en-US" dirty="0"/>
              <a:t>a searching and fearless inventory of our  research production</a:t>
            </a:r>
          </a:p>
          <a:p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690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Placeholder 7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8370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4996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5. Admitted </a:t>
            </a:r>
            <a:r>
              <a:rPr lang="en-US" dirty="0"/>
              <a:t>to our library, ourselves, and another colleague the exact nature of our intellectual property wrongs</a:t>
            </a:r>
          </a:p>
          <a:p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962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8841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4325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6. Were </a:t>
            </a:r>
            <a:r>
              <a:rPr lang="en-US" dirty="0"/>
              <a:t>entirely ready to have Open Access remove all these defects of intellectual property weakness</a:t>
            </a:r>
          </a:p>
          <a:p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333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7951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Placeholder 5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5644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1. We </a:t>
            </a:r>
            <a:r>
              <a:rPr lang="en-US" dirty="0"/>
              <a:t>admitted that we were powerless over publishers –and that our research publications had become unmanageable</a:t>
            </a:r>
          </a:p>
          <a:p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533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7. Humbly </a:t>
            </a:r>
            <a:r>
              <a:rPr lang="en-US" dirty="0"/>
              <a:t>asked our colleagues to make our research widely available</a:t>
            </a:r>
          </a:p>
          <a:p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75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3015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6028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8. Made </a:t>
            </a:r>
            <a:r>
              <a:rPr lang="en-US" dirty="0"/>
              <a:t>a list of all readers, colleagues and co-authors we had failed to support and became willing to help them achieve wider distribution of and Open Access to their research</a:t>
            </a:r>
          </a:p>
          <a:p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966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3010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6084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9. Made </a:t>
            </a:r>
            <a:r>
              <a:rPr lang="en-US" dirty="0"/>
              <a:t>direct amends to such people whenever possible by helping to get the word out about their research, except when to do so would violate copyright</a:t>
            </a:r>
          </a:p>
          <a:p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24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0009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xfrm>
            <a:off x="1828800" y="609600"/>
            <a:ext cx="5486400" cy="4114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1114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10. Continued </a:t>
            </a:r>
            <a:r>
              <a:rPr lang="en-US" dirty="0"/>
              <a:t>to take personal inventory, and when we slipped up and were tempted to sign a publisher’s agreement without thinking, promptly admitted it</a:t>
            </a:r>
          </a:p>
          <a:p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739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Placeholder 6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91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236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3528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11. Sought</a:t>
            </a:r>
            <a:r>
              <a:rPr lang="en-US" dirty="0"/>
              <a:t>, through careful reading of agreements and negotiation with publishers, to improve our commitment to Open Access</a:t>
            </a:r>
          </a:p>
          <a:p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118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949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0929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12. Having </a:t>
            </a:r>
            <a:r>
              <a:rPr lang="en-US" dirty="0"/>
              <a:t>had an intellectual awakening as a result of these steps, we tried to carry this message to other academics, and to apply the principles of Open Access in all our publishing efforts </a:t>
            </a:r>
          </a:p>
          <a:p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655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752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8170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4"/>
          <a:srcRect l="16187" t="11281" r="31730" b="7949"/>
          <a:stretch/>
        </p:blipFill>
        <p:spPr bwMode="auto">
          <a:xfrm>
            <a:off x="2237215" y="1600200"/>
            <a:ext cx="4669569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6878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4513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dirty="0"/>
              <a:t>Came to believe that Open Access could restore us to sanity</a:t>
            </a:r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796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4416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xfrm>
            <a:off x="1792288" y="612774"/>
            <a:ext cx="5486400" cy="41878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3932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3. Made </a:t>
            </a:r>
            <a:r>
              <a:rPr lang="en-US" dirty="0"/>
              <a:t>a decision to turn our scholarship over to the principles of Open Access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irc_mi" descr="http://www.eifl.net/system/files/201301/header_865x18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943600" cy="114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540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USFSP Academic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Placeholder 5"/>
          <p:cNvPicPr>
            <a:picLocks noGrp="1"/>
          </p:cNvPicPr>
          <p:nvPr>
            <p:ph type="pic" idx="1"/>
          </p:nvPr>
        </p:nvPicPr>
        <p:blipFill rotWithShape="1">
          <a:blip r:embed="rId2"/>
          <a:srcRect l="8333" r="8333"/>
          <a:stretch/>
        </p:blipFill>
        <p:spPr bwMode="auto"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4575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381</Words>
  <Application>Microsoft Office PowerPoint</Application>
  <PresentationFormat>On-screen Show (4:3)</PresentationFormat>
  <Paragraphs>71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Arial</vt:lpstr>
      <vt:lpstr>Calibri</vt:lpstr>
      <vt:lpstr>Office Theme</vt:lpstr>
      <vt:lpstr>The Twelve Step OA Program, or, How I Learned to Give Up My Addiction to Commercial Publishing and Support Open Access </vt:lpstr>
      <vt:lpstr>PowerPoint Presentation</vt:lpstr>
      <vt:lpstr>Recovering USFSP Academic</vt:lpstr>
      <vt:lpstr>Recovering USFSP Academic</vt:lpstr>
      <vt:lpstr>PowerPoint Presentation</vt:lpstr>
      <vt:lpstr>Recovering USFSP Academic</vt:lpstr>
      <vt:lpstr>Recovering USFSP Academic</vt:lpstr>
      <vt:lpstr>PowerPoint Presentation</vt:lpstr>
      <vt:lpstr>Recovering USFSP Academic</vt:lpstr>
      <vt:lpstr>Recovering USFSP Academic</vt:lpstr>
      <vt:lpstr>PowerPoint Presentation</vt:lpstr>
      <vt:lpstr>Recovering USFSP Academic</vt:lpstr>
      <vt:lpstr>Recovering USFSP Academic</vt:lpstr>
      <vt:lpstr>PowerPoint Presentation</vt:lpstr>
      <vt:lpstr>Recovering USFSP Academic</vt:lpstr>
      <vt:lpstr>Recovering USFSP Academic</vt:lpstr>
      <vt:lpstr>PowerPoint Presentation</vt:lpstr>
      <vt:lpstr>Recovering USFSP Academic</vt:lpstr>
      <vt:lpstr>Recovering USFSP Academic</vt:lpstr>
      <vt:lpstr>PowerPoint Presentation</vt:lpstr>
      <vt:lpstr>Recovering USFSP Academic</vt:lpstr>
      <vt:lpstr>Recovering USFSP Academic</vt:lpstr>
      <vt:lpstr>PowerPoint Presentation</vt:lpstr>
      <vt:lpstr>Recovering USFSP Academic</vt:lpstr>
      <vt:lpstr>Recovering USFSP Academic</vt:lpstr>
      <vt:lpstr>PowerPoint Presentation</vt:lpstr>
      <vt:lpstr>Recovering USFSP Academic</vt:lpstr>
      <vt:lpstr>Recovering USFSP Academic</vt:lpstr>
      <vt:lpstr>PowerPoint Presentation</vt:lpstr>
      <vt:lpstr>Recovering USFSP Academic</vt:lpstr>
      <vt:lpstr>Recovering USFSP Academic</vt:lpstr>
      <vt:lpstr>PowerPoint Presentation</vt:lpstr>
      <vt:lpstr>Recovering USFSP Academic</vt:lpstr>
      <vt:lpstr>Recovering USFSP Academic</vt:lpstr>
      <vt:lpstr>PowerPoint Presentation</vt:lpstr>
      <vt:lpstr>Recovering USFSP Academic</vt:lpstr>
      <vt:lpstr>Recovering USFSP Academic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Twelve Step OA Program</dc:title>
  <dc:creator>Carol Hixson</dc:creator>
  <cp:lastModifiedBy>Carol Hixson</cp:lastModifiedBy>
  <cp:revision>17</cp:revision>
  <dcterms:created xsi:type="dcterms:W3CDTF">2013-10-22T11:31:13Z</dcterms:created>
  <dcterms:modified xsi:type="dcterms:W3CDTF">2019-02-09T17:21:44Z</dcterms:modified>
</cp:coreProperties>
</file>