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18"/>
  </p:notesMasterIdLst>
  <p:handoutMasterIdLst>
    <p:handoutMasterId r:id="rId19"/>
  </p:handoutMasterIdLst>
  <p:sldIdLst>
    <p:sldId id="421" r:id="rId2"/>
    <p:sldId id="432" r:id="rId3"/>
    <p:sldId id="441" r:id="rId4"/>
    <p:sldId id="446" r:id="rId5"/>
    <p:sldId id="448" r:id="rId6"/>
    <p:sldId id="463" r:id="rId7"/>
    <p:sldId id="443" r:id="rId8"/>
    <p:sldId id="465" r:id="rId9"/>
    <p:sldId id="466" r:id="rId10"/>
    <p:sldId id="472" r:id="rId11"/>
    <p:sldId id="475" r:id="rId12"/>
    <p:sldId id="484" r:id="rId13"/>
    <p:sldId id="479" r:id="rId14"/>
    <p:sldId id="474" r:id="rId15"/>
    <p:sldId id="483" r:id="rId16"/>
    <p:sldId id="473" r:id="rId1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86410"/>
  </p:normalViewPr>
  <p:slideViewPr>
    <p:cSldViewPr snapToGrid="0">
      <p:cViewPr varScale="1">
        <p:scale>
          <a:sx n="84" d="100"/>
          <a:sy n="84" d="100"/>
        </p:scale>
        <p:origin x="86" y="115"/>
      </p:cViewPr>
      <p:guideLst/>
    </p:cSldViewPr>
  </p:slideViewPr>
  <p:outlineViewPr>
    <p:cViewPr>
      <p:scale>
        <a:sx n="33" d="100"/>
        <a:sy n="33" d="100"/>
      </p:scale>
      <p:origin x="0" y="-5046"/>
    </p:cViewPr>
  </p:outlin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ixson\Documents\Library_assessment\final%20faculty\FAU%20Libraries%20Faculty%20Satisfaction%20Survey%20Fall%202017_all_no_commen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ixson\Documents\Library_assessment\final%20faculty\FAU%20Libraries%20Faculty%20Satisfaction%20Survey%20Fall%202017_all_no_commen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sz="1400" dirty="0"/>
              <a:t>In general, how often do you use the library's electronic services or resources from your office, home or other off-campus location?</a:t>
            </a:r>
          </a:p>
        </c:rich>
      </c:tx>
      <c:layout/>
      <c:overlay val="0"/>
    </c:title>
    <c:autoTitleDeleted val="0"/>
    <c:plotArea>
      <c:layout>
        <c:manualLayout>
          <c:layoutTarget val="inner"/>
          <c:xMode val="edge"/>
          <c:yMode val="edge"/>
          <c:x val="6.1340988520387954E-2"/>
          <c:y val="0.17781308151808473"/>
          <c:w val="0.81302871011999256"/>
          <c:h val="0.75418839622198941"/>
        </c:manualLayout>
      </c:layout>
      <c:barChart>
        <c:barDir val="col"/>
        <c:grouping val="clustered"/>
        <c:varyColors val="0"/>
        <c:ser>
          <c:idx val="0"/>
          <c:order val="0"/>
          <c:tx>
            <c:strRef>
              <c:f>'Question 5'!$B$3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dPt>
          <c:dPt>
            <c:idx val="1"/>
            <c:invertIfNegative val="0"/>
            <c:bubble3D val="0"/>
            <c:spPr>
              <a:solidFill>
                <a:srgbClr val="00B0F0"/>
              </a:solidFill>
              <a:ln>
                <a:prstDash val="solid"/>
              </a:ln>
            </c:spPr>
          </c:dPt>
          <c:dPt>
            <c:idx val="3"/>
            <c:invertIfNegative val="0"/>
            <c:bubble3D val="0"/>
            <c:spPr>
              <a:solidFill>
                <a:srgbClr val="FFFF00"/>
              </a:solidFill>
              <a:ln>
                <a:prstDash val="solid"/>
              </a:ln>
            </c:spPr>
          </c:dPt>
          <c:dPt>
            <c:idx val="4"/>
            <c:invertIfNegative val="0"/>
            <c:bubble3D val="0"/>
            <c:spPr>
              <a:solidFill>
                <a:srgbClr val="FF0000"/>
              </a:solidFill>
              <a:ln>
                <a:prstDash val="solid"/>
              </a:ln>
            </c:spPr>
          </c:dPt>
          <c:dPt>
            <c:idx val="5"/>
            <c:invertIfNegative val="0"/>
            <c:bubble3D val="0"/>
            <c:spPr>
              <a:solidFill>
                <a:srgbClr val="7030A0"/>
              </a:solidFill>
              <a:ln>
                <a:prstDash val="solid"/>
              </a:ln>
            </c:spPr>
          </c:dPt>
          <c:dLbls>
            <c:spPr>
              <a:noFill/>
              <a:ln>
                <a:noFill/>
              </a:ln>
              <a:effectLst/>
            </c:spPr>
            <c:txPr>
              <a:bodyPr wrap="square" lIns="38100" tIns="19050" rIns="38100" bIns="19050" anchor="ctr">
                <a:spAutoFit/>
              </a:bodyPr>
              <a:lstStyle/>
              <a:p>
                <a:pPr>
                  <a:defRPr sz="1100" b="1" i="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'Question 5'!$A$4:$A$9</c:f>
              <c:strCache>
                <c:ptCount val="6"/>
                <c:pt idx="0">
                  <c:v>Daily</c:v>
                </c:pt>
                <c:pt idx="1">
                  <c:v>Weekly</c:v>
                </c:pt>
                <c:pt idx="2">
                  <c:v>Monthly</c:v>
                </c:pt>
                <c:pt idx="3">
                  <c:v>Each Semester</c:v>
                </c:pt>
                <c:pt idx="4">
                  <c:v>Yearly</c:v>
                </c:pt>
                <c:pt idx="5">
                  <c:v>Never</c:v>
                </c:pt>
              </c:strCache>
            </c:strRef>
          </c:cat>
          <c:val>
            <c:numRef>
              <c:f>'Question 5'!$B$4:$B$9</c:f>
              <c:numCache>
                <c:formatCode>0.00%</c:formatCode>
                <c:ptCount val="6"/>
                <c:pt idx="0">
                  <c:v>0.2487</c:v>
                </c:pt>
                <c:pt idx="1">
                  <c:v>0.46560000000000001</c:v>
                </c:pt>
                <c:pt idx="2">
                  <c:v>0.1164</c:v>
                </c:pt>
                <c:pt idx="3">
                  <c:v>8.199999999999999E-2</c:v>
                </c:pt>
                <c:pt idx="4">
                  <c:v>4.7600000000000003E-2</c:v>
                </c:pt>
                <c:pt idx="5">
                  <c:v>3.9699999999999999E-2</c:v>
                </c:pt>
              </c:numCache>
            </c:numRef>
          </c:val>
        </c:ser>
        <c:dLbls>
          <c:showLegendKey val="0"/>
          <c:showVal val="0"/>
          <c:showCatName val="0"/>
          <c:showSerName val="0"/>
          <c:showPercent val="0"/>
          <c:showBubbleSize val="0"/>
        </c:dLbls>
        <c:gapWidth val="150"/>
        <c:axId val="91356288"/>
        <c:axId val="91355728"/>
      </c:barChart>
      <c:valAx>
        <c:axId val="91355728"/>
        <c:scaling>
          <c:orientation val="minMax"/>
        </c:scaling>
        <c:delete val="0"/>
        <c:axPos val="l"/>
        <c:majorGridlines>
          <c:spPr>
            <a:ln>
              <a:noFill/>
            </a:ln>
          </c:spPr>
        </c:majorGridlines>
        <c:numFmt formatCode="0.00%" sourceLinked="1"/>
        <c:majorTickMark val="out"/>
        <c:minorTickMark val="none"/>
        <c:tickLblPos val="nextTo"/>
        <c:crossAx val="91356288"/>
        <c:crosses val="autoZero"/>
        <c:crossBetween val="between"/>
      </c:valAx>
      <c:catAx>
        <c:axId val="91356288"/>
        <c:scaling>
          <c:orientation val="minMax"/>
        </c:scaling>
        <c:delete val="0"/>
        <c:axPos val="b"/>
        <c:numFmt formatCode="General" sourceLinked="1"/>
        <c:majorTickMark val="out"/>
        <c:minorTickMark val="none"/>
        <c:tickLblPos val="nextTo"/>
        <c:txPr>
          <a:bodyPr/>
          <a:lstStyle/>
          <a:p>
            <a:pPr>
              <a:defRPr sz="1100" b="1" i="0" baseline="0"/>
            </a:pPr>
            <a:endParaRPr lang="en-US"/>
          </a:p>
        </c:txPr>
        <c:crossAx val="91355728"/>
        <c:crosses val="autoZero"/>
        <c:auto val="0"/>
        <c:lblAlgn val="ctr"/>
        <c:lblOffset val="100"/>
        <c:noMultiLvlLbl val="0"/>
      </c:catAx>
    </c:plotArea>
    <c:legend>
      <c:legendPos val="r"/>
      <c:layout/>
      <c:overlay val="0"/>
    </c:legend>
    <c:plotVisOnly val="0"/>
    <c:dispBlanksAs val="gap"/>
    <c:showDLblsOverMax val="0"/>
  </c:chart>
  <c:spPr>
    <a:ln w="57150">
      <a:solidFill>
        <a:schemeClr val="accent1"/>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sz="1600" dirty="0"/>
              <a:t>In general, how often do you use the library's print resources (books, journals, etc.)?</a:t>
            </a:r>
          </a:p>
        </c:rich>
      </c:tx>
      <c:layout/>
      <c:overlay val="0"/>
    </c:title>
    <c:autoTitleDeleted val="0"/>
    <c:plotArea>
      <c:layout/>
      <c:barChart>
        <c:barDir val="col"/>
        <c:grouping val="clustered"/>
        <c:varyColors val="0"/>
        <c:ser>
          <c:idx val="0"/>
          <c:order val="0"/>
          <c:tx>
            <c:strRef>
              <c:f>'Question 9'!$B$3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dPt>
          <c:dPt>
            <c:idx val="1"/>
            <c:invertIfNegative val="0"/>
            <c:bubble3D val="0"/>
            <c:spPr>
              <a:solidFill>
                <a:schemeClr val="tx2">
                  <a:lumMod val="60000"/>
                  <a:lumOff val="40000"/>
                </a:schemeClr>
              </a:solidFill>
              <a:ln>
                <a:prstDash val="solid"/>
              </a:ln>
            </c:spPr>
          </c:dPt>
          <c:dPt>
            <c:idx val="3"/>
            <c:invertIfNegative val="0"/>
            <c:bubble3D val="0"/>
            <c:spPr>
              <a:solidFill>
                <a:srgbClr val="FFFF00"/>
              </a:solidFill>
              <a:ln>
                <a:prstDash val="solid"/>
              </a:ln>
            </c:spPr>
          </c:dPt>
          <c:dPt>
            <c:idx val="4"/>
            <c:invertIfNegative val="0"/>
            <c:bubble3D val="0"/>
            <c:spPr>
              <a:solidFill>
                <a:schemeClr val="accent4">
                  <a:lumMod val="60000"/>
                  <a:lumOff val="40000"/>
                </a:schemeClr>
              </a:solidFill>
              <a:ln>
                <a:prstDash val="solid"/>
              </a:ln>
            </c:spPr>
          </c:dPt>
          <c:dPt>
            <c:idx val="5"/>
            <c:invertIfNegative val="0"/>
            <c:bubble3D val="0"/>
            <c:spPr>
              <a:solidFill>
                <a:srgbClr val="FF0000"/>
              </a:solidFill>
              <a:ln>
                <a:prstDash val="solid"/>
              </a:ln>
            </c:spPr>
          </c:dPt>
          <c:dLbls>
            <c:dLbl>
              <c:idx val="6"/>
              <c:delete val="1"/>
              <c:extLs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1100" b="1" i="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'Question 9'!$A$4:$A$9</c:f>
              <c:strCache>
                <c:ptCount val="6"/>
                <c:pt idx="0">
                  <c:v>Daily</c:v>
                </c:pt>
                <c:pt idx="1">
                  <c:v>Weekly</c:v>
                </c:pt>
                <c:pt idx="2">
                  <c:v>Monthly</c:v>
                </c:pt>
                <c:pt idx="3">
                  <c:v>Each Semester</c:v>
                </c:pt>
                <c:pt idx="4">
                  <c:v>Yearly</c:v>
                </c:pt>
                <c:pt idx="5">
                  <c:v>Never</c:v>
                </c:pt>
              </c:strCache>
            </c:strRef>
          </c:cat>
          <c:val>
            <c:numRef>
              <c:f>'Question 9'!$B$4:$B$9</c:f>
              <c:numCache>
                <c:formatCode>0.00%</c:formatCode>
                <c:ptCount val="6"/>
                <c:pt idx="0">
                  <c:v>6.59E-2</c:v>
                </c:pt>
                <c:pt idx="1">
                  <c:v>0.15110000000000001</c:v>
                </c:pt>
                <c:pt idx="2">
                  <c:v>0.1731</c:v>
                </c:pt>
                <c:pt idx="3">
                  <c:v>0.28570000000000001</c:v>
                </c:pt>
                <c:pt idx="4">
                  <c:v>0.16209999999999999</c:v>
                </c:pt>
                <c:pt idx="5">
                  <c:v>0.16209999999999999</c:v>
                </c:pt>
              </c:numCache>
            </c:numRef>
          </c:val>
        </c:ser>
        <c:dLbls>
          <c:showLegendKey val="0"/>
          <c:showVal val="0"/>
          <c:showCatName val="0"/>
          <c:showSerName val="0"/>
          <c:showPercent val="0"/>
          <c:showBubbleSize val="0"/>
        </c:dLbls>
        <c:gapWidth val="150"/>
        <c:axId val="170737920"/>
        <c:axId val="170737360"/>
      </c:barChart>
      <c:valAx>
        <c:axId val="170737360"/>
        <c:scaling>
          <c:orientation val="minMax"/>
        </c:scaling>
        <c:delete val="0"/>
        <c:axPos val="l"/>
        <c:majorGridlines>
          <c:spPr>
            <a:ln>
              <a:noFill/>
            </a:ln>
          </c:spPr>
        </c:majorGridlines>
        <c:numFmt formatCode="0.00%" sourceLinked="1"/>
        <c:majorTickMark val="out"/>
        <c:minorTickMark val="none"/>
        <c:tickLblPos val="nextTo"/>
        <c:crossAx val="170737920"/>
        <c:crosses val="autoZero"/>
        <c:crossBetween val="between"/>
      </c:valAx>
      <c:catAx>
        <c:axId val="170737920"/>
        <c:scaling>
          <c:orientation val="minMax"/>
        </c:scaling>
        <c:delete val="0"/>
        <c:axPos val="b"/>
        <c:numFmt formatCode="General" sourceLinked="1"/>
        <c:majorTickMark val="out"/>
        <c:minorTickMark val="none"/>
        <c:tickLblPos val="nextTo"/>
        <c:txPr>
          <a:bodyPr/>
          <a:lstStyle/>
          <a:p>
            <a:pPr>
              <a:defRPr sz="1100" b="1" i="0" baseline="0"/>
            </a:pPr>
            <a:endParaRPr lang="en-US"/>
          </a:p>
        </c:txPr>
        <c:crossAx val="170737360"/>
        <c:crosses val="autoZero"/>
        <c:auto val="0"/>
        <c:lblAlgn val="ctr"/>
        <c:lblOffset val="100"/>
        <c:noMultiLvlLbl val="0"/>
      </c:catAx>
    </c:plotArea>
    <c:legend>
      <c:legendPos val="r"/>
      <c:layout/>
      <c:overlay val="0"/>
    </c:legend>
    <c:plotVisOnly val="0"/>
    <c:dispBlanksAs val="gap"/>
    <c:showDLblsOverMax val="0"/>
  </c:chart>
  <c:spPr>
    <a:ln w="73025">
      <a:solidFill>
        <a:schemeClr val="accent1"/>
      </a:solid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41C80DAF-1EBE-403F-805C-8AD2F780BC72}" type="datetimeFigureOut">
              <a:rPr lang="en-US" smtClean="0"/>
              <a:t>2/26/2018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5A57798-D47E-473C-9ABD-8E8F71C2908F}" type="slidenum">
              <a:rPr lang="en-US" smtClean="0"/>
              <a:t>‹#›</a:t>
            </a:fld>
            <a:endParaRPr lang="en-US" dirty="0"/>
          </a:p>
        </p:txBody>
      </p:sp>
    </p:spTree>
    <p:extLst>
      <p:ext uri="{BB962C8B-B14F-4D97-AF65-F5344CB8AC3E}">
        <p14:creationId xmlns:p14="http://schemas.microsoft.com/office/powerpoint/2010/main" val="10920460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E04052D-B18C-4618-88F1-A466138EFF8F}" type="datetimeFigureOut">
              <a:rPr lang="en-US" smtClean="0"/>
              <a:t>2/26/2018</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8312CA-A418-4C46-BAAA-6BD20F95D984}" type="slidenum">
              <a:rPr lang="en-US" smtClean="0"/>
              <a:t>‹#›</a:t>
            </a:fld>
            <a:endParaRPr lang="en-US" dirty="0"/>
          </a:p>
        </p:txBody>
      </p:sp>
    </p:spTree>
    <p:extLst>
      <p:ext uri="{BB962C8B-B14F-4D97-AF65-F5344CB8AC3E}">
        <p14:creationId xmlns:p14="http://schemas.microsoft.com/office/powerpoint/2010/main" val="1328841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extLst>
      <p:ext uri="{BB962C8B-B14F-4D97-AF65-F5344CB8AC3E}">
        <p14:creationId xmlns:p14="http://schemas.microsoft.com/office/powerpoint/2010/main" val="3403818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have been at FAU for 2.5 years. Looking back over the past twelve years, it has become clear that the strategy has been to lessen the impact felt by faculty by reducing the purchase of new monographs. The lack of a new book is much easier to overlook than the loss of access to an entire database. As we found out when the vendor Taylor &amp; Francis “accidentally” cut off access to their database in early January.</a:t>
            </a:r>
          </a:p>
          <a:p>
            <a:endParaRPr lang="en-US" baseline="0" dirty="0" smtClean="0"/>
          </a:p>
          <a:p>
            <a:r>
              <a:rPr lang="en-US" baseline="0" dirty="0" smtClean="0"/>
              <a:t>The use of salary savings is not a sustainable funding model. For one thing, when we hold positions open longer just to generate money to pay other bills, that has a negative impact on services.</a:t>
            </a:r>
          </a:p>
          <a:p>
            <a:endParaRPr lang="en-US" baseline="0" dirty="0" smtClean="0"/>
          </a:p>
          <a:p>
            <a:r>
              <a:rPr lang="en-US" baseline="0" dirty="0" smtClean="0"/>
              <a:t>The use of Tech fee proposals helps us supplement electronic collections but does not deal with our systemic issue</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10</a:t>
            </a:fld>
            <a:endParaRPr lang="en-US" dirty="0"/>
          </a:p>
        </p:txBody>
      </p:sp>
    </p:spTree>
    <p:extLst>
      <p:ext uri="{BB962C8B-B14F-4D97-AF65-F5344CB8AC3E}">
        <p14:creationId xmlns:p14="http://schemas.microsoft.com/office/powerpoint/2010/main" val="3727900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11</a:t>
            </a:fld>
            <a:endParaRPr lang="en-US" dirty="0"/>
          </a:p>
        </p:txBody>
      </p:sp>
    </p:spTree>
    <p:extLst>
      <p:ext uri="{BB962C8B-B14F-4D97-AF65-F5344CB8AC3E}">
        <p14:creationId xmlns:p14="http://schemas.microsoft.com/office/powerpoint/2010/main" val="955821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12</a:t>
            </a:fld>
            <a:endParaRPr lang="en-US" dirty="0"/>
          </a:p>
        </p:txBody>
      </p:sp>
    </p:spTree>
    <p:extLst>
      <p:ext uri="{BB962C8B-B14F-4D97-AF65-F5344CB8AC3E}">
        <p14:creationId xmlns:p14="http://schemas.microsoft.com/office/powerpoint/2010/main" val="3903822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Without new funds, we will have to make cuts</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13</a:t>
            </a:fld>
            <a:endParaRPr lang="en-US" dirty="0"/>
          </a:p>
        </p:txBody>
      </p:sp>
    </p:spTree>
    <p:extLst>
      <p:ext uri="{BB962C8B-B14F-4D97-AF65-F5344CB8AC3E}">
        <p14:creationId xmlns:p14="http://schemas.microsoft.com/office/powerpoint/2010/main" val="11621768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14</a:t>
            </a:fld>
            <a:endParaRPr lang="en-US" dirty="0"/>
          </a:p>
        </p:txBody>
      </p:sp>
    </p:spTree>
    <p:extLst>
      <p:ext uri="{BB962C8B-B14F-4D97-AF65-F5344CB8AC3E}">
        <p14:creationId xmlns:p14="http://schemas.microsoft.com/office/powerpoint/2010/main" val="31178621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forming a Collections Advisory Committee whose</a:t>
            </a:r>
            <a:r>
              <a:rPr lang="en-US" baseline="0" dirty="0" smtClean="0"/>
              <a:t> purpose is to provide input to library faculty whose expertise is in building and maintaining collections for the benefit of all disciplines, all faculty, all students. The Committee will be charged to help develop criteria for making selection decisions and processes that have faculty support.  This group will not be making decisions about what to cut but instead advising their library faculty colleagues on processes and criteria.</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15</a:t>
            </a:fld>
            <a:endParaRPr lang="en-US" dirty="0"/>
          </a:p>
        </p:txBody>
      </p:sp>
    </p:spTree>
    <p:extLst>
      <p:ext uri="{BB962C8B-B14F-4D97-AF65-F5344CB8AC3E}">
        <p14:creationId xmlns:p14="http://schemas.microsoft.com/office/powerpoint/2010/main" val="18164814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a Google site where</a:t>
            </a:r>
            <a:r>
              <a:rPr lang="en-US" baseline="0" dirty="0" smtClean="0"/>
              <a:t> we are putting all the presentations and other information we have made to various groups. The URL is long but this will be a place where anyone can track what we are doing. </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16</a:t>
            </a:fld>
            <a:endParaRPr lang="en-US" dirty="0"/>
          </a:p>
        </p:txBody>
      </p:sp>
    </p:spTree>
    <p:extLst>
      <p:ext uri="{BB962C8B-B14F-4D97-AF65-F5344CB8AC3E}">
        <p14:creationId xmlns:p14="http://schemas.microsoft.com/office/powerpoint/2010/main" val="4143572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information that has been widely shared here and elsewhere since August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a:t>
            </a:fld>
            <a:endParaRPr lang="en-US" dirty="0"/>
          </a:p>
        </p:txBody>
      </p:sp>
    </p:spTree>
    <p:extLst>
      <p:ext uri="{BB962C8B-B14F-4D97-AF65-F5344CB8AC3E}">
        <p14:creationId xmlns:p14="http://schemas.microsoft.com/office/powerpoint/2010/main" val="1366818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Faculty Survey Opened September 19; Closed October 23</a:t>
            </a:r>
          </a:p>
          <a:p>
            <a:pPr lvl="1"/>
            <a:r>
              <a:rPr lang="en-US" sz="1200" dirty="0" smtClean="0"/>
              <a:t>Questions on collections and services</a:t>
            </a:r>
          </a:p>
          <a:p>
            <a:r>
              <a:rPr lang="en-US" sz="1200" dirty="0" smtClean="0"/>
              <a:t>Responses from 385 FAU faculty</a:t>
            </a:r>
          </a:p>
          <a:p>
            <a:pPr lvl="1"/>
            <a:r>
              <a:rPr lang="en-US" sz="1200" dirty="0" smtClean="0"/>
              <a:t>Across all Colleges, disciplines, and campuses</a:t>
            </a:r>
          </a:p>
          <a:p>
            <a:pPr lvl="1"/>
            <a:r>
              <a:rPr lang="en-US" sz="1200" dirty="0" smtClean="0"/>
              <a:t>All ranks of faculty responded</a:t>
            </a:r>
          </a:p>
          <a:p>
            <a:pPr lvl="1"/>
            <a:endParaRPr lang="en-US" sz="1200" dirty="0" smtClean="0"/>
          </a:p>
          <a:p>
            <a:pPr lvl="0"/>
            <a:r>
              <a:rPr lang="en-US" sz="1100" dirty="0" smtClean="0"/>
              <a:t>We asked a set of questions relating to the use and</a:t>
            </a:r>
            <a:r>
              <a:rPr lang="en-US" sz="1100" baseline="0" dirty="0" smtClean="0"/>
              <a:t> importance of print and electronic collections. This chart shows the overall usages of electronic resources</a:t>
            </a:r>
            <a:endParaRPr lang="en-US" sz="1100" dirty="0" smtClean="0"/>
          </a:p>
          <a:p>
            <a:endParaRPr lang="en-US" sz="1100" dirty="0"/>
          </a:p>
        </p:txBody>
      </p:sp>
      <p:sp>
        <p:nvSpPr>
          <p:cNvPr id="4" name="Slide Number Placeholder 3"/>
          <p:cNvSpPr>
            <a:spLocks noGrp="1"/>
          </p:cNvSpPr>
          <p:nvPr>
            <p:ph type="sldNum" sz="quarter" idx="10"/>
          </p:nvPr>
        </p:nvSpPr>
        <p:spPr/>
        <p:txBody>
          <a:bodyPr/>
          <a:lstStyle/>
          <a:p>
            <a:fld id="{D48312CA-A418-4C46-BAAA-6BD20F95D984}" type="slidenum">
              <a:rPr lang="en-US" smtClean="0"/>
              <a:t>3</a:t>
            </a:fld>
            <a:endParaRPr lang="en-US" dirty="0"/>
          </a:p>
        </p:txBody>
      </p:sp>
    </p:spTree>
    <p:extLst>
      <p:ext uri="{BB962C8B-B14F-4D97-AF65-F5344CB8AC3E}">
        <p14:creationId xmlns:p14="http://schemas.microsoft.com/office/powerpoint/2010/main" val="1043093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numbers for all faculty.</a:t>
            </a:r>
            <a:r>
              <a:rPr lang="en-US" baseline="0" dirty="0" smtClean="0"/>
              <a:t> </a:t>
            </a:r>
            <a:r>
              <a:rPr lang="en-US" dirty="0" smtClean="0"/>
              <a:t>Some</a:t>
            </a:r>
            <a:r>
              <a:rPr lang="en-US" baseline="0" dirty="0" smtClean="0"/>
              <a:t> variation across colleges but not huge</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4</a:t>
            </a:fld>
            <a:endParaRPr lang="en-US" dirty="0"/>
          </a:p>
        </p:txBody>
      </p:sp>
    </p:spTree>
    <p:extLst>
      <p:ext uri="{BB962C8B-B14F-4D97-AF65-F5344CB8AC3E}">
        <p14:creationId xmlns:p14="http://schemas.microsoft.com/office/powerpoint/2010/main" val="473622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overall numbers for the use of print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5</a:t>
            </a:fld>
            <a:endParaRPr lang="en-US" dirty="0"/>
          </a:p>
        </p:txBody>
      </p:sp>
    </p:spTree>
    <p:extLst>
      <p:ext uri="{BB962C8B-B14F-4D97-AF65-F5344CB8AC3E}">
        <p14:creationId xmlns:p14="http://schemas.microsoft.com/office/powerpoint/2010/main" val="1236614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Significant variation by College. Arts and Letters faculty, Nursing, the Honors College still report heavy usage of print collections</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6</a:t>
            </a:fld>
            <a:endParaRPr lang="en-US" dirty="0"/>
          </a:p>
        </p:txBody>
      </p:sp>
    </p:spTree>
    <p:extLst>
      <p:ext uri="{BB962C8B-B14F-4D97-AF65-F5344CB8AC3E}">
        <p14:creationId xmlns:p14="http://schemas.microsoft.com/office/powerpoint/2010/main" val="2028228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overall numbers. Less than for electronic but not insignificant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7</a:t>
            </a:fld>
            <a:endParaRPr lang="en-US" dirty="0"/>
          </a:p>
        </p:txBody>
      </p:sp>
    </p:spTree>
    <p:extLst>
      <p:ext uri="{BB962C8B-B14F-4D97-AF65-F5344CB8AC3E}">
        <p14:creationId xmlns:p14="http://schemas.microsoft.com/office/powerpoint/2010/main" val="3660124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However, there is significant variation among the Colleges for how important</a:t>
            </a:r>
            <a:r>
              <a:rPr lang="en-US" baseline="0" dirty="0" smtClean="0"/>
              <a:t> they consider print collections to their teaching</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8</a:t>
            </a:fld>
            <a:endParaRPr lang="en-US" dirty="0"/>
          </a:p>
        </p:txBody>
      </p:sp>
    </p:spTree>
    <p:extLst>
      <p:ext uri="{BB962C8B-B14F-4D97-AF65-F5344CB8AC3E}">
        <p14:creationId xmlns:p14="http://schemas.microsoft.com/office/powerpoint/2010/main" val="1063745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also significant variation among the Colleges for how important</a:t>
            </a:r>
            <a:r>
              <a:rPr lang="en-US" baseline="0" dirty="0" smtClean="0"/>
              <a:t> they consider print collections to their research. We cannot base our collection decisions on the needs of only some of the disciplines. </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9</a:t>
            </a:fld>
            <a:endParaRPr lang="en-US" dirty="0"/>
          </a:p>
        </p:txBody>
      </p:sp>
    </p:spTree>
    <p:extLst>
      <p:ext uri="{BB962C8B-B14F-4D97-AF65-F5344CB8AC3E}">
        <p14:creationId xmlns:p14="http://schemas.microsoft.com/office/powerpoint/2010/main" val="812473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200599649"/>
      </p:ext>
    </p:extLst>
  </p:cSld>
  <p:clrMapOvr>
    <a:masterClrMapping/>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909089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16717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lack Artist Name Medum">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540000" y="2819407"/>
            <a:ext cx="6502400" cy="1676400"/>
          </a:xfrm>
        </p:spPr>
        <p:txBody>
          <a:bodyPr/>
          <a:lstStyle>
            <a:lvl1pPr>
              <a:buNone/>
              <a:defRPr sz="1667">
                <a:solidFill>
                  <a:schemeClr val="accent1"/>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40200535"/>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243806946"/>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114512150"/>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013186730"/>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597504425"/>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54875781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3190493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3604404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654809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4133992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3098270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1683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3297173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471529-4DFE-4CC2-B392-70D08945909E}" type="datetimeFigureOut">
              <a:rPr lang="en-US" smtClean="0"/>
              <a:t>2/26/2018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4221256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71529-4DFE-4CC2-B392-70D08945909E}" type="datetimeFigureOut">
              <a:rPr lang="en-US" smtClean="0"/>
              <a:t>2/26/2018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8EC25-4E8D-4A03-ADD2-DFA926E01D3F}" type="slidenum">
              <a:rPr lang="en-US" smtClean="0"/>
              <a:t>‹#›</a:t>
            </a:fld>
            <a:endParaRPr lang="en-US" dirty="0"/>
          </a:p>
        </p:txBody>
      </p:sp>
      <p:grpSp>
        <p:nvGrpSpPr>
          <p:cNvPr id="7" name="Group 6"/>
          <p:cNvGrpSpPr/>
          <p:nvPr userDrawn="1"/>
        </p:nvGrpSpPr>
        <p:grpSpPr>
          <a:xfrm>
            <a:off x="0" y="5608320"/>
            <a:ext cx="12192000" cy="1261873"/>
            <a:chOff x="0" y="5608320"/>
            <a:chExt cx="12192000" cy="1261873"/>
          </a:xfrm>
        </p:grpSpPr>
        <p:sp>
          <p:nvSpPr>
            <p:cNvPr id="8" name="Rectangle 7"/>
            <p:cNvSpPr/>
            <p:nvPr/>
          </p:nvSpPr>
          <p:spPr>
            <a:xfrm>
              <a:off x="0" y="5608320"/>
              <a:ext cx="12192000" cy="1261873"/>
            </a:xfrm>
            <a:prstGeom prst="rect">
              <a:avLst/>
            </a:prstGeom>
            <a:solidFill>
              <a:srgbClr val="00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0416468" y="5900928"/>
              <a:ext cx="1210127" cy="622744"/>
            </a:xfrm>
            <a:prstGeom prst="rect">
              <a:avLst/>
            </a:prstGeom>
          </p:spPr>
        </p:pic>
      </p:grpSp>
    </p:spTree>
    <p:extLst>
      <p:ext uri="{BB962C8B-B14F-4D97-AF65-F5344CB8AC3E}">
        <p14:creationId xmlns:p14="http://schemas.microsoft.com/office/powerpoint/2010/main" val="310945874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62" r:id="rId13"/>
    <p:sldLayoutId id="2147483666" r:id="rId14"/>
    <p:sldLayoutId id="2147483669" r:id="rId15"/>
    <p:sldLayoutId id="2147483670" r:id="rId16"/>
    <p:sldLayoutId id="2147483671" r:id="rId17"/>
  </p:sldLayoutIdLst>
  <p:transition spd="slow">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mailto:hixson@fau.ed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ites.google.com/a/faulibs.com/committee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835" y="-45070"/>
            <a:ext cx="8497956" cy="5919096"/>
          </a:xfrm>
          <a:prstGeom prst="rect">
            <a:avLst/>
          </a:prstGeom>
        </p:spPr>
      </p:pic>
      <p:sp useBgFill="1">
        <p:nvSpPr>
          <p:cNvPr id="7" name="TextBox 6"/>
          <p:cNvSpPr txBox="1"/>
          <p:nvPr/>
        </p:nvSpPr>
        <p:spPr>
          <a:xfrm>
            <a:off x="347241" y="150472"/>
            <a:ext cx="11551535" cy="6486385"/>
          </a:xfrm>
          <a:prstGeom prst="rect">
            <a:avLst/>
          </a:prstGeom>
        </p:spPr>
        <p:txBody>
          <a:bodyPr wrap="square" lIns="83814" tIns="41907" rIns="83814" bIns="41907" rtlCol="0">
            <a:spAutoFit/>
          </a:bodyPr>
          <a:lstStyle/>
          <a:p>
            <a:pPr algn="ctr"/>
            <a:r>
              <a:rPr lang="en-US" sz="4000" dirty="0">
                <a:cs typeface="Arial" pitchFamily="34" charset="0"/>
              </a:rPr>
              <a:t>Florida Atlantic University </a:t>
            </a:r>
            <a:r>
              <a:rPr lang="en-US" sz="4000" dirty="0" smtClean="0">
                <a:cs typeface="Arial" pitchFamily="34" charset="0"/>
              </a:rPr>
              <a:t>Libraries</a:t>
            </a:r>
          </a:p>
          <a:p>
            <a:pPr algn="ctr"/>
            <a:r>
              <a:rPr lang="en-US" sz="4000" dirty="0" smtClean="0">
                <a:cs typeface="Arial" pitchFamily="34" charset="0"/>
              </a:rPr>
              <a:t>Library Collections</a:t>
            </a:r>
          </a:p>
          <a:p>
            <a:pPr algn="ctr"/>
            <a:endParaRPr lang="en-US" sz="4000" dirty="0">
              <a:cs typeface="Arial" pitchFamily="34" charset="0"/>
            </a:endParaRPr>
          </a:p>
          <a:p>
            <a:pPr algn="ctr"/>
            <a:r>
              <a:rPr lang="en-US" sz="2400" i="1" dirty="0" smtClean="0">
                <a:cs typeface="Arial" pitchFamily="34" charset="0"/>
              </a:rPr>
              <a:t>Presentation of</a:t>
            </a:r>
          </a:p>
          <a:p>
            <a:pPr algn="ctr"/>
            <a:r>
              <a:rPr lang="en-US" sz="2400" i="1" dirty="0">
                <a:cs typeface="Arial" pitchFamily="34" charset="0"/>
              </a:rPr>
              <a:t>Carol </a:t>
            </a:r>
            <a:r>
              <a:rPr lang="en-US" sz="2400" i="1" dirty="0" smtClean="0">
                <a:cs typeface="Arial" pitchFamily="34" charset="0"/>
              </a:rPr>
              <a:t>Hixson (</a:t>
            </a:r>
            <a:r>
              <a:rPr lang="en-US" sz="2400" i="1" dirty="0" smtClean="0">
                <a:cs typeface="Arial" pitchFamily="34" charset="0"/>
                <a:hlinkClick r:id="rId4"/>
              </a:rPr>
              <a:t>hixson@fau.edu</a:t>
            </a:r>
            <a:r>
              <a:rPr lang="en-US" sz="2400" i="1" dirty="0" smtClean="0">
                <a:cs typeface="Arial" pitchFamily="34" charset="0"/>
              </a:rPr>
              <a:t>), Dean </a:t>
            </a:r>
            <a:r>
              <a:rPr lang="en-US" sz="2400" i="1" dirty="0">
                <a:cs typeface="Arial" pitchFamily="34" charset="0"/>
              </a:rPr>
              <a:t>of University </a:t>
            </a:r>
            <a:r>
              <a:rPr lang="en-US" sz="2400" i="1" dirty="0" smtClean="0">
                <a:cs typeface="Arial" pitchFamily="34" charset="0"/>
              </a:rPr>
              <a:t>Libraries</a:t>
            </a:r>
          </a:p>
          <a:p>
            <a:pPr algn="ctr"/>
            <a:r>
              <a:rPr lang="en-US" sz="2400" i="1" dirty="0">
                <a:cs typeface="Arial" pitchFamily="34" charset="0"/>
              </a:rPr>
              <a:t>t</a:t>
            </a:r>
            <a:r>
              <a:rPr lang="en-US" sz="2400" i="1" dirty="0" smtClean="0">
                <a:cs typeface="Arial" pitchFamily="34" charset="0"/>
              </a:rPr>
              <a:t>o the University Faculty Senate</a:t>
            </a:r>
          </a:p>
          <a:p>
            <a:pPr algn="ctr"/>
            <a:endParaRPr lang="en-US" sz="2400" i="1" dirty="0" smtClean="0">
              <a:cs typeface="Arial" pitchFamily="34" charset="0"/>
            </a:endParaRPr>
          </a:p>
          <a:p>
            <a:pPr algn="ctr"/>
            <a:r>
              <a:rPr lang="en-US" sz="2000" i="1" dirty="0" smtClean="0">
                <a:cs typeface="Arial" pitchFamily="34" charset="0"/>
              </a:rPr>
              <a:t>With input from</a:t>
            </a:r>
          </a:p>
          <a:p>
            <a:pPr algn="ctr"/>
            <a:r>
              <a:rPr lang="en-US" sz="2000" i="1" dirty="0" smtClean="0">
                <a:cs typeface="Arial" pitchFamily="34" charset="0"/>
              </a:rPr>
              <a:t>Jeff Sundquist, Assistant Dean for Research and Collections</a:t>
            </a:r>
          </a:p>
          <a:p>
            <a:pPr algn="ctr"/>
            <a:r>
              <a:rPr lang="en-US" sz="2000" i="1" dirty="0" smtClean="0">
                <a:cs typeface="Arial" pitchFamily="34" charset="0"/>
              </a:rPr>
              <a:t>Maris Hayashi, Head of Collection Management</a:t>
            </a:r>
          </a:p>
          <a:p>
            <a:pPr algn="ctr"/>
            <a:endParaRPr lang="en-US" sz="2000" i="1" dirty="0" smtClean="0">
              <a:cs typeface="Arial" pitchFamily="34" charset="0"/>
            </a:endParaRPr>
          </a:p>
          <a:p>
            <a:pPr algn="ctr"/>
            <a:endParaRPr lang="en-US" sz="2000" i="1" dirty="0">
              <a:cs typeface="Arial" pitchFamily="34" charset="0"/>
            </a:endParaRPr>
          </a:p>
          <a:p>
            <a:pPr algn="ctr"/>
            <a:r>
              <a:rPr lang="en-US" sz="2000" dirty="0" smtClean="0"/>
              <a:t>February 26, 2018</a:t>
            </a:r>
            <a:endParaRPr lang="en-US" sz="2000" dirty="0"/>
          </a:p>
          <a:p>
            <a:pPr algn="ctr"/>
            <a:r>
              <a:rPr lang="en-US" sz="4000" dirty="0" smtClean="0">
                <a:cs typeface="Arial" pitchFamily="34" charset="0"/>
              </a:rPr>
              <a:t> </a:t>
            </a:r>
          </a:p>
          <a:p>
            <a:pPr algn="ctr"/>
            <a:endParaRPr lang="en-US" sz="4000" dirty="0">
              <a:cs typeface="Arial" pitchFamily="34" charset="0"/>
            </a:endParaRPr>
          </a:p>
        </p:txBody>
      </p:sp>
    </p:spTree>
    <p:extLst>
      <p:ext uri="{BB962C8B-B14F-4D97-AF65-F5344CB8AC3E}">
        <p14:creationId xmlns:p14="http://schemas.microsoft.com/office/powerpoint/2010/main" val="118241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0"/>
            <a:ext cx="10856089" cy="1325563"/>
          </a:xfrm>
        </p:spPr>
        <p:txBody>
          <a:bodyPr/>
          <a:lstStyle/>
          <a:p>
            <a:r>
              <a:rPr lang="en-US" dirty="0" smtClean="0"/>
              <a:t>How Have the Libraries Been Coping?</a:t>
            </a:r>
            <a:endParaRPr lang="en-US" dirty="0"/>
          </a:p>
        </p:txBody>
      </p:sp>
      <p:sp>
        <p:nvSpPr>
          <p:cNvPr id="3" name="Content Placeholder 2"/>
          <p:cNvSpPr>
            <a:spLocks noGrp="1"/>
          </p:cNvSpPr>
          <p:nvPr>
            <p:ph idx="1"/>
          </p:nvPr>
        </p:nvSpPr>
        <p:spPr>
          <a:xfrm>
            <a:off x="648182" y="1466809"/>
            <a:ext cx="9502815" cy="4351338"/>
          </a:xfrm>
        </p:spPr>
        <p:txBody>
          <a:bodyPr>
            <a:normAutofit fontScale="92500" lnSpcReduction="20000"/>
          </a:bodyPr>
          <a:lstStyle/>
          <a:p>
            <a:r>
              <a:rPr lang="en-US" dirty="0" smtClean="0">
                <a:solidFill>
                  <a:srgbClr val="0070C0"/>
                </a:solidFill>
              </a:rPr>
              <a:t>Reducing the amount </a:t>
            </a:r>
            <a:r>
              <a:rPr lang="en-US" dirty="0">
                <a:solidFill>
                  <a:srgbClr val="0070C0"/>
                </a:solidFill>
              </a:rPr>
              <a:t>s</a:t>
            </a:r>
            <a:r>
              <a:rPr lang="en-US" dirty="0" smtClean="0">
                <a:solidFill>
                  <a:srgbClr val="0070C0"/>
                </a:solidFill>
              </a:rPr>
              <a:t>pent on monographs</a:t>
            </a:r>
          </a:p>
          <a:p>
            <a:pPr lvl="1"/>
            <a:r>
              <a:rPr lang="en-US" dirty="0" smtClean="0"/>
              <a:t>Since FY 13/14: 47% less spent on print books, 86% less spent on e-books, 69% less spent on books overall</a:t>
            </a:r>
          </a:p>
          <a:p>
            <a:r>
              <a:rPr lang="en-US" dirty="0" smtClean="0">
                <a:solidFill>
                  <a:srgbClr val="0070C0"/>
                </a:solidFill>
              </a:rPr>
              <a:t>Supplementing the collections budget with </a:t>
            </a:r>
            <a:r>
              <a:rPr lang="en-US" b="1" dirty="0" smtClean="0">
                <a:solidFill>
                  <a:srgbClr val="0070C0"/>
                </a:solidFill>
              </a:rPr>
              <a:t>salary savings</a:t>
            </a:r>
          </a:p>
          <a:p>
            <a:pPr lvl="1"/>
            <a:r>
              <a:rPr lang="en-US" dirty="0" smtClean="0"/>
              <a:t>Already used $144,000 to keep Taylor &amp; Francis going this year</a:t>
            </a:r>
          </a:p>
          <a:p>
            <a:pPr lvl="1"/>
            <a:r>
              <a:rPr lang="en-US" dirty="0" smtClean="0"/>
              <a:t>Allocated $150,000 before the end of this fiscal year for print books</a:t>
            </a:r>
          </a:p>
          <a:p>
            <a:pPr lvl="1"/>
            <a:r>
              <a:rPr lang="en-US" dirty="0" smtClean="0"/>
              <a:t>Asked to keep aside $300,000 to put into collections next year</a:t>
            </a:r>
          </a:p>
          <a:p>
            <a:r>
              <a:rPr lang="en-US" dirty="0" smtClean="0">
                <a:solidFill>
                  <a:srgbClr val="0070C0"/>
                </a:solidFill>
              </a:rPr>
              <a:t>Supplementing the collections budget with </a:t>
            </a:r>
            <a:r>
              <a:rPr lang="en-US" b="1" dirty="0" smtClean="0">
                <a:solidFill>
                  <a:srgbClr val="0070C0"/>
                </a:solidFill>
              </a:rPr>
              <a:t>Technology Fee </a:t>
            </a:r>
            <a:r>
              <a:rPr lang="en-US" dirty="0" smtClean="0">
                <a:solidFill>
                  <a:srgbClr val="0070C0"/>
                </a:solidFill>
              </a:rPr>
              <a:t>proposals</a:t>
            </a:r>
          </a:p>
          <a:p>
            <a:pPr lvl="1"/>
            <a:r>
              <a:rPr lang="en-US" dirty="0" smtClean="0"/>
              <a:t>This year, 10 of 19 Tech Fee proposals were requests to purchase scholarly content, for a total of $715,859</a:t>
            </a:r>
          </a:p>
          <a:p>
            <a:pPr lvl="1"/>
            <a:r>
              <a:rPr lang="en-US" dirty="0" smtClean="0"/>
              <a:t>Last year, we were awarded $159,889 for four proposals to purchase scholarly content</a:t>
            </a:r>
            <a:endParaRPr lang="en-US" dirty="0"/>
          </a:p>
        </p:txBody>
      </p:sp>
    </p:spTree>
    <p:extLst>
      <p:ext uri="{BB962C8B-B14F-4D97-AF65-F5344CB8AC3E}">
        <p14:creationId xmlns:p14="http://schemas.microsoft.com/office/powerpoint/2010/main" val="1627485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0"/>
            <a:ext cx="10856089" cy="1325563"/>
          </a:xfrm>
        </p:spPr>
        <p:txBody>
          <a:bodyPr/>
          <a:lstStyle/>
          <a:p>
            <a:r>
              <a:rPr lang="en-US" dirty="0" smtClean="0"/>
              <a:t>Where are we?</a:t>
            </a:r>
            <a:endParaRPr lang="en-US" dirty="0"/>
          </a:p>
        </p:txBody>
      </p:sp>
      <p:sp>
        <p:nvSpPr>
          <p:cNvPr id="3" name="Content Placeholder 2"/>
          <p:cNvSpPr>
            <a:spLocks noGrp="1"/>
          </p:cNvSpPr>
          <p:nvPr>
            <p:ph idx="1"/>
          </p:nvPr>
        </p:nvSpPr>
        <p:spPr>
          <a:xfrm>
            <a:off x="648182" y="1466809"/>
            <a:ext cx="9942653" cy="4351338"/>
          </a:xfrm>
        </p:spPr>
        <p:txBody>
          <a:bodyPr>
            <a:normAutofit/>
          </a:bodyPr>
          <a:lstStyle/>
          <a:p>
            <a:r>
              <a:rPr lang="en-US" dirty="0" smtClean="0"/>
              <a:t>We have not cut any electronic package to date</a:t>
            </a:r>
          </a:p>
          <a:p>
            <a:r>
              <a:rPr lang="en-US" dirty="0" smtClean="0"/>
              <a:t>We are committed to the President’s vision of FAU as a top-tier research institution</a:t>
            </a:r>
          </a:p>
          <a:p>
            <a:r>
              <a:rPr lang="en-US" dirty="0"/>
              <a:t>This is a university-wide issue and not a library problem. We are all on the same side </a:t>
            </a:r>
            <a:r>
              <a:rPr lang="en-US" dirty="0" smtClean="0"/>
              <a:t>(Colleges, Libraries, Provost’s Office, Division of Research) and we need </a:t>
            </a:r>
            <a:r>
              <a:rPr lang="en-US" dirty="0"/>
              <a:t>to find the solutions </a:t>
            </a:r>
            <a:r>
              <a:rPr lang="en-US" dirty="0" smtClean="0"/>
              <a:t>together</a:t>
            </a:r>
          </a:p>
          <a:p>
            <a:r>
              <a:rPr lang="en-US" dirty="0"/>
              <a:t>We need </a:t>
            </a:r>
            <a:r>
              <a:rPr lang="en-US" dirty="0" smtClean="0"/>
              <a:t>College faculty </a:t>
            </a:r>
            <a:r>
              <a:rPr lang="en-US" dirty="0"/>
              <a:t>input on the criteria and the </a:t>
            </a:r>
            <a:r>
              <a:rPr lang="en-US" dirty="0" smtClean="0"/>
              <a:t>processes </a:t>
            </a:r>
            <a:r>
              <a:rPr lang="en-US" dirty="0"/>
              <a:t>for deciding </a:t>
            </a:r>
            <a:r>
              <a:rPr lang="en-US" dirty="0" smtClean="0"/>
              <a:t>what </a:t>
            </a:r>
            <a:r>
              <a:rPr lang="en-US" dirty="0"/>
              <a:t>to </a:t>
            </a:r>
            <a:r>
              <a:rPr lang="en-US" dirty="0" smtClean="0"/>
              <a:t>purchase and </a:t>
            </a:r>
            <a:r>
              <a:rPr lang="en-US" dirty="0"/>
              <a:t>what to </a:t>
            </a:r>
            <a:r>
              <a:rPr lang="en-US" dirty="0" smtClean="0"/>
              <a:t>cut (if we need to cut)  to assist Library faculty </a:t>
            </a:r>
            <a:endParaRPr lang="en-US" dirty="0"/>
          </a:p>
          <a:p>
            <a:endParaRPr lang="en-US" dirty="0"/>
          </a:p>
        </p:txBody>
      </p:sp>
    </p:spTree>
    <p:extLst>
      <p:ext uri="{BB962C8B-B14F-4D97-AF65-F5344CB8AC3E}">
        <p14:creationId xmlns:p14="http://schemas.microsoft.com/office/powerpoint/2010/main" val="21007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0"/>
            <a:ext cx="10856089" cy="1325563"/>
          </a:xfrm>
        </p:spPr>
        <p:txBody>
          <a:bodyPr/>
          <a:lstStyle/>
          <a:p>
            <a:r>
              <a:rPr lang="en-US" dirty="0" smtClean="0"/>
              <a:t>Where are we?</a:t>
            </a:r>
            <a:endParaRPr lang="en-US" dirty="0"/>
          </a:p>
        </p:txBody>
      </p:sp>
      <p:sp>
        <p:nvSpPr>
          <p:cNvPr id="3" name="Content Placeholder 2"/>
          <p:cNvSpPr>
            <a:spLocks noGrp="1"/>
          </p:cNvSpPr>
          <p:nvPr>
            <p:ph idx="1"/>
          </p:nvPr>
        </p:nvSpPr>
        <p:spPr>
          <a:xfrm>
            <a:off x="648182" y="983848"/>
            <a:ext cx="9942653" cy="4834299"/>
          </a:xfrm>
        </p:spPr>
        <p:txBody>
          <a:bodyPr>
            <a:normAutofit fontScale="92500" lnSpcReduction="10000"/>
          </a:bodyPr>
          <a:lstStyle/>
          <a:p>
            <a:endParaRPr lang="en-US" dirty="0"/>
          </a:p>
          <a:p>
            <a:r>
              <a:rPr lang="en-US" dirty="0"/>
              <a:t>We are losing ground </a:t>
            </a:r>
            <a:r>
              <a:rPr lang="en-US" dirty="0" smtClean="0"/>
              <a:t>in </a:t>
            </a:r>
            <a:r>
              <a:rPr lang="en-US" dirty="0"/>
              <a:t>our print and monograph collections and have reached the point where we can no longer maintain </a:t>
            </a:r>
            <a:r>
              <a:rPr lang="en-US" dirty="0" smtClean="0"/>
              <a:t>the appearance of the status </a:t>
            </a:r>
            <a:r>
              <a:rPr lang="en-US" dirty="0"/>
              <a:t>quo for electronic resources, </a:t>
            </a:r>
            <a:r>
              <a:rPr lang="en-US" i="1" dirty="0" smtClean="0">
                <a:solidFill>
                  <a:srgbClr val="0070C0"/>
                </a:solidFill>
              </a:rPr>
              <a:t>even if we don’t buy any books</a:t>
            </a:r>
          </a:p>
          <a:p>
            <a:r>
              <a:rPr lang="en-US" dirty="0" smtClean="0"/>
              <a:t>Some </a:t>
            </a:r>
            <a:r>
              <a:rPr lang="en-US" dirty="0"/>
              <a:t>disciplines have been bearing the brunt of </a:t>
            </a:r>
            <a:r>
              <a:rPr lang="en-US" dirty="0" smtClean="0"/>
              <a:t>the budget shortfall  </a:t>
            </a:r>
            <a:r>
              <a:rPr lang="en-US" dirty="0"/>
              <a:t>because they are heavily dependent on books for their teaching and research. </a:t>
            </a:r>
            <a:r>
              <a:rPr lang="en-US" i="1" dirty="0">
                <a:solidFill>
                  <a:srgbClr val="0070C0"/>
                </a:solidFill>
              </a:rPr>
              <a:t>The loss of access to their scholarly content has been subsidizing everyone else’s status quo for a number of years</a:t>
            </a:r>
          </a:p>
          <a:p>
            <a:r>
              <a:rPr lang="en-US" dirty="0" smtClean="0"/>
              <a:t>Contracts will be coming due and we project that we will not be able to pay them all. We cannot use credit with vendors</a:t>
            </a:r>
          </a:p>
          <a:p>
            <a:r>
              <a:rPr lang="en-US" dirty="0" smtClean="0"/>
              <a:t>Unless we get a significant and ongoing increase in the collections budget, we will most likely have to make cuts</a:t>
            </a:r>
          </a:p>
        </p:txBody>
      </p:sp>
    </p:spTree>
    <p:extLst>
      <p:ext uri="{BB962C8B-B14F-4D97-AF65-F5344CB8AC3E}">
        <p14:creationId xmlns:p14="http://schemas.microsoft.com/office/powerpoint/2010/main" val="3171108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0"/>
            <a:ext cx="10856089" cy="1325563"/>
          </a:xfrm>
        </p:spPr>
        <p:txBody>
          <a:bodyPr>
            <a:normAutofit/>
          </a:bodyPr>
          <a:lstStyle/>
          <a:p>
            <a:r>
              <a:rPr lang="en-US" dirty="0" smtClean="0"/>
              <a:t>Projected deficits for next 3 years based on rising costs for current electronic packages</a:t>
            </a:r>
            <a:endParaRPr lang="en-US" dirty="0"/>
          </a:p>
        </p:txBody>
      </p:sp>
      <p:pic>
        <p:nvPicPr>
          <p:cNvPr id="4" name="Content Placeholder 3"/>
          <p:cNvPicPr>
            <a:picLocks noGrp="1"/>
          </p:cNvPicPr>
          <p:nvPr>
            <p:ph idx="1"/>
          </p:nvPr>
        </p:nvPicPr>
        <p:blipFill rotWithShape="1">
          <a:blip r:embed="rId3"/>
          <a:srcRect l="8590" t="25230" r="16538" b="18565"/>
          <a:stretch/>
        </p:blipFill>
        <p:spPr bwMode="auto">
          <a:xfrm>
            <a:off x="1689905" y="1632030"/>
            <a:ext cx="6979533" cy="3162444"/>
          </a:xfrm>
          <a:prstGeom prst="rect">
            <a:avLst/>
          </a:prstGeom>
          <a:ln>
            <a:noFill/>
          </a:ln>
          <a:extLst>
            <a:ext uri="{53640926-AAD7-44D8-BBD7-CCE9431645EC}">
              <a14:shadowObscured xmlns:a14="http://schemas.microsoft.com/office/drawing/2010/main"/>
            </a:ext>
          </a:extLst>
        </p:spPr>
      </p:pic>
      <p:pic>
        <p:nvPicPr>
          <p:cNvPr id="5" name="Picture 4"/>
          <p:cNvPicPr/>
          <p:nvPr/>
        </p:nvPicPr>
        <p:blipFill rotWithShape="1">
          <a:blip r:embed="rId4"/>
          <a:srcRect l="8462" t="76718" r="23462" b="8308"/>
          <a:stretch/>
        </p:blipFill>
        <p:spPr bwMode="auto">
          <a:xfrm>
            <a:off x="1689904" y="4794474"/>
            <a:ext cx="6979533" cy="121278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721039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1"/>
            <a:ext cx="10856089" cy="1215342"/>
          </a:xfrm>
        </p:spPr>
        <p:txBody>
          <a:bodyPr/>
          <a:lstStyle/>
          <a:p>
            <a:r>
              <a:rPr lang="en-US" dirty="0" smtClean="0"/>
              <a:t>How Do We Move Forward? Faculty ideas</a:t>
            </a:r>
            <a:endParaRPr lang="en-US" dirty="0"/>
          </a:p>
        </p:txBody>
      </p:sp>
      <p:sp>
        <p:nvSpPr>
          <p:cNvPr id="3" name="Content Placeholder 2"/>
          <p:cNvSpPr>
            <a:spLocks noGrp="1"/>
          </p:cNvSpPr>
          <p:nvPr>
            <p:ph idx="1"/>
          </p:nvPr>
        </p:nvSpPr>
        <p:spPr>
          <a:xfrm>
            <a:off x="648182" y="1111170"/>
            <a:ext cx="9502815" cy="4352081"/>
          </a:xfrm>
        </p:spPr>
        <p:txBody>
          <a:bodyPr>
            <a:normAutofit fontScale="85000" lnSpcReduction="10000"/>
          </a:bodyPr>
          <a:lstStyle/>
          <a:p>
            <a:r>
              <a:rPr lang="en-US" dirty="0" smtClean="0"/>
              <a:t>Request more funding from University (competing priorities (i.e. funding for Summer or support for Grad Students) from same pot of money)</a:t>
            </a:r>
          </a:p>
          <a:p>
            <a:r>
              <a:rPr lang="en-US" dirty="0" smtClean="0"/>
              <a:t>Work with Division of Research to increase support (long-term effort that depends on DoR growth: UF, UCF, USF Libraries get Research funding)</a:t>
            </a:r>
          </a:p>
          <a:p>
            <a:r>
              <a:rPr lang="en-US" dirty="0" smtClean="0"/>
              <a:t>Get grants (granting agencies expect something in return for their funds)</a:t>
            </a:r>
          </a:p>
          <a:p>
            <a:r>
              <a:rPr lang="en-US" dirty="0" smtClean="0"/>
              <a:t>Raise money through development (working on but no immediate fix and donors often have tightly focused collection interests)</a:t>
            </a:r>
          </a:p>
          <a:p>
            <a:r>
              <a:rPr lang="en-US" dirty="0" smtClean="0"/>
              <a:t>Student fee (no other SUS institution does this)</a:t>
            </a:r>
          </a:p>
          <a:p>
            <a:r>
              <a:rPr lang="en-US" dirty="0" smtClean="0"/>
              <a:t>Look at cost-sharing with Colleges (CoM model)</a:t>
            </a:r>
          </a:p>
          <a:p>
            <a:r>
              <a:rPr lang="en-US" dirty="0" smtClean="0"/>
              <a:t>Continue to utilize supplemental funding as possible to fill short-term gaps (not a long-term solution and limits ability to meet other needs)</a:t>
            </a:r>
          </a:p>
          <a:p>
            <a:endParaRPr lang="en-US" dirty="0"/>
          </a:p>
        </p:txBody>
      </p:sp>
    </p:spTree>
    <p:extLst>
      <p:ext uri="{BB962C8B-B14F-4D97-AF65-F5344CB8AC3E}">
        <p14:creationId xmlns:p14="http://schemas.microsoft.com/office/powerpoint/2010/main" val="1246415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0"/>
            <a:ext cx="10856089" cy="1325563"/>
          </a:xfrm>
        </p:spPr>
        <p:txBody>
          <a:bodyPr/>
          <a:lstStyle/>
          <a:p>
            <a:r>
              <a:rPr lang="en-US" dirty="0" smtClean="0"/>
              <a:t>How Do We Move Forward?</a:t>
            </a:r>
            <a:endParaRPr lang="en-US" dirty="0"/>
          </a:p>
        </p:txBody>
      </p:sp>
      <p:sp>
        <p:nvSpPr>
          <p:cNvPr id="3" name="Content Placeholder 2"/>
          <p:cNvSpPr>
            <a:spLocks noGrp="1"/>
          </p:cNvSpPr>
          <p:nvPr>
            <p:ph idx="1"/>
          </p:nvPr>
        </p:nvSpPr>
        <p:spPr>
          <a:xfrm>
            <a:off x="648182" y="1466809"/>
            <a:ext cx="9502815" cy="4351338"/>
          </a:xfrm>
        </p:spPr>
        <p:txBody>
          <a:bodyPr>
            <a:normAutofit lnSpcReduction="10000"/>
          </a:bodyPr>
          <a:lstStyle/>
          <a:p>
            <a:r>
              <a:rPr lang="en-US" dirty="0"/>
              <a:t>Continue to meet with faculty (Forums, College Councils, Graduate Council, UFS, Collections Advisory Committee) </a:t>
            </a:r>
          </a:p>
          <a:p>
            <a:r>
              <a:rPr lang="en-US" dirty="0" smtClean="0"/>
              <a:t>Develop criteria and process for making cuts (if needed) with College faculty input. For instance:</a:t>
            </a:r>
          </a:p>
          <a:p>
            <a:pPr lvl="1"/>
            <a:r>
              <a:rPr lang="en-US" dirty="0" smtClean="0"/>
              <a:t>Use statistics</a:t>
            </a:r>
          </a:p>
          <a:p>
            <a:pPr lvl="1"/>
            <a:r>
              <a:rPr lang="en-US" dirty="0" smtClean="0"/>
              <a:t>Cost per usage</a:t>
            </a:r>
          </a:p>
          <a:p>
            <a:pPr lvl="1"/>
            <a:r>
              <a:rPr lang="en-US" dirty="0" smtClean="0"/>
              <a:t>Program needs</a:t>
            </a:r>
          </a:p>
          <a:p>
            <a:pPr lvl="1"/>
            <a:r>
              <a:rPr lang="en-US" dirty="0" smtClean="0"/>
              <a:t>Accreditation considerations</a:t>
            </a:r>
          </a:p>
          <a:p>
            <a:pPr lvl="1"/>
            <a:r>
              <a:rPr lang="en-US" dirty="0" smtClean="0"/>
              <a:t>P&amp;T criteria</a:t>
            </a:r>
          </a:p>
          <a:p>
            <a:pPr lvl="1"/>
            <a:r>
              <a:rPr lang="en-US" dirty="0" smtClean="0"/>
              <a:t>Faculty review of lists</a:t>
            </a:r>
          </a:p>
          <a:p>
            <a:pPr lvl="1"/>
            <a:r>
              <a:rPr lang="en-US" dirty="0" smtClean="0"/>
              <a:t>Student success measures</a:t>
            </a:r>
          </a:p>
          <a:p>
            <a:pPr marL="457200" lvl="1" indent="0">
              <a:buNone/>
            </a:pPr>
            <a:endParaRPr lang="en-US" dirty="0" smtClean="0"/>
          </a:p>
          <a:p>
            <a:endParaRPr lang="en-US" dirty="0"/>
          </a:p>
        </p:txBody>
      </p:sp>
    </p:spTree>
    <p:extLst>
      <p:ext uri="{BB962C8B-B14F-4D97-AF65-F5344CB8AC3E}">
        <p14:creationId xmlns:p14="http://schemas.microsoft.com/office/powerpoint/2010/main" val="265169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49124" y="365125"/>
            <a:ext cx="10404676" cy="1325563"/>
          </a:xfrm>
        </p:spPr>
        <p:txBody>
          <a:bodyPr>
            <a:normAutofit/>
          </a:bodyPr>
          <a:lstStyle/>
          <a:p>
            <a:r>
              <a:rPr lang="en-US" sz="3600" dirty="0"/>
              <a:t>https://</a:t>
            </a:r>
            <a:r>
              <a:rPr lang="en-US" sz="3600" dirty="0" smtClean="0"/>
              <a:t>sites.google.com/a/faulibs.com/committees/</a:t>
            </a:r>
            <a:r>
              <a:rPr lang="en-US" sz="3600" dirty="0" smtClean="0">
                <a:hlinkClick r:id="rId3"/>
              </a:rPr>
              <a:t>/</a:t>
            </a:r>
            <a:r>
              <a:rPr lang="en-US" sz="3600" dirty="0" smtClean="0"/>
              <a:t> university-committees/library-collections</a:t>
            </a:r>
            <a:endParaRPr lang="en-US" sz="3600" dirty="0"/>
          </a:p>
        </p:txBody>
      </p:sp>
      <p:pic>
        <p:nvPicPr>
          <p:cNvPr id="4" name="Content Placeholder 3"/>
          <p:cNvPicPr>
            <a:picLocks noGrp="1"/>
          </p:cNvPicPr>
          <p:nvPr>
            <p:ph idx="1"/>
          </p:nvPr>
        </p:nvPicPr>
        <p:blipFill rotWithShape="1">
          <a:blip r:embed="rId4"/>
          <a:srcRect l="8974" t="821" r="10641" b="19384"/>
          <a:stretch/>
        </p:blipFill>
        <p:spPr bwMode="auto">
          <a:xfrm>
            <a:off x="2789215" y="1825625"/>
            <a:ext cx="7013619" cy="435133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40814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dirty="0" smtClean="0"/>
              <a:t>Budget for Collections </a:t>
            </a:r>
            <a:endParaRPr lang="en-US" dirty="0"/>
          </a:p>
        </p:txBody>
      </p:sp>
      <p:sp>
        <p:nvSpPr>
          <p:cNvPr id="3" name="Content Placeholder 2"/>
          <p:cNvSpPr>
            <a:spLocks noGrp="1"/>
          </p:cNvSpPr>
          <p:nvPr>
            <p:ph idx="1"/>
          </p:nvPr>
        </p:nvSpPr>
        <p:spPr>
          <a:xfrm>
            <a:off x="891252" y="1504709"/>
            <a:ext cx="9965801" cy="4051139"/>
          </a:xfrm>
        </p:spPr>
        <p:txBody>
          <a:bodyPr>
            <a:normAutofit lnSpcReduction="10000"/>
          </a:bodyPr>
          <a:lstStyle/>
          <a:p>
            <a:pPr marL="0" indent="0">
              <a:buNone/>
            </a:pPr>
            <a:r>
              <a:rPr lang="en-US" sz="3600" dirty="0" smtClean="0"/>
              <a:t>Rate of Inflation for Library Collections (Print &amp; Electronic)</a:t>
            </a:r>
          </a:p>
          <a:p>
            <a:pPr lvl="1"/>
            <a:r>
              <a:rPr lang="en-US" sz="3600" dirty="0" smtClean="0"/>
              <a:t>7-10% annually</a:t>
            </a:r>
          </a:p>
          <a:p>
            <a:pPr lvl="1"/>
            <a:r>
              <a:rPr lang="en-US" sz="3600" dirty="0" smtClean="0"/>
              <a:t>83.8% over last ten years</a:t>
            </a:r>
          </a:p>
          <a:p>
            <a:pPr marL="0" indent="0">
              <a:buNone/>
            </a:pPr>
            <a:r>
              <a:rPr lang="en-US" sz="3600" dirty="0" smtClean="0"/>
              <a:t>FAU Libraries Budget for Collections</a:t>
            </a:r>
          </a:p>
          <a:p>
            <a:pPr lvl="1"/>
            <a:r>
              <a:rPr lang="en-US" sz="3600" dirty="0" smtClean="0"/>
              <a:t>2008  $3 million</a:t>
            </a:r>
          </a:p>
          <a:p>
            <a:pPr lvl="1"/>
            <a:r>
              <a:rPr lang="en-US" sz="3600" dirty="0" smtClean="0"/>
              <a:t>2017  $3 million</a:t>
            </a:r>
          </a:p>
          <a:p>
            <a:pPr lvl="1"/>
            <a:r>
              <a:rPr lang="en-US" sz="3600" dirty="0" smtClean="0">
                <a:solidFill>
                  <a:srgbClr val="0070C0"/>
                </a:solidFill>
              </a:rPr>
              <a:t>To keep pace with inflation: $5.5 million needed</a:t>
            </a:r>
            <a:endParaRPr lang="en-US" sz="3600" dirty="0">
              <a:solidFill>
                <a:srgbClr val="0070C0"/>
              </a:solidFill>
            </a:endParaRPr>
          </a:p>
          <a:p>
            <a:endParaRPr lang="en-US" dirty="0"/>
          </a:p>
        </p:txBody>
      </p:sp>
    </p:spTree>
    <p:extLst>
      <p:ext uri="{BB962C8B-B14F-4D97-AF65-F5344CB8AC3E}">
        <p14:creationId xmlns:p14="http://schemas.microsoft.com/office/powerpoint/2010/main" val="2384448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noAutofit/>
          </a:bodyPr>
          <a:lstStyle/>
          <a:p>
            <a:r>
              <a:rPr lang="en-US" sz="3200" b="1" dirty="0" smtClean="0"/>
              <a:t>In </a:t>
            </a:r>
            <a:r>
              <a:rPr lang="en-US" sz="3200" b="1" dirty="0"/>
              <a:t>general, how often do you use the library's electronic services or resources from your office, home or other off-campus location?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34919740"/>
              </p:ext>
            </p:extLst>
          </p:nvPr>
        </p:nvGraphicFramePr>
        <p:xfrm>
          <a:off x="1504709" y="1840374"/>
          <a:ext cx="8403220" cy="43173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51035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687228" cy="1268803"/>
          </a:xfrm>
        </p:spPr>
        <p:txBody>
          <a:bodyPr>
            <a:normAutofit/>
          </a:bodyPr>
          <a:lstStyle/>
          <a:p>
            <a:r>
              <a:rPr lang="en-US" sz="3600" b="1" dirty="0"/>
              <a:t>If the library’s electronic resources were to be significantly reduced, how much would this affect your:</a:t>
            </a:r>
          </a:p>
        </p:txBody>
      </p:sp>
      <p:sp>
        <p:nvSpPr>
          <p:cNvPr id="3" name="Content Placeholder 2"/>
          <p:cNvSpPr>
            <a:spLocks noGrp="1"/>
          </p:cNvSpPr>
          <p:nvPr>
            <p:ph idx="1"/>
          </p:nvPr>
        </p:nvSpPr>
        <p:spPr>
          <a:xfrm>
            <a:off x="891252" y="1825625"/>
            <a:ext cx="10462548" cy="4351338"/>
          </a:xfrm>
        </p:spPr>
        <p:txBody>
          <a:bodyPr/>
          <a:lstStyle/>
          <a:p>
            <a:pPr marL="457200" lvl="1" indent="0">
              <a:buNone/>
            </a:pPr>
            <a:r>
              <a:rPr lang="en-US" sz="4000" dirty="0" smtClean="0"/>
              <a:t>Very Significant or Significant Impact on:</a:t>
            </a:r>
          </a:p>
          <a:p>
            <a:pPr lvl="2"/>
            <a:r>
              <a:rPr lang="en-US" sz="4000" dirty="0" smtClean="0"/>
              <a:t>Teaching 80.34%</a:t>
            </a:r>
            <a:endParaRPr lang="en-US" sz="4000" dirty="0"/>
          </a:p>
          <a:p>
            <a:pPr lvl="2"/>
            <a:r>
              <a:rPr lang="en-US" sz="4000" dirty="0" smtClean="0"/>
              <a:t>Research 90.86%</a:t>
            </a:r>
            <a:endParaRPr lang="en-US" sz="4000" dirty="0"/>
          </a:p>
          <a:p>
            <a:pPr lvl="2"/>
            <a:r>
              <a:rPr lang="en-US" sz="4000" dirty="0" smtClean="0"/>
              <a:t>Remaining at FAU 63.08%</a:t>
            </a:r>
            <a:endParaRPr lang="en-US" sz="4000" dirty="0"/>
          </a:p>
          <a:p>
            <a:pPr marL="0" indent="0">
              <a:buNone/>
            </a:pPr>
            <a:endParaRPr lang="en-US" dirty="0"/>
          </a:p>
        </p:txBody>
      </p:sp>
    </p:spTree>
    <p:extLst>
      <p:ext uri="{BB962C8B-B14F-4D97-AF65-F5344CB8AC3E}">
        <p14:creationId xmlns:p14="http://schemas.microsoft.com/office/powerpoint/2010/main" val="3917185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lstStyle/>
          <a:p>
            <a:r>
              <a:rPr lang="en-US" b="1" dirty="0"/>
              <a:t>In general, how often do you use the library's print resources (books, journals, etc.)?</a:t>
            </a:r>
          </a:p>
        </p:txBody>
      </p:sp>
      <p:sp>
        <p:nvSpPr>
          <p:cNvPr id="3" name="Content Placeholder 2"/>
          <p:cNvSpPr>
            <a:spLocks noGrp="1"/>
          </p:cNvSpPr>
          <p:nvPr>
            <p:ph idx="1"/>
          </p:nvPr>
        </p:nvSpPr>
        <p:spPr>
          <a:xfrm>
            <a:off x="891252" y="1825625"/>
            <a:ext cx="10462548" cy="4351338"/>
          </a:xfrm>
        </p:spPr>
        <p:txBody>
          <a:bodyPr/>
          <a:lstStyle/>
          <a:p>
            <a:endParaRPr lang="en-US" sz="3200" dirty="0" smtClean="0"/>
          </a:p>
          <a:p>
            <a:pPr marL="0" indent="0">
              <a:buNone/>
            </a:pP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065214898"/>
              </p:ext>
            </p:extLst>
          </p:nvPr>
        </p:nvGraphicFramePr>
        <p:xfrm>
          <a:off x="1597305" y="1808999"/>
          <a:ext cx="8495819" cy="44775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783300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313043" cy="942814"/>
          </a:xfrm>
        </p:spPr>
        <p:txBody>
          <a:bodyPr>
            <a:normAutofit/>
          </a:bodyPr>
          <a:lstStyle/>
          <a:p>
            <a:r>
              <a:rPr lang="en-US" b="1" dirty="0" smtClean="0"/>
              <a:t>Use print at least weekly by College </a:t>
            </a:r>
            <a:endParaRPr lang="en-US" b="1" dirty="0"/>
          </a:p>
        </p:txBody>
      </p:sp>
      <p:sp>
        <p:nvSpPr>
          <p:cNvPr id="3" name="Content Placeholder 2"/>
          <p:cNvSpPr>
            <a:spLocks noGrp="1"/>
          </p:cNvSpPr>
          <p:nvPr>
            <p:ph idx="1"/>
          </p:nvPr>
        </p:nvSpPr>
        <p:spPr>
          <a:xfrm>
            <a:off x="891252" y="1825625"/>
            <a:ext cx="10462548" cy="4351338"/>
          </a:xfrm>
        </p:spPr>
        <p:txBody>
          <a:bodyPr/>
          <a:lstStyle/>
          <a:p>
            <a:endParaRPr lang="en-US" sz="3200" dirty="0" smtClean="0"/>
          </a:p>
          <a:p>
            <a:pPr marL="0" indent="0">
              <a:buNone/>
            </a:pPr>
            <a:endParaRPr lang="en-US" dirty="0"/>
          </a:p>
        </p:txBody>
      </p:sp>
      <p:pic>
        <p:nvPicPr>
          <p:cNvPr id="4" name="Picture 3"/>
          <p:cNvPicPr/>
          <p:nvPr/>
        </p:nvPicPr>
        <p:blipFill rotWithShape="1">
          <a:blip r:embed="rId3"/>
          <a:srcRect l="10641" t="13129" r="8591" b="4512"/>
          <a:stretch/>
        </p:blipFill>
        <p:spPr bwMode="auto">
          <a:xfrm>
            <a:off x="1481558" y="1458410"/>
            <a:ext cx="8762037" cy="4718553"/>
          </a:xfrm>
          <a:prstGeom prst="rect">
            <a:avLst/>
          </a:prstGeom>
          <a:ln w="38100">
            <a:solidFill>
              <a:srgbClr val="00B05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56724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noAutofit/>
          </a:bodyPr>
          <a:lstStyle/>
          <a:p>
            <a:r>
              <a:rPr lang="en-US" sz="4000" b="1" dirty="0"/>
              <a:t>If the library’s physical collections were to be significantly reduced, how much would this affect your:</a:t>
            </a:r>
          </a:p>
        </p:txBody>
      </p:sp>
      <p:sp>
        <p:nvSpPr>
          <p:cNvPr id="3" name="Content Placeholder 2"/>
          <p:cNvSpPr>
            <a:spLocks noGrp="1"/>
          </p:cNvSpPr>
          <p:nvPr>
            <p:ph idx="1"/>
          </p:nvPr>
        </p:nvSpPr>
        <p:spPr>
          <a:xfrm>
            <a:off x="891252" y="1825625"/>
            <a:ext cx="10462548" cy="4351338"/>
          </a:xfrm>
        </p:spPr>
        <p:txBody>
          <a:bodyPr>
            <a:normAutofit/>
          </a:bodyPr>
          <a:lstStyle/>
          <a:p>
            <a:pPr marL="457200" lvl="1" indent="0">
              <a:buNone/>
            </a:pPr>
            <a:endParaRPr lang="en-US" sz="4000" dirty="0" smtClean="0"/>
          </a:p>
          <a:p>
            <a:pPr marL="457200" lvl="1" indent="0">
              <a:buNone/>
            </a:pPr>
            <a:r>
              <a:rPr lang="en-US" sz="4000" dirty="0" smtClean="0"/>
              <a:t>Very Significant or Significant Impact on:</a:t>
            </a:r>
          </a:p>
          <a:p>
            <a:pPr lvl="2"/>
            <a:r>
              <a:rPr lang="en-US" sz="4000" dirty="0" smtClean="0"/>
              <a:t>Teaching 61%</a:t>
            </a:r>
            <a:endParaRPr lang="en-US" sz="4000" dirty="0"/>
          </a:p>
          <a:p>
            <a:pPr lvl="2"/>
            <a:r>
              <a:rPr lang="en-US" sz="4000" dirty="0" smtClean="0"/>
              <a:t>Research 67%</a:t>
            </a:r>
            <a:endParaRPr lang="en-US" sz="4000" dirty="0"/>
          </a:p>
          <a:p>
            <a:pPr lvl="2"/>
            <a:r>
              <a:rPr lang="en-US" sz="4000" dirty="0"/>
              <a:t>Remaining at </a:t>
            </a:r>
            <a:r>
              <a:rPr lang="en-US" sz="4000" dirty="0" smtClean="0"/>
              <a:t>FAU 46%</a:t>
            </a:r>
            <a:endParaRPr lang="en-US" sz="4000" dirty="0"/>
          </a:p>
          <a:p>
            <a:pPr marL="0" indent="0">
              <a:buNone/>
            </a:pPr>
            <a:endParaRPr lang="en-US" sz="2400" dirty="0"/>
          </a:p>
        </p:txBody>
      </p:sp>
    </p:spTree>
    <p:extLst>
      <p:ext uri="{BB962C8B-B14F-4D97-AF65-F5344CB8AC3E}">
        <p14:creationId xmlns:p14="http://schemas.microsoft.com/office/powerpoint/2010/main" val="463815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52355" y="365126"/>
            <a:ext cx="10601446" cy="769194"/>
          </a:xfrm>
        </p:spPr>
        <p:txBody>
          <a:bodyPr>
            <a:normAutofit/>
          </a:bodyPr>
          <a:lstStyle/>
          <a:p>
            <a:r>
              <a:rPr lang="en-US" sz="4000" dirty="0" smtClean="0"/>
              <a:t>Impact of Print on Teaching by College</a:t>
            </a:r>
            <a:endParaRPr lang="en-US" sz="4000" dirty="0"/>
          </a:p>
        </p:txBody>
      </p:sp>
      <p:pic>
        <p:nvPicPr>
          <p:cNvPr id="4" name="Content Placeholder 3"/>
          <p:cNvPicPr>
            <a:picLocks noGrp="1"/>
          </p:cNvPicPr>
          <p:nvPr>
            <p:ph idx="1"/>
          </p:nvPr>
        </p:nvPicPr>
        <p:blipFill rotWithShape="1">
          <a:blip r:embed="rId3"/>
          <a:srcRect l="11538" t="14154" r="11026" b="10974"/>
          <a:stretch/>
        </p:blipFill>
        <p:spPr bwMode="auto">
          <a:xfrm>
            <a:off x="1412111" y="1400537"/>
            <a:ext cx="8472669" cy="4710896"/>
          </a:xfrm>
          <a:prstGeom prst="rect">
            <a:avLst/>
          </a:prstGeom>
          <a:ln w="38100">
            <a:solidFill>
              <a:srgbClr val="00B05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207238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17630" y="365125"/>
            <a:ext cx="10636170" cy="861791"/>
          </a:xfrm>
        </p:spPr>
        <p:txBody>
          <a:bodyPr/>
          <a:lstStyle/>
          <a:p>
            <a:r>
              <a:rPr lang="en-US" dirty="0" smtClean="0"/>
              <a:t>Impact of Print on Research by College</a:t>
            </a:r>
            <a:endParaRPr lang="en-US" dirty="0"/>
          </a:p>
        </p:txBody>
      </p:sp>
      <p:pic>
        <p:nvPicPr>
          <p:cNvPr id="4" name="Content Placeholder 3"/>
          <p:cNvPicPr>
            <a:picLocks noGrp="1"/>
          </p:cNvPicPr>
          <p:nvPr>
            <p:ph idx="1"/>
          </p:nvPr>
        </p:nvPicPr>
        <p:blipFill rotWithShape="1">
          <a:blip r:embed="rId3"/>
          <a:srcRect l="10384" t="15179" r="10000" b="10769"/>
          <a:stretch/>
        </p:blipFill>
        <p:spPr bwMode="auto">
          <a:xfrm>
            <a:off x="1423686" y="1423686"/>
            <a:ext cx="8252749" cy="4803494"/>
          </a:xfrm>
          <a:prstGeom prst="rect">
            <a:avLst/>
          </a:prstGeom>
          <a:ln w="38100">
            <a:solidFill>
              <a:srgbClr val="00B05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976054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8730</TotalTime>
  <Words>1291</Words>
  <Application>Microsoft Office PowerPoint</Application>
  <PresentationFormat>Widescreen</PresentationFormat>
  <Paragraphs>118</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Budget for Collections </vt:lpstr>
      <vt:lpstr>In general, how often do you use the library's electronic services or resources from your office, home or other off-campus location?</vt:lpstr>
      <vt:lpstr>If the library’s electronic resources were to be significantly reduced, how much would this affect your:</vt:lpstr>
      <vt:lpstr>In general, how often do you use the library's print resources (books, journals, etc.)?</vt:lpstr>
      <vt:lpstr>Use print at least weekly by College </vt:lpstr>
      <vt:lpstr>If the library’s physical collections were to be significantly reduced, how much would this affect your:</vt:lpstr>
      <vt:lpstr>Impact of Print on Teaching by College</vt:lpstr>
      <vt:lpstr>Impact of Print on Research by College</vt:lpstr>
      <vt:lpstr>How Have the Libraries Been Coping?</vt:lpstr>
      <vt:lpstr>Where are we?</vt:lpstr>
      <vt:lpstr>Where are we?</vt:lpstr>
      <vt:lpstr>Projected deficits for next 3 years based on rising costs for current electronic packages</vt:lpstr>
      <vt:lpstr>How Do We Move Forward? Faculty ideas</vt:lpstr>
      <vt:lpstr>How Do We Move Forward?</vt:lpstr>
      <vt:lpstr>https://sites.google.com/a/faulibs.com/committees// university-committees/library-collections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Koppisch</dc:creator>
  <cp:lastModifiedBy>Carol Hixson</cp:lastModifiedBy>
  <cp:revision>429</cp:revision>
  <cp:lastPrinted>2018-02-23T15:58:58Z</cp:lastPrinted>
  <dcterms:created xsi:type="dcterms:W3CDTF">2015-09-10T16:49:29Z</dcterms:created>
  <dcterms:modified xsi:type="dcterms:W3CDTF">2018-02-26T13:37:46Z</dcterms:modified>
</cp:coreProperties>
</file>