
<file path=[Content_Types].xml><?xml version="1.0" encoding="utf-8"?>
<Types xmlns="http://schemas.openxmlformats.org/package/2006/content-types">
  <Override PartName="/ppt/slideLayouts/slideLayout50.xml" ContentType="application/vnd.openxmlformats-officedocument.presentationml.slideLayout+xml"/>
  <Override PartName="/ppt/slideLayouts/slideLayout15.xml" ContentType="application/vnd.openxmlformats-officedocument.presentationml.slideLayout+xml"/>
  <Override PartName="/ppt/slideLayouts/slideLayout23.xml" ContentType="application/vnd.openxmlformats-officedocument.presentationml.slideLayout+xml"/>
  <Override PartName="/ppt/slideLayouts/slideLayout39.xml" ContentType="application/vnd.openxmlformats-officedocument.presentationml.slideLayout+xml"/>
  <Override PartName="/ppt/slideLayouts/slideLayout47.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Default Extension="rels" ContentType="application/vnd.openxmlformats-package.relationships+xml"/>
  <Override PartName="/ppt/slideLayouts/slideLayout35.xml" ContentType="application/vnd.openxmlformats-officedocument.presentationml.slideLayout+xml"/>
  <Override PartName="/ppt/slideLayouts/slideLayout43.xml" ContentType="application/vnd.openxmlformats-officedocument.presentationml.slideLayout+xml"/>
  <Override PartName="/ppt/theme/theme6.xml" ContentType="application/vnd.openxmlformats-officedocument.them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handoutMasters/handoutMaster1.xml" ContentType="application/vnd.openxmlformats-officedocument.presentationml.handoutMaster+xml"/>
  <Override PartName="/ppt/slideLayouts/slideLayout31.xml" ContentType="application/vnd.openxmlformats-officedocument.presentationml.slideLayout+xml"/>
  <Override PartName="/ppt/slideMasters/slideMaster2.xml" ContentType="application/vnd.openxmlformats-officedocument.presentationml.slideMaster+xml"/>
  <Override PartName="/ppt/theme/theme2.xml" ContentType="application/vnd.openxmlformats-officedocument.theme+xml"/>
  <Override PartName="/ppt/slideLayouts/slideLayout1.xml" ContentType="application/vnd.openxmlformats-officedocument.presentationml.slideLayout+xml"/>
  <Override PartName="/ppt/slideLayouts/slideLayout55.xml" ContentType="application/vnd.openxmlformats-officedocument.presentationml.slideLayout+xml"/>
  <Default Extension="jpeg" ContentType="image/jpeg"/>
  <Override PartName="/ppt/slideLayouts/slideLayout28.xml" ContentType="application/vnd.openxmlformats-officedocument.presentationml.slideLayout+xml"/>
  <Override PartName="/docProps/app.xml" ContentType="application/vnd.openxmlformats-officedocument.extended-properties+xml"/>
  <Default Extension="xml" ContentType="application/xml"/>
  <Override PartName="/ppt/slideLayouts/slideLayout51.xml" ContentType="application/vnd.openxmlformats-officedocument.presentationml.slideLayout+xml"/>
  <Override PartName="/ppt/slideLayouts/slideLayout16.xml" ContentType="application/vnd.openxmlformats-officedocument.presentationml.slideLayout+xml"/>
  <Override PartName="/ppt/tableStyles.xml" ContentType="application/vnd.openxmlformats-officedocument.presentationml.tableStyles+xml"/>
  <Override PartName="/ppt/slideLayouts/slideLayout24.xml" ContentType="application/vnd.openxmlformats-officedocument.presentationml.slideLayout+xml"/>
  <Override PartName="/ppt/slideLayouts/slideLayout48.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slideLayouts/slideLayout36.xml" ContentType="application/vnd.openxmlformats-officedocument.presentationml.slideLayout+xml"/>
  <Override PartName="/ppt/slideLayouts/slideLayout44.xml" ContentType="application/vnd.openxmlformats-officedocument.presentationml.slideLayout+xml"/>
  <Override PartName="/ppt/theme/theme7.xml" ContentType="application/vnd.openxmlformats-officedocument.theme+xml"/>
  <Override PartName="/ppt/slideLayouts/slideLayout6.xml" ContentType="application/vnd.openxmlformats-officedocument.presentationml.slideLayout+xml"/>
  <Override PartName="/docProps/core.xml" ContentType="application/vnd.openxmlformats-package.core-properties+xml"/>
  <Override PartName="/ppt/slideMasters/slideMaster3.xml" ContentType="application/vnd.openxmlformats-officedocument.presentationml.slideMaster+xml"/>
  <Override PartName="/ppt/slideLayouts/slideLayout32.xml" ContentType="application/vnd.openxmlformats-officedocument.presentationml.slideLayout+xml"/>
  <Override PartName="/ppt/theme/theme3.xml" ContentType="application/vnd.openxmlformats-officedocument.theme+xml"/>
  <Override PartName="/ppt/slideLayouts/slideLayout2.xml" ContentType="application/vnd.openxmlformats-officedocument.presentationml.slideLayout+xml"/>
  <Override PartName="/ppt/slideLayouts/slideLayout40.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52.xml" ContentType="application/vnd.openxmlformats-officedocument.presentationml.slideLayout+xml"/>
  <Override PartName="/ppt/slideLayouts/slideLayout17.xml" ContentType="application/vnd.openxmlformats-officedocument.presentationml.slideLayout+xml"/>
  <Override PartName="/ppt/slideLayouts/slideLayout25.xml" ContentType="application/vnd.openxmlformats-officedocument.presentationml.slideLayout+xml"/>
  <Override PartName="/ppt/slideLayouts/slideLayout49.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presentation.xml" ContentType="application/vnd.openxmlformats-officedocument.presentationml.presentation.main+xml"/>
  <Override PartName="/ppt/slideLayouts/slideLayout37.xml" ContentType="application/vnd.openxmlformats-officedocument.presentationml.slideLayout+xml"/>
  <Override PartName="/ppt/slideLayouts/slideLayout45.xml" ContentType="application/vnd.openxmlformats-officedocument.presentationml.slideLayout+xml"/>
  <Override PartName="/ppt/slideLayouts/slideLayout7.xml" ContentType="application/vnd.openxmlformats-officedocument.presentationml.slideLayout+xml"/>
  <Override PartName="/ppt/slideLayouts/slideLayout33.xml" ContentType="application/vnd.openxmlformats-officedocument.presentationml.slideLayout+xml"/>
  <Override PartName="/ppt/slideMasters/slideMaster4.xml" ContentType="application/vnd.openxmlformats-officedocument.presentationml.slideMaster+xml"/>
  <Override PartName="/ppt/slideLayouts/slideLayout41.xml" ContentType="application/vnd.openxmlformats-officedocument.presentationml.slideLayout+xml"/>
  <Override PartName="/ppt/slideLayouts/slideLayout3.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18.xml" ContentType="application/vnd.openxmlformats-officedocument.presentationml.slideLayout+xml"/>
  <Override PartName="/ppt/slideLayouts/slideLayout26.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38.xml" ContentType="application/vnd.openxmlformats-officedocument.presentationml.slideLayout+xml"/>
  <Override PartName="/ppt/presProps.xml" ContentType="application/vnd.openxmlformats-officedocument.presentationml.presProps+xml"/>
  <Override PartName="/ppt/slideLayouts/slideLayout46.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Layouts/slideLayout34.xml" ContentType="application/vnd.openxmlformats-officedocument.presentationml.slideLayout+xml"/>
  <Override PartName="/ppt/slideLayouts/slideLayout42.xml" ContentType="application/vnd.openxmlformats-officedocument.presentationml.slideLayout+xml"/>
  <Override PartName="/ppt/slideLayouts/slideLayout4.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Layouts/slideLayout30.xml" ContentType="application/vnd.openxmlformats-officedocument.presentationml.slideLayout+xml"/>
  <Override PartName="/ppt/theme/theme1.xml" ContentType="application/vnd.openxmlformats-officedocument.theme+xml"/>
  <Override PartName="/ppt/slideLayouts/slideLayout54.xml" ContentType="application/vnd.openxmlformats-officedocument.presentationml.slideLayout+xml"/>
  <Override PartName="/ppt/slideLayouts/slideLayout19.xml" ContentType="application/vnd.openxmlformats-officedocument.presentationml.slideLayout+xml"/>
  <Default Extension="bin" ContentType="application/vnd.openxmlformats-officedocument.presentationml.printerSettings"/>
  <Override PartName="/ppt/viewProps.xml" ContentType="application/vnd.openxmlformats-officedocument.presentationml.viewProps+xml"/>
  <Override PartName="/ppt/slideLayouts/slideLayout27.xml" ContentType="application/vnd.openxmlformats-officedocument.presentationml.slideLayout+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9" r:id="rId1"/>
    <p:sldMasterId id="2147483650" r:id="rId2"/>
    <p:sldMasterId id="2147483651" r:id="rId3"/>
    <p:sldMasterId id="2147483652" r:id="rId4"/>
    <p:sldMasterId id="2147483653" r:id="rId5"/>
  </p:sldMasterIdLst>
  <p:notesMasterIdLst>
    <p:notesMasterId r:id="rId7"/>
  </p:notesMasterIdLst>
  <p:handoutMasterIdLst>
    <p:handoutMasterId r:id="rId8"/>
  </p:handoutMasterIdLst>
  <p:sldIdLst>
    <p:sldId id="256" r:id="rId6"/>
  </p:sldIdLst>
  <p:sldSz cx="43891200" cy="32918400"/>
  <p:notesSz cx="6858000" cy="9144000"/>
  <p:defaultTextStyle>
    <a:defPPr>
      <a:defRPr lang="en-US"/>
    </a:defPPr>
    <a:lvl1pPr algn="l" rtl="0" fontAlgn="base">
      <a:spcBef>
        <a:spcPct val="0"/>
      </a:spcBef>
      <a:spcAft>
        <a:spcPct val="0"/>
      </a:spcAft>
      <a:defRPr sz="2900" kern="1200">
        <a:solidFill>
          <a:schemeClr val="tx1"/>
        </a:solidFill>
        <a:latin typeface="Arial Narrow" pitchFamily="-1" charset="0"/>
        <a:ea typeface="+mn-ea"/>
        <a:cs typeface="+mn-cs"/>
      </a:defRPr>
    </a:lvl1pPr>
    <a:lvl2pPr marL="457200" algn="l" rtl="0" fontAlgn="base">
      <a:spcBef>
        <a:spcPct val="0"/>
      </a:spcBef>
      <a:spcAft>
        <a:spcPct val="0"/>
      </a:spcAft>
      <a:defRPr sz="2900" kern="1200">
        <a:solidFill>
          <a:schemeClr val="tx1"/>
        </a:solidFill>
        <a:latin typeface="Arial Narrow" pitchFamily="-1" charset="0"/>
        <a:ea typeface="+mn-ea"/>
        <a:cs typeface="+mn-cs"/>
      </a:defRPr>
    </a:lvl2pPr>
    <a:lvl3pPr marL="914400" algn="l" rtl="0" fontAlgn="base">
      <a:spcBef>
        <a:spcPct val="0"/>
      </a:spcBef>
      <a:spcAft>
        <a:spcPct val="0"/>
      </a:spcAft>
      <a:defRPr sz="2900" kern="1200">
        <a:solidFill>
          <a:schemeClr val="tx1"/>
        </a:solidFill>
        <a:latin typeface="Arial Narrow" pitchFamily="-1" charset="0"/>
        <a:ea typeface="+mn-ea"/>
        <a:cs typeface="+mn-cs"/>
      </a:defRPr>
    </a:lvl3pPr>
    <a:lvl4pPr marL="1371600" algn="l" rtl="0" fontAlgn="base">
      <a:spcBef>
        <a:spcPct val="0"/>
      </a:spcBef>
      <a:spcAft>
        <a:spcPct val="0"/>
      </a:spcAft>
      <a:defRPr sz="2900" kern="1200">
        <a:solidFill>
          <a:schemeClr val="tx1"/>
        </a:solidFill>
        <a:latin typeface="Arial Narrow" pitchFamily="-1" charset="0"/>
        <a:ea typeface="+mn-ea"/>
        <a:cs typeface="+mn-cs"/>
      </a:defRPr>
    </a:lvl4pPr>
    <a:lvl5pPr marL="1828800" algn="l" rtl="0" fontAlgn="base">
      <a:spcBef>
        <a:spcPct val="0"/>
      </a:spcBef>
      <a:spcAft>
        <a:spcPct val="0"/>
      </a:spcAft>
      <a:defRPr sz="2900" kern="1200">
        <a:solidFill>
          <a:schemeClr val="tx1"/>
        </a:solidFill>
        <a:latin typeface="Arial Narrow" pitchFamily="-1" charset="0"/>
        <a:ea typeface="+mn-ea"/>
        <a:cs typeface="+mn-cs"/>
      </a:defRPr>
    </a:lvl5pPr>
    <a:lvl6pPr marL="2286000" algn="l" defTabSz="457200" rtl="0" eaLnBrk="1" latinLnBrk="0" hangingPunct="1">
      <a:defRPr sz="2900" kern="1200">
        <a:solidFill>
          <a:schemeClr val="tx1"/>
        </a:solidFill>
        <a:latin typeface="Arial Narrow" pitchFamily="-1" charset="0"/>
        <a:ea typeface="+mn-ea"/>
        <a:cs typeface="+mn-cs"/>
      </a:defRPr>
    </a:lvl6pPr>
    <a:lvl7pPr marL="2743200" algn="l" defTabSz="457200" rtl="0" eaLnBrk="1" latinLnBrk="0" hangingPunct="1">
      <a:defRPr sz="2900" kern="1200">
        <a:solidFill>
          <a:schemeClr val="tx1"/>
        </a:solidFill>
        <a:latin typeface="Arial Narrow" pitchFamily="-1" charset="0"/>
        <a:ea typeface="+mn-ea"/>
        <a:cs typeface="+mn-cs"/>
      </a:defRPr>
    </a:lvl7pPr>
    <a:lvl8pPr marL="3200400" algn="l" defTabSz="457200" rtl="0" eaLnBrk="1" latinLnBrk="0" hangingPunct="1">
      <a:defRPr sz="2900" kern="1200">
        <a:solidFill>
          <a:schemeClr val="tx1"/>
        </a:solidFill>
        <a:latin typeface="Arial Narrow" pitchFamily="-1" charset="0"/>
        <a:ea typeface="+mn-ea"/>
        <a:cs typeface="+mn-cs"/>
      </a:defRPr>
    </a:lvl8pPr>
    <a:lvl9pPr marL="3657600" algn="l" defTabSz="457200" rtl="0" eaLnBrk="1" latinLnBrk="0" hangingPunct="1">
      <a:defRPr sz="2900" kern="1200">
        <a:solidFill>
          <a:schemeClr val="tx1"/>
        </a:solidFill>
        <a:latin typeface="Arial Narrow" pitchFamily="-1"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3399FF"/>
    <a:srgbClr val="0066FF"/>
    <a:srgbClr val="FF9900"/>
    <a:srgbClr val="CC0000"/>
    <a:srgbClr val="993300"/>
    <a:srgbClr val="009900"/>
    <a:srgbClr val="FFFF00"/>
    <a:srgbClr val="C0C0C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15620"/>
    <p:restoredTop sz="91086" autoAdjust="0"/>
  </p:normalViewPr>
  <p:slideViewPr>
    <p:cSldViewPr snapToGrid="0">
      <p:cViewPr>
        <p:scale>
          <a:sx n="50" d="100"/>
          <a:sy n="50" d="100"/>
        </p:scale>
        <p:origin x="-88" y="56"/>
      </p:cViewPr>
      <p:guideLst>
        <p:guide orient="horz" pos="10368"/>
        <p:guide pos="2129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1584" y="0"/>
    </p:cViewPr>
  </p:sorterViewPr>
  <p:gridSpacing cx="78028800" cy="78028800"/>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 Target="slides/slide1.xml"/><Relationship Id="rId7" Type="http://schemas.openxmlformats.org/officeDocument/2006/relationships/notesMaster" Target="notesMasters/notesMaster1.xml"/><Relationship Id="rId8" Type="http://schemas.openxmlformats.org/officeDocument/2006/relationships/handoutMaster" Target="handoutMasters/handoutMaster1.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873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Narrow" pitchFamily="-106" charset="0"/>
              </a:defRPr>
            </a:lvl1pPr>
          </a:lstStyle>
          <a:p>
            <a:pPr>
              <a:defRPr/>
            </a:pPr>
            <a:endParaRPr lang="en-US"/>
          </a:p>
        </p:txBody>
      </p:sp>
      <p:sp>
        <p:nvSpPr>
          <p:cNvPr id="18739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Narrow" pitchFamily="-106" charset="0"/>
              </a:defRPr>
            </a:lvl1pPr>
          </a:lstStyle>
          <a:p>
            <a:pPr>
              <a:defRPr/>
            </a:pPr>
            <a:endParaRPr lang="en-US"/>
          </a:p>
        </p:txBody>
      </p:sp>
      <p:sp>
        <p:nvSpPr>
          <p:cNvPr id="18739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Narrow" pitchFamily="-106" charset="0"/>
              </a:defRPr>
            </a:lvl1pPr>
          </a:lstStyle>
          <a:p>
            <a:pPr>
              <a:defRPr/>
            </a:pPr>
            <a:endParaRPr lang="en-US"/>
          </a:p>
        </p:txBody>
      </p:sp>
      <p:sp>
        <p:nvSpPr>
          <p:cNvPr id="18739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Narrow" pitchFamily="-106" charset="0"/>
              </a:defRPr>
            </a:lvl1pPr>
          </a:lstStyle>
          <a:p>
            <a:pPr>
              <a:defRPr/>
            </a:pPr>
            <a:fld id="{5BDA7A74-C58E-5443-AFBA-6C338B7A7A06}" type="slidenum">
              <a:rPr lang="en-US"/>
              <a:pPr>
                <a:defRPr/>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DE7029-B1D1-554F-BC96-AA981BB95347}" type="datetimeFigureOut">
              <a:rPr lang="en-US" smtClean="0"/>
              <a:pPr/>
              <a:t>11/27/12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70F0D6-FDF7-444F-B27F-7A8C12EABEB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70F0D6-FDF7-444F-B27F-7A8C12EABEB4}"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6289675"/>
            <a:ext cx="20124737"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999575" y="6289675"/>
            <a:ext cx="20126325"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07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07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5.xml"/><Relationship Id="rId12" Type="http://schemas.openxmlformats.org/officeDocument/2006/relationships/theme" Target="../theme/theme5.xml"/><Relationship Id="rId1" Type="http://schemas.openxmlformats.org/officeDocument/2006/relationships/slideLayout" Target="../slideLayouts/slideLayout45.xml"/><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 Id="rId9" Type="http://schemas.openxmlformats.org/officeDocument/2006/relationships/slideLayout" Target="../slideLayouts/slideLayout53.xml"/><Relationship Id="rId10"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Ref idx="1002">
        <a:schemeClr val="bg1"/>
      </p:bgRef>
    </p:bg>
    <p:spTree>
      <p:nvGrpSpPr>
        <p:cNvPr id="1" name=""/>
        <p:cNvGrpSpPr/>
        <p:nvPr/>
      </p:nvGrpSpPr>
      <p:grpSpPr>
        <a:xfrm>
          <a:off x="0" y="0"/>
          <a:ext cx="0" cy="0"/>
          <a:chOff x="0" y="0"/>
          <a:chExt cx="0" cy="0"/>
        </a:xfrm>
      </p:grpSpPr>
      <p:sp>
        <p:nvSpPr>
          <p:cNvPr id="86023" name="Rectangle 7"/>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86024" name="Rectangle 8"/>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86025" name="Rectangle 9"/>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86026" name="Rectangle 10"/>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86027" name="Rectangle 11"/>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86028" name="Rectangle 12"/>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86029" name="Rectangle 13"/>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33" name="Rectangle 15"/>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34" name="Rectangle 16"/>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xStyles>
    <p:titleStyle>
      <a:lvl1pPr algn="l" rtl="0" eaLnBrk="0" fontAlgn="base" hangingPunct="0">
        <a:spcBef>
          <a:spcPct val="0"/>
        </a:spcBef>
        <a:spcAft>
          <a:spcPct val="0"/>
        </a:spcAft>
        <a:defRPr sz="8600">
          <a:solidFill>
            <a:schemeClr val="tx2"/>
          </a:solidFill>
          <a:latin typeface="+mj-lt"/>
          <a:ea typeface="ＭＳ Ｐゴシック" pitchFamily="-106" charset="-128"/>
          <a:cs typeface="ＭＳ Ｐゴシック" pitchFamily="-106" charset="-128"/>
        </a:defRPr>
      </a:lvl1pPr>
      <a:lvl2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2pPr>
      <a:lvl3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3pPr>
      <a:lvl4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4pPr>
      <a:lvl5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5pPr>
      <a:lvl6pPr marL="457200" algn="l" rtl="0" fontAlgn="base">
        <a:spcBef>
          <a:spcPct val="0"/>
        </a:spcBef>
        <a:spcAft>
          <a:spcPct val="0"/>
        </a:spcAft>
        <a:defRPr sz="8600">
          <a:solidFill>
            <a:schemeClr val="tx2"/>
          </a:solidFill>
          <a:latin typeface="Arial Black" pitchFamily="-106" charset="0"/>
        </a:defRPr>
      </a:lvl6pPr>
      <a:lvl7pPr marL="914400" algn="l" rtl="0" fontAlgn="base">
        <a:spcBef>
          <a:spcPct val="0"/>
        </a:spcBef>
        <a:spcAft>
          <a:spcPct val="0"/>
        </a:spcAft>
        <a:defRPr sz="8600">
          <a:solidFill>
            <a:schemeClr val="tx2"/>
          </a:solidFill>
          <a:latin typeface="Arial Black" pitchFamily="-106" charset="0"/>
        </a:defRPr>
      </a:lvl7pPr>
      <a:lvl8pPr marL="1371600" algn="l" rtl="0" fontAlgn="base">
        <a:spcBef>
          <a:spcPct val="0"/>
        </a:spcBef>
        <a:spcAft>
          <a:spcPct val="0"/>
        </a:spcAft>
        <a:defRPr sz="8600">
          <a:solidFill>
            <a:schemeClr val="tx2"/>
          </a:solidFill>
          <a:latin typeface="Arial Black" pitchFamily="-106" charset="0"/>
        </a:defRPr>
      </a:lvl8pPr>
      <a:lvl9pPr marL="1828800" algn="l" rtl="0" fontAlgn="base">
        <a:spcBef>
          <a:spcPct val="0"/>
        </a:spcBef>
        <a:spcAft>
          <a:spcPct val="0"/>
        </a:spcAft>
        <a:defRPr sz="8600">
          <a:solidFill>
            <a:schemeClr val="tx2"/>
          </a:solidFill>
          <a:latin typeface="Arial Black" pitchFamily="-106"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pitchFamily="-106" charset="-128"/>
          <a:cs typeface="ＭＳ Ｐゴシック" pitchFamily="-106"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pitchFamily="-106"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6"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5pPr>
      <a:lvl6pPr marL="2514600" indent="-228600" algn="l" rtl="0" fontAlgn="base">
        <a:spcBef>
          <a:spcPct val="20000"/>
        </a:spcBef>
        <a:spcAft>
          <a:spcPct val="0"/>
        </a:spcAft>
        <a:buChar char="»"/>
        <a:defRPr sz="1900">
          <a:solidFill>
            <a:schemeClr val="tx1"/>
          </a:solidFill>
          <a:latin typeface="+mn-lt"/>
          <a:ea typeface="ＭＳ Ｐゴシック" pitchFamily="-106" charset="-128"/>
        </a:defRPr>
      </a:lvl6pPr>
      <a:lvl7pPr marL="2971800" indent="-228600" algn="l" rtl="0" fontAlgn="base">
        <a:spcBef>
          <a:spcPct val="20000"/>
        </a:spcBef>
        <a:spcAft>
          <a:spcPct val="0"/>
        </a:spcAft>
        <a:buChar char="»"/>
        <a:defRPr sz="1900">
          <a:solidFill>
            <a:schemeClr val="tx1"/>
          </a:solidFill>
          <a:latin typeface="+mn-lt"/>
          <a:ea typeface="ＭＳ Ｐゴシック" pitchFamily="-106" charset="-128"/>
        </a:defRPr>
      </a:lvl7pPr>
      <a:lvl8pPr marL="3429000" indent="-228600" algn="l" rtl="0" fontAlgn="base">
        <a:spcBef>
          <a:spcPct val="20000"/>
        </a:spcBef>
        <a:spcAft>
          <a:spcPct val="0"/>
        </a:spcAft>
        <a:buChar char="»"/>
        <a:defRPr sz="1900">
          <a:solidFill>
            <a:schemeClr val="tx1"/>
          </a:solidFill>
          <a:latin typeface="+mn-lt"/>
          <a:ea typeface="ＭＳ Ｐゴシック" pitchFamily="-106" charset="-128"/>
        </a:defRPr>
      </a:lvl8pPr>
      <a:lvl9pPr marL="3886200" indent="-228600" algn="l" rtl="0" fontAlgn="base">
        <a:spcBef>
          <a:spcPct val="20000"/>
        </a:spcBef>
        <a:spcAft>
          <a:spcPct val="0"/>
        </a:spcAft>
        <a:buChar char="»"/>
        <a:defRPr sz="1900">
          <a:solidFill>
            <a:schemeClr val="tx1"/>
          </a:solidFill>
          <a:latin typeface="+mn-lt"/>
          <a:ea typeface="ＭＳ Ｐゴシック" pitchFamily="-10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98307"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98308"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98310" name="Rectangle 6"/>
          <p:cNvSpPr>
            <a:spLocks noChangeArrowheads="1"/>
          </p:cNvSpPr>
          <p:nvPr userDrawn="1"/>
        </p:nvSpPr>
        <p:spPr bwMode="auto">
          <a:xfrm>
            <a:off x="11483975" y="5638800"/>
            <a:ext cx="20743863"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98309"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98312"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98313" name="Text Box 9"/>
          <p:cNvSpPr txBox="1">
            <a:spLocks noChangeArrowheads="1"/>
          </p:cNvSpPr>
          <p:nvPr userDrawn="1"/>
        </p:nvSpPr>
        <p:spPr bwMode="auto">
          <a:xfrm>
            <a:off x="609600" y="32445325"/>
            <a:ext cx="2514600" cy="328613"/>
          </a:xfrm>
          <a:prstGeom prst="rect">
            <a:avLst/>
          </a:prstGeom>
          <a:noFill/>
          <a:ln w="9525">
            <a:noFill/>
            <a:miter lim="800000"/>
            <a:headEnd/>
            <a:tailEnd/>
          </a:ln>
          <a:effectLst/>
        </p:spPr>
        <p:txBody>
          <a:bodyPr lIns="91426" tIns="45710" rIns="91426" bIns="45710">
            <a:prstTxWarp prst="textNoShape">
              <a:avLst/>
            </a:prstTxWarp>
            <a:spAutoFit/>
          </a:bodyPr>
          <a:lstStyle/>
          <a:p>
            <a:pPr eaLnBrk="0" hangingPunct="0">
              <a:lnSpc>
                <a:spcPct val="65000"/>
              </a:lnSpc>
              <a:spcBef>
                <a:spcPct val="50000"/>
              </a:spcBef>
              <a:defRPr/>
            </a:pPr>
            <a:r>
              <a:rPr lang="en-US" sz="500" b="1" dirty="0">
                <a:solidFill>
                  <a:schemeClr val="bg2"/>
                </a:solidFill>
                <a:latin typeface="Arial" pitchFamily="-106" charset="0"/>
              </a:rPr>
              <a:t>POSTER TEMPLATE BY:</a:t>
            </a:r>
          </a:p>
          <a:p>
            <a:pPr eaLnBrk="0" hangingPunct="0">
              <a:lnSpc>
                <a:spcPct val="65000"/>
              </a:lnSpc>
              <a:spcBef>
                <a:spcPct val="50000"/>
              </a:spcBef>
              <a:defRPr/>
            </a:pPr>
            <a:r>
              <a:rPr lang="en-US" sz="1000" b="1" dirty="0">
                <a:solidFill>
                  <a:schemeClr val="bg2"/>
                </a:solidFill>
                <a:latin typeface="Arial" pitchFamily="-106" charset="0"/>
              </a:rPr>
              <a:t>www.PosterPresentations.com</a:t>
            </a:r>
          </a:p>
        </p:txBody>
      </p:sp>
      <p:sp>
        <p:nvSpPr>
          <p:cNvPr id="13321"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3322" name="Rectangle 11"/>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xStyles>
    <p:titleStyle>
      <a:lvl1pPr algn="l" rtl="0" eaLnBrk="0" fontAlgn="base" hangingPunct="0">
        <a:spcBef>
          <a:spcPct val="0"/>
        </a:spcBef>
        <a:spcAft>
          <a:spcPct val="0"/>
        </a:spcAft>
        <a:defRPr sz="8600">
          <a:solidFill>
            <a:schemeClr val="tx2"/>
          </a:solidFill>
          <a:latin typeface="+mj-lt"/>
          <a:ea typeface="ＭＳ Ｐゴシック" pitchFamily="-106" charset="-128"/>
          <a:cs typeface="ＭＳ Ｐゴシック" pitchFamily="-106" charset="-128"/>
        </a:defRPr>
      </a:lvl1pPr>
      <a:lvl2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2pPr>
      <a:lvl3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3pPr>
      <a:lvl4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4pPr>
      <a:lvl5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5pPr>
      <a:lvl6pPr marL="457200" algn="l" rtl="0" fontAlgn="base">
        <a:spcBef>
          <a:spcPct val="0"/>
        </a:spcBef>
        <a:spcAft>
          <a:spcPct val="0"/>
        </a:spcAft>
        <a:defRPr sz="8600">
          <a:solidFill>
            <a:schemeClr val="tx2"/>
          </a:solidFill>
          <a:latin typeface="Arial Black" pitchFamily="-106" charset="0"/>
        </a:defRPr>
      </a:lvl6pPr>
      <a:lvl7pPr marL="914400" algn="l" rtl="0" fontAlgn="base">
        <a:spcBef>
          <a:spcPct val="0"/>
        </a:spcBef>
        <a:spcAft>
          <a:spcPct val="0"/>
        </a:spcAft>
        <a:defRPr sz="8600">
          <a:solidFill>
            <a:schemeClr val="tx2"/>
          </a:solidFill>
          <a:latin typeface="Arial Black" pitchFamily="-106" charset="0"/>
        </a:defRPr>
      </a:lvl7pPr>
      <a:lvl8pPr marL="1371600" algn="l" rtl="0" fontAlgn="base">
        <a:spcBef>
          <a:spcPct val="0"/>
        </a:spcBef>
        <a:spcAft>
          <a:spcPct val="0"/>
        </a:spcAft>
        <a:defRPr sz="8600">
          <a:solidFill>
            <a:schemeClr val="tx2"/>
          </a:solidFill>
          <a:latin typeface="Arial Black" pitchFamily="-106" charset="0"/>
        </a:defRPr>
      </a:lvl8pPr>
      <a:lvl9pPr marL="1828800" algn="l" rtl="0" fontAlgn="base">
        <a:spcBef>
          <a:spcPct val="0"/>
        </a:spcBef>
        <a:spcAft>
          <a:spcPct val="0"/>
        </a:spcAft>
        <a:defRPr sz="8600">
          <a:solidFill>
            <a:schemeClr val="tx2"/>
          </a:solidFill>
          <a:latin typeface="Arial Black" pitchFamily="-106"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pitchFamily="-106" charset="-128"/>
          <a:cs typeface="ＭＳ Ｐゴシック" pitchFamily="-106"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pitchFamily="-106"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6"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5pPr>
      <a:lvl6pPr marL="2514600" indent="-228600" algn="l" rtl="0" fontAlgn="base">
        <a:spcBef>
          <a:spcPct val="20000"/>
        </a:spcBef>
        <a:spcAft>
          <a:spcPct val="0"/>
        </a:spcAft>
        <a:buChar char="»"/>
        <a:defRPr sz="1900">
          <a:solidFill>
            <a:schemeClr val="tx1"/>
          </a:solidFill>
          <a:latin typeface="+mn-lt"/>
          <a:ea typeface="ＭＳ Ｐゴシック" pitchFamily="-106" charset="-128"/>
        </a:defRPr>
      </a:lvl6pPr>
      <a:lvl7pPr marL="2971800" indent="-228600" algn="l" rtl="0" fontAlgn="base">
        <a:spcBef>
          <a:spcPct val="20000"/>
        </a:spcBef>
        <a:spcAft>
          <a:spcPct val="0"/>
        </a:spcAft>
        <a:buChar char="»"/>
        <a:defRPr sz="1900">
          <a:solidFill>
            <a:schemeClr val="tx1"/>
          </a:solidFill>
          <a:latin typeface="+mn-lt"/>
          <a:ea typeface="ＭＳ Ｐゴシック" pitchFamily="-106" charset="-128"/>
        </a:defRPr>
      </a:lvl7pPr>
      <a:lvl8pPr marL="3429000" indent="-228600" algn="l" rtl="0" fontAlgn="base">
        <a:spcBef>
          <a:spcPct val="20000"/>
        </a:spcBef>
        <a:spcAft>
          <a:spcPct val="0"/>
        </a:spcAft>
        <a:buChar char="»"/>
        <a:defRPr sz="1900">
          <a:solidFill>
            <a:schemeClr val="tx1"/>
          </a:solidFill>
          <a:latin typeface="+mn-lt"/>
          <a:ea typeface="ＭＳ Ｐゴシック" pitchFamily="-106" charset="-128"/>
        </a:defRPr>
      </a:lvl8pPr>
      <a:lvl9pPr marL="3886200" indent="-228600" algn="l" rtl="0" fontAlgn="base">
        <a:spcBef>
          <a:spcPct val="20000"/>
        </a:spcBef>
        <a:spcAft>
          <a:spcPct val="0"/>
        </a:spcAft>
        <a:buChar char="»"/>
        <a:defRPr sz="1900">
          <a:solidFill>
            <a:schemeClr val="tx1"/>
          </a:solidFill>
          <a:latin typeface="+mn-lt"/>
          <a:ea typeface="ＭＳ Ｐゴシック" pitchFamily="-10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100354"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0355"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0356"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0358" name="Rectangle 6"/>
          <p:cNvSpPr>
            <a:spLocks noChangeArrowheads="1"/>
          </p:cNvSpPr>
          <p:nvPr userDrawn="1"/>
        </p:nvSpPr>
        <p:spPr bwMode="auto">
          <a:xfrm>
            <a:off x="663575" y="5638800"/>
            <a:ext cx="208026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0359" name="Rectangle 7"/>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0360"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0361" name="Text Box 9"/>
          <p:cNvSpPr txBox="1">
            <a:spLocks noChangeArrowheads="1"/>
          </p:cNvSpPr>
          <p:nvPr userDrawn="1"/>
        </p:nvSpPr>
        <p:spPr bwMode="auto">
          <a:xfrm>
            <a:off x="609600" y="32445325"/>
            <a:ext cx="2514600" cy="328613"/>
          </a:xfrm>
          <a:prstGeom prst="rect">
            <a:avLst/>
          </a:prstGeom>
          <a:noFill/>
          <a:ln w="9525">
            <a:noFill/>
            <a:miter lim="800000"/>
            <a:headEnd/>
            <a:tailEnd/>
          </a:ln>
          <a:effectLst/>
        </p:spPr>
        <p:txBody>
          <a:bodyPr lIns="91426" tIns="45710" rIns="91426" bIns="45710">
            <a:prstTxWarp prst="textNoShape">
              <a:avLst/>
            </a:prstTxWarp>
            <a:spAutoFit/>
          </a:bodyPr>
          <a:lstStyle/>
          <a:p>
            <a:pPr eaLnBrk="0" hangingPunct="0">
              <a:lnSpc>
                <a:spcPct val="65000"/>
              </a:lnSpc>
              <a:spcBef>
                <a:spcPct val="50000"/>
              </a:spcBef>
              <a:defRPr/>
            </a:pPr>
            <a:r>
              <a:rPr lang="en-US" sz="500" b="1" dirty="0">
                <a:solidFill>
                  <a:schemeClr val="bg2"/>
                </a:solidFill>
                <a:latin typeface="Arial" pitchFamily="-106" charset="0"/>
              </a:rPr>
              <a:t>POSTER TEMPLATE BY:</a:t>
            </a:r>
          </a:p>
          <a:p>
            <a:pPr eaLnBrk="0" hangingPunct="0">
              <a:lnSpc>
                <a:spcPct val="65000"/>
              </a:lnSpc>
              <a:spcBef>
                <a:spcPct val="50000"/>
              </a:spcBef>
              <a:defRPr/>
            </a:pPr>
            <a:r>
              <a:rPr lang="en-US" sz="1000" b="1" dirty="0">
                <a:solidFill>
                  <a:schemeClr val="bg2"/>
                </a:solidFill>
                <a:latin typeface="Arial" pitchFamily="-106" charset="0"/>
              </a:rPr>
              <a:t>www.POSTERPRESENTATIONS.com</a:t>
            </a:r>
          </a:p>
        </p:txBody>
      </p:sp>
      <p:sp>
        <p:nvSpPr>
          <p:cNvPr id="25609"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25610" name="Rectangle 11"/>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0" fontAlgn="base" hangingPunct="0">
        <a:spcBef>
          <a:spcPct val="0"/>
        </a:spcBef>
        <a:spcAft>
          <a:spcPct val="0"/>
        </a:spcAft>
        <a:defRPr sz="8600">
          <a:solidFill>
            <a:schemeClr val="tx2"/>
          </a:solidFill>
          <a:latin typeface="+mj-lt"/>
          <a:ea typeface="ＭＳ Ｐゴシック" pitchFamily="-106" charset="-128"/>
          <a:cs typeface="ＭＳ Ｐゴシック" pitchFamily="-106" charset="-128"/>
        </a:defRPr>
      </a:lvl1pPr>
      <a:lvl2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2pPr>
      <a:lvl3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3pPr>
      <a:lvl4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4pPr>
      <a:lvl5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5pPr>
      <a:lvl6pPr marL="457200" algn="l" rtl="0" fontAlgn="base">
        <a:spcBef>
          <a:spcPct val="0"/>
        </a:spcBef>
        <a:spcAft>
          <a:spcPct val="0"/>
        </a:spcAft>
        <a:defRPr sz="8600">
          <a:solidFill>
            <a:schemeClr val="tx2"/>
          </a:solidFill>
          <a:latin typeface="Arial Black" pitchFamily="-106" charset="0"/>
        </a:defRPr>
      </a:lvl6pPr>
      <a:lvl7pPr marL="914400" algn="l" rtl="0" fontAlgn="base">
        <a:spcBef>
          <a:spcPct val="0"/>
        </a:spcBef>
        <a:spcAft>
          <a:spcPct val="0"/>
        </a:spcAft>
        <a:defRPr sz="8600">
          <a:solidFill>
            <a:schemeClr val="tx2"/>
          </a:solidFill>
          <a:latin typeface="Arial Black" pitchFamily="-106" charset="0"/>
        </a:defRPr>
      </a:lvl7pPr>
      <a:lvl8pPr marL="1371600" algn="l" rtl="0" fontAlgn="base">
        <a:spcBef>
          <a:spcPct val="0"/>
        </a:spcBef>
        <a:spcAft>
          <a:spcPct val="0"/>
        </a:spcAft>
        <a:defRPr sz="8600">
          <a:solidFill>
            <a:schemeClr val="tx2"/>
          </a:solidFill>
          <a:latin typeface="Arial Black" pitchFamily="-106" charset="0"/>
        </a:defRPr>
      </a:lvl8pPr>
      <a:lvl9pPr marL="1828800" algn="l" rtl="0" fontAlgn="base">
        <a:spcBef>
          <a:spcPct val="0"/>
        </a:spcBef>
        <a:spcAft>
          <a:spcPct val="0"/>
        </a:spcAft>
        <a:defRPr sz="8600">
          <a:solidFill>
            <a:schemeClr val="tx2"/>
          </a:solidFill>
          <a:latin typeface="Arial Black" pitchFamily="-106"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pitchFamily="-106" charset="-128"/>
          <a:cs typeface="ＭＳ Ｐゴシック" pitchFamily="-106"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pitchFamily="-106"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6"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5pPr>
      <a:lvl6pPr marL="2514600" indent="-228600" algn="l" rtl="0" fontAlgn="base">
        <a:spcBef>
          <a:spcPct val="20000"/>
        </a:spcBef>
        <a:spcAft>
          <a:spcPct val="0"/>
        </a:spcAft>
        <a:buChar char="»"/>
        <a:defRPr sz="1900">
          <a:solidFill>
            <a:schemeClr val="tx1"/>
          </a:solidFill>
          <a:latin typeface="+mn-lt"/>
          <a:ea typeface="ＭＳ Ｐゴシック" pitchFamily="-106" charset="-128"/>
        </a:defRPr>
      </a:lvl6pPr>
      <a:lvl7pPr marL="2971800" indent="-228600" algn="l" rtl="0" fontAlgn="base">
        <a:spcBef>
          <a:spcPct val="20000"/>
        </a:spcBef>
        <a:spcAft>
          <a:spcPct val="0"/>
        </a:spcAft>
        <a:buChar char="»"/>
        <a:defRPr sz="1900">
          <a:solidFill>
            <a:schemeClr val="tx1"/>
          </a:solidFill>
          <a:latin typeface="+mn-lt"/>
          <a:ea typeface="ＭＳ Ｐゴシック" pitchFamily="-106" charset="-128"/>
        </a:defRPr>
      </a:lvl7pPr>
      <a:lvl8pPr marL="3429000" indent="-228600" algn="l" rtl="0" fontAlgn="base">
        <a:spcBef>
          <a:spcPct val="20000"/>
        </a:spcBef>
        <a:spcAft>
          <a:spcPct val="0"/>
        </a:spcAft>
        <a:buChar char="»"/>
        <a:defRPr sz="1900">
          <a:solidFill>
            <a:schemeClr val="tx1"/>
          </a:solidFill>
          <a:latin typeface="+mn-lt"/>
          <a:ea typeface="ＭＳ Ｐゴシック" pitchFamily="-106" charset="-128"/>
        </a:defRPr>
      </a:lvl8pPr>
      <a:lvl9pPr marL="3886200" indent="-228600" algn="l" rtl="0" fontAlgn="base">
        <a:spcBef>
          <a:spcPct val="20000"/>
        </a:spcBef>
        <a:spcAft>
          <a:spcPct val="0"/>
        </a:spcAft>
        <a:buChar char="»"/>
        <a:defRPr sz="1900">
          <a:solidFill>
            <a:schemeClr val="tx1"/>
          </a:solidFill>
          <a:latin typeface="+mn-lt"/>
          <a:ea typeface="ＭＳ Ｐゴシック" pitchFamily="-10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2403"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2404"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2405"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2406" name="Rectangle 6"/>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2407" name="Rectangle 7"/>
          <p:cNvSpPr>
            <a:spLocks noChangeArrowheads="1"/>
          </p:cNvSpPr>
          <p:nvPr userDrawn="1"/>
        </p:nvSpPr>
        <p:spPr bwMode="auto">
          <a:xfrm>
            <a:off x="22272625" y="5638800"/>
            <a:ext cx="207518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2409" name="Text Box 9"/>
          <p:cNvSpPr txBox="1">
            <a:spLocks noChangeArrowheads="1"/>
          </p:cNvSpPr>
          <p:nvPr userDrawn="1"/>
        </p:nvSpPr>
        <p:spPr bwMode="auto">
          <a:xfrm>
            <a:off x="609600" y="32445325"/>
            <a:ext cx="2514600" cy="328613"/>
          </a:xfrm>
          <a:prstGeom prst="rect">
            <a:avLst/>
          </a:prstGeom>
          <a:noFill/>
          <a:ln w="9525">
            <a:noFill/>
            <a:miter lim="800000"/>
            <a:headEnd/>
            <a:tailEnd/>
          </a:ln>
          <a:effectLst/>
        </p:spPr>
        <p:txBody>
          <a:bodyPr lIns="91426" tIns="45710" rIns="91426" bIns="45710">
            <a:prstTxWarp prst="textNoShape">
              <a:avLst/>
            </a:prstTxWarp>
            <a:spAutoFit/>
          </a:bodyPr>
          <a:lstStyle/>
          <a:p>
            <a:pPr eaLnBrk="0" hangingPunct="0">
              <a:lnSpc>
                <a:spcPct val="65000"/>
              </a:lnSpc>
              <a:spcBef>
                <a:spcPct val="50000"/>
              </a:spcBef>
              <a:defRPr/>
            </a:pPr>
            <a:r>
              <a:rPr lang="en-US" sz="500" b="1" dirty="0">
                <a:solidFill>
                  <a:schemeClr val="bg2"/>
                </a:solidFill>
                <a:latin typeface="Arial" pitchFamily="-106" charset="0"/>
              </a:rPr>
              <a:t>POSTER TEMPLATE BY:</a:t>
            </a:r>
          </a:p>
          <a:p>
            <a:pPr eaLnBrk="0" hangingPunct="0">
              <a:lnSpc>
                <a:spcPct val="65000"/>
              </a:lnSpc>
              <a:spcBef>
                <a:spcPct val="50000"/>
              </a:spcBef>
              <a:defRPr/>
            </a:pPr>
            <a:r>
              <a:rPr lang="en-US" sz="1000" b="1" dirty="0">
                <a:solidFill>
                  <a:schemeClr val="bg2"/>
                </a:solidFill>
                <a:latin typeface="Arial" pitchFamily="-106" charset="0"/>
              </a:rPr>
              <a:t>www.POSTERPRESENTATIONS.com</a:t>
            </a:r>
          </a:p>
        </p:txBody>
      </p:sp>
      <p:sp>
        <p:nvSpPr>
          <p:cNvPr id="37897"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37898" name="Rectangle 11"/>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eaLnBrk="0" fontAlgn="base" hangingPunct="0">
        <a:spcBef>
          <a:spcPct val="0"/>
        </a:spcBef>
        <a:spcAft>
          <a:spcPct val="0"/>
        </a:spcAft>
        <a:defRPr sz="8600">
          <a:solidFill>
            <a:schemeClr val="tx2"/>
          </a:solidFill>
          <a:latin typeface="+mj-lt"/>
          <a:ea typeface="ＭＳ Ｐゴシック" pitchFamily="-106" charset="-128"/>
          <a:cs typeface="ＭＳ Ｐゴシック" pitchFamily="-106" charset="-128"/>
        </a:defRPr>
      </a:lvl1pPr>
      <a:lvl2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2pPr>
      <a:lvl3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3pPr>
      <a:lvl4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4pPr>
      <a:lvl5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5pPr>
      <a:lvl6pPr marL="457200" algn="l" rtl="0" fontAlgn="base">
        <a:spcBef>
          <a:spcPct val="0"/>
        </a:spcBef>
        <a:spcAft>
          <a:spcPct val="0"/>
        </a:spcAft>
        <a:defRPr sz="8600">
          <a:solidFill>
            <a:schemeClr val="tx2"/>
          </a:solidFill>
          <a:latin typeface="Arial Black" pitchFamily="-106" charset="0"/>
        </a:defRPr>
      </a:lvl6pPr>
      <a:lvl7pPr marL="914400" algn="l" rtl="0" fontAlgn="base">
        <a:spcBef>
          <a:spcPct val="0"/>
        </a:spcBef>
        <a:spcAft>
          <a:spcPct val="0"/>
        </a:spcAft>
        <a:defRPr sz="8600">
          <a:solidFill>
            <a:schemeClr val="tx2"/>
          </a:solidFill>
          <a:latin typeface="Arial Black" pitchFamily="-106" charset="0"/>
        </a:defRPr>
      </a:lvl7pPr>
      <a:lvl8pPr marL="1371600" algn="l" rtl="0" fontAlgn="base">
        <a:spcBef>
          <a:spcPct val="0"/>
        </a:spcBef>
        <a:spcAft>
          <a:spcPct val="0"/>
        </a:spcAft>
        <a:defRPr sz="8600">
          <a:solidFill>
            <a:schemeClr val="tx2"/>
          </a:solidFill>
          <a:latin typeface="Arial Black" pitchFamily="-106" charset="0"/>
        </a:defRPr>
      </a:lvl8pPr>
      <a:lvl9pPr marL="1828800" algn="l" rtl="0" fontAlgn="base">
        <a:spcBef>
          <a:spcPct val="0"/>
        </a:spcBef>
        <a:spcAft>
          <a:spcPct val="0"/>
        </a:spcAft>
        <a:defRPr sz="8600">
          <a:solidFill>
            <a:schemeClr val="tx2"/>
          </a:solidFill>
          <a:latin typeface="Arial Black" pitchFamily="-106"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pitchFamily="-106" charset="-128"/>
          <a:cs typeface="ＭＳ Ｐゴシック" pitchFamily="-106"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pitchFamily="-106"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6"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5pPr>
      <a:lvl6pPr marL="2514600" indent="-228600" algn="l" rtl="0" fontAlgn="base">
        <a:spcBef>
          <a:spcPct val="20000"/>
        </a:spcBef>
        <a:spcAft>
          <a:spcPct val="0"/>
        </a:spcAft>
        <a:buChar char="»"/>
        <a:defRPr sz="1900">
          <a:solidFill>
            <a:schemeClr val="tx1"/>
          </a:solidFill>
          <a:latin typeface="+mn-lt"/>
          <a:ea typeface="ＭＳ Ｐゴシック" pitchFamily="-106" charset="-128"/>
        </a:defRPr>
      </a:lvl6pPr>
      <a:lvl7pPr marL="2971800" indent="-228600" algn="l" rtl="0" fontAlgn="base">
        <a:spcBef>
          <a:spcPct val="20000"/>
        </a:spcBef>
        <a:spcAft>
          <a:spcPct val="0"/>
        </a:spcAft>
        <a:buChar char="»"/>
        <a:defRPr sz="1900">
          <a:solidFill>
            <a:schemeClr val="tx1"/>
          </a:solidFill>
          <a:latin typeface="+mn-lt"/>
          <a:ea typeface="ＭＳ Ｐゴシック" pitchFamily="-106" charset="-128"/>
        </a:defRPr>
      </a:lvl7pPr>
      <a:lvl8pPr marL="3429000" indent="-228600" algn="l" rtl="0" fontAlgn="base">
        <a:spcBef>
          <a:spcPct val="20000"/>
        </a:spcBef>
        <a:spcAft>
          <a:spcPct val="0"/>
        </a:spcAft>
        <a:buChar char="»"/>
        <a:defRPr sz="1900">
          <a:solidFill>
            <a:schemeClr val="tx1"/>
          </a:solidFill>
          <a:latin typeface="+mn-lt"/>
          <a:ea typeface="ＭＳ Ｐゴシック" pitchFamily="-106" charset="-128"/>
        </a:defRPr>
      </a:lvl8pPr>
      <a:lvl9pPr marL="3886200" indent="-228600" algn="l" rtl="0" fontAlgn="base">
        <a:spcBef>
          <a:spcPct val="20000"/>
        </a:spcBef>
        <a:spcAft>
          <a:spcPct val="0"/>
        </a:spcAft>
        <a:buChar char="»"/>
        <a:defRPr sz="1900">
          <a:solidFill>
            <a:schemeClr val="tx1"/>
          </a:solidFill>
          <a:latin typeface="+mn-lt"/>
          <a:ea typeface="ＭＳ Ｐゴシック" pitchFamily="-10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4451"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4453" name="Rectangle 5"/>
          <p:cNvSpPr>
            <a:spLocks noChangeArrowheads="1"/>
          </p:cNvSpPr>
          <p:nvPr userDrawn="1"/>
        </p:nvSpPr>
        <p:spPr bwMode="auto">
          <a:xfrm>
            <a:off x="787400" y="5638800"/>
            <a:ext cx="42341800" cy="26547763"/>
          </a:xfrm>
          <a:prstGeom prst="rect">
            <a:avLst/>
          </a:prstGeom>
          <a:solidFill>
            <a:srgbClr val="D7D7D7"/>
          </a:solidFill>
          <a:ln w="12700">
            <a:solidFill>
              <a:srgbClr val="003466"/>
            </a:solid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104452"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prstTxWarp prst="textNoShape">
              <a:avLst/>
            </a:prstTxWarp>
          </a:bodyPr>
          <a:lstStyle/>
          <a:p>
            <a:pPr>
              <a:defRPr/>
            </a:pPr>
            <a:endParaRPr lang="en-US" dirty="0">
              <a:latin typeface="Arial Narrow" pitchFamily="-106" charset="0"/>
            </a:endParaRPr>
          </a:p>
        </p:txBody>
      </p:sp>
      <p:sp>
        <p:nvSpPr>
          <p:cNvPr id="50182"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50183" name="Rectangle 11"/>
          <p:cNvSpPr>
            <a:spLocks noGrp="1" noChangeArrowheads="1"/>
          </p:cNvSpPr>
          <p:nvPr>
            <p:ph type="body" idx="1"/>
          </p:nvPr>
        </p:nvSpPr>
        <p:spPr bwMode="auto">
          <a:xfrm>
            <a:off x="1722438" y="6289675"/>
            <a:ext cx="40403462" cy="25057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rtl="0" eaLnBrk="0" fontAlgn="base" hangingPunct="0">
        <a:spcBef>
          <a:spcPct val="0"/>
        </a:spcBef>
        <a:spcAft>
          <a:spcPct val="0"/>
        </a:spcAft>
        <a:defRPr sz="8600">
          <a:solidFill>
            <a:schemeClr val="tx2"/>
          </a:solidFill>
          <a:latin typeface="+mj-lt"/>
          <a:ea typeface="ＭＳ Ｐゴシック" pitchFamily="-106" charset="-128"/>
          <a:cs typeface="ＭＳ Ｐゴシック" pitchFamily="-106" charset="-128"/>
        </a:defRPr>
      </a:lvl1pPr>
      <a:lvl2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2pPr>
      <a:lvl3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3pPr>
      <a:lvl4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4pPr>
      <a:lvl5pPr algn="l" rtl="0" eaLnBrk="0" fontAlgn="base" hangingPunct="0">
        <a:spcBef>
          <a:spcPct val="0"/>
        </a:spcBef>
        <a:spcAft>
          <a:spcPct val="0"/>
        </a:spcAft>
        <a:defRPr sz="8600">
          <a:solidFill>
            <a:schemeClr val="tx2"/>
          </a:solidFill>
          <a:latin typeface="Arial Black" pitchFamily="-106" charset="0"/>
          <a:ea typeface="ＭＳ Ｐゴシック" pitchFamily="-106" charset="-128"/>
          <a:cs typeface="ＭＳ Ｐゴシック" pitchFamily="-106" charset="-128"/>
        </a:defRPr>
      </a:lvl5pPr>
      <a:lvl6pPr marL="457200" algn="l" rtl="0" fontAlgn="base">
        <a:spcBef>
          <a:spcPct val="0"/>
        </a:spcBef>
        <a:spcAft>
          <a:spcPct val="0"/>
        </a:spcAft>
        <a:defRPr sz="8600">
          <a:solidFill>
            <a:schemeClr val="tx2"/>
          </a:solidFill>
          <a:latin typeface="Arial Black" pitchFamily="-106" charset="0"/>
        </a:defRPr>
      </a:lvl6pPr>
      <a:lvl7pPr marL="914400" algn="l" rtl="0" fontAlgn="base">
        <a:spcBef>
          <a:spcPct val="0"/>
        </a:spcBef>
        <a:spcAft>
          <a:spcPct val="0"/>
        </a:spcAft>
        <a:defRPr sz="8600">
          <a:solidFill>
            <a:schemeClr val="tx2"/>
          </a:solidFill>
          <a:latin typeface="Arial Black" pitchFamily="-106" charset="0"/>
        </a:defRPr>
      </a:lvl7pPr>
      <a:lvl8pPr marL="1371600" algn="l" rtl="0" fontAlgn="base">
        <a:spcBef>
          <a:spcPct val="0"/>
        </a:spcBef>
        <a:spcAft>
          <a:spcPct val="0"/>
        </a:spcAft>
        <a:defRPr sz="8600">
          <a:solidFill>
            <a:schemeClr val="tx2"/>
          </a:solidFill>
          <a:latin typeface="Arial Black" pitchFamily="-106" charset="0"/>
        </a:defRPr>
      </a:lvl8pPr>
      <a:lvl9pPr marL="1828800" algn="l" rtl="0" fontAlgn="base">
        <a:spcBef>
          <a:spcPct val="0"/>
        </a:spcBef>
        <a:spcAft>
          <a:spcPct val="0"/>
        </a:spcAft>
        <a:defRPr sz="8600">
          <a:solidFill>
            <a:schemeClr val="tx2"/>
          </a:solidFill>
          <a:latin typeface="Arial Black" pitchFamily="-106"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pitchFamily="-106" charset="-128"/>
          <a:cs typeface="ＭＳ Ｐゴシック" pitchFamily="-106"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pitchFamily="-106"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6"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pitchFamily="-106" charset="-128"/>
        </a:defRPr>
      </a:lvl5pPr>
      <a:lvl6pPr marL="2514600" indent="-228600" algn="l" rtl="0" fontAlgn="base">
        <a:spcBef>
          <a:spcPct val="20000"/>
        </a:spcBef>
        <a:spcAft>
          <a:spcPct val="0"/>
        </a:spcAft>
        <a:buChar char="»"/>
        <a:defRPr sz="1900">
          <a:solidFill>
            <a:schemeClr val="tx1"/>
          </a:solidFill>
          <a:latin typeface="+mn-lt"/>
          <a:ea typeface="ＭＳ Ｐゴシック" pitchFamily="-106" charset="-128"/>
        </a:defRPr>
      </a:lvl6pPr>
      <a:lvl7pPr marL="2971800" indent="-228600" algn="l" rtl="0" fontAlgn="base">
        <a:spcBef>
          <a:spcPct val="20000"/>
        </a:spcBef>
        <a:spcAft>
          <a:spcPct val="0"/>
        </a:spcAft>
        <a:buChar char="»"/>
        <a:defRPr sz="1900">
          <a:solidFill>
            <a:schemeClr val="tx1"/>
          </a:solidFill>
          <a:latin typeface="+mn-lt"/>
          <a:ea typeface="ＭＳ Ｐゴシック" pitchFamily="-106" charset="-128"/>
        </a:defRPr>
      </a:lvl7pPr>
      <a:lvl8pPr marL="3429000" indent="-228600" algn="l" rtl="0" fontAlgn="base">
        <a:spcBef>
          <a:spcPct val="20000"/>
        </a:spcBef>
        <a:spcAft>
          <a:spcPct val="0"/>
        </a:spcAft>
        <a:buChar char="»"/>
        <a:defRPr sz="1900">
          <a:solidFill>
            <a:schemeClr val="tx1"/>
          </a:solidFill>
          <a:latin typeface="+mn-lt"/>
          <a:ea typeface="ＭＳ Ｐゴシック" pitchFamily="-106" charset="-128"/>
        </a:defRPr>
      </a:lvl8pPr>
      <a:lvl9pPr marL="3886200" indent="-228600" algn="l" rtl="0" fontAlgn="base">
        <a:spcBef>
          <a:spcPct val="20000"/>
        </a:spcBef>
        <a:spcAft>
          <a:spcPct val="0"/>
        </a:spcAft>
        <a:buChar char="»"/>
        <a:defRPr sz="1900">
          <a:solidFill>
            <a:schemeClr val="tx1"/>
          </a:solidFill>
          <a:latin typeface="+mn-lt"/>
          <a:ea typeface="ＭＳ Ｐゴシック" pitchFamily="-10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0" name="Rectangle 5"/>
          <p:cNvSpPr>
            <a:spLocks noChangeArrowheads="1"/>
          </p:cNvSpPr>
          <p:nvPr/>
        </p:nvSpPr>
        <p:spPr bwMode="auto">
          <a:xfrm>
            <a:off x="4527550" y="0"/>
            <a:ext cx="34771013" cy="5094288"/>
          </a:xfrm>
          <a:prstGeom prst="rect">
            <a:avLst/>
          </a:prstGeom>
          <a:noFill/>
          <a:ln w="9525">
            <a:noFill/>
            <a:miter lim="800000"/>
            <a:headEnd/>
            <a:tailEnd/>
          </a:ln>
        </p:spPr>
        <p:txBody>
          <a:bodyPr lIns="91402" tIns="45701" rIns="91402" bIns="45701">
            <a:prstTxWarp prst="textNoShape">
              <a:avLst/>
            </a:prstTxWarp>
            <a:spAutoFit/>
          </a:bodyPr>
          <a:lstStyle/>
          <a:p>
            <a:pPr algn="ctr">
              <a:spcBef>
                <a:spcPct val="50000"/>
              </a:spcBef>
            </a:pPr>
            <a:r>
              <a:rPr lang="en-US" sz="8600" dirty="0" smtClean="0">
                <a:latin typeface="Arial Black" pitchFamily="-1" charset="0"/>
              </a:rPr>
              <a:t>Technology Integration </a:t>
            </a:r>
            <a:r>
              <a:rPr lang="en-US" sz="8600" dirty="0">
                <a:latin typeface="Arial Black" pitchFamily="-1" charset="0"/>
              </a:rPr>
              <a:t>in Second Language Learning-Spanish Immersion </a:t>
            </a:r>
          </a:p>
          <a:p>
            <a:pPr algn="ctr">
              <a:spcBef>
                <a:spcPct val="50000"/>
              </a:spcBef>
            </a:pPr>
            <a:r>
              <a:rPr lang="en-US" sz="3400" b="1" dirty="0">
                <a:latin typeface="Arial" pitchFamily="-1" charset="0"/>
              </a:rPr>
              <a:t> Juan Cuadros, Principal, Buena Vista Spanish Immersion School</a:t>
            </a:r>
          </a:p>
          <a:p>
            <a:pPr algn="ctr">
              <a:spcBef>
                <a:spcPct val="50000"/>
              </a:spcBef>
            </a:pPr>
            <a:r>
              <a:rPr lang="en-US" sz="3400" b="1" dirty="0">
                <a:latin typeface="Arial" pitchFamily="-1" charset="0"/>
              </a:rPr>
              <a:t>EDLD 655 University of Oregon November, 2012</a:t>
            </a:r>
          </a:p>
          <a:p>
            <a:pPr algn="ctr">
              <a:spcBef>
                <a:spcPct val="50000"/>
              </a:spcBef>
            </a:pPr>
            <a:endParaRPr lang="en-US" sz="3400" b="1" dirty="0">
              <a:latin typeface="Arial" pitchFamily="-1" charset="0"/>
            </a:endParaRPr>
          </a:p>
        </p:txBody>
      </p:sp>
      <p:sp>
        <p:nvSpPr>
          <p:cNvPr id="63491" name="Text Box 11"/>
          <p:cNvSpPr txBox="1">
            <a:spLocks noChangeArrowheads="1"/>
          </p:cNvSpPr>
          <p:nvPr/>
        </p:nvSpPr>
        <p:spPr bwMode="auto">
          <a:xfrm>
            <a:off x="673100" y="15016163"/>
            <a:ext cx="9983788" cy="615950"/>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dirty="0"/>
              <a:t>       </a:t>
            </a:r>
            <a:r>
              <a:rPr lang="en-US" sz="3400" b="1" dirty="0"/>
              <a:t>Introduction:  Are you paying attention?</a:t>
            </a:r>
          </a:p>
        </p:txBody>
      </p:sp>
      <p:sp>
        <p:nvSpPr>
          <p:cNvPr id="63492" name="Text Box 7"/>
          <p:cNvSpPr txBox="1">
            <a:spLocks noChangeArrowheads="1"/>
          </p:cNvSpPr>
          <p:nvPr/>
        </p:nvSpPr>
        <p:spPr bwMode="auto">
          <a:xfrm>
            <a:off x="658813" y="5613400"/>
            <a:ext cx="9983787" cy="615950"/>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a:solidFill>
                  <a:schemeClr val="bg1"/>
                </a:solidFill>
              </a:rPr>
              <a:t>        </a:t>
            </a:r>
            <a:r>
              <a:rPr lang="en-US" sz="3400" b="1"/>
              <a:t>GOAL:</a:t>
            </a:r>
          </a:p>
        </p:txBody>
      </p:sp>
      <p:sp>
        <p:nvSpPr>
          <p:cNvPr id="63493" name="Text Box 27"/>
          <p:cNvSpPr txBox="1">
            <a:spLocks noChangeArrowheads="1"/>
          </p:cNvSpPr>
          <p:nvPr/>
        </p:nvSpPr>
        <p:spPr bwMode="auto">
          <a:xfrm>
            <a:off x="11472863" y="5630863"/>
            <a:ext cx="9993312" cy="615950"/>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3400" b="1" i="1"/>
              <a:t>Connection to Research (Instructional Improvement)</a:t>
            </a:r>
            <a:r>
              <a:rPr lang="en-US" sz="2400" b="1" i="1"/>
              <a:t> </a:t>
            </a:r>
          </a:p>
        </p:txBody>
      </p:sp>
      <p:sp>
        <p:nvSpPr>
          <p:cNvPr id="63494" name="Text Box 120"/>
          <p:cNvSpPr txBox="1">
            <a:spLocks noChangeArrowheads="1"/>
          </p:cNvSpPr>
          <p:nvPr/>
        </p:nvSpPr>
        <p:spPr bwMode="auto">
          <a:xfrm>
            <a:off x="33053338" y="5654675"/>
            <a:ext cx="9971087" cy="795338"/>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a:solidFill>
                  <a:schemeClr val="bg1"/>
                </a:solidFill>
              </a:rPr>
              <a:t>         </a:t>
            </a:r>
            <a:r>
              <a:rPr lang="en-US" sz="3600" b="1" i="1"/>
              <a:t>Resource Impact – Budget and Staffing</a:t>
            </a:r>
            <a:endParaRPr lang="en-US" sz="3600"/>
          </a:p>
          <a:p>
            <a:pPr eaLnBrk="0" hangingPunct="0">
              <a:spcBef>
                <a:spcPct val="50000"/>
              </a:spcBef>
            </a:pPr>
            <a:endParaRPr lang="en-US" sz="3400" b="1"/>
          </a:p>
        </p:txBody>
      </p:sp>
      <p:sp>
        <p:nvSpPr>
          <p:cNvPr id="63495" name="Text Box 327"/>
          <p:cNvSpPr txBox="1">
            <a:spLocks noChangeArrowheads="1"/>
          </p:cNvSpPr>
          <p:nvPr/>
        </p:nvSpPr>
        <p:spPr bwMode="auto">
          <a:xfrm>
            <a:off x="1177925" y="6604000"/>
            <a:ext cx="184150" cy="533400"/>
          </a:xfrm>
          <a:prstGeom prst="rect">
            <a:avLst/>
          </a:prstGeom>
          <a:noFill/>
          <a:ln w="9525">
            <a:noFill/>
            <a:miter lim="800000"/>
            <a:headEnd/>
            <a:tailEnd/>
          </a:ln>
        </p:spPr>
        <p:txBody>
          <a:bodyPr wrap="none">
            <a:prstTxWarp prst="textNoShape">
              <a:avLst/>
            </a:prstTxWarp>
            <a:spAutoFit/>
          </a:bodyPr>
          <a:lstStyle/>
          <a:p>
            <a:endParaRPr lang="en-US"/>
          </a:p>
        </p:txBody>
      </p:sp>
      <p:sp>
        <p:nvSpPr>
          <p:cNvPr id="63496" name="Text Box 328"/>
          <p:cNvSpPr txBox="1">
            <a:spLocks noChangeArrowheads="1"/>
          </p:cNvSpPr>
          <p:nvPr/>
        </p:nvSpPr>
        <p:spPr bwMode="auto">
          <a:xfrm>
            <a:off x="1254125" y="6223000"/>
            <a:ext cx="8669338" cy="7863691"/>
          </a:xfrm>
          <a:prstGeom prst="rect">
            <a:avLst/>
          </a:prstGeom>
          <a:noFill/>
          <a:ln w="9525">
            <a:noFill/>
            <a:miter lim="800000"/>
            <a:headEnd/>
            <a:tailEnd/>
          </a:ln>
        </p:spPr>
        <p:txBody>
          <a:bodyPr wrap="square">
            <a:prstTxWarp prst="textNoShape">
              <a:avLst/>
            </a:prstTxWarp>
            <a:spAutoFit/>
          </a:bodyPr>
          <a:lstStyle/>
          <a:p>
            <a:r>
              <a:rPr lang="en-US" sz="2800" b="1" dirty="0" smtClean="0"/>
              <a:t>Integrate technology to improve instruction in a Spanish Immersion School. </a:t>
            </a:r>
          </a:p>
          <a:p>
            <a:endParaRPr lang="en-US" sz="2800" b="1" dirty="0" smtClean="0"/>
          </a:p>
          <a:p>
            <a:r>
              <a:rPr lang="en-US" sz="2800" b="1" i="1" dirty="0" smtClean="0"/>
              <a:t>Employ a 3-year plan to increase teacher technology integration in the Spanish curriculum by 70%, where all students will be provided with access to </a:t>
            </a:r>
            <a:r>
              <a:rPr lang="en-US" sz="2800" b="1" i="1" dirty="0" err="1" smtClean="0"/>
              <a:t>iPad</a:t>
            </a:r>
            <a:r>
              <a:rPr lang="en-US" sz="2800" b="1" i="1" dirty="0" smtClean="0"/>
              <a:t> minis. The 1</a:t>
            </a:r>
            <a:r>
              <a:rPr lang="en-US" sz="2800" b="1" i="1" baseline="30000" dirty="0" smtClean="0"/>
              <a:t>st</a:t>
            </a:r>
            <a:r>
              <a:rPr lang="en-US" sz="2800" b="1" i="1" dirty="0" smtClean="0"/>
              <a:t> year of rolling out the </a:t>
            </a:r>
            <a:r>
              <a:rPr lang="en-US" sz="2800" b="1" i="1" dirty="0" err="1" smtClean="0"/>
              <a:t>iPad</a:t>
            </a:r>
            <a:r>
              <a:rPr lang="en-US" sz="2800" b="1" i="1" dirty="0" smtClean="0"/>
              <a:t> minis will begin with 4</a:t>
            </a:r>
            <a:r>
              <a:rPr lang="en-US" sz="2800" b="1" i="1" baseline="30000" dirty="0" smtClean="0"/>
              <a:t>th</a:t>
            </a:r>
            <a:r>
              <a:rPr lang="en-US" sz="2800" b="1" i="1" dirty="0" smtClean="0"/>
              <a:t> &amp; 5</a:t>
            </a:r>
            <a:r>
              <a:rPr lang="en-US" sz="2800" b="1" i="1" baseline="30000" dirty="0" smtClean="0"/>
              <a:t>th</a:t>
            </a:r>
            <a:r>
              <a:rPr lang="en-US" sz="2800" b="1" i="1" dirty="0" smtClean="0"/>
              <a:t> </a:t>
            </a:r>
            <a:r>
              <a:rPr lang="en-US" sz="2800" b="1" i="1" dirty="0" smtClean="0"/>
              <a:t>grades, </a:t>
            </a:r>
            <a:r>
              <a:rPr lang="en-US" sz="2800" b="1" i="1" dirty="0" smtClean="0"/>
              <a:t>the second year  will include 3</a:t>
            </a:r>
            <a:r>
              <a:rPr lang="en-US" sz="2800" b="1" i="1" baseline="30000" dirty="0" smtClean="0"/>
              <a:t>rd</a:t>
            </a:r>
            <a:r>
              <a:rPr lang="en-US" sz="2800" b="1" i="1" dirty="0" smtClean="0"/>
              <a:t> &amp; 2</a:t>
            </a:r>
            <a:r>
              <a:rPr lang="en-US" sz="2800" b="1" i="1" baseline="30000" dirty="0" smtClean="0"/>
              <a:t>nd</a:t>
            </a:r>
            <a:r>
              <a:rPr lang="en-US" sz="2800" b="1" i="1" dirty="0" smtClean="0"/>
              <a:t> grades, and in the final year, the roll out will include Kinder &amp; 1</a:t>
            </a:r>
            <a:r>
              <a:rPr lang="en-US" sz="2800" b="1" i="1" baseline="30000" dirty="0" smtClean="0"/>
              <a:t>st</a:t>
            </a:r>
            <a:r>
              <a:rPr lang="en-US" sz="2800" b="1" i="1" dirty="0" smtClean="0"/>
              <a:t> grades. </a:t>
            </a:r>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dirty="0"/>
          </a:p>
        </p:txBody>
      </p:sp>
      <p:sp>
        <p:nvSpPr>
          <p:cNvPr id="63499" name="Text Box 334"/>
          <p:cNvSpPr txBox="1">
            <a:spLocks noChangeArrowheads="1"/>
          </p:cNvSpPr>
          <p:nvPr/>
        </p:nvSpPr>
        <p:spPr bwMode="auto">
          <a:xfrm>
            <a:off x="11871325" y="6599238"/>
            <a:ext cx="9109075" cy="9294852"/>
          </a:xfrm>
          <a:prstGeom prst="rect">
            <a:avLst/>
          </a:prstGeom>
          <a:noFill/>
          <a:ln w="9525">
            <a:noFill/>
            <a:miter lim="800000"/>
            <a:headEnd/>
            <a:tailEnd/>
          </a:ln>
        </p:spPr>
        <p:txBody>
          <a:bodyPr>
            <a:prstTxWarp prst="textNoShape">
              <a:avLst/>
            </a:prstTxWarp>
            <a:spAutoFit/>
          </a:bodyPr>
          <a:lstStyle/>
          <a:p>
            <a:pPr marL="342900" indent="-342900">
              <a:defRPr/>
            </a:pPr>
            <a:r>
              <a:rPr lang="en-US" sz="3000" i="1" dirty="0">
                <a:latin typeface="Consolas"/>
                <a:cs typeface="Consolas"/>
              </a:rPr>
              <a:t>Evidence from research </a:t>
            </a:r>
            <a:r>
              <a:rPr lang="en-US" sz="3000" i="1" dirty="0" smtClean="0">
                <a:latin typeface="Consolas"/>
                <a:cs typeface="Consolas"/>
              </a:rPr>
              <a:t>demonstrates</a:t>
            </a:r>
          </a:p>
          <a:p>
            <a:pPr marL="342900" indent="-342900">
              <a:defRPr/>
            </a:pPr>
            <a:endParaRPr lang="en-US" sz="3000" b="1" i="1" dirty="0" smtClean="0">
              <a:latin typeface="Consolas"/>
              <a:cs typeface="Consolas"/>
            </a:endParaRPr>
          </a:p>
          <a:p>
            <a:pPr marL="342900" indent="-342900">
              <a:buFont typeface="Wingdings" charset="2"/>
              <a:buChar char="ü"/>
              <a:defRPr/>
            </a:pPr>
            <a:r>
              <a:rPr lang="en-US" sz="3000" b="1" i="1" dirty="0" smtClean="0">
                <a:latin typeface="Consolas"/>
                <a:cs typeface="Consolas"/>
              </a:rPr>
              <a:t>Increase comprehensibility</a:t>
            </a:r>
          </a:p>
          <a:p>
            <a:pPr marL="342900" indent="-342900">
              <a:buFont typeface="Wingdings" charset="2"/>
              <a:buChar char="ü"/>
              <a:defRPr/>
            </a:pPr>
            <a:r>
              <a:rPr lang="en-US" sz="3000" b="1" i="1" dirty="0" smtClean="0">
                <a:latin typeface="Consolas"/>
                <a:cs typeface="Consolas"/>
              </a:rPr>
              <a:t>Introduction of new concepts</a:t>
            </a:r>
          </a:p>
          <a:p>
            <a:pPr marL="342900" indent="-342900">
              <a:buFont typeface="Wingdings" charset="2"/>
              <a:buChar char="ü"/>
              <a:defRPr/>
            </a:pPr>
            <a:r>
              <a:rPr lang="en-US" sz="3000" b="1" i="1" dirty="0" smtClean="0">
                <a:latin typeface="Consolas"/>
                <a:cs typeface="Consolas"/>
              </a:rPr>
              <a:t>Using audio-visual aids such as photos, gestures, sounds, intonation cues, movement</a:t>
            </a:r>
          </a:p>
          <a:p>
            <a:pPr marL="342900" indent="-342900">
              <a:buFont typeface="Wingdings" charset="2"/>
              <a:buChar char="ü"/>
              <a:defRPr/>
            </a:pPr>
            <a:r>
              <a:rPr lang="en-US" sz="3000" b="1" i="1" dirty="0" smtClean="0">
                <a:latin typeface="Consolas"/>
                <a:cs typeface="Consolas"/>
              </a:rPr>
              <a:t>Provides students with different learning styles</a:t>
            </a:r>
          </a:p>
          <a:p>
            <a:pPr marL="342900" indent="-342900">
              <a:buFont typeface="Wingdings" charset="2"/>
              <a:buChar char="ü"/>
              <a:defRPr/>
            </a:pPr>
            <a:r>
              <a:rPr lang="en-US" sz="3000" b="1" i="1" dirty="0" smtClean="0">
                <a:latin typeface="Consolas"/>
                <a:cs typeface="Consolas"/>
              </a:rPr>
              <a:t>Virtual language learning</a:t>
            </a:r>
          </a:p>
          <a:p>
            <a:pPr marL="342900" indent="-342900">
              <a:buFont typeface="Wingdings" charset="2"/>
              <a:buChar char="ü"/>
              <a:defRPr/>
            </a:pPr>
            <a:r>
              <a:rPr lang="en-US" sz="3000" b="1" i="1" dirty="0" smtClean="0">
                <a:latin typeface="Consolas"/>
                <a:cs typeface="Consolas"/>
              </a:rPr>
              <a:t>Cooperative learning activities</a:t>
            </a:r>
          </a:p>
          <a:p>
            <a:pPr marL="342900" indent="-342900">
              <a:buFont typeface="Wingdings" charset="2"/>
              <a:buChar char="ü"/>
              <a:defRPr/>
            </a:pPr>
            <a:r>
              <a:rPr lang="en-US" sz="3000" b="1" i="1" dirty="0" smtClean="0">
                <a:latin typeface="Consolas"/>
                <a:cs typeface="Consolas"/>
              </a:rPr>
              <a:t>Enhance writing quality</a:t>
            </a:r>
          </a:p>
          <a:p>
            <a:pPr marL="342900" indent="-342900">
              <a:buFont typeface="Wingdings" charset="2"/>
              <a:buChar char="ü"/>
              <a:defRPr/>
            </a:pPr>
            <a:r>
              <a:rPr lang="en-US" sz="3000" b="1" i="1" dirty="0" smtClean="0">
                <a:latin typeface="Consolas"/>
                <a:cs typeface="Consolas"/>
              </a:rPr>
              <a:t>Web based lessons</a:t>
            </a:r>
          </a:p>
          <a:p>
            <a:pPr marL="342900" indent="-342900">
              <a:buFont typeface="Wingdings" charset="2"/>
              <a:buChar char="ü"/>
              <a:defRPr/>
            </a:pPr>
            <a:r>
              <a:rPr lang="en-US" sz="3000" b="1" i="1" dirty="0" smtClean="0">
                <a:latin typeface="Consolas"/>
                <a:cs typeface="Consolas"/>
              </a:rPr>
              <a:t>Intercultural opportunities</a:t>
            </a:r>
          </a:p>
          <a:p>
            <a:pPr marL="342900" indent="-342900">
              <a:buFont typeface="Wingdings" charset="2"/>
              <a:buChar char="ü"/>
              <a:defRPr/>
            </a:pPr>
            <a:r>
              <a:rPr lang="en-US" sz="3000" b="1" i="1" dirty="0" smtClean="0">
                <a:latin typeface="Consolas"/>
                <a:cs typeface="Consolas"/>
              </a:rPr>
              <a:t>Create digital content on rate level for each student</a:t>
            </a:r>
          </a:p>
          <a:p>
            <a:pPr marL="342900" indent="-342900">
              <a:buFont typeface="Wingdings" charset="2"/>
              <a:buChar char="ü"/>
              <a:defRPr/>
            </a:pPr>
            <a:r>
              <a:rPr lang="en-US" sz="3000" b="1" i="1" dirty="0" smtClean="0">
                <a:latin typeface="Consolas"/>
                <a:cs typeface="Consolas"/>
              </a:rPr>
              <a:t>Publish work </a:t>
            </a:r>
          </a:p>
          <a:p>
            <a:pPr marL="342900" indent="-342900">
              <a:buFont typeface="Wingdings" charset="2"/>
              <a:buChar char="ü"/>
              <a:defRPr/>
            </a:pPr>
            <a:endParaRPr lang="en-US" sz="3000" b="1" dirty="0" smtClean="0">
              <a:latin typeface="Apple Chancery"/>
              <a:cs typeface="Apple Chancery"/>
            </a:endParaRPr>
          </a:p>
          <a:p>
            <a:pPr marL="342900" indent="-342900">
              <a:defRPr/>
            </a:pPr>
            <a:endParaRPr lang="en-US" sz="3000" dirty="0" smtClean="0">
              <a:latin typeface="Arial Narrow" pitchFamily="-106" charset="0"/>
            </a:endParaRPr>
          </a:p>
          <a:p>
            <a:pPr marL="342900" indent="-342900">
              <a:defRPr/>
            </a:pPr>
            <a:endParaRPr lang="en-US" sz="2800" dirty="0">
              <a:latin typeface="Arial Narrow" pitchFamily="-106" charset="0"/>
            </a:endParaRPr>
          </a:p>
        </p:txBody>
      </p:sp>
      <p:sp>
        <p:nvSpPr>
          <p:cNvPr id="63498" name="Text Box 402"/>
          <p:cNvSpPr txBox="1">
            <a:spLocks noChangeArrowheads="1"/>
          </p:cNvSpPr>
          <p:nvPr/>
        </p:nvSpPr>
        <p:spPr bwMode="auto">
          <a:xfrm>
            <a:off x="22620288" y="14627225"/>
            <a:ext cx="8924925" cy="6124754"/>
          </a:xfrm>
          <a:prstGeom prst="rect">
            <a:avLst/>
          </a:prstGeom>
          <a:noFill/>
          <a:ln w="9525">
            <a:noFill/>
            <a:miter lim="800000"/>
            <a:headEnd/>
            <a:tailEnd/>
          </a:ln>
        </p:spPr>
        <p:txBody>
          <a:bodyPr wrap="square">
            <a:prstTxWarp prst="textNoShape">
              <a:avLst/>
            </a:prstTxWarp>
            <a:spAutoFit/>
          </a:bodyPr>
          <a:lstStyle/>
          <a:p>
            <a:endParaRPr lang="en-US" sz="2800" dirty="0"/>
          </a:p>
          <a:p>
            <a:pPr>
              <a:buFont typeface="Wingdings" pitchFamily="-1" charset="2"/>
              <a:buChar char="§"/>
            </a:pPr>
            <a:endParaRPr lang="en-US" sz="2800" dirty="0" smtClean="0"/>
          </a:p>
          <a:p>
            <a:endParaRPr lang="en-US" sz="2800" dirty="0" smtClean="0"/>
          </a:p>
          <a:p>
            <a:pPr>
              <a:buFont typeface="Wingdings" pitchFamily="-1" charset="2"/>
              <a:buChar char="§"/>
            </a:pPr>
            <a:r>
              <a:rPr lang="en-US" sz="2800" dirty="0" smtClean="0"/>
              <a:t>As a text book for Spanish Literacy</a:t>
            </a:r>
          </a:p>
          <a:p>
            <a:pPr>
              <a:buFont typeface="Wingdings" pitchFamily="-1" charset="2"/>
              <a:buChar char="§"/>
            </a:pPr>
            <a:r>
              <a:rPr lang="en-US" sz="2800" dirty="0" smtClean="0"/>
              <a:t>As a text book for English Literacy</a:t>
            </a:r>
          </a:p>
          <a:p>
            <a:pPr>
              <a:buFont typeface="Wingdings" pitchFamily="-1" charset="2"/>
              <a:buChar char="§"/>
            </a:pPr>
            <a:r>
              <a:rPr lang="en-US" sz="2800" dirty="0" smtClean="0"/>
              <a:t>As a tool for recording video </a:t>
            </a:r>
          </a:p>
          <a:p>
            <a:pPr>
              <a:buFont typeface="Wingdings" pitchFamily="-1" charset="2"/>
              <a:buChar char="§"/>
            </a:pPr>
            <a:r>
              <a:rPr lang="en-US" sz="2800" dirty="0" smtClean="0"/>
              <a:t>As a creative tool for writing projects</a:t>
            </a:r>
          </a:p>
          <a:p>
            <a:pPr>
              <a:buFont typeface="Wingdings" pitchFamily="-1" charset="2"/>
              <a:buChar char="§"/>
            </a:pPr>
            <a:r>
              <a:rPr lang="en-US" sz="2800" dirty="0" smtClean="0"/>
              <a:t>As a tool for reading, listening, speaking and writing Spanish</a:t>
            </a:r>
          </a:p>
          <a:p>
            <a:pPr>
              <a:buFont typeface="Wingdings" pitchFamily="-1" charset="2"/>
              <a:buChar char="§"/>
            </a:pPr>
            <a:r>
              <a:rPr lang="en-US" sz="2800" dirty="0" smtClean="0"/>
              <a:t>To research projects </a:t>
            </a:r>
          </a:p>
          <a:p>
            <a:pPr>
              <a:buFont typeface="Wingdings" pitchFamily="-1" charset="2"/>
              <a:buChar char="§"/>
            </a:pPr>
            <a:r>
              <a:rPr lang="en-US" sz="2800" dirty="0" smtClean="0"/>
              <a:t>To work on homework projects e.g. Spelling City, IXL</a:t>
            </a:r>
          </a:p>
          <a:p>
            <a:pPr>
              <a:buFont typeface="Wingdings" pitchFamily="-1" charset="2"/>
              <a:buChar char="§"/>
            </a:pPr>
            <a:r>
              <a:rPr lang="en-US" sz="2800" dirty="0" smtClean="0"/>
              <a:t>To use for special projects using internet, video, face-time,    </a:t>
            </a:r>
          </a:p>
          <a:p>
            <a:r>
              <a:rPr lang="en-US" sz="2800" dirty="0" smtClean="0"/>
              <a:t>   iTunes, and iTunes apps</a:t>
            </a:r>
          </a:p>
          <a:p>
            <a:pPr>
              <a:buFont typeface="Wingdings" pitchFamily="-1" charset="2"/>
              <a:buChar char="§"/>
            </a:pPr>
            <a:r>
              <a:rPr lang="en-US" sz="2800" dirty="0" smtClean="0"/>
              <a:t> for communication i.e. email and Skype, </a:t>
            </a:r>
            <a:r>
              <a:rPr lang="en-US" sz="2800" dirty="0" err="1" smtClean="0"/>
              <a:t>Edmodo</a:t>
            </a:r>
            <a:endParaRPr lang="en-US" sz="2800" dirty="0" smtClean="0"/>
          </a:p>
          <a:p>
            <a:pPr>
              <a:buFont typeface="Wingdings" pitchFamily="-1" charset="2"/>
              <a:buChar char="§"/>
            </a:pPr>
            <a:r>
              <a:rPr lang="en-US" sz="2800" dirty="0" smtClean="0"/>
              <a:t>To use as an organizational tool </a:t>
            </a:r>
          </a:p>
        </p:txBody>
      </p:sp>
      <p:sp>
        <p:nvSpPr>
          <p:cNvPr id="2" name="Text Box 427"/>
          <p:cNvSpPr txBox="1">
            <a:spLocks noChangeArrowheads="1"/>
          </p:cNvSpPr>
          <p:nvPr/>
        </p:nvSpPr>
        <p:spPr bwMode="auto">
          <a:xfrm>
            <a:off x="1593850" y="15797213"/>
            <a:ext cx="8270875" cy="533400"/>
          </a:xfrm>
          <a:prstGeom prst="rect">
            <a:avLst/>
          </a:prstGeom>
          <a:noFill/>
          <a:ln w="9525">
            <a:noFill/>
            <a:miter lim="800000"/>
            <a:headEnd/>
            <a:tailEnd/>
          </a:ln>
        </p:spPr>
        <p:txBody>
          <a:bodyPr>
            <a:prstTxWarp prst="textNoShape">
              <a:avLst/>
            </a:prstTxWarp>
            <a:spAutoFit/>
          </a:bodyPr>
          <a:lstStyle/>
          <a:p>
            <a:endParaRPr lang="en-US"/>
          </a:p>
        </p:txBody>
      </p:sp>
      <p:sp>
        <p:nvSpPr>
          <p:cNvPr id="63500" name="Text Box 428"/>
          <p:cNvSpPr txBox="1">
            <a:spLocks noChangeArrowheads="1"/>
          </p:cNvSpPr>
          <p:nvPr/>
        </p:nvSpPr>
        <p:spPr bwMode="auto">
          <a:xfrm>
            <a:off x="1193800" y="15797213"/>
            <a:ext cx="1355725" cy="533400"/>
          </a:xfrm>
          <a:prstGeom prst="rect">
            <a:avLst/>
          </a:prstGeom>
          <a:noFill/>
          <a:ln w="9525">
            <a:noFill/>
            <a:miter lim="800000"/>
            <a:headEnd/>
            <a:tailEnd/>
          </a:ln>
        </p:spPr>
        <p:txBody>
          <a:bodyPr>
            <a:prstTxWarp prst="textNoShape">
              <a:avLst/>
            </a:prstTxWarp>
            <a:spAutoFit/>
          </a:bodyPr>
          <a:lstStyle/>
          <a:p>
            <a:endParaRPr lang="en-US"/>
          </a:p>
        </p:txBody>
      </p:sp>
      <p:sp>
        <p:nvSpPr>
          <p:cNvPr id="63501" name="Text Box 429"/>
          <p:cNvSpPr txBox="1">
            <a:spLocks noChangeArrowheads="1"/>
          </p:cNvSpPr>
          <p:nvPr/>
        </p:nvSpPr>
        <p:spPr bwMode="auto">
          <a:xfrm>
            <a:off x="1184275" y="16268700"/>
            <a:ext cx="8937625" cy="19728484"/>
          </a:xfrm>
          <a:prstGeom prst="rect">
            <a:avLst/>
          </a:prstGeom>
          <a:noFill/>
          <a:ln w="9525">
            <a:noFill/>
            <a:miter lim="800000"/>
            <a:headEnd/>
            <a:tailEnd/>
          </a:ln>
        </p:spPr>
        <p:txBody>
          <a:bodyPr wrap="square">
            <a:prstTxWarp prst="textNoShape">
              <a:avLst/>
            </a:prstTxWarp>
            <a:spAutoFit/>
          </a:bodyPr>
          <a:lstStyle/>
          <a:p>
            <a:endParaRPr lang="en-US" dirty="0" smtClean="0"/>
          </a:p>
          <a:p>
            <a:r>
              <a:rPr lang="en-US" dirty="0" smtClean="0"/>
              <a:t>Buena Vista Spanish Immersion is a K-5 school in the Eugene 4J School District that is committed to using technology to engage students in the learning process, and to improve instruction. As a Spanish immersion school, the potential of using mobile devices are endless. “Computing technologies have profoundly transformed just about every major organization and of human endeavor (Norris &amp; </a:t>
            </a:r>
            <a:r>
              <a:rPr lang="en-US" dirty="0" err="1" smtClean="0"/>
              <a:t>Sololway</a:t>
            </a:r>
            <a:r>
              <a:rPr lang="en-US" dirty="0" smtClean="0"/>
              <a:t>).”   </a:t>
            </a:r>
          </a:p>
          <a:p>
            <a:endParaRPr lang="en-US" dirty="0" smtClean="0"/>
          </a:p>
          <a:p>
            <a:r>
              <a:rPr lang="en-US" dirty="0" smtClean="0"/>
              <a:t>The students of today are digital learners. Schools need to be better prepared to meet the needs of 21</a:t>
            </a:r>
            <a:r>
              <a:rPr lang="en-US" baseline="30000" dirty="0" smtClean="0"/>
              <a:t>st</a:t>
            </a:r>
            <a:r>
              <a:rPr lang="en-US" dirty="0" smtClean="0"/>
              <a:t> century learners for a rapidly developing world. It is not out of the question to take an elementary classroom outside to conduct experiments when the teacher can send the students assignments via email or digitally. According to research, mobile learning pilot programs will not only create and reach a new generation of learners but will ultimately change the way teachers teach and engage students.</a:t>
            </a:r>
          </a:p>
          <a:p>
            <a:endParaRPr lang="en-US" dirty="0" smtClean="0"/>
          </a:p>
          <a:p>
            <a:r>
              <a:rPr lang="en-US" dirty="0" smtClean="0"/>
              <a:t>In order to reach the intended outcomes and goals using mobile devices for all students teachers cannot use them simply as a supplemental tool. The number one factor that stops mobile learning pilot programs is the lack of professional development for teachers. In order to improve and change the way teachers instruct today's digital learners is to have consistent and on going professional development. This will enable teachers to develop and boost lesson plans that combine the state’s curriculum with mobile learning. </a:t>
            </a:r>
          </a:p>
          <a:p>
            <a:endParaRPr lang="en-US" dirty="0" smtClean="0"/>
          </a:p>
          <a:p>
            <a:r>
              <a:rPr lang="en-US" dirty="0" smtClean="0"/>
              <a:t>Second language learning is a living, breathing and ever changing experience. It is no coincidence that technology is rapidly changing and the way see the world. Using technology to enhance second language learning in the classroom is an advantage teachers need to make crisp-looking, visually appealing products to capture student’s interest.     </a:t>
            </a:r>
          </a:p>
          <a:p>
            <a:endParaRPr lang="en-US" dirty="0" smtClean="0"/>
          </a:p>
          <a:p>
            <a:r>
              <a:rPr lang="en-US" dirty="0" smtClean="0"/>
              <a:t>       </a:t>
            </a:r>
          </a:p>
          <a:p>
            <a:endParaRPr lang="en-US" dirty="0" smtClean="0"/>
          </a:p>
          <a:p>
            <a:endParaRPr lang="en-US" dirty="0" smtClean="0"/>
          </a:p>
          <a:p>
            <a:endParaRPr lang="en-US" dirty="0" smtClean="0"/>
          </a:p>
          <a:p>
            <a:endParaRPr lang="en-US" dirty="0" smtClean="0"/>
          </a:p>
          <a:p>
            <a:r>
              <a:rPr lang="en-US" dirty="0" smtClean="0"/>
              <a:t> </a:t>
            </a:r>
            <a:endParaRPr lang="en-US" dirty="0"/>
          </a:p>
          <a:p>
            <a:r>
              <a:rPr lang="en-US" dirty="0" smtClean="0"/>
              <a:t> </a:t>
            </a:r>
          </a:p>
          <a:p>
            <a:endParaRPr lang="en-US" dirty="0"/>
          </a:p>
          <a:p>
            <a:endParaRPr lang="en-US" dirty="0"/>
          </a:p>
        </p:txBody>
      </p:sp>
      <p:sp>
        <p:nvSpPr>
          <p:cNvPr id="63502" name="Text Box 431"/>
          <p:cNvSpPr txBox="1">
            <a:spLocks noChangeArrowheads="1"/>
          </p:cNvSpPr>
          <p:nvPr/>
        </p:nvSpPr>
        <p:spPr bwMode="auto">
          <a:xfrm>
            <a:off x="33369250" y="7910513"/>
            <a:ext cx="9156700" cy="533400"/>
          </a:xfrm>
          <a:prstGeom prst="rect">
            <a:avLst/>
          </a:prstGeom>
          <a:noFill/>
          <a:ln w="9525">
            <a:noFill/>
            <a:miter lim="800000"/>
            <a:headEnd/>
            <a:tailEnd/>
          </a:ln>
        </p:spPr>
        <p:txBody>
          <a:bodyPr>
            <a:prstTxWarp prst="textNoShape">
              <a:avLst/>
            </a:prstTxWarp>
            <a:spAutoFit/>
          </a:bodyPr>
          <a:lstStyle/>
          <a:p>
            <a:pPr defTabSz="4389438"/>
            <a:endParaRPr lang="en-US"/>
          </a:p>
        </p:txBody>
      </p:sp>
      <p:sp>
        <p:nvSpPr>
          <p:cNvPr id="63503" name="Text Box 687"/>
          <p:cNvSpPr txBox="1">
            <a:spLocks noChangeArrowheads="1"/>
          </p:cNvSpPr>
          <p:nvPr/>
        </p:nvSpPr>
        <p:spPr bwMode="auto">
          <a:xfrm>
            <a:off x="11512550" y="21605875"/>
            <a:ext cx="9898063" cy="615950"/>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3400" b="1" i="1"/>
              <a:t>Citations</a:t>
            </a:r>
          </a:p>
        </p:txBody>
      </p:sp>
      <p:sp>
        <p:nvSpPr>
          <p:cNvPr id="63504" name="Text Box 689"/>
          <p:cNvSpPr txBox="1">
            <a:spLocks noChangeArrowheads="1"/>
          </p:cNvSpPr>
          <p:nvPr/>
        </p:nvSpPr>
        <p:spPr bwMode="auto">
          <a:xfrm>
            <a:off x="22345650" y="20881975"/>
            <a:ext cx="9883775" cy="614363"/>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3400" b="1" i="1"/>
              <a:t> Action Plan</a:t>
            </a:r>
          </a:p>
        </p:txBody>
      </p:sp>
      <p:sp>
        <p:nvSpPr>
          <p:cNvPr id="63505" name="Text Box 694"/>
          <p:cNvSpPr txBox="1">
            <a:spLocks noChangeArrowheads="1"/>
          </p:cNvSpPr>
          <p:nvPr/>
        </p:nvSpPr>
        <p:spPr bwMode="auto">
          <a:xfrm>
            <a:off x="4479925" y="27541538"/>
            <a:ext cx="184150" cy="533400"/>
          </a:xfrm>
          <a:prstGeom prst="rect">
            <a:avLst/>
          </a:prstGeom>
          <a:noFill/>
          <a:ln w="9525">
            <a:noFill/>
            <a:miter lim="800000"/>
            <a:headEnd/>
            <a:tailEnd/>
          </a:ln>
        </p:spPr>
        <p:txBody>
          <a:bodyPr wrap="none">
            <a:prstTxWarp prst="textNoShape">
              <a:avLst/>
            </a:prstTxWarp>
            <a:spAutoFit/>
          </a:bodyPr>
          <a:lstStyle/>
          <a:p>
            <a:endParaRPr lang="en-US"/>
          </a:p>
        </p:txBody>
      </p:sp>
      <p:sp>
        <p:nvSpPr>
          <p:cNvPr id="63506" name="Text Box 697"/>
          <p:cNvSpPr txBox="1">
            <a:spLocks noChangeArrowheads="1"/>
          </p:cNvSpPr>
          <p:nvPr/>
        </p:nvSpPr>
        <p:spPr bwMode="auto">
          <a:xfrm>
            <a:off x="40263763" y="2278063"/>
            <a:ext cx="184150" cy="533400"/>
          </a:xfrm>
          <a:prstGeom prst="rect">
            <a:avLst/>
          </a:prstGeom>
          <a:noFill/>
          <a:ln w="9525">
            <a:noFill/>
            <a:miter lim="800000"/>
            <a:headEnd/>
            <a:tailEnd/>
          </a:ln>
        </p:spPr>
        <p:txBody>
          <a:bodyPr wrap="none">
            <a:prstTxWarp prst="textNoShape">
              <a:avLst/>
            </a:prstTxWarp>
            <a:spAutoFit/>
          </a:bodyPr>
          <a:lstStyle/>
          <a:p>
            <a:endParaRPr lang="en-US"/>
          </a:p>
        </p:txBody>
      </p:sp>
      <p:pic>
        <p:nvPicPr>
          <p:cNvPr id="63507" name="Picture 206" descr="index-2_01.png"/>
          <p:cNvPicPr>
            <a:picLocks noChangeAspect="1"/>
          </p:cNvPicPr>
          <p:nvPr/>
        </p:nvPicPr>
        <p:blipFill>
          <a:blip r:embed="rId3"/>
          <a:srcRect/>
          <a:stretch>
            <a:fillRect/>
          </a:stretch>
        </p:blipFill>
        <p:spPr bwMode="auto">
          <a:xfrm>
            <a:off x="571500" y="466725"/>
            <a:ext cx="3721100" cy="3670300"/>
          </a:xfrm>
          <a:prstGeom prst="rect">
            <a:avLst/>
          </a:prstGeom>
          <a:noFill/>
          <a:ln w="9525">
            <a:noFill/>
            <a:miter lim="800000"/>
            <a:headEnd/>
            <a:tailEnd/>
          </a:ln>
        </p:spPr>
      </p:pic>
      <p:pic>
        <p:nvPicPr>
          <p:cNvPr id="63508" name="Picture 207" descr="index-2_01.png"/>
          <p:cNvPicPr>
            <a:picLocks noChangeAspect="1"/>
          </p:cNvPicPr>
          <p:nvPr/>
        </p:nvPicPr>
        <p:blipFill>
          <a:blip r:embed="rId3"/>
          <a:srcRect/>
          <a:stretch>
            <a:fillRect/>
          </a:stretch>
        </p:blipFill>
        <p:spPr bwMode="auto">
          <a:xfrm>
            <a:off x="39103300" y="450850"/>
            <a:ext cx="3721100" cy="3670300"/>
          </a:xfrm>
          <a:prstGeom prst="rect">
            <a:avLst/>
          </a:prstGeom>
          <a:noFill/>
          <a:ln w="9525">
            <a:noFill/>
            <a:miter lim="800000"/>
            <a:headEnd/>
            <a:tailEnd/>
          </a:ln>
        </p:spPr>
      </p:pic>
      <p:sp>
        <p:nvSpPr>
          <p:cNvPr id="63510" name="Text Box 687"/>
          <p:cNvSpPr txBox="1">
            <a:spLocks noChangeArrowheads="1"/>
          </p:cNvSpPr>
          <p:nvPr/>
        </p:nvSpPr>
        <p:spPr bwMode="auto">
          <a:xfrm>
            <a:off x="22328188" y="5672138"/>
            <a:ext cx="9934575" cy="1139825"/>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3400" b="1" i="1" dirty="0"/>
              <a:t>Options for Identification, Justification, and  Achievement of SIP Goal</a:t>
            </a:r>
          </a:p>
        </p:txBody>
      </p:sp>
      <p:graphicFrame>
        <p:nvGraphicFramePr>
          <p:cNvPr id="49" name="Table 48"/>
          <p:cNvGraphicFramePr>
            <a:graphicFrameLocks noGrp="1"/>
          </p:cNvGraphicFramePr>
          <p:nvPr/>
        </p:nvGraphicFramePr>
        <p:xfrm>
          <a:off x="22623463" y="6896100"/>
          <a:ext cx="9118602" cy="8089900"/>
        </p:xfrm>
        <a:graphic>
          <a:graphicData uri="http://schemas.openxmlformats.org/drawingml/2006/table">
            <a:tbl>
              <a:tblPr firstRow="1" bandRow="1">
                <a:tableStyleId>{D7AC3CCA-C797-4891-BE02-D94E43425B78}</a:tableStyleId>
              </a:tblPr>
              <a:tblGrid>
                <a:gridCol w="2344737"/>
                <a:gridCol w="1651000"/>
                <a:gridCol w="5122865"/>
              </a:tblGrid>
              <a:tr h="512299">
                <a:tc>
                  <a:txBody>
                    <a:bodyPr/>
                    <a:lstStyle/>
                    <a:p>
                      <a:pPr algn="ctr"/>
                      <a:r>
                        <a:rPr lang="en-US" sz="2400" dirty="0" smtClean="0"/>
                        <a:t>Projection</a:t>
                      </a:r>
                      <a:endParaRPr lang="en-US" sz="2400" dirty="0"/>
                    </a:p>
                  </a:txBody>
                  <a:tcPr anchor="ctr"/>
                </a:tc>
                <a:tc>
                  <a:txBody>
                    <a:bodyPr/>
                    <a:lstStyle/>
                    <a:p>
                      <a:pPr algn="ctr"/>
                      <a:r>
                        <a:rPr lang="en-US" sz="2400" dirty="0" smtClean="0"/>
                        <a:t>Costs</a:t>
                      </a:r>
                      <a:endParaRPr lang="en-US" sz="2400" dirty="0"/>
                    </a:p>
                  </a:txBody>
                  <a:tcPr anchor="ctr"/>
                </a:tc>
                <a:tc>
                  <a:txBody>
                    <a:bodyPr/>
                    <a:lstStyle/>
                    <a:p>
                      <a:pPr algn="ctr"/>
                      <a:r>
                        <a:rPr lang="en-US" sz="2400" dirty="0" smtClean="0"/>
                        <a:t>Resources</a:t>
                      </a:r>
                      <a:endParaRPr lang="en-US" sz="2400" dirty="0"/>
                    </a:p>
                  </a:txBody>
                  <a:tcPr anchor="ctr"/>
                </a:tc>
              </a:tr>
              <a:tr h="3462801">
                <a:tc>
                  <a:txBody>
                    <a:bodyPr/>
                    <a:lstStyle/>
                    <a:p>
                      <a:pPr algn="ctr"/>
                      <a:r>
                        <a:rPr lang="en-US" sz="2400" dirty="0" smtClean="0"/>
                        <a:t>I-Pad</a:t>
                      </a:r>
                      <a:r>
                        <a:rPr lang="en-US" sz="2400" baseline="0" dirty="0" smtClean="0"/>
                        <a:t> </a:t>
                      </a:r>
                      <a:r>
                        <a:rPr lang="en-US" sz="2400" baseline="0" dirty="0" smtClean="0"/>
                        <a:t>Mini</a:t>
                      </a:r>
                    </a:p>
                    <a:p>
                      <a:pPr algn="ctr"/>
                      <a:endParaRPr lang="en-US" sz="2400" baseline="0" dirty="0" smtClean="0"/>
                    </a:p>
                    <a:p>
                      <a:pPr algn="ctr"/>
                      <a:endParaRPr lang="en-US" sz="2400" baseline="0" dirty="0" smtClean="0"/>
                    </a:p>
                    <a:p>
                      <a:pPr algn="ctr"/>
                      <a:endParaRPr lang="en-US" sz="2400" baseline="0" dirty="0" smtClean="0"/>
                    </a:p>
                    <a:p>
                      <a:pPr algn="ctr"/>
                      <a:r>
                        <a:rPr lang="en-US" sz="2400" baseline="0" dirty="0" smtClean="0"/>
                        <a:t>Applications</a:t>
                      </a:r>
                    </a:p>
                  </a:txBody>
                  <a:tcPr/>
                </a:tc>
                <a:tc>
                  <a:txBody>
                    <a:bodyPr/>
                    <a:lstStyle/>
                    <a:p>
                      <a:pPr algn="ctr"/>
                      <a:r>
                        <a:rPr lang="en-US" sz="2400" dirty="0" smtClean="0"/>
                        <a:t>$</a:t>
                      </a:r>
                      <a:r>
                        <a:rPr lang="en-US" sz="2400" dirty="0" smtClean="0"/>
                        <a:t>115,150.</a:t>
                      </a:r>
                    </a:p>
                    <a:p>
                      <a:pPr algn="ctr"/>
                      <a:r>
                        <a:rPr lang="en-US" sz="2400" dirty="0" smtClean="0"/>
                        <a:t>(350 Mini)</a:t>
                      </a:r>
                    </a:p>
                    <a:p>
                      <a:pPr algn="ctr"/>
                      <a:endParaRPr lang="en-US" sz="2400" dirty="0" smtClean="0"/>
                    </a:p>
                    <a:p>
                      <a:pPr algn="ctr"/>
                      <a:endParaRPr lang="en-US" sz="2400" dirty="0" smtClean="0"/>
                    </a:p>
                    <a:p>
                      <a:pPr algn="ctr"/>
                      <a:r>
                        <a:rPr lang="en-US" sz="2400" dirty="0" smtClean="0"/>
                        <a:t>Est.</a:t>
                      </a:r>
                      <a:r>
                        <a:rPr lang="en-US" sz="2400" baseline="0" dirty="0" smtClean="0"/>
                        <a:t> cost</a:t>
                      </a:r>
                    </a:p>
                    <a:p>
                      <a:pPr algn="ctr"/>
                      <a:r>
                        <a:rPr lang="en-US" sz="2400" baseline="0" dirty="0" smtClean="0"/>
                        <a:t>$20,000</a:t>
                      </a:r>
                      <a:endParaRPr lang="en-US" sz="2400" dirty="0"/>
                    </a:p>
                  </a:txBody>
                  <a:tcPr/>
                </a:tc>
                <a:tc>
                  <a:txBody>
                    <a:bodyPr/>
                    <a:lstStyle/>
                    <a:p>
                      <a:pPr>
                        <a:buFont typeface="Wingdings" charset="2"/>
                        <a:buChar char="ü"/>
                      </a:pPr>
                      <a:r>
                        <a:rPr lang="en-US" sz="2400" baseline="0" dirty="0" smtClean="0"/>
                        <a:t>Fleet Funds</a:t>
                      </a:r>
                    </a:p>
                    <a:p>
                      <a:pPr>
                        <a:buFont typeface="Wingdings" charset="2"/>
                        <a:buChar char="ü"/>
                      </a:pPr>
                      <a:r>
                        <a:rPr lang="en-US" sz="2400" baseline="0" dirty="0" smtClean="0"/>
                        <a:t>State &amp; Local Grants</a:t>
                      </a:r>
                    </a:p>
                    <a:p>
                      <a:pPr>
                        <a:buFont typeface="Wingdings" charset="2"/>
                        <a:buChar char="ü"/>
                      </a:pPr>
                      <a:r>
                        <a:rPr lang="en-US" sz="2400" baseline="0" dirty="0" smtClean="0"/>
                        <a:t>Parent Organization</a:t>
                      </a:r>
                    </a:p>
                    <a:p>
                      <a:pPr>
                        <a:buFont typeface="Wingdings" charset="2"/>
                        <a:buChar char="ü"/>
                      </a:pPr>
                      <a:r>
                        <a:rPr lang="en-US" sz="2400" baseline="0" dirty="0" smtClean="0"/>
                        <a:t>EEF Grants</a:t>
                      </a:r>
                    </a:p>
                    <a:p>
                      <a:pPr>
                        <a:buFont typeface="Wingdings" charset="2"/>
                        <a:buChar char="ü"/>
                      </a:pPr>
                      <a:r>
                        <a:rPr lang="en-US" sz="2400" baseline="0" dirty="0" smtClean="0"/>
                        <a:t>Private Donors</a:t>
                      </a:r>
                    </a:p>
                    <a:p>
                      <a:pPr>
                        <a:buFont typeface="Wingdings" charset="2"/>
                        <a:buChar char="ü"/>
                      </a:pPr>
                      <a:r>
                        <a:rPr lang="en-US" sz="2400" baseline="0" dirty="0" smtClean="0"/>
                        <a:t>Local Businesses </a:t>
                      </a:r>
                    </a:p>
                    <a:p>
                      <a:pPr>
                        <a:buFont typeface="Wingdings" charset="2"/>
                        <a:buChar char="ü"/>
                      </a:pPr>
                      <a:r>
                        <a:rPr lang="en-US" sz="2400" baseline="0" dirty="0" smtClean="0"/>
                        <a:t>Scholarships</a:t>
                      </a:r>
                    </a:p>
                    <a:p>
                      <a:pPr>
                        <a:buFont typeface="Wingdings" charset="2"/>
                        <a:buChar char="ü"/>
                      </a:pPr>
                      <a:r>
                        <a:rPr lang="en-US" sz="2400" baseline="0" dirty="0" smtClean="0"/>
                        <a:t>Fundraisers </a:t>
                      </a:r>
                    </a:p>
                    <a:p>
                      <a:pPr>
                        <a:buFont typeface="Wingdings" charset="2"/>
                        <a:buChar char="ü"/>
                      </a:pPr>
                      <a:r>
                        <a:rPr lang="en-US" sz="2400" baseline="0" dirty="0" smtClean="0"/>
                        <a:t>Private Foundations</a:t>
                      </a:r>
                    </a:p>
                  </a:txBody>
                  <a:tcPr/>
                </a:tc>
              </a:tr>
              <a:tr h="2151655">
                <a:tc>
                  <a:txBody>
                    <a:bodyPr/>
                    <a:lstStyle/>
                    <a:p>
                      <a:pPr algn="ctr"/>
                      <a:r>
                        <a:rPr lang="en-US" sz="2400" dirty="0" smtClean="0"/>
                        <a:t>Cases &amp; </a:t>
                      </a:r>
                      <a:r>
                        <a:rPr lang="en-US" sz="2400" dirty="0" smtClean="0"/>
                        <a:t>Chargers</a:t>
                      </a:r>
                    </a:p>
                    <a:p>
                      <a:pPr algn="ctr"/>
                      <a:endParaRPr lang="en-US" sz="2400" dirty="0" smtClean="0"/>
                    </a:p>
                    <a:p>
                      <a:pPr algn="ctr"/>
                      <a:endParaRPr lang="en-US" sz="2400" dirty="0" smtClean="0"/>
                    </a:p>
                    <a:p>
                      <a:pPr algn="ctr"/>
                      <a:endParaRPr lang="en-US" sz="2400" dirty="0" smtClean="0"/>
                    </a:p>
                    <a:p>
                      <a:pPr algn="ctr"/>
                      <a:r>
                        <a:rPr lang="en-US" sz="2400" dirty="0" smtClean="0"/>
                        <a:t>Professional Development</a:t>
                      </a:r>
                      <a:r>
                        <a:rPr lang="en-US" sz="2400" baseline="0" dirty="0" smtClean="0"/>
                        <a:t> </a:t>
                      </a:r>
                      <a:endParaRPr lang="en-US" sz="2400" dirty="0"/>
                    </a:p>
                  </a:txBody>
                  <a:tcPr/>
                </a:tc>
                <a:tc>
                  <a:txBody>
                    <a:bodyPr/>
                    <a:lstStyle/>
                    <a:p>
                      <a:pPr algn="ctr"/>
                      <a:r>
                        <a:rPr lang="en-US" sz="2400" dirty="0" smtClean="0"/>
                        <a:t>$4,400.00</a:t>
                      </a:r>
                    </a:p>
                    <a:p>
                      <a:pPr algn="ctr"/>
                      <a:endParaRPr lang="en-US" sz="2400" dirty="0" smtClean="0"/>
                    </a:p>
                    <a:p>
                      <a:pPr algn="ctr"/>
                      <a:endParaRPr lang="en-US" sz="2400" dirty="0" smtClean="0"/>
                    </a:p>
                    <a:p>
                      <a:pPr algn="ctr"/>
                      <a:endParaRPr lang="en-US" sz="2400" dirty="0" smtClean="0"/>
                    </a:p>
                    <a:p>
                      <a:pPr algn="ctr"/>
                      <a:endParaRPr lang="en-US" sz="2400" dirty="0" smtClean="0"/>
                    </a:p>
                    <a:p>
                      <a:pPr algn="ctr"/>
                      <a:r>
                        <a:rPr lang="en-US" sz="2400" dirty="0" smtClean="0"/>
                        <a:t>392 Hours</a:t>
                      </a:r>
                    </a:p>
                    <a:p>
                      <a:pPr algn="ctr"/>
                      <a:r>
                        <a:rPr lang="en-US" sz="2400" dirty="0" smtClean="0"/>
                        <a:t>(on going</a:t>
                      </a:r>
                      <a:r>
                        <a:rPr lang="en-US" sz="2400" baseline="0" dirty="0" smtClean="0"/>
                        <a:t> PD) 14 teachers &amp; Admin.</a:t>
                      </a:r>
                      <a:endParaRPr lang="en-US" sz="2400" dirty="0" smtClean="0"/>
                    </a:p>
                    <a:p>
                      <a:pPr algn="ctr"/>
                      <a:endParaRPr lang="en-US" sz="2400" dirty="0"/>
                    </a:p>
                  </a:txBody>
                  <a:tcPr/>
                </a:tc>
                <a:tc>
                  <a:txBody>
                    <a:bodyPr/>
                    <a:lstStyle/>
                    <a:p>
                      <a:pPr>
                        <a:buFont typeface="Courier New"/>
                        <a:buChar char="o"/>
                      </a:pPr>
                      <a:r>
                        <a:rPr lang="en-US" sz="2400" dirty="0" smtClean="0"/>
                        <a:t>Fleet Funds</a:t>
                      </a:r>
                    </a:p>
                    <a:p>
                      <a:pPr>
                        <a:buFont typeface="Courier New"/>
                        <a:buChar char="o"/>
                      </a:pPr>
                      <a:r>
                        <a:rPr lang="en-US" sz="2400" dirty="0" smtClean="0"/>
                        <a:t>Parent Organization</a:t>
                      </a:r>
                    </a:p>
                    <a:p>
                      <a:pPr>
                        <a:buFont typeface="Courier New"/>
                        <a:buChar char="o"/>
                      </a:pPr>
                      <a:r>
                        <a:rPr lang="en-US" sz="2400" dirty="0" smtClean="0"/>
                        <a:t>Local Businesses</a:t>
                      </a:r>
                    </a:p>
                    <a:p>
                      <a:pPr>
                        <a:buFont typeface="Courier New"/>
                        <a:buChar char="o"/>
                      </a:pPr>
                      <a:r>
                        <a:rPr lang="en-US" sz="2400" dirty="0" smtClean="0"/>
                        <a:t>Fundraisers</a:t>
                      </a:r>
                    </a:p>
                    <a:p>
                      <a:pPr>
                        <a:buFont typeface="Courier New"/>
                        <a:buNone/>
                      </a:pPr>
                      <a:endParaRPr lang="en-US" sz="2400" dirty="0" smtClean="0"/>
                    </a:p>
                    <a:p>
                      <a:pPr>
                        <a:buFont typeface="Wingdings" charset="2"/>
                        <a:buChar char="²"/>
                      </a:pPr>
                      <a:r>
                        <a:rPr lang="en-US" sz="2400" dirty="0" smtClean="0"/>
                        <a:t>Fleet</a:t>
                      </a:r>
                      <a:r>
                        <a:rPr lang="en-US" sz="2400" baseline="0" dirty="0" smtClean="0"/>
                        <a:t> Funds</a:t>
                      </a:r>
                    </a:p>
                    <a:p>
                      <a:pPr>
                        <a:buFont typeface="Wingdings" charset="2"/>
                        <a:buChar char="²"/>
                      </a:pPr>
                      <a:r>
                        <a:rPr lang="en-US" sz="2400" baseline="0" dirty="0" smtClean="0"/>
                        <a:t>Fundraisers</a:t>
                      </a:r>
                    </a:p>
                    <a:p>
                      <a:pPr>
                        <a:buFont typeface="Wingdings" charset="2"/>
                        <a:buChar char="²"/>
                      </a:pPr>
                      <a:r>
                        <a:rPr lang="en-US" sz="2400" baseline="0" dirty="0" smtClean="0"/>
                        <a:t>State &amp; Local Grants</a:t>
                      </a:r>
                    </a:p>
                    <a:p>
                      <a:pPr>
                        <a:buFont typeface="Wingdings" charset="2"/>
                        <a:buChar char="²"/>
                      </a:pPr>
                      <a:r>
                        <a:rPr lang="en-US" sz="2400" baseline="0" dirty="0" smtClean="0"/>
                        <a:t>EFF Grants</a:t>
                      </a:r>
                    </a:p>
                    <a:p>
                      <a:pPr>
                        <a:buFont typeface="Wingdings" charset="2"/>
                        <a:buChar char="²"/>
                      </a:pPr>
                      <a:r>
                        <a:rPr lang="en-US" sz="2400" baseline="0" dirty="0" smtClean="0"/>
                        <a:t>Private Foundations</a:t>
                      </a:r>
                    </a:p>
                    <a:p>
                      <a:pPr>
                        <a:buFont typeface="Wingdings" charset="2"/>
                        <a:buChar char="²"/>
                      </a:pPr>
                      <a:endParaRPr lang="en-US" sz="2400" dirty="0"/>
                    </a:p>
                  </a:txBody>
                  <a:tcPr/>
                </a:tc>
              </a:tr>
            </a:tbl>
          </a:graphicData>
        </a:graphic>
      </p:graphicFrame>
      <p:graphicFrame>
        <p:nvGraphicFramePr>
          <p:cNvPr id="56" name="Table 55"/>
          <p:cNvGraphicFramePr>
            <a:graphicFrameLocks noGrp="1"/>
          </p:cNvGraphicFramePr>
          <p:nvPr/>
        </p:nvGraphicFramePr>
        <p:xfrm>
          <a:off x="22788563" y="21742400"/>
          <a:ext cx="9055097" cy="10134601"/>
        </p:xfrm>
        <a:graphic>
          <a:graphicData uri="http://schemas.openxmlformats.org/drawingml/2006/table">
            <a:tbl>
              <a:tblPr firstRow="1" bandRow="1">
                <a:tableStyleId>{5C22544A-7EE6-4342-B048-85BDC9FD1C3A}</a:tableStyleId>
              </a:tblPr>
              <a:tblGrid>
                <a:gridCol w="3331631"/>
                <a:gridCol w="5723466"/>
              </a:tblGrid>
              <a:tr h="2796516">
                <a:tc>
                  <a:txBody>
                    <a:bodyPr/>
                    <a:lstStyle/>
                    <a:p>
                      <a:r>
                        <a:rPr lang="en-US" dirty="0" smtClean="0">
                          <a:solidFill>
                            <a:schemeClr val="tx1">
                              <a:lumMod val="95000"/>
                              <a:lumOff val="5000"/>
                            </a:schemeClr>
                          </a:solidFill>
                        </a:rPr>
                        <a:t>Timeline (3</a:t>
                      </a:r>
                      <a:r>
                        <a:rPr lang="en-US" baseline="0" dirty="0" smtClean="0">
                          <a:solidFill>
                            <a:schemeClr val="tx1">
                              <a:lumMod val="95000"/>
                              <a:lumOff val="5000"/>
                            </a:schemeClr>
                          </a:solidFill>
                        </a:rPr>
                        <a:t> years</a:t>
                      </a:r>
                      <a:r>
                        <a:rPr lang="en-US" dirty="0" smtClean="0">
                          <a:solidFill>
                            <a:schemeClr val="tx1">
                              <a:lumMod val="95000"/>
                              <a:lumOff val="5000"/>
                            </a:schemeClr>
                          </a:solidFill>
                        </a:rPr>
                        <a:t>)</a:t>
                      </a:r>
                    </a:p>
                    <a:p>
                      <a:r>
                        <a:rPr lang="en-US" dirty="0" smtClean="0">
                          <a:solidFill>
                            <a:schemeClr val="tx1">
                              <a:lumMod val="95000"/>
                              <a:lumOff val="5000"/>
                            </a:schemeClr>
                          </a:solidFill>
                        </a:rPr>
                        <a:t>September 2013-2020</a:t>
                      </a:r>
                    </a:p>
                  </a:txBody>
                  <a:tcPr>
                    <a:solidFill>
                      <a:srgbClr val="C0C0C0"/>
                    </a:solidFill>
                  </a:tcPr>
                </a:tc>
                <a:tc>
                  <a:txBody>
                    <a:bodyPr/>
                    <a:lstStyle/>
                    <a:p>
                      <a:pPr marL="342900" indent="-342900">
                        <a:buFont typeface="+mj-lt"/>
                        <a:buAutoNum type="arabicPeriod"/>
                      </a:pPr>
                      <a:r>
                        <a:rPr lang="en-US" dirty="0" smtClean="0">
                          <a:solidFill>
                            <a:schemeClr val="tx1">
                              <a:lumMod val="95000"/>
                              <a:lumOff val="5000"/>
                            </a:schemeClr>
                          </a:solidFill>
                        </a:rPr>
                        <a:t>Start the program </a:t>
                      </a:r>
                      <a:r>
                        <a:rPr lang="en-US" baseline="0" dirty="0" smtClean="0">
                          <a:solidFill>
                            <a:schemeClr val="tx1">
                              <a:lumMod val="95000"/>
                              <a:lumOff val="5000"/>
                            </a:schemeClr>
                          </a:solidFill>
                        </a:rPr>
                        <a:t> for school year</a:t>
                      </a:r>
                      <a:r>
                        <a:rPr lang="en-US" dirty="0" smtClean="0">
                          <a:solidFill>
                            <a:schemeClr val="tx1">
                              <a:lumMod val="95000"/>
                              <a:lumOff val="5000"/>
                            </a:schemeClr>
                          </a:solidFill>
                        </a:rPr>
                        <a:t> 2013-2014</a:t>
                      </a:r>
                    </a:p>
                    <a:p>
                      <a:pPr marL="342900" indent="-342900">
                        <a:buFont typeface="+mj-lt"/>
                        <a:buAutoNum type="arabicPeriod"/>
                      </a:pPr>
                      <a:r>
                        <a:rPr lang="en-US" dirty="0" smtClean="0">
                          <a:solidFill>
                            <a:schemeClr val="tx1">
                              <a:lumMod val="95000"/>
                              <a:lumOff val="5000"/>
                            </a:schemeClr>
                          </a:solidFill>
                        </a:rPr>
                        <a:t>The first</a:t>
                      </a:r>
                      <a:r>
                        <a:rPr lang="en-US" baseline="0" dirty="0" smtClean="0">
                          <a:solidFill>
                            <a:schemeClr val="tx1">
                              <a:lumMod val="95000"/>
                              <a:lumOff val="5000"/>
                            </a:schemeClr>
                          </a:solidFill>
                        </a:rPr>
                        <a:t> year of the program will start with 4</a:t>
                      </a:r>
                      <a:r>
                        <a:rPr lang="en-US" baseline="30000" dirty="0" smtClean="0">
                          <a:solidFill>
                            <a:schemeClr val="tx1">
                              <a:lumMod val="95000"/>
                              <a:lumOff val="5000"/>
                            </a:schemeClr>
                          </a:solidFill>
                        </a:rPr>
                        <a:t>th</a:t>
                      </a:r>
                      <a:r>
                        <a:rPr lang="en-US" baseline="0" dirty="0" smtClean="0">
                          <a:solidFill>
                            <a:schemeClr val="tx1">
                              <a:lumMod val="95000"/>
                              <a:lumOff val="5000"/>
                            </a:schemeClr>
                          </a:solidFill>
                        </a:rPr>
                        <a:t> and 5</a:t>
                      </a:r>
                      <a:r>
                        <a:rPr lang="en-US" baseline="30000" dirty="0" smtClean="0">
                          <a:solidFill>
                            <a:schemeClr val="tx1">
                              <a:lumMod val="95000"/>
                              <a:lumOff val="5000"/>
                            </a:schemeClr>
                          </a:solidFill>
                        </a:rPr>
                        <a:t>th</a:t>
                      </a:r>
                      <a:r>
                        <a:rPr lang="en-US" baseline="0" dirty="0" smtClean="0">
                          <a:solidFill>
                            <a:schemeClr val="tx1">
                              <a:lumMod val="95000"/>
                              <a:lumOff val="5000"/>
                            </a:schemeClr>
                          </a:solidFill>
                        </a:rPr>
                        <a:t> grades</a:t>
                      </a:r>
                    </a:p>
                    <a:p>
                      <a:pPr marL="342900" indent="-342900">
                        <a:buFont typeface="+mj-lt"/>
                        <a:buAutoNum type="arabicPeriod"/>
                      </a:pPr>
                      <a:r>
                        <a:rPr lang="en-US" baseline="0" dirty="0" smtClean="0">
                          <a:solidFill>
                            <a:schemeClr val="tx1">
                              <a:lumMod val="95000"/>
                              <a:lumOff val="5000"/>
                            </a:schemeClr>
                          </a:solidFill>
                        </a:rPr>
                        <a:t>The second year will of the program will include 3</a:t>
                      </a:r>
                      <a:r>
                        <a:rPr lang="en-US" baseline="30000" dirty="0" smtClean="0">
                          <a:solidFill>
                            <a:schemeClr val="tx1">
                              <a:lumMod val="95000"/>
                              <a:lumOff val="5000"/>
                            </a:schemeClr>
                          </a:solidFill>
                        </a:rPr>
                        <a:t>rd</a:t>
                      </a:r>
                      <a:r>
                        <a:rPr lang="en-US" baseline="0" dirty="0" smtClean="0">
                          <a:solidFill>
                            <a:schemeClr val="tx1">
                              <a:lumMod val="95000"/>
                              <a:lumOff val="5000"/>
                            </a:schemeClr>
                          </a:solidFill>
                        </a:rPr>
                        <a:t> and 2</a:t>
                      </a:r>
                      <a:r>
                        <a:rPr lang="en-US" baseline="30000" dirty="0" smtClean="0">
                          <a:solidFill>
                            <a:schemeClr val="tx1">
                              <a:lumMod val="95000"/>
                              <a:lumOff val="5000"/>
                            </a:schemeClr>
                          </a:solidFill>
                        </a:rPr>
                        <a:t>nd</a:t>
                      </a:r>
                      <a:r>
                        <a:rPr lang="en-US" baseline="0" dirty="0" smtClean="0">
                          <a:solidFill>
                            <a:schemeClr val="tx1">
                              <a:lumMod val="95000"/>
                              <a:lumOff val="5000"/>
                            </a:schemeClr>
                          </a:solidFill>
                        </a:rPr>
                        <a:t> grades</a:t>
                      </a:r>
                    </a:p>
                    <a:p>
                      <a:pPr marL="342900" indent="-342900">
                        <a:buFont typeface="+mj-lt"/>
                        <a:buAutoNum type="arabicPeriod"/>
                      </a:pPr>
                      <a:r>
                        <a:rPr lang="en-US" baseline="0" dirty="0" smtClean="0">
                          <a:solidFill>
                            <a:schemeClr val="tx1">
                              <a:lumMod val="95000"/>
                              <a:lumOff val="5000"/>
                            </a:schemeClr>
                          </a:solidFill>
                        </a:rPr>
                        <a:t>The final year will include 1</a:t>
                      </a:r>
                      <a:r>
                        <a:rPr lang="en-US" baseline="30000" dirty="0" smtClean="0">
                          <a:solidFill>
                            <a:schemeClr val="tx1">
                              <a:lumMod val="95000"/>
                              <a:lumOff val="5000"/>
                            </a:schemeClr>
                          </a:solidFill>
                        </a:rPr>
                        <a:t>st</a:t>
                      </a:r>
                      <a:r>
                        <a:rPr lang="en-US" baseline="0" dirty="0" smtClean="0">
                          <a:solidFill>
                            <a:schemeClr val="tx1">
                              <a:lumMod val="95000"/>
                              <a:lumOff val="5000"/>
                            </a:schemeClr>
                          </a:solidFill>
                        </a:rPr>
                        <a:t> and kinder grades</a:t>
                      </a:r>
                      <a:endParaRPr lang="en-US" dirty="0">
                        <a:solidFill>
                          <a:schemeClr val="tx1">
                            <a:lumMod val="95000"/>
                            <a:lumOff val="5000"/>
                          </a:schemeClr>
                        </a:solidFill>
                      </a:endParaRPr>
                    </a:p>
                  </a:txBody>
                  <a:tcPr>
                    <a:solidFill>
                      <a:srgbClr val="C0C0C0"/>
                    </a:solidFill>
                  </a:tcPr>
                </a:tc>
              </a:tr>
              <a:tr h="2491945">
                <a:tc>
                  <a:txBody>
                    <a:bodyPr/>
                    <a:lstStyle/>
                    <a:p>
                      <a:r>
                        <a:rPr lang="en-US" b="1" dirty="0" smtClean="0"/>
                        <a:t>Training</a:t>
                      </a:r>
                      <a:r>
                        <a:rPr lang="en-US" dirty="0" smtClean="0"/>
                        <a:t> (Professional Development)</a:t>
                      </a:r>
                      <a:r>
                        <a:rPr lang="en-US" baseline="0" dirty="0" smtClean="0"/>
                        <a:t>  </a:t>
                      </a:r>
                      <a:endParaRPr lang="en-US" dirty="0"/>
                    </a:p>
                  </a:txBody>
                  <a:tcPr/>
                </a:tc>
                <a:tc>
                  <a:txBody>
                    <a:bodyPr/>
                    <a:lstStyle/>
                    <a:p>
                      <a:pPr>
                        <a:buFont typeface="Wingdings" charset="2"/>
                        <a:buChar char="Ø"/>
                      </a:pPr>
                      <a:r>
                        <a:rPr lang="en-US" b="1" dirty="0" smtClean="0"/>
                        <a:t>Parents</a:t>
                      </a:r>
                      <a:r>
                        <a:rPr lang="en-US" b="1" baseline="0" dirty="0" smtClean="0"/>
                        <a:t> sign agreement on proper usage, monitor and care contract</a:t>
                      </a:r>
                    </a:p>
                    <a:p>
                      <a:pPr>
                        <a:buFont typeface="Wingdings" charset="2"/>
                        <a:buChar char="Ø"/>
                      </a:pPr>
                      <a:r>
                        <a:rPr lang="en-US" b="1" baseline="0" dirty="0" smtClean="0"/>
                        <a:t>Students sign agreement on proper usage and care contract. Students receive workshop usage on applications</a:t>
                      </a:r>
                    </a:p>
                    <a:p>
                      <a:pPr>
                        <a:buFont typeface="Wingdings" charset="2"/>
                        <a:buChar char="Ø"/>
                      </a:pPr>
                      <a:r>
                        <a:rPr lang="en-US" b="1" baseline="0" dirty="0" smtClean="0"/>
                        <a:t>Teachers sign agreement on proper usage, monitor and care contract. Teachers receive workshop usage on applications</a:t>
                      </a:r>
                      <a:endParaRPr lang="en-US" b="1" dirty="0"/>
                    </a:p>
                  </a:txBody>
                  <a:tcPr/>
                </a:tc>
              </a:tr>
              <a:tr h="1457095">
                <a:tc>
                  <a:txBody>
                    <a:bodyPr/>
                    <a:lstStyle/>
                    <a:p>
                      <a:r>
                        <a:rPr lang="en-US" sz="1800" b="1" kern="1200" dirty="0" smtClean="0">
                          <a:solidFill>
                            <a:schemeClr val="dk1"/>
                          </a:solidFill>
                          <a:latin typeface="+mn-lt"/>
                          <a:ea typeface="+mn-ea"/>
                          <a:cs typeface="+mn-cs"/>
                        </a:rPr>
                        <a:t>NETS*S  (</a:t>
                      </a:r>
                      <a:r>
                        <a:rPr lang="en-US" sz="1800" b="0" kern="1200" dirty="0" smtClean="0">
                          <a:solidFill>
                            <a:schemeClr val="dk1"/>
                          </a:solidFill>
                          <a:latin typeface="+mn-lt"/>
                          <a:ea typeface="+mn-ea"/>
                          <a:cs typeface="+mn-cs"/>
                        </a:rPr>
                        <a:t>National Education Technology Standards for Students</a:t>
                      </a:r>
                      <a:r>
                        <a:rPr lang="en-US" sz="1800" b="1" kern="1200" dirty="0" smtClean="0">
                          <a:solidFill>
                            <a:schemeClr val="dk1"/>
                          </a:solidFill>
                          <a:latin typeface="+mn-lt"/>
                          <a:ea typeface="+mn-ea"/>
                          <a:cs typeface="+mn-cs"/>
                        </a:rPr>
                        <a:t>)</a:t>
                      </a:r>
                      <a:r>
                        <a:rPr lang="en-US" dirty="0" smtClean="0"/>
                        <a:t> </a:t>
                      </a:r>
                      <a:endParaRPr lang="en-US" dirty="0"/>
                    </a:p>
                  </a:txBody>
                  <a:tcPr>
                    <a:solidFill>
                      <a:schemeClr val="bg2">
                        <a:lumMod val="20000"/>
                        <a:lumOff val="80000"/>
                      </a:schemeClr>
                    </a:solidFill>
                  </a:tcPr>
                </a:tc>
                <a:tc>
                  <a:txBody>
                    <a:bodyPr/>
                    <a:lstStyle/>
                    <a:p>
                      <a:pPr lvl="0">
                        <a:buFont typeface="Wingdings" charset="2"/>
                        <a:buChar char="Ø"/>
                      </a:pPr>
                      <a:r>
                        <a:rPr lang="en-US" dirty="0" smtClean="0"/>
                        <a:t>Scope an sequence</a:t>
                      </a:r>
                      <a:r>
                        <a:rPr lang="en-US" baseline="0" dirty="0" smtClean="0"/>
                        <a:t> K-5 (4J TILT program)</a:t>
                      </a:r>
                      <a:endParaRPr lang="en-US" dirty="0"/>
                    </a:p>
                  </a:txBody>
                  <a:tcPr>
                    <a:solidFill>
                      <a:schemeClr val="bg2">
                        <a:lumMod val="20000"/>
                        <a:lumOff val="80000"/>
                      </a:schemeClr>
                    </a:solidFill>
                  </a:tcPr>
                </a:tc>
              </a:tr>
              <a:tr h="3389045">
                <a:tc>
                  <a:txBody>
                    <a:bodyPr/>
                    <a:lstStyle/>
                    <a:p>
                      <a:r>
                        <a:rPr lang="en-US" sz="1800" b="1" kern="1200" dirty="0" smtClean="0">
                          <a:solidFill>
                            <a:schemeClr val="dk1"/>
                          </a:solidFill>
                          <a:latin typeface="+mn-lt"/>
                          <a:ea typeface="+mn-ea"/>
                          <a:cs typeface="+mn-cs"/>
                        </a:rPr>
                        <a:t>Monitoring and Evaluation</a:t>
                      </a:r>
                      <a:r>
                        <a:rPr lang="en-US" dirty="0" smtClean="0"/>
                        <a:t> </a:t>
                      </a:r>
                      <a:endParaRPr lang="en-US" dirty="0"/>
                    </a:p>
                  </a:txBody>
                  <a:tcPr>
                    <a:solidFill>
                      <a:schemeClr val="bg1">
                        <a:lumMod val="65000"/>
                      </a:schemeClr>
                    </a:solidFill>
                  </a:tcPr>
                </a:tc>
                <a:tc>
                  <a:txBody>
                    <a:bodyPr/>
                    <a:lstStyle/>
                    <a:p>
                      <a:pPr lvl="0">
                        <a:buFont typeface="Wingdings" charset="2"/>
                        <a:buChar char="q"/>
                      </a:pPr>
                      <a:r>
                        <a:rPr lang="en-US" baseline="0" dirty="0" smtClean="0"/>
                        <a:t>Data reviewed by technology team</a:t>
                      </a:r>
                    </a:p>
                    <a:p>
                      <a:pPr lvl="0">
                        <a:buFont typeface="Wingdings" charset="2"/>
                        <a:buChar char="q"/>
                      </a:pPr>
                      <a:r>
                        <a:rPr lang="en-US" baseline="0" dirty="0" smtClean="0"/>
                        <a:t>School’s Site council</a:t>
                      </a:r>
                    </a:p>
                    <a:p>
                      <a:pPr lvl="0">
                        <a:buFont typeface="Wingdings" charset="2"/>
                        <a:buChar char="q"/>
                      </a:pPr>
                      <a:r>
                        <a:rPr lang="en-US" baseline="0" dirty="0" smtClean="0"/>
                        <a:t>Articulated scope and sequence K-5</a:t>
                      </a:r>
                    </a:p>
                    <a:p>
                      <a:pPr lvl="0">
                        <a:buFont typeface="Wingdings" charset="2"/>
                        <a:buChar char="q"/>
                      </a:pPr>
                      <a:r>
                        <a:rPr lang="en-US" baseline="0" dirty="0" smtClean="0"/>
                        <a:t>Software and applications to support second language learning</a:t>
                      </a:r>
                    </a:p>
                    <a:p>
                      <a:pPr lvl="0">
                        <a:buFont typeface="Wingdings" charset="2"/>
                        <a:buChar char="q"/>
                      </a:pPr>
                      <a:r>
                        <a:rPr lang="en-US" baseline="0" dirty="0" smtClean="0"/>
                        <a:t>Technology curriculum with benchmark goals</a:t>
                      </a:r>
                    </a:p>
                    <a:p>
                      <a:pPr lvl="0">
                        <a:buFont typeface="Wingdings" charset="2"/>
                        <a:buChar char="q"/>
                      </a:pPr>
                      <a:r>
                        <a:rPr lang="en-US" baseline="0" dirty="0" smtClean="0"/>
                        <a:t> Teachers and Staff professional development</a:t>
                      </a:r>
                    </a:p>
                    <a:p>
                      <a:pPr lvl="0">
                        <a:buFont typeface="Wingdings" charset="2"/>
                        <a:buChar char="q"/>
                      </a:pPr>
                      <a:r>
                        <a:rPr lang="en-US" baseline="0" dirty="0" smtClean="0"/>
                        <a:t>Parent workshops on technology</a:t>
                      </a:r>
                    </a:p>
                    <a:p>
                      <a:pPr lvl="0">
                        <a:buFont typeface="Wingdings" charset="2"/>
                        <a:buChar char="q"/>
                      </a:pPr>
                      <a:r>
                        <a:rPr lang="en-US" baseline="0" dirty="0" smtClean="0"/>
                        <a:t>Grade level websites</a:t>
                      </a:r>
                    </a:p>
                    <a:p>
                      <a:pPr lvl="0">
                        <a:buFont typeface="Wingdings" charset="2"/>
                        <a:buChar char="q"/>
                      </a:pPr>
                      <a:r>
                        <a:rPr lang="en-US" baseline="0" dirty="0" smtClean="0"/>
                        <a:t>Reports for Administration and stakeholder groups</a:t>
                      </a:r>
                    </a:p>
                    <a:p>
                      <a:pPr lvl="0">
                        <a:buFont typeface="Wingdings" charset="2"/>
                        <a:buChar char="q"/>
                      </a:pPr>
                      <a:r>
                        <a:rPr lang="en-US" baseline="0" dirty="0" smtClean="0"/>
                        <a:t>District level tech support once every two weeks</a:t>
                      </a:r>
                      <a:endParaRPr lang="en-US" dirty="0"/>
                    </a:p>
                  </a:txBody>
                  <a:tcPr>
                    <a:solidFill>
                      <a:schemeClr val="bg1">
                        <a:lumMod val="65000"/>
                      </a:schemeClr>
                    </a:solidFill>
                  </a:tcPr>
                </a:tc>
              </a:tr>
            </a:tbl>
          </a:graphicData>
        </a:graphic>
      </p:graphicFrame>
      <p:sp>
        <p:nvSpPr>
          <p:cNvPr id="63542" name="TextBox 56"/>
          <p:cNvSpPr txBox="1">
            <a:spLocks noChangeArrowheads="1"/>
          </p:cNvSpPr>
          <p:nvPr/>
        </p:nvSpPr>
        <p:spPr bwMode="auto">
          <a:xfrm>
            <a:off x="33655000" y="6400801"/>
            <a:ext cx="8763000" cy="8125300"/>
          </a:xfrm>
          <a:prstGeom prst="rect">
            <a:avLst/>
          </a:prstGeom>
          <a:noFill/>
          <a:ln w="9525">
            <a:noFill/>
            <a:miter lim="800000"/>
            <a:headEnd/>
            <a:tailEnd/>
          </a:ln>
        </p:spPr>
        <p:txBody>
          <a:bodyPr wrap="square">
            <a:prstTxWarp prst="textNoShape">
              <a:avLst/>
            </a:prstTxWarp>
            <a:spAutoFit/>
          </a:bodyPr>
          <a:lstStyle/>
          <a:p>
            <a:pPr>
              <a:buFont typeface="Wingdings" charset="2"/>
              <a:buChar char="v"/>
            </a:pPr>
            <a:r>
              <a:rPr lang="en-US" dirty="0" smtClean="0"/>
              <a:t>Apple care for </a:t>
            </a:r>
            <a:r>
              <a:rPr lang="en-US" dirty="0" err="1" smtClean="0"/>
              <a:t>iPad</a:t>
            </a:r>
            <a:r>
              <a:rPr lang="en-US" dirty="0" smtClean="0"/>
              <a:t> minis</a:t>
            </a:r>
          </a:p>
          <a:p>
            <a:endParaRPr lang="en-US" dirty="0" smtClean="0"/>
          </a:p>
          <a:p>
            <a:pPr>
              <a:buFont typeface="Wingdings" charset="2"/>
              <a:buChar char="v"/>
            </a:pPr>
            <a:r>
              <a:rPr lang="en-US" dirty="0" smtClean="0"/>
              <a:t>Insurance and maintenance</a:t>
            </a:r>
          </a:p>
          <a:p>
            <a:pPr>
              <a:buFont typeface="Wingdings" charset="2"/>
              <a:buChar char="v"/>
            </a:pPr>
            <a:endParaRPr lang="en-US" dirty="0" smtClean="0"/>
          </a:p>
          <a:p>
            <a:pPr>
              <a:buFont typeface="Wingdings" charset="2"/>
              <a:buChar char="v"/>
            </a:pPr>
            <a:r>
              <a:rPr lang="en-US" dirty="0" smtClean="0"/>
              <a:t>Professional </a:t>
            </a:r>
            <a:r>
              <a:rPr lang="en-US" smtClean="0"/>
              <a:t>Development for </a:t>
            </a:r>
            <a:r>
              <a:rPr lang="en-US" dirty="0" smtClean="0"/>
              <a:t>Staff</a:t>
            </a:r>
          </a:p>
          <a:p>
            <a:pPr>
              <a:buFont typeface="Wingdings" charset="2"/>
              <a:buChar char="v"/>
            </a:pPr>
            <a:endParaRPr lang="en-US" dirty="0" smtClean="0"/>
          </a:p>
          <a:p>
            <a:pPr>
              <a:buFont typeface="Wingdings" charset="2"/>
              <a:buChar char="v"/>
            </a:pPr>
            <a:r>
              <a:rPr lang="en-US" dirty="0" smtClean="0"/>
              <a:t>Install motion sensors for increase security in the building</a:t>
            </a:r>
          </a:p>
          <a:p>
            <a:pPr>
              <a:buFont typeface="Wingdings" charset="2"/>
              <a:buChar char="v"/>
            </a:pPr>
            <a:endParaRPr lang="en-US" dirty="0" smtClean="0"/>
          </a:p>
          <a:p>
            <a:pPr>
              <a:buFont typeface="Wingdings" charset="2"/>
              <a:buChar char="v"/>
            </a:pPr>
            <a:r>
              <a:rPr lang="en-US" dirty="0" smtClean="0"/>
              <a:t>Memorandum of understanding with Eugene police</a:t>
            </a:r>
          </a:p>
          <a:p>
            <a:pPr>
              <a:buFont typeface="Wingdings" charset="2"/>
              <a:buChar char="v"/>
            </a:pPr>
            <a:endParaRPr lang="en-US" dirty="0" smtClean="0"/>
          </a:p>
          <a:p>
            <a:pPr>
              <a:buFont typeface="Wingdings" charset="2"/>
              <a:buChar char="v"/>
            </a:pPr>
            <a:r>
              <a:rPr lang="en-US" dirty="0" smtClean="0"/>
              <a:t> Cost of Applications</a:t>
            </a:r>
          </a:p>
          <a:p>
            <a:pPr>
              <a:buFont typeface="Wingdings" charset="2"/>
              <a:buChar char="v"/>
            </a:pPr>
            <a:endParaRPr lang="en-US" dirty="0" smtClean="0"/>
          </a:p>
          <a:p>
            <a:pPr>
              <a:buFont typeface="Wingdings" charset="2"/>
              <a:buChar char="v"/>
            </a:pPr>
            <a:r>
              <a:rPr lang="en-US" dirty="0" smtClean="0"/>
              <a:t>Cost of hard cases &amp; chargers</a:t>
            </a:r>
          </a:p>
          <a:p>
            <a:pPr>
              <a:buFont typeface="Wingdings" charset="2"/>
              <a:buChar char="v"/>
            </a:pPr>
            <a:endParaRPr lang="en-US" dirty="0" smtClean="0"/>
          </a:p>
          <a:p>
            <a:pPr>
              <a:buFont typeface="Wingdings" charset="2"/>
              <a:buChar char="v"/>
            </a:pPr>
            <a:r>
              <a:rPr lang="en-US" dirty="0" smtClean="0"/>
              <a:t> School wide licenses</a:t>
            </a:r>
          </a:p>
          <a:p>
            <a:pPr>
              <a:buFont typeface="Wingdings" charset="2"/>
              <a:buChar char="v"/>
            </a:pPr>
            <a:endParaRPr lang="en-US" dirty="0" smtClean="0"/>
          </a:p>
          <a:p>
            <a:pPr>
              <a:buFont typeface="Wingdings" charset="2"/>
              <a:buChar char="v"/>
            </a:pPr>
            <a:r>
              <a:rPr lang="en-US" dirty="0" smtClean="0"/>
              <a:t>Wireless internet connection in the building </a:t>
            </a:r>
          </a:p>
          <a:p>
            <a:endParaRPr lang="en-US" dirty="0" smtClean="0"/>
          </a:p>
        </p:txBody>
      </p:sp>
      <p:sp>
        <p:nvSpPr>
          <p:cNvPr id="63543" name="Text Box 688"/>
          <p:cNvSpPr txBox="1">
            <a:spLocks noChangeArrowheads="1"/>
          </p:cNvSpPr>
          <p:nvPr/>
        </p:nvSpPr>
        <p:spPr bwMode="auto">
          <a:xfrm>
            <a:off x="12039600" y="22699663"/>
            <a:ext cx="8788400" cy="6986528"/>
          </a:xfrm>
          <a:prstGeom prst="rect">
            <a:avLst/>
          </a:prstGeom>
          <a:noFill/>
          <a:ln w="9525">
            <a:noFill/>
            <a:miter lim="800000"/>
            <a:headEnd/>
            <a:tailEnd/>
          </a:ln>
        </p:spPr>
        <p:txBody>
          <a:bodyPr>
            <a:prstTxWarp prst="textNoShape">
              <a:avLst/>
            </a:prstTxWarp>
            <a:spAutoFit/>
          </a:bodyPr>
          <a:lstStyle/>
          <a:p>
            <a:r>
              <a:rPr lang="en-US" sz="2800" dirty="0" smtClean="0"/>
              <a:t>Wang, Li.  (2005)The Advantages of Using Technology in Second Language Education.</a:t>
            </a:r>
          </a:p>
          <a:p>
            <a:endParaRPr lang="en-US" sz="2800" dirty="0" smtClean="0"/>
          </a:p>
          <a:p>
            <a:r>
              <a:rPr lang="en-US" sz="2800" dirty="0" smtClean="0"/>
              <a:t>Chen, </a:t>
            </a:r>
            <a:r>
              <a:rPr lang="en-US" sz="2800" dirty="0" err="1" smtClean="0"/>
              <a:t>Jie</a:t>
            </a:r>
            <a:r>
              <a:rPr lang="en-US" sz="2800" dirty="0" smtClean="0"/>
              <a:t> and </a:t>
            </a:r>
            <a:r>
              <a:rPr lang="en-US" sz="2800" dirty="0" err="1" smtClean="0"/>
              <a:t>Dym</a:t>
            </a:r>
            <a:r>
              <a:rPr lang="en-US" sz="2800" dirty="0" smtClean="0"/>
              <a:t>, Warren. (2003) Using Computer Technology to Bridge School and Community.</a:t>
            </a:r>
          </a:p>
          <a:p>
            <a:endParaRPr lang="en-US" sz="2800" dirty="0" smtClean="0"/>
          </a:p>
          <a:p>
            <a:r>
              <a:rPr lang="en-US" sz="2800" dirty="0" smtClean="0"/>
              <a:t>Puente, Kelly. (2012) Mobile Devices Drive Creative Instruction. </a:t>
            </a:r>
          </a:p>
          <a:p>
            <a:endParaRPr lang="en-US" sz="2800" dirty="0" smtClean="0"/>
          </a:p>
          <a:p>
            <a:r>
              <a:rPr lang="en-US" sz="2800" dirty="0" smtClean="0"/>
              <a:t>Dukes, Christina. Best Practices for Integrating technology into English Language Instruction</a:t>
            </a:r>
            <a:r>
              <a:rPr lang="en-US" sz="2800" dirty="0" smtClean="0"/>
              <a:t> </a:t>
            </a:r>
          </a:p>
          <a:p>
            <a:endParaRPr lang="en-US" sz="2800" dirty="0" smtClean="0"/>
          </a:p>
          <a:p>
            <a:r>
              <a:rPr lang="en-US" sz="2800" dirty="0" smtClean="0"/>
              <a:t>T4.jordan.k12.ut.us (video) Pay Attention</a:t>
            </a:r>
          </a:p>
          <a:p>
            <a:endParaRPr lang="en-US" sz="2800" dirty="0" smtClean="0"/>
          </a:p>
          <a:p>
            <a:endParaRPr lang="en-US" sz="2800" dirty="0" smtClean="0"/>
          </a:p>
          <a:p>
            <a:endParaRPr lang="en-US" sz="2800" dirty="0"/>
          </a:p>
          <a:p>
            <a:r>
              <a:rPr lang="en-US" sz="2800" dirty="0" smtClean="0"/>
              <a:t> </a:t>
            </a:r>
            <a:endParaRPr lang="en-US" sz="2800" dirty="0"/>
          </a:p>
        </p:txBody>
      </p:sp>
      <p:sp>
        <p:nvSpPr>
          <p:cNvPr id="63544" name="Text Box 120"/>
          <p:cNvSpPr txBox="1">
            <a:spLocks noChangeArrowheads="1"/>
          </p:cNvSpPr>
          <p:nvPr/>
        </p:nvSpPr>
        <p:spPr bwMode="auto">
          <a:xfrm>
            <a:off x="33078738" y="14290675"/>
            <a:ext cx="9971087" cy="795338"/>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a:solidFill>
                  <a:schemeClr val="bg1"/>
                </a:solidFill>
              </a:rPr>
              <a:t>         </a:t>
            </a:r>
            <a:r>
              <a:rPr lang="en-US" sz="3600" b="1" i="1"/>
              <a:t>Intended Outcomes</a:t>
            </a:r>
          </a:p>
          <a:p>
            <a:pPr eaLnBrk="0" hangingPunct="0">
              <a:spcBef>
                <a:spcPct val="50000"/>
              </a:spcBef>
            </a:pPr>
            <a:endParaRPr lang="en-US" sz="3600"/>
          </a:p>
          <a:p>
            <a:pPr eaLnBrk="0" hangingPunct="0">
              <a:spcBef>
                <a:spcPct val="50000"/>
              </a:spcBef>
            </a:pPr>
            <a:endParaRPr lang="en-US" sz="3400" b="1"/>
          </a:p>
        </p:txBody>
      </p:sp>
      <p:sp>
        <p:nvSpPr>
          <p:cNvPr id="63545" name="TextBox 62"/>
          <p:cNvSpPr txBox="1">
            <a:spLocks noChangeArrowheads="1"/>
          </p:cNvSpPr>
          <p:nvPr/>
        </p:nvSpPr>
        <p:spPr bwMode="auto">
          <a:xfrm>
            <a:off x="38163500" y="17780000"/>
            <a:ext cx="3416300" cy="1878013"/>
          </a:xfrm>
          <a:prstGeom prst="rect">
            <a:avLst/>
          </a:prstGeom>
          <a:noFill/>
          <a:ln w="9525">
            <a:noFill/>
            <a:miter lim="800000"/>
            <a:headEnd/>
            <a:tailEnd/>
          </a:ln>
        </p:spPr>
        <p:txBody>
          <a:bodyPr>
            <a:prstTxWarp prst="textNoShape">
              <a:avLst/>
            </a:prstTxWarp>
            <a:spAutoFit/>
          </a:bodyPr>
          <a:lstStyle/>
          <a:p>
            <a:endParaRPr lang="en-US"/>
          </a:p>
          <a:p>
            <a:endParaRPr lang="en-US"/>
          </a:p>
          <a:p>
            <a:endParaRPr lang="en-US"/>
          </a:p>
          <a:p>
            <a:endParaRPr lang="en-US"/>
          </a:p>
        </p:txBody>
      </p:sp>
      <p:sp>
        <p:nvSpPr>
          <p:cNvPr id="66" name="TextBox 65"/>
          <p:cNvSpPr txBox="1"/>
          <p:nvPr/>
        </p:nvSpPr>
        <p:spPr>
          <a:xfrm>
            <a:off x="33451800" y="15421300"/>
            <a:ext cx="9220200" cy="17497100"/>
          </a:xfrm>
          <a:prstGeom prst="rect">
            <a:avLst/>
          </a:prstGeom>
          <a:noFill/>
        </p:spPr>
        <p:txBody>
          <a:bodyPr wrap="square">
            <a:spAutoFit/>
          </a:bodyPr>
          <a:lstStyle/>
          <a:p>
            <a:pPr marL="514350" indent="-514350">
              <a:defRPr/>
            </a:pPr>
            <a:r>
              <a:rPr lang="en-US" dirty="0" smtClean="0">
                <a:latin typeface="Arial Narrow" pitchFamily="-106" charset="0"/>
              </a:rPr>
              <a:t>1. Teachers will increase their confidence integrating technology into the curriculum providing an array of general-purpose tools to students as essential learning tools.</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2. Teachers will be provided with curriculum and instructional materials that exploit the capabilities of the </a:t>
            </a:r>
            <a:r>
              <a:rPr lang="en-US" dirty="0" err="1" smtClean="0">
                <a:latin typeface="Arial Narrow" pitchFamily="-106" charset="0"/>
              </a:rPr>
              <a:t>i</a:t>
            </a:r>
            <a:r>
              <a:rPr lang="en-US" dirty="0" smtClean="0">
                <a:latin typeface="Arial Narrow" pitchFamily="-106" charset="0"/>
              </a:rPr>
              <a:t>-pad mini.</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3. Students will have the capacity to access a wealth of information for their development in second language learning.</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4. Teachers will be able to enhance reading, writing, speaking, &amp; listening in Spanish.</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5. Students will have the opportunity to engage other students from Spanish speaking countries via internet.</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6. Students learn to become independent and self-directed learners.</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7. Student’s assessment scores improve i.e. </a:t>
            </a:r>
            <a:r>
              <a:rPr lang="en-US" dirty="0" err="1" smtClean="0">
                <a:latin typeface="Arial Narrow" pitchFamily="-106" charset="0"/>
              </a:rPr>
              <a:t>easyCBM</a:t>
            </a:r>
            <a:r>
              <a:rPr lang="en-US" dirty="0" smtClean="0">
                <a:latin typeface="Arial Narrow" pitchFamily="-106" charset="0"/>
              </a:rPr>
              <a:t>, OAKS &amp; in-class assessments.</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8. Parents are engaged and invested in their students gains in second</a:t>
            </a:r>
            <a:r>
              <a:rPr lang="en-US" dirty="0" smtClean="0">
                <a:latin typeface="Arial Narrow" pitchFamily="-106" charset="0"/>
              </a:rPr>
              <a:t> language </a:t>
            </a:r>
            <a:r>
              <a:rPr lang="en-US" dirty="0" smtClean="0">
                <a:latin typeface="Arial Narrow" pitchFamily="-106" charset="0"/>
              </a:rPr>
              <a:t>learning through the technology.</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9. Creating a school community that is 21</a:t>
            </a:r>
            <a:r>
              <a:rPr lang="en-US" baseline="30000" dirty="0" smtClean="0">
                <a:latin typeface="Arial Narrow" pitchFamily="-106" charset="0"/>
              </a:rPr>
              <a:t>st</a:t>
            </a:r>
            <a:r>
              <a:rPr lang="en-US" dirty="0" smtClean="0">
                <a:latin typeface="Arial Narrow" pitchFamily="-106" charset="0"/>
              </a:rPr>
              <a:t> century ready.</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10. Teachers and students become more proficient with different programs i.e.</a:t>
            </a:r>
            <a:r>
              <a:rPr lang="en-US" dirty="0" smtClean="0">
                <a:latin typeface="Arial Narrow" pitchFamily="-106" charset="0"/>
              </a:rPr>
              <a:t> PowerPoint, </a:t>
            </a:r>
            <a:r>
              <a:rPr lang="en-US" dirty="0" smtClean="0">
                <a:latin typeface="Arial Narrow" pitchFamily="-106" charset="0"/>
              </a:rPr>
              <a:t>virtual whiteboard, keynote, etc.</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11. Create digital communities for parents. </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12. Create technology clubs for students.</a:t>
            </a:r>
          </a:p>
          <a:p>
            <a:pPr marL="514350" indent="-514350">
              <a:defRPr/>
            </a:pPr>
            <a:endParaRPr lang="en-US" dirty="0" smtClean="0">
              <a:latin typeface="Arial Narrow" pitchFamily="-106" charset="0"/>
            </a:endParaRPr>
          </a:p>
          <a:p>
            <a:pPr marL="514350" indent="-514350">
              <a:defRPr/>
            </a:pPr>
            <a:r>
              <a:rPr lang="en-US" dirty="0" smtClean="0">
                <a:latin typeface="Arial Narrow" pitchFamily="-106" charset="0"/>
              </a:rPr>
              <a:t>13. Provide multiple platforms for students to learn and for teachers to instruct.</a:t>
            </a:r>
          </a:p>
          <a:p>
            <a:pPr marL="514350" indent="-514350">
              <a:defRPr/>
            </a:pPr>
            <a:endParaRPr lang="en-US" dirty="0" smtClean="0">
              <a:latin typeface="Arial Narrow" pitchFamily="-106" charset="0"/>
            </a:endParaRPr>
          </a:p>
          <a:p>
            <a:pPr marL="514350" indent="-514350">
              <a:buFont typeface="+mj-lt"/>
              <a:buAutoNum type="arabicPeriod"/>
              <a:defRPr/>
            </a:pPr>
            <a:endParaRPr lang="en-US" dirty="0">
              <a:latin typeface="Arial Narrow" pitchFamily="-106" charset="0"/>
            </a:endParaRPr>
          </a:p>
          <a:p>
            <a:pPr>
              <a:defRPr/>
            </a:pPr>
            <a:endParaRPr lang="en-US" dirty="0">
              <a:latin typeface="Arial Narrow" pitchFamily="-106" charset="0"/>
            </a:endParaRPr>
          </a:p>
        </p:txBody>
      </p:sp>
      <p:sp>
        <p:nvSpPr>
          <p:cNvPr id="68" name="TextBox 67"/>
          <p:cNvSpPr txBox="1"/>
          <p:nvPr/>
        </p:nvSpPr>
        <p:spPr>
          <a:xfrm>
            <a:off x="12476163" y="28970127"/>
            <a:ext cx="7602537" cy="2554545"/>
          </a:xfrm>
          <a:prstGeom prst="rect">
            <a:avLst/>
          </a:prstGeom>
          <a:noFill/>
          <a:ln>
            <a:solidFill>
              <a:schemeClr val="bg2">
                <a:lumMod val="50000"/>
              </a:schemeClr>
            </a:solidFill>
          </a:ln>
        </p:spPr>
        <p:txBody>
          <a:bodyPr wrap="square" anchor="ctr">
            <a:spAutoFit/>
          </a:bodyPr>
          <a:lstStyle/>
          <a:p>
            <a:pPr>
              <a:defRPr/>
            </a:pPr>
            <a:r>
              <a:rPr lang="en-US" sz="3200" dirty="0" smtClean="0">
                <a:latin typeface="Brush Script MT"/>
                <a:cs typeface="Brush Script MT"/>
              </a:rPr>
              <a:t>“How do we turn our classrooms into learning engines? Pay attention to our children’s intensely rich information experiences.</a:t>
            </a:r>
            <a:r>
              <a:rPr lang="en-US" sz="3200" dirty="0">
                <a:latin typeface="Brush Script MT"/>
                <a:cs typeface="Brush Script MT"/>
              </a:rPr>
              <a:t>”</a:t>
            </a:r>
          </a:p>
          <a:p>
            <a:pPr>
              <a:defRPr/>
            </a:pPr>
            <a:r>
              <a:rPr lang="en-US" sz="3200" dirty="0">
                <a:latin typeface="Brush Script MT"/>
                <a:cs typeface="Brush Script MT"/>
              </a:rPr>
              <a:t>                                           </a:t>
            </a:r>
            <a:r>
              <a:rPr lang="en-US" sz="3200" dirty="0" smtClean="0">
                <a:latin typeface="Brush Script MT"/>
                <a:cs typeface="Brush Script MT"/>
              </a:rPr>
              <a:t> </a:t>
            </a:r>
            <a:r>
              <a:rPr lang="en-US" sz="3200" dirty="0" err="1" smtClean="0">
                <a:latin typeface="Brush Script MT"/>
                <a:cs typeface="Brush Script MT"/>
              </a:rPr>
              <a:t>Warlick</a:t>
            </a:r>
            <a:r>
              <a:rPr lang="en-US" sz="3200" dirty="0" smtClean="0">
                <a:latin typeface="Brush Script MT"/>
                <a:cs typeface="Brush Script MT"/>
              </a:rPr>
              <a:t>. D. (2008) Teaching and Learning on the Edge of Change</a:t>
            </a:r>
            <a:endParaRPr lang="en-US" sz="3200" dirty="0">
              <a:latin typeface="Brush Script MT"/>
              <a:cs typeface="Brush Script MT"/>
            </a:endParaRPr>
          </a:p>
        </p:txBody>
      </p:sp>
      <p:sp>
        <p:nvSpPr>
          <p:cNvPr id="63549" name="Text Box 689"/>
          <p:cNvSpPr txBox="1">
            <a:spLocks noChangeArrowheads="1"/>
          </p:cNvSpPr>
          <p:nvPr/>
        </p:nvSpPr>
        <p:spPr bwMode="auto">
          <a:xfrm>
            <a:off x="13996988" y="28341638"/>
            <a:ext cx="5053012" cy="461962"/>
          </a:xfrm>
          <a:prstGeom prst="rect">
            <a:avLst/>
          </a:prstGeom>
          <a:solidFill>
            <a:schemeClr val="bg1"/>
          </a:solidFill>
          <a:ln w="9525">
            <a:solidFill>
              <a:schemeClr val="tx1"/>
            </a:solidFill>
            <a:miter lim="800000"/>
            <a:headEnd/>
            <a:tailEnd/>
          </a:ln>
        </p:spPr>
        <p:txBody>
          <a:bodyPr lIns="91426" tIns="45710" rIns="91426" bIns="45710">
            <a:prstTxWarp prst="textNoShape">
              <a:avLst/>
            </a:prstTxWarp>
            <a:spAutoFit/>
          </a:bodyPr>
          <a:lstStyle/>
          <a:p>
            <a:r>
              <a:rPr lang="en-US" sz="2400" dirty="0">
                <a:latin typeface="Apple Chancery" pitchFamily="-1" charset="0"/>
                <a:ea typeface="Apple Chancery" pitchFamily="-1" charset="0"/>
                <a:cs typeface="Apple Chancery" pitchFamily="-1" charset="0"/>
              </a:rPr>
              <a:t>QUOTE:  Technology &amp; Education</a:t>
            </a:r>
          </a:p>
        </p:txBody>
      </p:sp>
      <p:sp>
        <p:nvSpPr>
          <p:cNvPr id="63550" name="Text Box 689"/>
          <p:cNvSpPr txBox="1">
            <a:spLocks noChangeArrowheads="1"/>
          </p:cNvSpPr>
          <p:nvPr/>
        </p:nvSpPr>
        <p:spPr bwMode="auto">
          <a:xfrm>
            <a:off x="22293263" y="15225713"/>
            <a:ext cx="9983787" cy="614362"/>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3400" b="1" i="1" dirty="0"/>
              <a:t> Students will use technology</a:t>
            </a:r>
          </a:p>
        </p:txBody>
      </p:sp>
      <p:pic>
        <p:nvPicPr>
          <p:cNvPr id="37" name="Picture 36"/>
          <p:cNvPicPr>
            <a:picLocks noChangeAspect="1"/>
          </p:cNvPicPr>
          <p:nvPr/>
        </p:nvPicPr>
        <p:blipFill>
          <a:blip r:embed="rId4"/>
          <a:stretch>
            <a:fillRect/>
          </a:stretch>
        </p:blipFill>
        <p:spPr>
          <a:xfrm>
            <a:off x="1295400" y="10312400"/>
            <a:ext cx="8128000" cy="4572000"/>
          </a:xfrm>
          <a:prstGeom prst="rect">
            <a:avLst/>
          </a:prstGeom>
        </p:spPr>
      </p:pic>
      <p:pic>
        <p:nvPicPr>
          <p:cNvPr id="38" name="Picture 37"/>
          <p:cNvPicPr>
            <a:picLocks noChangeAspect="1"/>
          </p:cNvPicPr>
          <p:nvPr/>
        </p:nvPicPr>
        <p:blipFill>
          <a:blip r:embed="rId5"/>
          <a:stretch>
            <a:fillRect/>
          </a:stretch>
        </p:blipFill>
        <p:spPr>
          <a:xfrm>
            <a:off x="11925300" y="14389100"/>
            <a:ext cx="6731000" cy="3784600"/>
          </a:xfrm>
          <a:prstGeom prst="rect">
            <a:avLst/>
          </a:prstGeom>
        </p:spPr>
      </p:pic>
      <p:pic>
        <p:nvPicPr>
          <p:cNvPr id="40" name="Picture 39"/>
          <p:cNvPicPr>
            <a:picLocks noChangeAspect="1"/>
          </p:cNvPicPr>
          <p:nvPr/>
        </p:nvPicPr>
        <p:blipFill>
          <a:blip r:embed="rId6"/>
          <a:stretch>
            <a:fillRect/>
          </a:stretch>
        </p:blipFill>
        <p:spPr>
          <a:xfrm>
            <a:off x="15443200" y="18237200"/>
            <a:ext cx="6096000" cy="45720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Custom Design">
  <a:themeElements>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lnDef>
  </a:objectDefaults>
  <a:extraClrSchemeLst>
    <a:extraClrScheme>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Custom Design">
  <a:themeElements>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pitchFamily="-106" charset="0"/>
          </a:defRPr>
        </a:defPPr>
      </a:lstStyle>
    </a:lnDef>
  </a:objectDefaults>
  <a:extraClrSchemeLst>
    <a:extraClrScheme>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26042</TotalTime>
  <Words>1259</Words>
  <Application>Microsoft Macintosh PowerPoint</Application>
  <PresentationFormat>Custom</PresentationFormat>
  <Paragraphs>196</Paragraphs>
  <Slides>1</Slides>
  <Notes>1</Notes>
  <HiddenSlides>0</HiddenSlides>
  <MMClips>0</MMClips>
  <ScaleCrop>false</ScaleCrop>
  <HeadingPairs>
    <vt:vector size="4" baseType="variant">
      <vt:variant>
        <vt:lpstr>Design Template</vt:lpstr>
      </vt:variant>
      <vt:variant>
        <vt:i4>5</vt:i4>
      </vt:variant>
      <vt:variant>
        <vt:lpstr>Slide Titles</vt:lpstr>
      </vt:variant>
      <vt:variant>
        <vt:i4>1</vt:i4>
      </vt:variant>
    </vt:vector>
  </HeadingPairs>
  <TitlesOfParts>
    <vt:vector size="6" baseType="lpstr">
      <vt:lpstr>Custom Design</vt:lpstr>
      <vt:lpstr>1_Custom Design</vt:lpstr>
      <vt:lpstr>2_Custom Design</vt:lpstr>
      <vt:lpstr>3_Custom Design</vt:lpstr>
      <vt:lpstr>4_Custom Design</vt:lpstr>
      <vt:lpstr>Slide 1</vt:lpstr>
    </vt:vector>
  </TitlesOfParts>
  <Company>www.posterpresentations.com</Company>
  <LinksUpToDate>false</LinksUpToDate>
  <SharedDoc>false</SharedDoc>
  <HyperlinkBase>http://www.posterpresentations.com</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48x36 Poster Template</dc:title>
  <dc:subject>Free PowerPoint poster templates</dc:subject>
  <dc:creator/>
  <cp:keywords>poster presentation, poster design, poster template</cp:keywords>
  <dc:description>Call us if you need help with this poster template._x000d_
1-866-649-3004           _x000d_
 (c)PosterPresentations.com</dc:description>
  <cp:lastModifiedBy>Juan Cuadros</cp:lastModifiedBy>
  <cp:revision>246</cp:revision>
  <dcterms:created xsi:type="dcterms:W3CDTF">2012-11-27T17:46:09Z</dcterms:created>
  <dcterms:modified xsi:type="dcterms:W3CDTF">2012-11-27T21:56:23Z</dcterms:modified>
  <cp:category>Powerpoint poster templates</cp:category>
</cp:coreProperties>
</file>