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78" r:id="rId6"/>
    <p:sldId id="261" r:id="rId7"/>
    <p:sldId id="271" r:id="rId8"/>
    <p:sldId id="262" r:id="rId9"/>
    <p:sldId id="267" r:id="rId10"/>
    <p:sldId id="268" r:id="rId11"/>
    <p:sldId id="263" r:id="rId12"/>
    <p:sldId id="264" r:id="rId13"/>
    <p:sldId id="269" r:id="rId14"/>
    <p:sldId id="265" r:id="rId15"/>
    <p:sldId id="266" r:id="rId16"/>
    <p:sldId id="270"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746" autoAdjust="0"/>
  </p:normalViewPr>
  <p:slideViewPr>
    <p:cSldViewPr>
      <p:cViewPr>
        <p:scale>
          <a:sx n="100" d="100"/>
          <a:sy n="100" d="100"/>
        </p:scale>
        <p:origin x="-300" y="-78"/>
      </p:cViewPr>
      <p:guideLst>
        <p:guide orient="horz" pos="2160"/>
        <p:guide pos="2880"/>
      </p:guideLst>
    </p:cSldViewPr>
  </p:slideViewPr>
  <p:notesTextViewPr>
    <p:cViewPr>
      <p:scale>
        <a:sx n="100" d="100"/>
        <a:sy n="100" d="100"/>
      </p:scale>
      <p:origin x="0" y="1122"/>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dcfowler\Local%20Settings\Temporary%20Internet%20Files\Content.IE5\AVVJ8H36\Kapow_graph%5b1%5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600">
                <a:latin typeface="Melior" pitchFamily="2" charset="0"/>
              </a:rPr>
              <a:t>Library Collections Budget and Expenditures</a:t>
            </a:r>
          </a:p>
        </c:rich>
      </c:tx>
      <c:layout/>
    </c:title>
    <c:plotArea>
      <c:layout>
        <c:manualLayout>
          <c:layoutTarget val="inner"/>
          <c:xMode val="edge"/>
          <c:yMode val="edge"/>
          <c:x val="9.1609978568806399E-2"/>
          <c:y val="7.1033554002801369E-2"/>
          <c:w val="0.87298414260717516"/>
          <c:h val="0.65853166369060245"/>
        </c:manualLayout>
      </c:layout>
      <c:lineChart>
        <c:grouping val="standard"/>
        <c:ser>
          <c:idx val="5"/>
          <c:order val="0"/>
          <c:tx>
            <c:strRef>
              <c:f>'16 year data'!$B$1</c:f>
              <c:strCache>
                <c:ptCount val="1"/>
                <c:pt idx="0">
                  <c:v>HEPI (Higher Education Price Index)</c:v>
                </c:pt>
              </c:strCache>
            </c:strRef>
          </c:tx>
          <c:spPr>
            <a:ln>
              <a:solidFill>
                <a:schemeClr val="accent6">
                  <a:lumMod val="75000"/>
                </a:schemeClr>
              </a:solidFill>
            </a:ln>
          </c:spPr>
          <c:marker>
            <c:symbol val="triangle"/>
            <c:size val="8"/>
            <c:spPr>
              <a:gradFill>
                <a:gsLst>
                  <a:gs pos="0">
                    <a:srgbClr val="FF00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c:spPr>
          </c:marker>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data'!$B$2:$B$18</c:f>
              <c:numCache>
                <c:formatCode>"$"#,##0_);\("$"#,##0\)</c:formatCode>
                <c:ptCount val="17"/>
                <c:pt idx="0">
                  <c:v>3688500</c:v>
                </c:pt>
                <c:pt idx="1">
                  <c:v>3795466.4999999977</c:v>
                </c:pt>
                <c:pt idx="2">
                  <c:v>3924512.3609999977</c:v>
                </c:pt>
                <c:pt idx="3">
                  <c:v>4038323.2194689987</c:v>
                </c:pt>
                <c:pt idx="4">
                  <c:v>4155434.5928335981</c:v>
                </c:pt>
                <c:pt idx="5">
                  <c:v>4284253.0652114367</c:v>
                </c:pt>
                <c:pt idx="6">
                  <c:v>4434201.9224938424</c:v>
                </c:pt>
                <c:pt idx="7">
                  <c:v>4540622.7686336935</c:v>
                </c:pt>
                <c:pt idx="8">
                  <c:v>4726788.3021476725</c:v>
                </c:pt>
                <c:pt idx="9">
                  <c:v>4958400.92895291</c:v>
                </c:pt>
                <c:pt idx="10">
                  <c:v>5161695.3670399785</c:v>
                </c:pt>
                <c:pt idx="11">
                  <c:v>5311384.5326841371</c:v>
                </c:pt>
                <c:pt idx="12">
                  <c:v>5561019.6057202909</c:v>
                </c:pt>
                <c:pt idx="13">
                  <c:v>5761216.3115262194</c:v>
                </c:pt>
                <c:pt idx="14">
                  <c:v>6049277.1271025278</c:v>
                </c:pt>
                <c:pt idx="15">
                  <c:v>6254952.5494240206</c:v>
                </c:pt>
                <c:pt idx="16">
                  <c:v>6480130.8412032835</c:v>
                </c:pt>
              </c:numCache>
            </c:numRef>
          </c:val>
        </c:ser>
        <c:ser>
          <c:idx val="1"/>
          <c:order val="1"/>
          <c:tx>
            <c:strRef>
              <c:f>'16 year data'!$E$1</c:f>
              <c:strCache>
                <c:ptCount val="1"/>
                <c:pt idx="0">
                  <c:v>Serials expenditures</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data'!$E$2:$E$18</c:f>
              <c:numCache>
                <c:formatCode>"$"#,##0</c:formatCode>
                <c:ptCount val="17"/>
                <c:pt idx="0">
                  <c:v>2246155</c:v>
                </c:pt>
                <c:pt idx="1">
                  <c:v>2185000</c:v>
                </c:pt>
                <c:pt idx="2" formatCode="&quot;$&quot;#,##0_);\(&quot;$&quot;#,##0\)">
                  <c:v>2271735</c:v>
                </c:pt>
                <c:pt idx="3" formatCode="&quot;$&quot;#,##0_);\(&quot;$&quot;#,##0\)">
                  <c:v>2529216</c:v>
                </c:pt>
                <c:pt idx="4" formatCode="&quot;$&quot;#,##0_);\(&quot;$&quot;#,##0\)">
                  <c:v>2438688</c:v>
                </c:pt>
                <c:pt idx="5" formatCode="&quot;$&quot;#,##0_);\(&quot;$&quot;#,##0\)">
                  <c:v>2658748</c:v>
                </c:pt>
                <c:pt idx="6" formatCode="&quot;$&quot;#,##0_);\(&quot;$&quot;#,##0\)">
                  <c:v>3007566</c:v>
                </c:pt>
                <c:pt idx="7" formatCode="&quot;$&quot;#,##0_);\(&quot;$&quot;#,##0\)">
                  <c:v>3147650</c:v>
                </c:pt>
                <c:pt idx="8" formatCode="&quot;$&quot;#,##0_);\(&quot;$&quot;#,##0\)">
                  <c:v>3119791</c:v>
                </c:pt>
                <c:pt idx="9" formatCode="&quot;$&quot;#,##0_);\(&quot;$&quot;#,##0\)">
                  <c:v>3283194</c:v>
                </c:pt>
                <c:pt idx="10" formatCode="&quot;$&quot;#,##0_);\(&quot;$&quot;#,##0\)">
                  <c:v>3459060</c:v>
                </c:pt>
                <c:pt idx="11" formatCode="&quot;$&quot;#,##0_);\(&quot;$&quot;#,##0\)">
                  <c:v>3586699</c:v>
                </c:pt>
                <c:pt idx="12" formatCode="&quot;$&quot;#,##0_);\(&quot;$&quot;#,##0\)">
                  <c:v>3282974</c:v>
                </c:pt>
                <c:pt idx="13" formatCode="&quot;$&quot;#,##0_);\(&quot;$&quot;#,##0\)">
                  <c:v>3353606</c:v>
                </c:pt>
                <c:pt idx="14" formatCode="&quot;$&quot;#,##0_);\(&quot;$&quot;#,##0\)">
                  <c:v>3786850</c:v>
                </c:pt>
                <c:pt idx="15" formatCode="&quot;$&quot;#,##0_);\(&quot;$&quot;#,##0\)">
                  <c:v>4081043</c:v>
                </c:pt>
                <c:pt idx="16" formatCode="&quot;$&quot;#,##0_);\(&quot;$&quot;#,##0\)">
                  <c:v>4245244</c:v>
                </c:pt>
              </c:numCache>
            </c:numRef>
          </c:val>
        </c:ser>
        <c:ser>
          <c:idx val="4"/>
          <c:order val="2"/>
          <c:tx>
            <c:strRef>
              <c:f>'16 year data'!$C$1</c:f>
              <c:strCache>
                <c:ptCount val="1"/>
                <c:pt idx="0">
                  <c:v>Portland CPI (Consumer Price Index)</c:v>
                </c:pt>
              </c:strCache>
            </c:strRef>
          </c:tx>
          <c:spPr>
            <a:ln>
              <a:solidFill>
                <a:sysClr val="windowText" lastClr="000000">
                  <a:lumMod val="65000"/>
                  <a:lumOff val="35000"/>
                </a:sysClr>
              </a:solidFill>
            </a:ln>
          </c:spPr>
          <c:marker>
            <c:symbol val="circle"/>
            <c:size val="7"/>
            <c:sp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c:spPr>
          </c:marker>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data'!$C$2:$C$18</c:f>
              <c:numCache>
                <c:formatCode>"$"#,##0_);\("$"#,##0\)</c:formatCode>
                <c:ptCount val="17"/>
                <c:pt idx="0">
                  <c:v>3688500</c:v>
                </c:pt>
                <c:pt idx="1">
                  <c:v>3782946</c:v>
                </c:pt>
                <c:pt idx="2">
                  <c:v>3890155</c:v>
                </c:pt>
                <c:pt idx="3">
                  <c:v>4005022</c:v>
                </c:pt>
                <c:pt idx="4">
                  <c:v>4096915</c:v>
                </c:pt>
                <c:pt idx="5">
                  <c:v>4160730</c:v>
                </c:pt>
                <c:pt idx="6">
                  <c:v>4252624</c:v>
                </c:pt>
                <c:pt idx="7">
                  <c:v>4395569</c:v>
                </c:pt>
                <c:pt idx="8">
                  <c:v>4520646</c:v>
                </c:pt>
                <c:pt idx="9">
                  <c:v>4592119</c:v>
                </c:pt>
                <c:pt idx="10">
                  <c:v>4696775</c:v>
                </c:pt>
                <c:pt idx="11">
                  <c:v>4821852</c:v>
                </c:pt>
                <c:pt idx="12">
                  <c:v>4985218</c:v>
                </c:pt>
                <c:pt idx="13">
                  <c:v>5146032</c:v>
                </c:pt>
                <c:pt idx="14">
                  <c:v>5292602</c:v>
                </c:pt>
                <c:pt idx="15">
                  <c:v>5495814</c:v>
                </c:pt>
                <c:pt idx="16">
                  <c:v>5591990.7450000001</c:v>
                </c:pt>
              </c:numCache>
            </c:numRef>
          </c:val>
        </c:ser>
        <c:ser>
          <c:idx val="2"/>
          <c:order val="3"/>
          <c:tx>
            <c:strRef>
              <c:f>'16 year data'!$F$1</c:f>
              <c:strCache>
                <c:ptCount val="1"/>
                <c:pt idx="0">
                  <c:v>Monograph expenditures</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data'!$F$2:$F$18</c:f>
              <c:numCache>
                <c:formatCode>"$"#,##0</c:formatCode>
                <c:ptCount val="17"/>
                <c:pt idx="0">
                  <c:v>886579</c:v>
                </c:pt>
                <c:pt idx="1">
                  <c:v>994767</c:v>
                </c:pt>
                <c:pt idx="2" formatCode="&quot;$&quot;#,##0_);\(&quot;$&quot;#,##0\)">
                  <c:v>1083322</c:v>
                </c:pt>
                <c:pt idx="3" formatCode="&quot;$&quot;#,##0_);\(&quot;$&quot;#,##0\)">
                  <c:v>952494</c:v>
                </c:pt>
                <c:pt idx="4" formatCode="&quot;$&quot;#,##0_);\(&quot;$&quot;#,##0\)">
                  <c:v>1055981</c:v>
                </c:pt>
                <c:pt idx="5" formatCode="&quot;$&quot;#,##0_);\(&quot;$&quot;#,##0\)">
                  <c:v>977601</c:v>
                </c:pt>
                <c:pt idx="6" formatCode="&quot;$&quot;#,##0_);\(&quot;$&quot;#,##0\)">
                  <c:v>1020601</c:v>
                </c:pt>
                <c:pt idx="7" formatCode="&quot;$&quot;#,##0_);\(&quot;$&quot;#,##0\)">
                  <c:v>1085963</c:v>
                </c:pt>
                <c:pt idx="8" formatCode="&quot;$&quot;#,##0_);\(&quot;$&quot;#,##0\)">
                  <c:v>1093994</c:v>
                </c:pt>
                <c:pt idx="9" formatCode="&quot;$&quot;#,##0_);\(&quot;$&quot;#,##0\)">
                  <c:v>1055250</c:v>
                </c:pt>
                <c:pt idx="10" formatCode="&quot;$&quot;#,##0_);\(&quot;$&quot;#,##0\)">
                  <c:v>922770</c:v>
                </c:pt>
                <c:pt idx="11" formatCode="&quot;$&quot;#,##0_);\(&quot;$&quot;#,##0\)">
                  <c:v>845008</c:v>
                </c:pt>
                <c:pt idx="12" formatCode="&quot;$&quot;#,##0_);\(&quot;$&quot;#,##0\)">
                  <c:v>807461</c:v>
                </c:pt>
                <c:pt idx="13" formatCode="&quot;$&quot;#,##0_);\(&quot;$&quot;#,##0\)">
                  <c:v>826241</c:v>
                </c:pt>
                <c:pt idx="14" formatCode="&quot;$&quot;#,##0_);\(&quot;$&quot;#,##0\)">
                  <c:v>921537</c:v>
                </c:pt>
                <c:pt idx="15" formatCode="&quot;$&quot;#,##0_);\(&quot;$&quot;#,##0\)">
                  <c:v>955845</c:v>
                </c:pt>
                <c:pt idx="16" formatCode="&quot;$&quot;#,##0_);\(&quot;$&quot;#,##0\)">
                  <c:v>1057640</c:v>
                </c:pt>
              </c:numCache>
            </c:numRef>
          </c:val>
        </c:ser>
        <c:ser>
          <c:idx val="0"/>
          <c:order val="4"/>
          <c:tx>
            <c:strRef>
              <c:f>'16 year data'!$D$1</c:f>
              <c:strCache>
                <c:ptCount val="1"/>
                <c:pt idx="0">
                  <c:v>Collections Budget (NCA &amp; NCAICC)</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data'!$D$2:$D$18</c:f>
              <c:numCache>
                <c:formatCode>"$"#,##0</c:formatCode>
                <c:ptCount val="17"/>
                <c:pt idx="0">
                  <c:v>3688500</c:v>
                </c:pt>
                <c:pt idx="1">
                  <c:v>3667250</c:v>
                </c:pt>
                <c:pt idx="2" formatCode="&quot;$&quot;#,##0_);\(&quot;$&quot;#,##0\)">
                  <c:v>3942739</c:v>
                </c:pt>
                <c:pt idx="3" formatCode="&quot;$&quot;#,##0_);\(&quot;$&quot;#,##0\)">
                  <c:v>4080735</c:v>
                </c:pt>
                <c:pt idx="4" formatCode="&quot;$&quot;#,##0_);\(&quot;$&quot;#,##0\)">
                  <c:v>4225213</c:v>
                </c:pt>
                <c:pt idx="5" formatCode="&quot;$&quot;#,##0_);\(&quot;$&quot;#,##0\)">
                  <c:v>4225213</c:v>
                </c:pt>
                <c:pt idx="6" formatCode="&quot;$&quot;#,##0_);\(&quot;$&quot;#,##0\)">
                  <c:v>4465348</c:v>
                </c:pt>
                <c:pt idx="7" formatCode="&quot;$&quot;#,##0_);\(&quot;$&quot;#,##0\)">
                  <c:v>4707859</c:v>
                </c:pt>
                <c:pt idx="8" formatCode="&quot;$&quot;#,##0_);\(&quot;$&quot;#,##0\)">
                  <c:v>4935716</c:v>
                </c:pt>
                <c:pt idx="9" formatCode="&quot;$&quot;#,##0_);\(&quot;$&quot;#,##0\)">
                  <c:v>4834430</c:v>
                </c:pt>
                <c:pt idx="10" formatCode="&quot;$&quot;#,##0_);\(&quot;$&quot;#,##0\)">
                  <c:v>4784430</c:v>
                </c:pt>
                <c:pt idx="11" formatCode="&quot;$&quot;#,##0_);\(&quot;$&quot;#,##0\)">
                  <c:v>4843571</c:v>
                </c:pt>
                <c:pt idx="12" formatCode="&quot;$&quot;#,##0_);\(&quot;$&quot;#,##0\)">
                  <c:v>4766764</c:v>
                </c:pt>
                <c:pt idx="13" formatCode="&quot;$&quot;#,##0_);\(&quot;$&quot;#,##0\)">
                  <c:v>5030397</c:v>
                </c:pt>
                <c:pt idx="14" formatCode="&quot;$&quot;#,##0_);\(&quot;$&quot;#,##0\)">
                  <c:v>5046441</c:v>
                </c:pt>
                <c:pt idx="15" formatCode="&quot;$&quot;#,##0_);\(&quot;$&quot;#,##0\)">
                  <c:v>5189067</c:v>
                </c:pt>
                <c:pt idx="16" formatCode="&quot;$&quot;#,##0_);\(&quot;$&quot;#,##0\)">
                  <c:v>5226115</c:v>
                </c:pt>
              </c:numCache>
            </c:numRef>
          </c:val>
        </c:ser>
        <c:ser>
          <c:idx val="3"/>
          <c:order val="5"/>
          <c:tx>
            <c:strRef>
              <c:f>'16 year data'!$G$1</c:f>
              <c:strCache>
                <c:ptCount val="1"/>
                <c:pt idx="0">
                  <c:v>Other collections expenditures (binding, etc.)</c:v>
                </c:pt>
              </c:strCache>
            </c:strRef>
          </c:tx>
          <c:cat>
            <c:strRef>
              <c:f>'16 year data'!$A$2:$A$18</c:f>
              <c:strCache>
                <c:ptCount val="17"/>
                <c:pt idx="0">
                  <c:v>1992/93</c:v>
                </c:pt>
                <c:pt idx="1">
                  <c:v>1993/94</c:v>
                </c:pt>
                <c:pt idx="2">
                  <c:v>1994/95</c:v>
                </c:pt>
                <c:pt idx="3">
                  <c:v>1995/96</c:v>
                </c:pt>
                <c:pt idx="4">
                  <c:v>1996/97</c:v>
                </c:pt>
                <c:pt idx="5">
                  <c:v>1997/98</c:v>
                </c:pt>
                <c:pt idx="6">
                  <c:v>1998/99</c:v>
                </c:pt>
                <c:pt idx="7">
                  <c:v>1999/00</c:v>
                </c:pt>
                <c:pt idx="8">
                  <c:v>2000/01</c:v>
                </c:pt>
                <c:pt idx="9">
                  <c:v>2001/02</c:v>
                </c:pt>
                <c:pt idx="10">
                  <c:v>2002/03</c:v>
                </c:pt>
                <c:pt idx="11">
                  <c:v>2003/04</c:v>
                </c:pt>
                <c:pt idx="12">
                  <c:v>2004/05</c:v>
                </c:pt>
                <c:pt idx="13">
                  <c:v>2005/06</c:v>
                </c:pt>
                <c:pt idx="14">
                  <c:v>2006/07</c:v>
                </c:pt>
                <c:pt idx="15">
                  <c:v>2007/08</c:v>
                </c:pt>
                <c:pt idx="16">
                  <c:v>2008/09</c:v>
                </c:pt>
              </c:strCache>
            </c:strRef>
          </c:cat>
          <c:val>
            <c:numRef>
              <c:f>'16 year data'!$G$2:$G$18</c:f>
              <c:numCache>
                <c:formatCode>"$"#,##0_);\("$"#,##0\)</c:formatCode>
                <c:ptCount val="17"/>
                <c:pt idx="0">
                  <c:v>555766</c:v>
                </c:pt>
                <c:pt idx="1">
                  <c:v>487483</c:v>
                </c:pt>
                <c:pt idx="2">
                  <c:v>587682</c:v>
                </c:pt>
                <c:pt idx="3">
                  <c:v>599025</c:v>
                </c:pt>
                <c:pt idx="4">
                  <c:v>730544</c:v>
                </c:pt>
                <c:pt idx="5">
                  <c:v>588864</c:v>
                </c:pt>
                <c:pt idx="6">
                  <c:v>437181</c:v>
                </c:pt>
                <c:pt idx="7">
                  <c:v>474246</c:v>
                </c:pt>
                <c:pt idx="8">
                  <c:v>721931</c:v>
                </c:pt>
                <c:pt idx="9">
                  <c:v>495986</c:v>
                </c:pt>
                <c:pt idx="10">
                  <c:v>402600</c:v>
                </c:pt>
                <c:pt idx="11">
                  <c:v>359692</c:v>
                </c:pt>
                <c:pt idx="12">
                  <c:v>338148</c:v>
                </c:pt>
                <c:pt idx="13">
                  <c:v>435561</c:v>
                </c:pt>
                <c:pt idx="14">
                  <c:v>412424</c:v>
                </c:pt>
                <c:pt idx="15">
                  <c:v>464196</c:v>
                </c:pt>
                <c:pt idx="16">
                  <c:v>427290</c:v>
                </c:pt>
              </c:numCache>
            </c:numRef>
          </c:val>
        </c:ser>
        <c:marker val="1"/>
        <c:axId val="95388800"/>
        <c:axId val="95390336"/>
      </c:lineChart>
      <c:catAx>
        <c:axId val="95388800"/>
        <c:scaling>
          <c:orientation val="minMax"/>
        </c:scaling>
        <c:axPos val="b"/>
        <c:majorTickMark val="none"/>
        <c:tickLblPos val="nextTo"/>
        <c:txPr>
          <a:bodyPr rot="-2700000" vert="horz"/>
          <a:lstStyle/>
          <a:p>
            <a:pPr>
              <a:defRPr/>
            </a:pPr>
            <a:endParaRPr lang="en-US"/>
          </a:p>
        </c:txPr>
        <c:crossAx val="95390336"/>
        <c:crosses val="autoZero"/>
        <c:auto val="1"/>
        <c:lblAlgn val="ctr"/>
        <c:lblOffset val="100"/>
      </c:catAx>
      <c:valAx>
        <c:axId val="95390336"/>
        <c:scaling>
          <c:orientation val="minMax"/>
        </c:scaling>
        <c:axPos val="l"/>
        <c:majorGridlines/>
        <c:numFmt formatCode="&quot;$&quot;#,##0_);\(&quot;$&quot;#,##0\)" sourceLinked="1"/>
        <c:majorTickMark val="none"/>
        <c:tickLblPos val="nextTo"/>
        <c:spPr>
          <a:ln w="9525">
            <a:noFill/>
          </a:ln>
        </c:spPr>
        <c:crossAx val="95388800"/>
        <c:crosses val="autoZero"/>
        <c:crossBetween val="between"/>
      </c:valAx>
    </c:plotArea>
    <c:legend>
      <c:legendPos val="b"/>
      <c:layout>
        <c:manualLayout>
          <c:xMode val="edge"/>
          <c:yMode val="edge"/>
          <c:x val="2.079228564156909E-2"/>
          <c:y val="0.84554027968673262"/>
          <c:w val="0.83077032690630204"/>
          <c:h val="9.8047726196867524E-2"/>
        </c:manualLayout>
      </c:layout>
      <c:spPr>
        <a:ln w="0" cmpd="dbl">
          <a:solidFill>
            <a:sysClr val="windowText" lastClr="000000">
              <a:lumMod val="65000"/>
              <a:lumOff val="35000"/>
              <a:alpha val="39000"/>
            </a:sysClr>
          </a:solidFill>
        </a:ln>
      </c:spPr>
    </c:legend>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0.09292</cdr:x>
      <cdr:y>0.01462</cdr:y>
    </cdr:from>
    <cdr:to>
      <cdr:x>0.10047</cdr:x>
      <cdr:y>0.02611</cdr:y>
    </cdr:to>
    <cdr:sp macro="" textlink="">
      <cdr:nvSpPr>
        <cdr:cNvPr id="2" name="TextBox 1"/>
        <cdr:cNvSpPr txBox="1"/>
      </cdr:nvSpPr>
      <cdr:spPr>
        <a:xfrm xmlns:a="http://schemas.openxmlformats.org/drawingml/2006/main">
          <a:off x="832054" y="92159"/>
          <a:ext cx="67633" cy="7244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400"/>
        </a:p>
      </cdr:txBody>
    </cdr:sp>
  </cdr:relSizeAnchor>
  <cdr:relSizeAnchor xmlns:cdr="http://schemas.openxmlformats.org/drawingml/2006/chartDrawing">
    <cdr:from>
      <cdr:x>0.1293</cdr:x>
      <cdr:y>0.50257</cdr:y>
    </cdr:from>
    <cdr:to>
      <cdr:x>0.15519</cdr:x>
      <cdr:y>0.53993</cdr:y>
    </cdr:to>
    <cdr:sp macro="" textlink="">
      <cdr:nvSpPr>
        <cdr:cNvPr id="3" name="Explosion 1 2"/>
        <cdr:cNvSpPr/>
      </cdr:nvSpPr>
      <cdr:spPr bwMode="auto">
        <a:xfrm xmlns:a="http://schemas.openxmlformats.org/drawingml/2006/main">
          <a:off x="1130819" y="3075832"/>
          <a:ext cx="226426" cy="22864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0.23555</cdr:x>
      <cdr:y>0.48069</cdr:y>
    </cdr:from>
    <cdr:to>
      <cdr:x>0.263</cdr:x>
      <cdr:y>0.53799</cdr:y>
    </cdr:to>
    <cdr:sp macro="" textlink="">
      <cdr:nvSpPr>
        <cdr:cNvPr id="4" name="Explosion 1 3"/>
        <cdr:cNvSpPr/>
      </cdr:nvSpPr>
      <cdr:spPr bwMode="auto">
        <a:xfrm xmlns:a="http://schemas.openxmlformats.org/drawingml/2006/main">
          <a:off x="2060021" y="2941880"/>
          <a:ext cx="240126" cy="35071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0.44488</cdr:x>
      <cdr:y>0.41838</cdr:y>
    </cdr:from>
    <cdr:to>
      <cdr:x>0.47671</cdr:x>
      <cdr:y>0.46462</cdr:y>
    </cdr:to>
    <cdr:sp macro="" textlink="">
      <cdr:nvSpPr>
        <cdr:cNvPr id="5" name="Explosion 1 4"/>
        <cdr:cNvSpPr/>
      </cdr:nvSpPr>
      <cdr:spPr bwMode="auto">
        <a:xfrm xmlns:a="http://schemas.openxmlformats.org/drawingml/2006/main">
          <a:off x="3890807" y="2560574"/>
          <a:ext cx="278320" cy="28298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0.69744</cdr:x>
      <cdr:y>0.37762</cdr:y>
    </cdr:from>
    <cdr:to>
      <cdr:x>0.72833</cdr:x>
      <cdr:y>0.42284</cdr:y>
    </cdr:to>
    <cdr:sp macro="" textlink="">
      <cdr:nvSpPr>
        <cdr:cNvPr id="6" name="Explosion 1 5"/>
        <cdr:cNvSpPr/>
      </cdr:nvSpPr>
      <cdr:spPr bwMode="auto">
        <a:xfrm xmlns:a="http://schemas.openxmlformats.org/drawingml/2006/main" rot="20833271">
          <a:off x="5739631" y="2244396"/>
          <a:ext cx="254213" cy="268769"/>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0.74692</cdr:x>
      <cdr:y>0.38014</cdr:y>
    </cdr:from>
    <cdr:to>
      <cdr:x>0.7732</cdr:x>
      <cdr:y>0.44318</cdr:y>
    </cdr:to>
    <cdr:sp macro="" textlink="">
      <cdr:nvSpPr>
        <cdr:cNvPr id="7" name="Explosion 1 6"/>
        <cdr:cNvSpPr/>
      </cdr:nvSpPr>
      <cdr:spPr bwMode="auto">
        <a:xfrm xmlns:a="http://schemas.openxmlformats.org/drawingml/2006/main">
          <a:off x="6146819" y="2259400"/>
          <a:ext cx="216274" cy="374685"/>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0.94305</cdr:x>
      <cdr:y>0.31142</cdr:y>
    </cdr:from>
    <cdr:to>
      <cdr:x>0.97403</cdr:x>
      <cdr:y>0.3686</cdr:y>
    </cdr:to>
    <cdr:sp macro="" textlink="">
      <cdr:nvSpPr>
        <cdr:cNvPr id="8" name="Explosion 1 7"/>
        <cdr:cNvSpPr/>
      </cdr:nvSpPr>
      <cdr:spPr bwMode="auto">
        <a:xfrm xmlns:a="http://schemas.openxmlformats.org/drawingml/2006/main">
          <a:off x="8623223" y="1993322"/>
          <a:ext cx="283281" cy="365998"/>
        </a:xfrm>
        <a:prstGeom xmlns:a="http://schemas.openxmlformats.org/drawingml/2006/main" prst="irregularSeal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0.1529</cdr:x>
      <cdr:y>0.16978</cdr:y>
    </cdr:from>
    <cdr:to>
      <cdr:x>0.50308</cdr:x>
      <cdr:y>0.32598</cdr:y>
    </cdr:to>
    <cdr:sp macro="" textlink="">
      <cdr:nvSpPr>
        <cdr:cNvPr id="9" name="TextBox 8"/>
        <cdr:cNvSpPr txBox="1"/>
      </cdr:nvSpPr>
      <cdr:spPr>
        <a:xfrm xmlns:a="http://schemas.openxmlformats.org/drawingml/2006/main">
          <a:off x="1327079" y="1070225"/>
          <a:ext cx="3039438" cy="98460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0.13654</cdr:x>
      <cdr:y>0.21427</cdr:y>
    </cdr:from>
    <cdr:to>
      <cdr:x>0.48214</cdr:x>
      <cdr:y>0.26443</cdr:y>
    </cdr:to>
    <cdr:sp macro="" textlink="">
      <cdr:nvSpPr>
        <cdr:cNvPr id="10" name="TextBox 9"/>
        <cdr:cNvSpPr txBox="1"/>
      </cdr:nvSpPr>
      <cdr:spPr>
        <a:xfrm xmlns:a="http://schemas.openxmlformats.org/drawingml/2006/main">
          <a:off x="1123706" y="1273547"/>
          <a:ext cx="2844113" cy="29811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42 % increase</a:t>
          </a:r>
          <a:r>
            <a:rPr lang="en-US" sz="1100" baseline="0"/>
            <a:t> in library budget over 16 years</a:t>
          </a:r>
          <a:endParaRPr lang="en-US" sz="1100"/>
        </a:p>
      </cdr:txBody>
    </cdr:sp>
  </cdr:relSizeAnchor>
  <cdr:relSizeAnchor xmlns:cdr="http://schemas.openxmlformats.org/drawingml/2006/chartDrawing">
    <cdr:from>
      <cdr:x>0.46664</cdr:x>
      <cdr:y>0.23734</cdr:y>
    </cdr:from>
    <cdr:to>
      <cdr:x>0.50526</cdr:x>
      <cdr:y>0.25129</cdr:y>
    </cdr:to>
    <cdr:sp macro="" textlink="">
      <cdr:nvSpPr>
        <cdr:cNvPr id="12" name="Straight Arrow Connector 11"/>
        <cdr:cNvSpPr/>
      </cdr:nvSpPr>
      <cdr:spPr bwMode="auto">
        <a:xfrm xmlns:a="http://schemas.openxmlformats.org/drawingml/2006/main">
          <a:off x="4178571" y="1496101"/>
          <a:ext cx="345804" cy="87948"/>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0.52523</cdr:x>
      <cdr:y>0.30756</cdr:y>
    </cdr:from>
    <cdr:to>
      <cdr:x>0.89966</cdr:x>
      <cdr:y>0.35779</cdr:y>
    </cdr:to>
    <cdr:sp macro="" textlink="">
      <cdr:nvSpPr>
        <cdr:cNvPr id="13" name="TextBox 12"/>
        <cdr:cNvSpPr txBox="1"/>
      </cdr:nvSpPr>
      <cdr:spPr>
        <a:xfrm xmlns:a="http://schemas.openxmlformats.org/drawingml/2006/main">
          <a:off x="4322402" y="1827988"/>
          <a:ext cx="3081446" cy="29854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89% increase in serials expenditures over 16 years</a:t>
          </a:r>
        </a:p>
      </cdr:txBody>
    </cdr:sp>
  </cdr:relSizeAnchor>
  <cdr:relSizeAnchor xmlns:cdr="http://schemas.openxmlformats.org/drawingml/2006/chartDrawing">
    <cdr:from>
      <cdr:x>0.74807</cdr:x>
      <cdr:y>0.353</cdr:y>
    </cdr:from>
    <cdr:to>
      <cdr:x>0.8189</cdr:x>
      <cdr:y>0.36496</cdr:y>
    </cdr:to>
    <cdr:sp macro="" textlink="">
      <cdr:nvSpPr>
        <cdr:cNvPr id="15" name="Straight Arrow Connector 14"/>
        <cdr:cNvSpPr/>
      </cdr:nvSpPr>
      <cdr:spPr bwMode="auto">
        <a:xfrm xmlns:a="http://schemas.openxmlformats.org/drawingml/2006/main">
          <a:off x="6156319" y="2098100"/>
          <a:ext cx="582874" cy="71081"/>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0.56175</cdr:x>
      <cdr:y>0.55631</cdr:y>
    </cdr:from>
    <cdr:to>
      <cdr:x>0.95139</cdr:x>
      <cdr:y>0.61372</cdr:y>
    </cdr:to>
    <cdr:sp macro="" textlink="">
      <cdr:nvSpPr>
        <cdr:cNvPr id="16" name="TextBox 15"/>
        <cdr:cNvSpPr txBox="1"/>
      </cdr:nvSpPr>
      <cdr:spPr>
        <a:xfrm xmlns:a="http://schemas.openxmlformats.org/drawingml/2006/main">
          <a:off x="4622978" y="3306495"/>
          <a:ext cx="3206581" cy="34119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19% increase in monograph expenditures</a:t>
          </a:r>
          <a:r>
            <a:rPr lang="en-US" sz="1100" baseline="0"/>
            <a:t> over 16 years</a:t>
          </a:r>
          <a:endParaRPr lang="en-US" sz="1100"/>
        </a:p>
      </cdr:txBody>
    </cdr:sp>
  </cdr:relSizeAnchor>
  <cdr:relSizeAnchor xmlns:cdr="http://schemas.openxmlformats.org/drawingml/2006/chartDrawing">
    <cdr:from>
      <cdr:x>0.83986</cdr:x>
      <cdr:y>0.59645</cdr:y>
    </cdr:from>
    <cdr:to>
      <cdr:x>0.89905</cdr:x>
      <cdr:y>0.62191</cdr:y>
    </cdr:to>
    <cdr:sp macro="" textlink="">
      <cdr:nvSpPr>
        <cdr:cNvPr id="18" name="Straight Arrow Connector 17"/>
        <cdr:cNvSpPr/>
      </cdr:nvSpPr>
      <cdr:spPr bwMode="auto">
        <a:xfrm xmlns:a="http://schemas.openxmlformats.org/drawingml/2006/main">
          <a:off x="6911753" y="3545079"/>
          <a:ext cx="487110" cy="151324"/>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0.09241</cdr:x>
      <cdr:y>0.54466</cdr:y>
    </cdr:from>
    <cdr:to>
      <cdr:x>0.1959</cdr:x>
      <cdr:y>0.61359</cdr:y>
    </cdr:to>
    <cdr:sp macro="" textlink="">
      <cdr:nvSpPr>
        <cdr:cNvPr id="19" name="TextBox 18"/>
        <cdr:cNvSpPr txBox="1"/>
      </cdr:nvSpPr>
      <cdr:spPr>
        <a:xfrm xmlns:a="http://schemas.openxmlformats.org/drawingml/2006/main">
          <a:off x="808163" y="3333421"/>
          <a:ext cx="905112" cy="42182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Last year of</a:t>
          </a:r>
          <a:br>
            <a:rPr lang="en-US" sz="1100"/>
          </a:br>
          <a:r>
            <a:rPr lang="en-US" sz="1100"/>
            <a:t>$350,000</a:t>
          </a:r>
          <a:r>
            <a:rPr lang="en-US" sz="1100" baseline="0"/>
            <a:t> cut</a:t>
          </a:r>
          <a:endParaRPr lang="en-US" sz="1100"/>
        </a:p>
      </cdr:txBody>
    </cdr:sp>
  </cdr:relSizeAnchor>
  <cdr:relSizeAnchor xmlns:cdr="http://schemas.openxmlformats.org/drawingml/2006/chartDrawing">
    <cdr:from>
      <cdr:x>0.25277</cdr:x>
      <cdr:y>0.55348</cdr:y>
    </cdr:from>
    <cdr:to>
      <cdr:x>0.35813</cdr:x>
      <cdr:y>0.72061</cdr:y>
    </cdr:to>
    <cdr:sp macro="" textlink="">
      <cdr:nvSpPr>
        <cdr:cNvPr id="20" name="TextBox 19"/>
        <cdr:cNvSpPr txBox="1"/>
      </cdr:nvSpPr>
      <cdr:spPr>
        <a:xfrm xmlns:a="http://schemas.openxmlformats.org/drawingml/2006/main">
          <a:off x="2193961" y="3488933"/>
          <a:ext cx="914400" cy="105352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0.21824</cdr:x>
      <cdr:y>0.54466</cdr:y>
    </cdr:from>
    <cdr:to>
      <cdr:x>0.3236</cdr:x>
      <cdr:y>0.59358</cdr:y>
    </cdr:to>
    <cdr:sp macro="" textlink="">
      <cdr:nvSpPr>
        <cdr:cNvPr id="21" name="TextBox 20"/>
        <cdr:cNvSpPr txBox="1"/>
      </cdr:nvSpPr>
      <cdr:spPr>
        <a:xfrm xmlns:a="http://schemas.openxmlformats.org/drawingml/2006/main">
          <a:off x="1908653" y="3333420"/>
          <a:ext cx="921444" cy="29935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$200,000</a:t>
          </a:r>
          <a:r>
            <a:rPr lang="en-US" sz="1100" baseline="0"/>
            <a:t> cut</a:t>
          </a:r>
          <a:endParaRPr lang="en-US" sz="1100"/>
        </a:p>
      </cdr:txBody>
    </cdr:sp>
  </cdr:relSizeAnchor>
  <cdr:relSizeAnchor xmlns:cdr="http://schemas.openxmlformats.org/drawingml/2006/chartDrawing">
    <cdr:from>
      <cdr:x>0.41323</cdr:x>
      <cdr:y>0.46462</cdr:y>
    </cdr:from>
    <cdr:to>
      <cdr:x>0.51858</cdr:x>
      <cdr:y>0.51131</cdr:y>
    </cdr:to>
    <cdr:sp macro="" textlink="">
      <cdr:nvSpPr>
        <cdr:cNvPr id="22" name="TextBox 21"/>
        <cdr:cNvSpPr txBox="1"/>
      </cdr:nvSpPr>
      <cdr:spPr>
        <a:xfrm xmlns:a="http://schemas.openxmlformats.org/drawingml/2006/main">
          <a:off x="3613970" y="2843564"/>
          <a:ext cx="921356" cy="2857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$300,000 cut</a:t>
          </a:r>
        </a:p>
      </cdr:txBody>
    </cdr:sp>
  </cdr:relSizeAnchor>
  <cdr:relSizeAnchor xmlns:cdr="http://schemas.openxmlformats.org/drawingml/2006/chartDrawing">
    <cdr:from>
      <cdr:x>0.69245</cdr:x>
      <cdr:y>0.44684</cdr:y>
    </cdr:from>
    <cdr:to>
      <cdr:x>0.8126</cdr:x>
      <cdr:y>0.51798</cdr:y>
    </cdr:to>
    <cdr:sp macro="" textlink="">
      <cdr:nvSpPr>
        <cdr:cNvPr id="23" name="TextBox 22"/>
        <cdr:cNvSpPr txBox="1"/>
      </cdr:nvSpPr>
      <cdr:spPr>
        <a:xfrm xmlns:a="http://schemas.openxmlformats.org/drawingml/2006/main">
          <a:off x="6055934" y="2734707"/>
          <a:ext cx="1050792" cy="435428"/>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$640,000 cut</a:t>
          </a:r>
          <a:br>
            <a:rPr lang="en-US" sz="1100"/>
          </a:br>
          <a:r>
            <a:rPr lang="en-US" sz="1100"/>
            <a:t>over 2 years</a:t>
          </a:r>
        </a:p>
      </cdr:txBody>
    </cdr:sp>
  </cdr:relSizeAnchor>
  <cdr:relSizeAnchor xmlns:cdr="http://schemas.openxmlformats.org/drawingml/2006/chartDrawing">
    <cdr:from>
      <cdr:x>0.86866</cdr:x>
      <cdr:y>0.38236</cdr:y>
    </cdr:from>
    <cdr:to>
      <cdr:x>0.99419</cdr:x>
      <cdr:y>0.50464</cdr:y>
    </cdr:to>
    <cdr:sp macro="" textlink="">
      <cdr:nvSpPr>
        <cdr:cNvPr id="24" name="TextBox 23"/>
        <cdr:cNvSpPr txBox="1"/>
      </cdr:nvSpPr>
      <cdr:spPr>
        <a:xfrm xmlns:a="http://schemas.openxmlformats.org/drawingml/2006/main">
          <a:off x="7597008" y="2340099"/>
          <a:ext cx="1097843" cy="74839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l"/>
          <a:r>
            <a:rPr lang="en-US" sz="1100"/>
            <a:t> Projected </a:t>
          </a:r>
          <a:br>
            <a:rPr lang="en-US" sz="1100"/>
          </a:br>
          <a:r>
            <a:rPr lang="en-US" sz="1100"/>
            <a:t>$1.2 million</a:t>
          </a:r>
          <a:r>
            <a:rPr lang="en-US" sz="1100" baseline="0"/>
            <a:t> </a:t>
          </a:r>
          <a:r>
            <a:rPr lang="en-US" sz="1100"/>
            <a:t>cut </a:t>
          </a:r>
          <a:br>
            <a:rPr lang="en-US" sz="1100"/>
          </a:br>
          <a:r>
            <a:rPr lang="en-US" sz="1100"/>
            <a:t>over</a:t>
          </a:r>
          <a:r>
            <a:rPr lang="en-US" sz="1100" baseline="0"/>
            <a:t> 2-3 years</a:t>
          </a:r>
          <a:endParaRPr lang="en-US" sz="1100"/>
        </a:p>
      </cdr:txBody>
    </cdr:sp>
  </cdr:relSizeAnchor>
  <cdr:relSizeAnchor xmlns:cdr="http://schemas.openxmlformats.org/drawingml/2006/chartDrawing">
    <cdr:from>
      <cdr:x>0.16553</cdr:x>
      <cdr:y>0.68695</cdr:y>
    </cdr:from>
    <cdr:to>
      <cdr:x>0.63385</cdr:x>
      <cdr:y>0.75143</cdr:y>
    </cdr:to>
    <cdr:sp macro="" textlink="">
      <cdr:nvSpPr>
        <cdr:cNvPr id="25" name="TextBox 24"/>
        <cdr:cNvSpPr txBox="1"/>
      </cdr:nvSpPr>
      <cdr:spPr>
        <a:xfrm xmlns:a="http://schemas.openxmlformats.org/drawingml/2006/main">
          <a:off x="1447699" y="4204277"/>
          <a:ext cx="4095750" cy="39460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23%</a:t>
          </a:r>
          <a:r>
            <a:rPr lang="en-US" sz="1100" baseline="0"/>
            <a:t> decrease in other collections expenditures over 16 years</a:t>
          </a:r>
          <a:endParaRPr lang="en-US" sz="1100"/>
        </a:p>
      </cdr:txBody>
    </cdr:sp>
  </cdr:relSizeAnchor>
  <cdr:relSizeAnchor xmlns:cdr="http://schemas.openxmlformats.org/drawingml/2006/chartDrawing">
    <cdr:from>
      <cdr:x>0.6116</cdr:x>
      <cdr:y>0.70932</cdr:y>
    </cdr:from>
    <cdr:to>
      <cdr:x>0.65132</cdr:x>
      <cdr:y>0.71701</cdr:y>
    </cdr:to>
    <cdr:sp macro="" textlink="">
      <cdr:nvSpPr>
        <cdr:cNvPr id="27" name="Straight Arrow Connector 26"/>
        <cdr:cNvSpPr/>
      </cdr:nvSpPr>
      <cdr:spPr bwMode="auto">
        <a:xfrm xmlns:a="http://schemas.openxmlformats.org/drawingml/2006/main" flipV="1">
          <a:off x="5033221" y="4215899"/>
          <a:ext cx="326859" cy="45719"/>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0.43407</cdr:x>
      <cdr:y>0.15439</cdr:y>
    </cdr:from>
    <cdr:to>
      <cdr:x>0.83367</cdr:x>
      <cdr:y>0.2053</cdr:y>
    </cdr:to>
    <cdr:sp macro="" textlink="">
      <cdr:nvSpPr>
        <cdr:cNvPr id="26" name="TextBox 25"/>
        <cdr:cNvSpPr txBox="1"/>
      </cdr:nvSpPr>
      <cdr:spPr>
        <a:xfrm xmlns:a="http://schemas.openxmlformats.org/drawingml/2006/main">
          <a:off x="3886890" y="973207"/>
          <a:ext cx="3578227" cy="32095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52% </a:t>
          </a:r>
          <a:r>
            <a:rPr lang="en-US" sz="1100" baseline="0"/>
            <a:t> increase in Portland CPI over 16 years</a:t>
          </a:r>
          <a:endParaRPr lang="en-US" sz="1100"/>
        </a:p>
      </cdr:txBody>
    </cdr:sp>
  </cdr:relSizeAnchor>
  <cdr:relSizeAnchor xmlns:cdr="http://schemas.openxmlformats.org/drawingml/2006/chartDrawing">
    <cdr:from>
      <cdr:x>0.7498</cdr:x>
      <cdr:y>0.18557</cdr:y>
    </cdr:from>
    <cdr:to>
      <cdr:x>0.82091</cdr:x>
      <cdr:y>0.21352</cdr:y>
    </cdr:to>
    <cdr:sp macro="" textlink="">
      <cdr:nvSpPr>
        <cdr:cNvPr id="29" name="Straight Arrow Connector 28"/>
        <cdr:cNvSpPr/>
      </cdr:nvSpPr>
      <cdr:spPr bwMode="auto">
        <a:xfrm xmlns:a="http://schemas.openxmlformats.org/drawingml/2006/main">
          <a:off x="6170535" y="1102949"/>
          <a:ext cx="585226" cy="166127"/>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0.64788</cdr:x>
      <cdr:y>0.08541</cdr:y>
    </cdr:from>
    <cdr:to>
      <cdr:x>0.92612</cdr:x>
      <cdr:y>0.14946</cdr:y>
    </cdr:to>
    <cdr:sp macro="" textlink="">
      <cdr:nvSpPr>
        <cdr:cNvPr id="28" name="TextBox 27"/>
        <cdr:cNvSpPr txBox="1"/>
      </cdr:nvSpPr>
      <cdr:spPr>
        <a:xfrm xmlns:a="http://schemas.openxmlformats.org/drawingml/2006/main">
          <a:off x="5331766" y="507643"/>
          <a:ext cx="2289831" cy="38068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76% increase in HEPI over 16 years</a:t>
          </a:r>
        </a:p>
      </cdr:txBody>
    </cdr:sp>
  </cdr:relSizeAnchor>
  <cdr:relSizeAnchor xmlns:cdr="http://schemas.openxmlformats.org/drawingml/2006/chartDrawing">
    <cdr:from>
      <cdr:x>0.907</cdr:x>
      <cdr:y>0.10664</cdr:y>
    </cdr:from>
    <cdr:to>
      <cdr:x>0.93291</cdr:x>
      <cdr:y>0.11445</cdr:y>
    </cdr:to>
    <cdr:sp macro="" textlink="">
      <cdr:nvSpPr>
        <cdr:cNvPr id="31" name="Straight Arrow Connector 30"/>
        <cdr:cNvSpPr/>
      </cdr:nvSpPr>
      <cdr:spPr bwMode="auto">
        <a:xfrm xmlns:a="http://schemas.openxmlformats.org/drawingml/2006/main">
          <a:off x="7464229" y="633808"/>
          <a:ext cx="213247" cy="46449"/>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dr:relSizeAnchor xmlns:cdr="http://schemas.openxmlformats.org/drawingml/2006/chartDrawing">
    <cdr:from>
      <cdr:x>0.95089</cdr:x>
      <cdr:y>0.37075</cdr:y>
    </cdr:from>
    <cdr:to>
      <cdr:x>0.96429</cdr:x>
      <cdr:y>0.41752</cdr:y>
    </cdr:to>
    <cdr:sp macro="" textlink="">
      <cdr:nvSpPr>
        <cdr:cNvPr id="33" name="Straight Arrow Connector 32"/>
        <cdr:cNvSpPr/>
      </cdr:nvSpPr>
      <cdr:spPr bwMode="auto">
        <a:xfrm xmlns:a="http://schemas.openxmlformats.org/drawingml/2006/main" rot="5400000" flipH="1" flipV="1">
          <a:off x="8606519" y="2461529"/>
          <a:ext cx="299358" cy="122467"/>
        </a:xfrm>
        <a:prstGeom xmlns:a="http://schemas.openxmlformats.org/drawingml/2006/main" prst="straightConnector1">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arrow"/>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8B8C88-C709-4E89-843A-38B7D3E3051A}" type="datetimeFigureOut">
              <a:rPr lang="en-US" smtClean="0"/>
              <a:pPr/>
              <a:t>6/21/2010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98E9D3-F39B-4CE4-9D4E-26185721749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As a result, the university,</a:t>
            </a:r>
            <a:r>
              <a:rPr lang="en-US" baseline="0" dirty="0" smtClean="0"/>
              <a:t> like the Coast Guard, another victim of perpetual budget cuts, has learned to do more with less, and has developed a “mean and lean” ethos, taking pride in its ability to accomplish much with far fewer resources than many of our ARL </a:t>
            </a:r>
            <a:r>
              <a:rPr lang="en-US" baseline="0" dirty="0" err="1" smtClean="0"/>
              <a:t>comparitors</a:t>
            </a:r>
            <a:r>
              <a:rPr lang="en-US" baseline="0" dirty="0" smtClean="0"/>
              <a:t>.</a:t>
            </a:r>
          </a:p>
          <a:p>
            <a:pPr marL="228600" indent="-228600">
              <a:buAutoNum type="arabicParenR"/>
            </a:pPr>
            <a:endParaRPr lang="en-US" baseline="0" dirty="0" smtClean="0"/>
          </a:p>
          <a:p>
            <a:pPr marL="228600" indent="-228600">
              <a:buAutoNum type="arabicParenR"/>
            </a:pPr>
            <a:r>
              <a:rPr lang="en-US" baseline="0" dirty="0" smtClean="0"/>
              <a:t>X</a:t>
            </a:r>
          </a:p>
          <a:p>
            <a:pPr marL="228600" indent="-228600">
              <a:buAutoNum type="arabicParenR"/>
            </a:pPr>
            <a:endParaRPr lang="en-US" baseline="0" dirty="0" smtClean="0"/>
          </a:p>
          <a:p>
            <a:pPr marL="228600" indent="-228600">
              <a:buAutoNum type="arabicParenR"/>
            </a:pPr>
            <a:r>
              <a:rPr lang="en-US" baseline="0" dirty="0" smtClean="0"/>
              <a:t>The UO’s current president, Richard </a:t>
            </a:r>
            <a:r>
              <a:rPr lang="en-US" baseline="0" dirty="0" err="1" smtClean="0"/>
              <a:t>Lariviere</a:t>
            </a:r>
            <a:r>
              <a:rPr lang="en-US" baseline="0" dirty="0" smtClean="0"/>
              <a:t> is proposing to the State Board of Higher Education a plan that would stabilize the school’s finances during rising a falling state budget cycles by issuing $1 billion in bonds to operate the school for the next 30 years. </a:t>
            </a:r>
          </a:p>
          <a:p>
            <a:pPr marL="228600" indent="-228600">
              <a:buAutoNum type="arabicParenR"/>
            </a:pPr>
            <a:endParaRPr lang="en-US" baseline="0" dirty="0" smtClean="0"/>
          </a:p>
          <a:p>
            <a:pPr marL="228600" indent="-228600">
              <a:buAutoNum type="arabicParenR"/>
            </a:pPr>
            <a:r>
              <a:rPr lang="en-US" baseline="0" dirty="0" smtClean="0"/>
              <a:t>This number has been shrinking gradually of the years, causing people to remark that UO is a “state university in name only.”</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The remaining 90+% is received from private</a:t>
            </a:r>
            <a:r>
              <a:rPr lang="en-US" baseline="0" dirty="0" smtClean="0"/>
              <a:t> gifts, research grants and student tuition.</a:t>
            </a:r>
          </a:p>
          <a:p>
            <a:pPr marL="228600" indent="-228600">
              <a:buNone/>
            </a:pPr>
            <a:r>
              <a:rPr lang="en-US" baseline="0" dirty="0" smtClean="0"/>
              <a:t>	An additional 7% cut has recently been instituted before the end of FY09 to cover projected state budget shortfalls.</a:t>
            </a:r>
          </a:p>
          <a:p>
            <a:pPr marL="228600" indent="-228600">
              <a:buNone/>
            </a:pPr>
            <a:endParaRPr lang="en-US" baseline="0" dirty="0" smtClean="0"/>
          </a:p>
          <a:p>
            <a:pPr marL="228600" indent="-228600">
              <a:buNone/>
            </a:pPr>
            <a:r>
              <a:rPr lang="en-US" baseline="0" dirty="0" smtClean="0"/>
              <a:t>2) </a:t>
            </a:r>
          </a:p>
          <a:p>
            <a:pPr marL="228600" indent="-228600">
              <a:buNone/>
            </a:pPr>
            <a:endParaRPr lang="en-US" baseline="0" dirty="0" smtClean="0"/>
          </a:p>
          <a:p>
            <a:pPr marL="228600" indent="-228600">
              <a:buNone/>
            </a:pPr>
            <a:r>
              <a:rPr lang="en-US" baseline="0" dirty="0" smtClean="0"/>
              <a:t>3) However, because of state fund-raising rules, donations must be invested for several years, before we can begin drawing on the interest, and very large portions of the money have various stipulations on its use (athletics, construction, etc.)</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The provost exempted the library from certain</a:t>
            </a:r>
            <a:r>
              <a:rPr lang="en-US" baseline="0" dirty="0" smtClean="0"/>
              <a:t> cuts, however.</a:t>
            </a:r>
          </a:p>
          <a:p>
            <a:pPr marL="228600" indent="-228600">
              <a:buAutoNum type="arabicParenR"/>
            </a:pPr>
            <a:endParaRPr lang="en-US" baseline="0" dirty="0" smtClean="0"/>
          </a:p>
          <a:p>
            <a:pPr marL="228600" indent="-228600">
              <a:buAutoNum type="arabicParenR"/>
            </a:pPr>
            <a:r>
              <a:rPr lang="en-US" baseline="0" dirty="0" smtClean="0"/>
              <a:t>The library budget was able to coast on the savings created by these actions for several years, without having to worry about materials budget deficits.</a:t>
            </a:r>
          </a:p>
          <a:p>
            <a:pPr marL="228600" indent="-228600">
              <a:buAutoNum type="arabicParenR"/>
            </a:pPr>
            <a:endParaRPr lang="en-US" baseline="0" dirty="0" smtClean="0"/>
          </a:p>
          <a:p>
            <a:pPr marL="228600" indent="-228600">
              <a:buAutoNum type="arabicParenR"/>
            </a:pPr>
            <a:r>
              <a:rPr lang="en-US" baseline="0" dirty="0" smtClean="0"/>
              <a:t>Projections showed a modest deficit </a:t>
            </a:r>
            <a:r>
              <a:rPr lang="en-US" baseline="0" dirty="0" err="1" smtClean="0"/>
              <a:t>occuring</a:t>
            </a:r>
            <a:r>
              <a:rPr lang="en-US" baseline="0" dirty="0" smtClean="0"/>
              <a:t>, beginning in 2008-09, and growing rapidly after that.</a:t>
            </a:r>
          </a:p>
          <a:p>
            <a:pPr marL="228600" indent="-228600">
              <a:buAutoNum type="arabicParenR"/>
            </a:pPr>
            <a:endParaRPr lang="en-US" baseline="0" dirty="0" smtClean="0"/>
          </a:p>
          <a:p>
            <a:pPr marL="228600" indent="-228600">
              <a:buNone/>
            </a:pPr>
            <a:r>
              <a:rPr lang="en-US" baseline="0" dirty="0" smtClean="0"/>
              <a:t>     Adjustments to the collections budget in the last decade have swung from +2.75% to -2.75%, which is not huge, but which certainly does not cover inflation.</a:t>
            </a:r>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illustrates</a:t>
            </a:r>
            <a:r>
              <a:rPr lang="en-US" baseline="0" dirty="0" smtClean="0"/>
              <a:t> the collections budget trend at UO from 1992 to 2009 (Blue Line). It’s gone from about $3.5 million to a little over $5 million in that time.</a:t>
            </a:r>
          </a:p>
          <a:p>
            <a:endParaRPr lang="en-US" baseline="0" dirty="0" smtClean="0"/>
          </a:p>
          <a:p>
            <a:r>
              <a:rPr lang="en-US" baseline="0" dirty="0" smtClean="0"/>
              <a:t>We’ve remained well under HEPI Index (Orange Line) since about 2002 and under the Portland CPI (the closest local large urban area) (Brown Line) since about 2005.</a:t>
            </a:r>
          </a:p>
          <a:p>
            <a:endParaRPr lang="en-US" baseline="0" dirty="0" smtClean="0"/>
          </a:p>
          <a:p>
            <a:r>
              <a:rPr lang="en-US" baseline="0" dirty="0" smtClean="0"/>
              <a:t>Monographs expenditures (Green Line) have risen by 19% overall, but have remained hovering in the $1 million range for the most part.</a:t>
            </a:r>
          </a:p>
          <a:p>
            <a:endParaRPr lang="en-US" baseline="0" dirty="0" smtClean="0"/>
          </a:p>
          <a:p>
            <a:r>
              <a:rPr lang="en-US" baseline="0" dirty="0" smtClean="0"/>
              <a:t>Miscellaneous collections expenditures (Purple Line) have decreased by 23% overall, but have mostly hovered around $500,000.</a:t>
            </a:r>
          </a:p>
          <a:p>
            <a:endParaRPr lang="en-US" baseline="0" dirty="0" smtClean="0"/>
          </a:p>
          <a:p>
            <a:r>
              <a:rPr lang="en-US" baseline="0" dirty="0" smtClean="0"/>
              <a:t>The real story is the serials expenditure line (Red Line), which has risen by 89% (about $2 million) over this time. </a:t>
            </a:r>
          </a:p>
          <a:p>
            <a:endParaRPr lang="en-US" baseline="0" dirty="0" smtClean="0"/>
          </a:p>
          <a:p>
            <a:r>
              <a:rPr lang="en-US" baseline="0" dirty="0" smtClean="0"/>
              <a:t>The UO libraries executed five serials cancellation projects in sixteen years, cutting $2.69 million in subscriptions. In unadjusted dollars, the serials budget would have risen by nearly $5 million without these.</a:t>
            </a:r>
            <a:endParaRPr lang="en-US" baseline="0" smtClean="0"/>
          </a:p>
          <a:p>
            <a:endParaRPr lang="en-US" baseline="0" dirty="0" smtClean="0"/>
          </a:p>
        </p:txBody>
      </p:sp>
      <p:sp>
        <p:nvSpPr>
          <p:cNvPr id="4" name="Slide Number Placeholder 3"/>
          <p:cNvSpPr>
            <a:spLocks noGrp="1"/>
          </p:cNvSpPr>
          <p:nvPr>
            <p:ph type="sldNum" sz="quarter" idx="10"/>
          </p:nvPr>
        </p:nvSpPr>
        <p:spPr/>
        <p:txBody>
          <a:bodyPr/>
          <a:lstStyle/>
          <a:p>
            <a:fld id="{7498E9D3-F39B-4CE4-9D4E-26185721749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Of that, only $5 million was pegged</a:t>
            </a:r>
            <a:r>
              <a:rPr lang="en-US" baseline="0" dirty="0" smtClean="0"/>
              <a:t> for collections. Half of that was pledged to support the sciences. $400K were in cash donations that could be used without restriction. The remainder is required to be put into endowments, which are currently producing $170,000 in income to support library collections. The library would have to increase its endowments by $9 million ANNUALLY to address inflation, because:</a:t>
            </a:r>
          </a:p>
          <a:p>
            <a:pPr marL="228600" indent="-228600">
              <a:buNone/>
            </a:pPr>
            <a:endParaRPr lang="en-US" baseline="0" dirty="0" smtClean="0"/>
          </a:p>
          <a:p>
            <a:pPr marL="228600" indent="-228600">
              <a:buAutoNum type="arabicParenR" startAt="2"/>
            </a:pPr>
            <a:r>
              <a:rPr lang="en-US" baseline="0" dirty="0" smtClean="0"/>
              <a:t>The provost has given the library budget augments periodically, but these are unpredictable, and no substitute for a consistent, programmed budget increase. These augments have ranged from 0 to 3% a year. </a:t>
            </a:r>
          </a:p>
          <a:p>
            <a:pPr marL="228600" indent="-228600">
              <a:buAutoNum type="arabicParenR" startAt="2"/>
            </a:pPr>
            <a:endParaRPr lang="en-US" baseline="0" dirty="0" smtClean="0"/>
          </a:p>
          <a:p>
            <a:pPr marL="228600" indent="-228600">
              <a:buAutoNum type="arabicParenR" startAt="2"/>
            </a:pPr>
            <a:r>
              <a:rPr lang="en-US" baseline="0" dirty="0" smtClean="0"/>
              <a:t>Our ability to purchase monographic items (New books, video, audio, some databases) would be steadily reduced and at an 8% serials inflation rate (around $350,000 a year), the book budget would disappear.</a:t>
            </a:r>
          </a:p>
          <a:p>
            <a:pPr marL="228600" indent="-228600">
              <a:buAutoNum type="arabicParenR" startAt="2"/>
            </a:pPr>
            <a:endParaRPr lang="en-US" baseline="0" dirty="0" smtClean="0"/>
          </a:p>
          <a:p>
            <a:pPr marL="228600" indent="-228600">
              <a:buAutoNum type="arabicParenR" startAt="2"/>
            </a:pPr>
            <a:r>
              <a:rPr lang="en-US" dirty="0" smtClean="0"/>
              <a:t>This resulted in the sciences</a:t>
            </a:r>
            <a:r>
              <a:rPr lang="en-US" baseline="0" dirty="0" smtClean="0"/>
              <a:t> cancelling the most, followed by social sciences and then arts and humanities. This time around, available data suggested that, even though their relative cost was lower, inflation factors in the social sciences and humanities were now inflating equal to, or greater than the sciences. As a result, cancellation target percentages would be kept uniform this time around.</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A modern research library</a:t>
            </a:r>
            <a:r>
              <a:rPr lang="en-US" baseline="0" dirty="0" smtClean="0"/>
              <a:t> has to be to buy the technology required for students and researchers to access and exploit the data that we can provide. Most importantly, the vast majority of these costs were already being paid out of gift funds.</a:t>
            </a:r>
          </a:p>
          <a:p>
            <a:pPr marL="228600" indent="-228600">
              <a:buAutoNum type="arabicParenR"/>
            </a:pPr>
            <a:endParaRPr lang="en-US" baseline="0" dirty="0" smtClean="0"/>
          </a:p>
          <a:p>
            <a:pPr marL="228600" indent="-228600">
              <a:buAutoNum type="arabicParenR"/>
            </a:pPr>
            <a:r>
              <a:rPr lang="en-US" baseline="0" dirty="0" smtClean="0"/>
              <a:t>This was not a requirement, but was strongly discouraged. Content stability in these databases is unpredictable – titles come and go constantly and libraries have no control over that. Second, the “full text” provided may be circumscribed, or lack graphs, charts and illustrations. Third, it may be embargoed. Fourth, there is some evidence to suggest that publishers pull their content from these services if they believe libraries are cancelling paid subscriptions to rely on it.</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Titles to cut needed</a:t>
            </a:r>
            <a:r>
              <a:rPr lang="en-US" baseline="0" dirty="0" smtClean="0"/>
              <a:t> to be identified by the end of May 2009. The review of titles began immediately and needed to be concluded by the end of the Spring 2009 term.</a:t>
            </a:r>
          </a:p>
          <a:p>
            <a:pPr marL="228600" indent="-228600">
              <a:buNone/>
            </a:pPr>
            <a:endParaRPr lang="en-US" baseline="0" dirty="0" smtClean="0"/>
          </a:p>
          <a:p>
            <a:pPr marL="228600" indent="-228600">
              <a:buNone/>
            </a:pPr>
            <a:r>
              <a:rPr lang="en-US" dirty="0" smtClean="0"/>
              <a:t>2) This had largely already been accomplished, but any</a:t>
            </a:r>
            <a:r>
              <a:rPr lang="en-US" baseline="0" dirty="0" smtClean="0"/>
              <a:t> further print/electronic/microfilm duplication would be targeted.</a:t>
            </a:r>
          </a:p>
          <a:p>
            <a:pPr marL="228600" indent="-228600">
              <a:buNone/>
            </a:pPr>
            <a:endParaRPr lang="en-US" baseline="0" dirty="0" smtClean="0"/>
          </a:p>
          <a:p>
            <a:pPr marL="228600" indent="-228600">
              <a:buNone/>
            </a:pPr>
            <a:r>
              <a:rPr lang="en-US" dirty="0" smtClean="0"/>
              <a:t>3) This</a:t>
            </a:r>
            <a:r>
              <a:rPr lang="en-US" baseline="0" dirty="0" smtClean="0"/>
              <a:t> was key to reaching targets as rapidly as possible, while cutting the fewest titles. Usage statistics and pricing information fed into the 360 Counter tool were manipulated and cost-per-use (CPU) figures were developed and ranked.</a:t>
            </a:r>
          </a:p>
          <a:p>
            <a:pPr marL="228600" indent="-228600">
              <a:buNone/>
            </a:pPr>
            <a:endParaRPr lang="en-US" baseline="0" dirty="0" smtClean="0"/>
          </a:p>
          <a:p>
            <a:pPr marL="228600" indent="-228600">
              <a:buNone/>
            </a:pPr>
            <a:r>
              <a:rPr lang="en-US" baseline="0" dirty="0" smtClean="0"/>
              <a:t>4)  We withdrew from our </a:t>
            </a:r>
            <a:r>
              <a:rPr lang="en-US" baseline="0" dirty="0" err="1" smtClean="0"/>
              <a:t>consortial</a:t>
            </a:r>
            <a:r>
              <a:rPr lang="en-US" baseline="0" dirty="0" smtClean="0"/>
              <a:t> deals with Elsevier (though the </a:t>
            </a:r>
            <a:r>
              <a:rPr lang="en-US" baseline="0" dirty="0" err="1" smtClean="0"/>
              <a:t>Orbis</a:t>
            </a:r>
            <a:r>
              <a:rPr lang="en-US" baseline="0" dirty="0" smtClean="0"/>
              <a:t>-Cascade Alliance) and Wiley (though GWLA). The Wiley contract was terminating anyway, so we chose not to renew it. Without doing this, we would not have had adequate freedom to maneuver, as we cancelled high-cost titles.</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This was done to</a:t>
            </a:r>
            <a:r>
              <a:rPr lang="en-US" baseline="0" dirty="0" smtClean="0"/>
              <a:t> help stave off a projected budget imbalance, and before the full impact of the economic downturn was known.</a:t>
            </a:r>
          </a:p>
          <a:p>
            <a:pPr marL="228600" indent="-228600">
              <a:buNone/>
            </a:pPr>
            <a:endParaRPr lang="en-US" baseline="0" dirty="0" smtClean="0"/>
          </a:p>
          <a:p>
            <a:pPr marL="228600" indent="-228600">
              <a:buAutoNum type="arabicParenR" startAt="2"/>
            </a:pPr>
            <a:r>
              <a:rPr lang="en-US" baseline="0" dirty="0" smtClean="0"/>
              <a:t>The full amount of the journals cut could not be known until we tallied the total database dollars cut and distributed the cuts to each fund line. The total ended up being 32 titles, totaling $150,000. These ranged from Columbia </a:t>
            </a:r>
            <a:r>
              <a:rPr lang="en-US" baseline="0" dirty="0" err="1" smtClean="0"/>
              <a:t>Earthscape</a:t>
            </a:r>
            <a:r>
              <a:rPr lang="en-US" baseline="0" dirty="0" smtClean="0"/>
              <a:t> ($411) to INSPEC ($39,760).  </a:t>
            </a:r>
          </a:p>
          <a:p>
            <a:pPr marL="228600" indent="-228600">
              <a:buAutoNum type="arabicParenR" startAt="2"/>
            </a:pPr>
            <a:endParaRPr lang="en-US" baseline="0" dirty="0" smtClean="0"/>
          </a:p>
          <a:p>
            <a:pPr marL="228600" indent="-228600">
              <a:buAutoNum type="arabicParenR" startAt="2"/>
            </a:pPr>
            <a:r>
              <a:rPr lang="en-US" dirty="0" smtClean="0"/>
              <a:t>For FY09 a cut of $842,000 was projected. For FY10, and additional cut of $350,000 would</a:t>
            </a:r>
            <a:r>
              <a:rPr lang="en-US" baseline="0" dirty="0" smtClean="0"/>
              <a:t> be needed to meet the target.</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the databases</a:t>
            </a:r>
            <a:r>
              <a:rPr lang="en-US" baseline="0" dirty="0" smtClean="0"/>
              <a:t> selected for cancellation prior to the serials project.</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This is an example</a:t>
            </a:r>
            <a:r>
              <a:rPr lang="en-US" baseline="0" dirty="0" smtClean="0"/>
              <a:t> of the spreadsheets we created that calculated CPU for most of our electronic journals.</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The</a:t>
            </a:r>
            <a:r>
              <a:rPr lang="en-US" baseline="0" dirty="0" smtClean="0"/>
              <a:t> library was very fortuitous by mostly having the University cover its portion of the rescissions through central reserves, or having the provost holding the library harmless in the process, preventing further damage to the collections.</a:t>
            </a:r>
          </a:p>
          <a:p>
            <a:pPr marL="228600" indent="-228600">
              <a:buAutoNum type="arabicParenR"/>
            </a:pPr>
            <a:endParaRPr lang="en-US" baseline="0" dirty="0" smtClean="0"/>
          </a:p>
          <a:p>
            <a:pPr marL="228600" indent="-228600">
              <a:buAutoNum type="arabicParenR"/>
            </a:pPr>
            <a:r>
              <a:rPr lang="en-US" baseline="0" dirty="0" smtClean="0"/>
              <a:t>If they governed multiple funds, they were allowed to trade cuts between them to meet their goals.</a:t>
            </a:r>
          </a:p>
          <a:p>
            <a:pPr marL="228600" indent="-228600">
              <a:buAutoNum type="arabicParenR"/>
            </a:pPr>
            <a:endParaRPr lang="en-US" baseline="0" dirty="0" smtClean="0"/>
          </a:p>
          <a:p>
            <a:pPr marL="228600" indent="-228600">
              <a:buAutoNum type="arabicParenR"/>
            </a:pPr>
            <a:r>
              <a:rPr lang="en-US" baseline="0" dirty="0" smtClean="0"/>
              <a:t>Additionally, library science lines were zeroed out.</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In addition, there had been several instances</a:t>
            </a:r>
            <a:r>
              <a:rPr lang="en-US" baseline="0" dirty="0" smtClean="0"/>
              <a:t> of PPV abuse which had cost us many thousands of dollars and as we did not have the human resources to mediate it,  it was determined to bank the savings.</a:t>
            </a:r>
          </a:p>
          <a:p>
            <a:pPr marL="228600" indent="-228600">
              <a:buAutoNum type="arabicParenR"/>
            </a:pPr>
            <a:endParaRPr lang="en-US" baseline="0" dirty="0" smtClean="0"/>
          </a:p>
          <a:p>
            <a:pPr marL="228600" indent="-228600">
              <a:buAutoNum type="arabicParenR"/>
            </a:pPr>
            <a:r>
              <a:rPr lang="en-US" baseline="0" dirty="0" smtClean="0"/>
              <a:t>This would be a one-for one exchange of dollars. On occasions when new serials money did surface, the Collection Managers Group has been taking recommendations from subject specialists and making those choices.</a:t>
            </a:r>
          </a:p>
          <a:p>
            <a:pPr marL="228600" indent="-228600">
              <a:buAutoNum type="arabicParenR"/>
            </a:pPr>
            <a:endParaRPr lang="en-US" baseline="0" dirty="0" smtClean="0"/>
          </a:p>
          <a:p>
            <a:pPr marL="228600" indent="-228600">
              <a:buAutoNum type="arabicParenR"/>
            </a:pPr>
            <a:r>
              <a:rPr lang="en-US" baseline="0" dirty="0" smtClean="0"/>
              <a:t>In its place, we purchased a smaller set of titles that the UO subscribed to. This is a year to year deal.</a:t>
            </a:r>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baseline="0" dirty="0" smtClean="0"/>
          </a:p>
          <a:p>
            <a:pPr marL="228600" indent="-228600">
              <a:buAutoNum type="arabicParenR"/>
            </a:pPr>
            <a:r>
              <a:rPr lang="en-US" dirty="0" smtClean="0"/>
              <a:t>The goal of these</a:t>
            </a:r>
            <a:r>
              <a:rPr lang="en-US" baseline="0" dirty="0" smtClean="0"/>
              <a:t> efforts was to reduce duplication of content between the schools (only 40 miles apart on I-5), thus enabling each school to purchase more books than they would be able to on their own, while relying on rapid-ILL to share resources between them.</a:t>
            </a:r>
          </a:p>
          <a:p>
            <a:pPr marL="228600" indent="-228600">
              <a:buAutoNum type="arabicParenR"/>
            </a:pPr>
            <a:endParaRPr lang="en-US" baseline="0" dirty="0" smtClean="0"/>
          </a:p>
          <a:p>
            <a:pPr marL="228600" indent="-228600">
              <a:buNone/>
            </a:pPr>
            <a:r>
              <a:rPr lang="en-US" baseline="0" dirty="0" smtClean="0"/>
              <a:t>     Results have been mixed. ILL initiatives have been well-used, but CD collaboration seems to have stalled, due in part to differing collection philosophies, differing audiences and differences of opinion on how much duplication is necessary.</a:t>
            </a:r>
          </a:p>
          <a:p>
            <a:pPr marL="228600" indent="-228600">
              <a:buNone/>
            </a:pPr>
            <a:endParaRPr lang="en-US" baseline="0" dirty="0" smtClean="0"/>
          </a:p>
          <a:p>
            <a:pPr marL="228600" indent="-228600">
              <a:buAutoNum type="arabicParenR" startAt="2"/>
            </a:pPr>
            <a:r>
              <a:rPr lang="en-US" baseline="0" dirty="0" smtClean="0"/>
              <a:t>The previous deal, brokered by the </a:t>
            </a:r>
            <a:r>
              <a:rPr lang="en-US" baseline="0" dirty="0" err="1" smtClean="0"/>
              <a:t>Orbis</a:t>
            </a:r>
            <a:r>
              <a:rPr lang="en-US" baseline="0" dirty="0" smtClean="0"/>
              <a:t>-Cascade Alliance was too expensive for both schools and it restricted our flexibility to cancel an adequate amount of titles to be able to meet our overall goals.</a:t>
            </a:r>
          </a:p>
          <a:p>
            <a:pPr marL="228600" indent="-228600">
              <a:buAutoNum type="arabicParenR" startAt="2"/>
            </a:pPr>
            <a:endParaRPr lang="en-US" baseline="0" dirty="0" smtClean="0"/>
          </a:p>
          <a:p>
            <a:pPr marL="228600" indent="-228600">
              <a:buAutoNum type="arabicParenR" startAt="2"/>
            </a:pPr>
            <a:r>
              <a:rPr lang="en-US" baseline="0" dirty="0" smtClean="0"/>
              <a:t>Although UO-OSU planning for the Elsevier deal was fairly advanced, it was determined that adding PSU would enhance our cost-benefit ratio. In addition, PSU’s academic and research aims in many ways were more closely aligned with UO’s, than OSU’s were.</a:t>
            </a:r>
          </a:p>
          <a:p>
            <a:pPr marL="228600" indent="-228600">
              <a:buAutoNum type="arabicParenR" startAt="2"/>
            </a:pPr>
            <a:endParaRPr lang="en-US" baseline="0" dirty="0" smtClean="0"/>
          </a:p>
          <a:p>
            <a:pPr marL="228600" indent="-228600">
              <a:buNone/>
            </a:pPr>
            <a:r>
              <a:rPr lang="en-US" baseline="0" dirty="0" smtClean="0"/>
              <a:t>     UO had already been on an interim 1-year deal that preserved </a:t>
            </a:r>
            <a:r>
              <a:rPr lang="en-US" baseline="0" dirty="0" err="1" smtClean="0"/>
              <a:t>Orbis</a:t>
            </a:r>
            <a:r>
              <a:rPr lang="en-US" baseline="0" dirty="0" smtClean="0"/>
              <a:t> shared access, but OSU and PSU had already signed multi-year deals, which they were required to break in order to enter into a new deal.</a:t>
            </a:r>
          </a:p>
          <a:p>
            <a:pPr marL="228600" indent="-228600">
              <a:buNone/>
            </a:pPr>
            <a:endParaRPr lang="en-US" baseline="0" dirty="0" smtClean="0"/>
          </a:p>
          <a:p>
            <a:pPr marL="228600" indent="-228600">
              <a:buNone/>
            </a:pPr>
            <a:r>
              <a:rPr lang="en-US" baseline="0" dirty="0" smtClean="0"/>
              <a:t>     Over the summer and fall of 2009, three-way negotiations with Elsevier took place, and a new deal with shared access and a Unique Title List was brokered, which enabled each school to collectively maintain access to all titles that accounted for 90% of usage AND to meet their respective cancellation goals.</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a:t>
            </a:r>
            <a:r>
              <a:rPr lang="en-US" baseline="0" dirty="0" smtClean="0"/>
              <a:t> example of a spreadsheet created by Dean Walton, a science librarian at UO, that used an algorithm to measure combined use, cost-per use, Eigen factors, article influence rankings and whether or not a title’s usage was wide  for all schools, or just for one (“niche”) and whether or not a title was in the highest 90% of usage ranking.</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a:t>
            </a:r>
            <a:r>
              <a:rPr lang="en-US" baseline="0" dirty="0" smtClean="0"/>
              <a:t> spreadsheet that we used to list out our final selected titles; Titles to be subscribed to individually, by UO, OSU and PSU; as well as shared titles that we would get for a discounted access price from Elsevier; These were UO-OSU, UO-PSU, OSU-PSU and “Big 3.”</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a:t>
            </a:r>
          </a:p>
          <a:p>
            <a:pPr marL="228600" indent="-228600">
              <a:buAutoNum type="arabicParenR"/>
            </a:pPr>
            <a:endParaRPr lang="en-US" dirty="0" smtClean="0"/>
          </a:p>
          <a:p>
            <a:pPr marL="228600" indent="-228600">
              <a:buAutoNum type="arabicParenR"/>
            </a:pPr>
            <a:r>
              <a:rPr lang="en-US" dirty="0" smtClean="0"/>
              <a:t>A recently</a:t>
            </a:r>
            <a:r>
              <a:rPr lang="en-US" baseline="0" dirty="0" smtClean="0"/>
              <a:t>-announced State rescission will be covered by central funds at the University level and the library will not suffer cuts. However, various strategic funding requests that we had made, will likely not be funded now, as the money targeted for that will now be used to cover the rescission.</a:t>
            </a:r>
          </a:p>
          <a:p>
            <a:pPr marL="228600" indent="-228600">
              <a:buAutoNum type="arabicParenR"/>
            </a:pPr>
            <a:endParaRPr lang="en-US" baseline="0" dirty="0" smtClean="0"/>
          </a:p>
          <a:p>
            <a:pPr marL="228600" indent="-228600">
              <a:buAutoNum type="arabicParenR"/>
            </a:pPr>
            <a:r>
              <a:rPr lang="en-US" baseline="0" dirty="0" smtClean="0"/>
              <a:t>-</a:t>
            </a:r>
          </a:p>
          <a:p>
            <a:pPr marL="228600" indent="-228600">
              <a:buAutoNum type="arabicParenR"/>
            </a:pPr>
            <a:endParaRPr lang="en-US" baseline="0" dirty="0" smtClean="0"/>
          </a:p>
          <a:p>
            <a:pPr marL="228600" indent="-228600">
              <a:buAutoNum type="arabicParenR"/>
            </a:pPr>
            <a:r>
              <a:rPr lang="en-US" baseline="0" dirty="0" smtClean="0"/>
              <a:t>A new budget model, that taxed academic departments for central services (such as the Library) was supposed to be implemented this year, but has been postponed due to the uncertain economy.</a:t>
            </a: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We are encouraging</a:t>
            </a:r>
            <a:r>
              <a:rPr lang="en-US" baseline="0" dirty="0" smtClean="0"/>
              <a:t> faculty to be aware of their copyright retention abilities, and to spend time becoming familiar with journal pricing and inflation rates in their field.</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Additionally, education efforts have been made</a:t>
            </a:r>
            <a:r>
              <a:rPr lang="en-US" baseline="0" dirty="0" smtClean="0"/>
              <a:t> to inform faculty and their supervisors about the </a:t>
            </a:r>
            <a:r>
              <a:rPr lang="en-US" baseline="0" dirty="0" err="1" smtClean="0"/>
              <a:t>unsustainability</a:t>
            </a:r>
            <a:r>
              <a:rPr lang="en-US" baseline="0" dirty="0" smtClean="0"/>
              <a:t> of the current academic publishing model, and we are encouraging them to re-think where they are publishing and editing, and what publications are “must haves” for submitting articles, in order to gain tenure.</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 -</a:t>
            </a:r>
          </a:p>
          <a:p>
            <a:pPr marL="228600" indent="-228600">
              <a:buNone/>
            </a:pPr>
            <a:endParaRPr lang="en-US" baseline="0" dirty="0" smtClean="0"/>
          </a:p>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498E9D3-F39B-4CE4-9D4E-26185721749E}"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11D42-C062-4E88-9381-E76F818E7D65}" type="datetimeFigureOut">
              <a:rPr lang="en-US" smtClean="0"/>
              <a:pPr/>
              <a:t>6/21/2010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11D42-C062-4E88-9381-E76F818E7D65}" type="datetimeFigureOut">
              <a:rPr lang="en-US" smtClean="0"/>
              <a:pPr/>
              <a:t>6/21/2010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11D42-C062-4E88-9381-E76F818E7D65}" type="datetimeFigureOut">
              <a:rPr lang="en-US" smtClean="0"/>
              <a:pPr/>
              <a:t>6/21/2010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11D42-C062-4E88-9381-E76F818E7D65}" type="datetimeFigureOut">
              <a:rPr lang="en-US" smtClean="0"/>
              <a:pPr/>
              <a:t>6/21/2010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11D42-C062-4E88-9381-E76F818E7D65}" type="datetimeFigureOut">
              <a:rPr lang="en-US" smtClean="0"/>
              <a:pPr/>
              <a:t>6/21/2010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11D42-C062-4E88-9381-E76F818E7D65}" type="datetimeFigureOut">
              <a:rPr lang="en-US" smtClean="0"/>
              <a:pPr/>
              <a:t>6/21/2010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11D42-C062-4E88-9381-E76F818E7D65}" type="datetimeFigureOut">
              <a:rPr lang="en-US" smtClean="0"/>
              <a:pPr/>
              <a:t>6/21/2010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11D42-C062-4E88-9381-E76F818E7D65}" type="datetimeFigureOut">
              <a:rPr lang="en-US" smtClean="0"/>
              <a:pPr/>
              <a:t>6/21/2010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11D42-C062-4E88-9381-E76F818E7D65}" type="datetimeFigureOut">
              <a:rPr lang="en-US" smtClean="0"/>
              <a:pPr/>
              <a:t>6/21/2010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11D42-C062-4E88-9381-E76F818E7D65}" type="datetimeFigureOut">
              <a:rPr lang="en-US" smtClean="0"/>
              <a:pPr/>
              <a:t>6/21/2010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11D42-C062-4E88-9381-E76F818E7D65}" type="datetimeFigureOut">
              <a:rPr lang="en-US" smtClean="0"/>
              <a:pPr/>
              <a:t>6/21/2010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226D7-0364-4DC2-8FB0-D8A541C63CB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11D42-C062-4E88-9381-E76F818E7D65}" type="datetimeFigureOut">
              <a:rPr lang="en-US" smtClean="0"/>
              <a:pPr/>
              <a:t>6/21/2010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D226D7-0364-4DC2-8FB0-D8A541C63CB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normAutofit fontScale="90000"/>
          </a:bodyPr>
          <a:lstStyle/>
          <a:p>
            <a:r>
              <a:rPr lang="en-US" b="1" dirty="0" smtClean="0"/>
              <a:t>The University of Oregon </a:t>
            </a:r>
            <a:br>
              <a:rPr lang="en-US" b="1" dirty="0" smtClean="0"/>
            </a:br>
            <a:r>
              <a:rPr lang="en-US" b="1" dirty="0" smtClean="0"/>
              <a:t>Serials Cancellation Project 2008-10</a:t>
            </a:r>
            <a:br>
              <a:rPr lang="en-US" b="1" dirty="0" smtClean="0"/>
            </a:br>
            <a:r>
              <a:rPr lang="en-US" dirty="0" smtClean="0"/>
              <a:t> </a:t>
            </a:r>
            <a:r>
              <a:rPr lang="en-US" sz="2667" b="1" dirty="0" smtClean="0">
                <a:solidFill>
                  <a:srgbClr val="008000"/>
                </a:solidFill>
              </a:rPr>
              <a:t>Collection Evaluation During the Economic Crisis: </a:t>
            </a:r>
            <a:br>
              <a:rPr lang="en-US" sz="2667" b="1" dirty="0" smtClean="0">
                <a:solidFill>
                  <a:srgbClr val="008000"/>
                </a:solidFill>
              </a:rPr>
            </a:br>
            <a:r>
              <a:rPr lang="en-US" sz="2667" b="1" dirty="0" smtClean="0">
                <a:solidFill>
                  <a:srgbClr val="008000"/>
                </a:solidFill>
              </a:rPr>
              <a:t>Case Studies in Academia</a:t>
            </a:r>
            <a:endParaRPr lang="en-US" sz="2667" b="1" dirty="0">
              <a:solidFill>
                <a:srgbClr val="008000"/>
              </a:solidFill>
            </a:endParaRPr>
          </a:p>
        </p:txBody>
      </p:sp>
      <p:sp>
        <p:nvSpPr>
          <p:cNvPr id="3" name="Subtitle 2"/>
          <p:cNvSpPr>
            <a:spLocks noGrp="1"/>
          </p:cNvSpPr>
          <p:nvPr>
            <p:ph type="subTitle" idx="1"/>
          </p:nvPr>
        </p:nvSpPr>
        <p:spPr>
          <a:xfrm>
            <a:off x="1447800" y="4267200"/>
            <a:ext cx="6400800" cy="1752600"/>
          </a:xfrm>
        </p:spPr>
        <p:txBody>
          <a:bodyPr>
            <a:normAutofit fontScale="47500" lnSpcReduction="20000"/>
          </a:bodyPr>
          <a:lstStyle/>
          <a:p>
            <a:endParaRPr lang="en-US" b="1" dirty="0" smtClean="0">
              <a:solidFill>
                <a:schemeClr val="tx1"/>
              </a:solidFill>
            </a:endParaRPr>
          </a:p>
          <a:p>
            <a:r>
              <a:rPr lang="en-US" sz="4364" b="1" dirty="0" smtClean="0">
                <a:solidFill>
                  <a:schemeClr val="tx1"/>
                </a:solidFill>
              </a:rPr>
              <a:t>David C. Fowler, Head </a:t>
            </a:r>
          </a:p>
          <a:p>
            <a:r>
              <a:rPr lang="en-US" sz="3273" b="1" dirty="0" smtClean="0">
                <a:solidFill>
                  <a:schemeClr val="tx1"/>
                </a:solidFill>
              </a:rPr>
              <a:t>Licensing, Grants Administration and Collections Analysis </a:t>
            </a:r>
          </a:p>
          <a:p>
            <a:r>
              <a:rPr lang="en-US" sz="3273" b="1" dirty="0" smtClean="0">
                <a:solidFill>
                  <a:schemeClr val="tx1"/>
                </a:solidFill>
              </a:rPr>
              <a:t>University of Oregon Libraries</a:t>
            </a:r>
          </a:p>
          <a:p>
            <a:endParaRPr lang="en-US" sz="3273" b="1" dirty="0">
              <a:solidFill>
                <a:schemeClr val="tx1"/>
              </a:solidFill>
            </a:endParaRPr>
          </a:p>
          <a:p>
            <a:r>
              <a:rPr lang="en-US" sz="3273" b="1" dirty="0" smtClean="0">
                <a:solidFill>
                  <a:schemeClr val="tx1"/>
                </a:solidFill>
              </a:rPr>
              <a:t>June 27, 2010</a:t>
            </a:r>
          </a:p>
          <a:p>
            <a:endParaRPr lang="en-US" b="1" dirty="0"/>
          </a:p>
          <a:p>
            <a:endParaRPr lang="en-US" sz="2200" b="1" dirty="0"/>
          </a:p>
        </p:txBody>
      </p:sp>
      <p:pic>
        <p:nvPicPr>
          <p:cNvPr id="4" name="Picture 6" descr="University of Oregon Libraries"/>
          <p:cNvPicPr>
            <a:picLocks noChangeAspect="1" noChangeArrowheads="1"/>
          </p:cNvPicPr>
          <p:nvPr/>
        </p:nvPicPr>
        <p:blipFill>
          <a:blip r:embed="rId2"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sz="3892" b="1" dirty="0" smtClean="0">
                <a:solidFill>
                  <a:srgbClr val="008000"/>
                </a:solidFill>
                <a:effectLst>
                  <a:outerShdw blurRad="50800" dist="38100" dir="2700000" algn="tl" rotWithShape="0">
                    <a:srgbClr val="000000">
                      <a:alpha val="43000"/>
                    </a:srgbClr>
                  </a:outerShdw>
                </a:effectLst>
              </a:rPr>
              <a:t>The Overall Situation:</a:t>
            </a:r>
          </a:p>
          <a:p>
            <a:r>
              <a:rPr lang="en-US" dirty="0" smtClean="0"/>
              <a:t>University of Oregon has historically been </a:t>
            </a:r>
            <a:r>
              <a:rPr lang="en-US" b="1" dirty="0" smtClean="0"/>
              <a:t>neither a very rich or very poor public university. </a:t>
            </a:r>
          </a:p>
          <a:p>
            <a:r>
              <a:rPr lang="en-US" b="1" dirty="0" smtClean="0"/>
              <a:t>Oregon ranks 43</a:t>
            </a:r>
            <a:r>
              <a:rPr lang="en-US" b="1" baseline="30000" dirty="0" smtClean="0"/>
              <a:t>rd</a:t>
            </a:r>
            <a:r>
              <a:rPr lang="en-US" b="1" dirty="0" smtClean="0"/>
              <a:t> </a:t>
            </a:r>
            <a:r>
              <a:rPr lang="en-US" dirty="0" smtClean="0"/>
              <a:t>in the amount of state spending per student at public universities.</a:t>
            </a:r>
            <a:endParaRPr lang="en-US" dirty="0"/>
          </a:p>
          <a:p>
            <a:r>
              <a:rPr lang="en-US" dirty="0" smtClean="0"/>
              <a:t>Over the years it has, by necessity, </a:t>
            </a:r>
            <a:r>
              <a:rPr lang="en-US" b="1" dirty="0" smtClean="0"/>
              <a:t>weaned itself off public funding.</a:t>
            </a:r>
          </a:p>
          <a:p>
            <a:r>
              <a:rPr lang="en-US" dirty="0" smtClean="0"/>
              <a:t>The State of Oregon now provides </a:t>
            </a:r>
            <a:r>
              <a:rPr lang="en-US" b="1" dirty="0" smtClean="0"/>
              <a:t>less than 10% </a:t>
            </a:r>
            <a:r>
              <a:rPr lang="en-US" dirty="0" smtClean="0"/>
              <a:t>of UO’s funding.</a:t>
            </a:r>
            <a:endParaRPr lang="en-US" dirty="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525963"/>
          </a:xfrm>
        </p:spPr>
        <p:txBody>
          <a:bodyPr>
            <a:normAutofit fontScale="92500" lnSpcReduction="20000"/>
          </a:bodyPr>
          <a:lstStyle/>
          <a:p>
            <a:pPr>
              <a:buNone/>
            </a:pPr>
            <a:r>
              <a:rPr lang="en-US" sz="3892" b="1" dirty="0" smtClean="0">
                <a:solidFill>
                  <a:srgbClr val="008000"/>
                </a:solidFill>
                <a:effectLst>
                  <a:outerShdw blurRad="50800" dist="38100" dir="2700000" algn="tl" rotWithShape="0">
                    <a:srgbClr val="000000">
                      <a:alpha val="43000"/>
                    </a:srgbClr>
                  </a:outerShdw>
                </a:effectLst>
              </a:rPr>
              <a:t>The Overall Situation:</a:t>
            </a:r>
          </a:p>
          <a:p>
            <a:r>
              <a:rPr lang="en-US" dirty="0" smtClean="0"/>
              <a:t>Due to the 2008-09 economic downturn and other budgetary pressures, </a:t>
            </a:r>
            <a:r>
              <a:rPr lang="en-US" b="1" dirty="0" smtClean="0"/>
              <a:t>the UO took a 20% cut in state funding </a:t>
            </a:r>
            <a:r>
              <a:rPr lang="en-US" dirty="0" smtClean="0"/>
              <a:t>in the current biennium.</a:t>
            </a:r>
          </a:p>
          <a:p>
            <a:r>
              <a:rPr lang="en-US" dirty="0" smtClean="0"/>
              <a:t>The University recently </a:t>
            </a:r>
            <a:r>
              <a:rPr lang="en-US" b="1" dirty="0" smtClean="0"/>
              <a:t>raised tuition by 7.5%</a:t>
            </a:r>
            <a:r>
              <a:rPr lang="en-US" dirty="0" smtClean="0"/>
              <a:t> to help bridge the gap. Another 6% is due next year (2011).</a:t>
            </a:r>
          </a:p>
          <a:p>
            <a:r>
              <a:rPr lang="en-US" b="1" dirty="0" smtClean="0"/>
              <a:t>The University Foundation has worked to raise $853,000,000 in new donations and pledges </a:t>
            </a:r>
            <a:r>
              <a:rPr lang="en-US" dirty="0" smtClean="0"/>
              <a:t>to help bolster its endowment in the last two years. </a:t>
            </a:r>
          </a:p>
          <a:p>
            <a:pPr>
              <a:buNone/>
            </a:pPr>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sz="3892" b="1" dirty="0" smtClean="0">
                <a:effectLst>
                  <a:outerShdw blurRad="50800" dist="38100" dir="2700000" algn="tl" rotWithShape="0">
                    <a:srgbClr val="000000">
                      <a:alpha val="43000"/>
                    </a:srgbClr>
                  </a:outerShdw>
                </a:effectLst>
              </a:rPr>
              <a:t>The Library Budget Crisis:</a:t>
            </a:r>
          </a:p>
          <a:p>
            <a:r>
              <a:rPr lang="en-US" dirty="0" smtClean="0"/>
              <a:t>Similar cuts to what the University absorbed impacted the library initially.</a:t>
            </a:r>
          </a:p>
          <a:p>
            <a:r>
              <a:rPr lang="en-US" dirty="0" smtClean="0"/>
              <a:t>Dating back to the last serials cancellation project in 2003-05, the library </a:t>
            </a:r>
            <a:r>
              <a:rPr lang="en-US" b="1" dirty="0" smtClean="0"/>
              <a:t>worked to eliminate as much format duplication as possible.</a:t>
            </a:r>
          </a:p>
          <a:p>
            <a:r>
              <a:rPr lang="en-US" dirty="0" smtClean="0"/>
              <a:t>However, serials inflation was gradually catching up with the savings previously achieved.</a:t>
            </a:r>
          </a:p>
          <a:p>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nvGraphicFramePr>
        <p:xfrm>
          <a:off x="457200" y="457200"/>
          <a:ext cx="8229600" cy="5943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None/>
            </a:pPr>
            <a:r>
              <a:rPr lang="en-US" sz="3892" b="1" dirty="0" smtClean="0">
                <a:effectLst>
                  <a:outerShdw blurRad="50800" dist="38100" dir="2700000" algn="tl" rotWithShape="0">
                    <a:srgbClr val="000000">
                      <a:alpha val="43000"/>
                    </a:srgbClr>
                  </a:outerShdw>
                </a:effectLst>
              </a:rPr>
              <a:t>Issues and Conundrums:</a:t>
            </a:r>
          </a:p>
          <a:p>
            <a:r>
              <a:rPr lang="en-US" dirty="0" smtClean="0"/>
              <a:t>The Library itself raised $20 million out of the UO total of $853 million. Wouldn’t that help?</a:t>
            </a:r>
          </a:p>
          <a:p>
            <a:r>
              <a:rPr lang="en-US" b="1" dirty="0" smtClean="0"/>
              <a:t>Journal prices inflate</a:t>
            </a:r>
            <a:r>
              <a:rPr lang="en-US" dirty="0" smtClean="0"/>
              <a:t>, on average, between </a:t>
            </a:r>
            <a:r>
              <a:rPr lang="en-US" b="1" dirty="0" smtClean="0"/>
              <a:t>8 and 10 percent each year.</a:t>
            </a:r>
          </a:p>
          <a:p>
            <a:r>
              <a:rPr lang="en-US" dirty="0" smtClean="0"/>
              <a:t>If we didn’t reduce the materials budget, our ability to purchase other collection items would be compromised.</a:t>
            </a:r>
          </a:p>
          <a:p>
            <a:r>
              <a:rPr lang="en-US" dirty="0" smtClean="0"/>
              <a:t>In previous cancellation projects, the library established targets based on discipline-variable inflation factors, materials costs and past spends.</a:t>
            </a:r>
          </a:p>
          <a:p>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3600" b="1" dirty="0" smtClean="0">
                <a:effectLst>
                  <a:outerShdw blurRad="50800" dist="38100" dir="2700000" algn="tl" rotWithShape="0">
                    <a:srgbClr val="000000">
                      <a:alpha val="43000"/>
                    </a:srgbClr>
                  </a:outerShdw>
                </a:effectLst>
              </a:rPr>
              <a:t>Issues and Conundrums:</a:t>
            </a:r>
          </a:p>
          <a:p>
            <a:r>
              <a:rPr lang="en-US" dirty="0" smtClean="0"/>
              <a:t>The Supplies &amp; Services budget </a:t>
            </a:r>
            <a:r>
              <a:rPr lang="en-US" b="1" dirty="0" smtClean="0"/>
              <a:t>could not realistically be cut</a:t>
            </a:r>
            <a:r>
              <a:rPr lang="en-US" dirty="0" smtClean="0"/>
              <a:t>.</a:t>
            </a:r>
          </a:p>
          <a:p>
            <a:r>
              <a:rPr lang="en-US" dirty="0" smtClean="0"/>
              <a:t>We had to </a:t>
            </a:r>
            <a:r>
              <a:rPr lang="en-US" b="1" dirty="0" smtClean="0"/>
              <a:t>discourage cancellations </a:t>
            </a:r>
            <a:r>
              <a:rPr lang="en-US" dirty="0" smtClean="0"/>
              <a:t>of titles that were available in aggregator databases like Lexis-Nexis and Academic Search Premier.</a:t>
            </a:r>
          </a:p>
          <a:p>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525963"/>
          </a:xfrm>
        </p:spPr>
        <p:txBody>
          <a:bodyPr>
            <a:normAutofit/>
          </a:bodyPr>
          <a:lstStyle/>
          <a:p>
            <a:pPr>
              <a:buNone/>
            </a:pPr>
            <a:r>
              <a:rPr lang="en-US" sz="3600" b="1" dirty="0" smtClean="0">
                <a:solidFill>
                  <a:srgbClr val="008000"/>
                </a:solidFill>
                <a:effectLst>
                  <a:outerShdw blurRad="38100" dist="38100" dir="2700000" algn="tl">
                    <a:srgbClr val="000000">
                      <a:alpha val="43137"/>
                    </a:srgbClr>
                  </a:outerShdw>
                </a:effectLst>
              </a:rPr>
              <a:t>The Plan:</a:t>
            </a:r>
          </a:p>
          <a:p>
            <a:r>
              <a:rPr lang="en-US" dirty="0" smtClean="0"/>
              <a:t>The </a:t>
            </a:r>
            <a:r>
              <a:rPr lang="en-US" b="1" dirty="0" smtClean="0"/>
              <a:t>renewal cycle dictated the calendar</a:t>
            </a:r>
            <a:r>
              <a:rPr lang="en-US" dirty="0" smtClean="0"/>
              <a:t>.</a:t>
            </a:r>
          </a:p>
          <a:p>
            <a:r>
              <a:rPr lang="en-US" dirty="0" smtClean="0"/>
              <a:t>Eliminate any remaining format duplication in titles.</a:t>
            </a:r>
          </a:p>
          <a:p>
            <a:r>
              <a:rPr lang="en-US" b="1" dirty="0" smtClean="0"/>
              <a:t>Target high-cost/low-use titles.</a:t>
            </a:r>
          </a:p>
          <a:p>
            <a:r>
              <a:rPr lang="en-US" dirty="0" smtClean="0"/>
              <a:t>Some of our “Big Deal” deals </a:t>
            </a:r>
            <a:r>
              <a:rPr lang="en-US" b="1" dirty="0" smtClean="0"/>
              <a:t>would have to be broken.</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82000" cy="4953000"/>
          </a:xfrm>
        </p:spPr>
        <p:txBody>
          <a:bodyPr>
            <a:normAutofit/>
          </a:bodyPr>
          <a:lstStyle/>
          <a:p>
            <a:pPr>
              <a:buNone/>
            </a:pPr>
            <a:r>
              <a:rPr lang="en-US" sz="3600" b="1" dirty="0" smtClean="0">
                <a:solidFill>
                  <a:srgbClr val="008000"/>
                </a:solidFill>
                <a:effectLst>
                  <a:outerShdw blurRad="38100" dist="38100" dir="2700000" algn="tl">
                    <a:srgbClr val="000000">
                      <a:alpha val="43137"/>
                    </a:srgbClr>
                  </a:outerShdw>
                </a:effectLst>
              </a:rPr>
              <a:t>Timeline:</a:t>
            </a:r>
          </a:p>
          <a:p>
            <a:pPr>
              <a:buNone/>
            </a:pPr>
            <a:r>
              <a:rPr lang="en-US" b="1" dirty="0" smtClean="0"/>
              <a:t>Jan 2009 </a:t>
            </a:r>
            <a:r>
              <a:rPr lang="en-US" dirty="0" smtClean="0"/>
              <a:t>– UO faculty </a:t>
            </a:r>
            <a:r>
              <a:rPr lang="en-US" dirty="0"/>
              <a:t>n</a:t>
            </a:r>
            <a:r>
              <a:rPr lang="en-US" dirty="0" smtClean="0"/>
              <a:t>otified of the serials cancellations.</a:t>
            </a:r>
          </a:p>
          <a:p>
            <a:pPr>
              <a:buNone/>
            </a:pPr>
            <a:r>
              <a:rPr lang="en-US" b="1" dirty="0" smtClean="0"/>
              <a:t>Feb 2009 </a:t>
            </a:r>
            <a:r>
              <a:rPr lang="en-US" dirty="0" smtClean="0"/>
              <a:t>– Database cancellations finalized.</a:t>
            </a:r>
          </a:p>
          <a:p>
            <a:pPr>
              <a:buNone/>
            </a:pPr>
            <a:r>
              <a:rPr lang="en-US" b="1" dirty="0" smtClean="0"/>
              <a:t>Mar 2009 </a:t>
            </a:r>
            <a:r>
              <a:rPr lang="en-US" dirty="0" smtClean="0"/>
              <a:t>– UO cancellation lists shared with Oregon State University and avenues of shared collection development/coordinated cancellations explored.</a:t>
            </a:r>
          </a:p>
          <a:p>
            <a:pPr>
              <a:buNone/>
            </a:pPr>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525963"/>
          </a:xfrm>
        </p:spPr>
        <p:txBody>
          <a:bodyPr>
            <a:normAutofit/>
          </a:bodyPr>
          <a:lstStyle/>
          <a:p>
            <a:pPr>
              <a:buNone/>
            </a:pPr>
            <a:r>
              <a:rPr lang="en-US" sz="3600" b="1" dirty="0" smtClean="0">
                <a:solidFill>
                  <a:srgbClr val="008000"/>
                </a:solidFill>
                <a:effectLst>
                  <a:outerShdw blurRad="38100" dist="38100" dir="2700000" algn="tl">
                    <a:srgbClr val="000000">
                      <a:alpha val="43137"/>
                    </a:srgbClr>
                  </a:outerShdw>
                </a:effectLst>
              </a:rPr>
              <a:t>Timeline:</a:t>
            </a:r>
          </a:p>
          <a:p>
            <a:pPr>
              <a:buNone/>
            </a:pPr>
            <a:r>
              <a:rPr lang="en-US" b="1" dirty="0" smtClean="0"/>
              <a:t>Apr 2009 </a:t>
            </a:r>
            <a:r>
              <a:rPr lang="en-US" dirty="0" smtClean="0"/>
              <a:t>(early) – Completed cancellation lists made available for faculty review.</a:t>
            </a:r>
          </a:p>
          <a:p>
            <a:pPr>
              <a:buNone/>
            </a:pPr>
            <a:r>
              <a:rPr lang="en-US" b="1" dirty="0" smtClean="0"/>
              <a:t>Apr 2009 </a:t>
            </a:r>
            <a:r>
              <a:rPr lang="en-US" dirty="0" smtClean="0"/>
              <a:t>(late) – Final list sent to Acquisitions department for troubleshooting.</a:t>
            </a:r>
          </a:p>
          <a:p>
            <a:pPr>
              <a:buNone/>
            </a:pPr>
            <a:r>
              <a:rPr lang="en-US" b="1" dirty="0" smtClean="0"/>
              <a:t>May 2009 </a:t>
            </a:r>
            <a:r>
              <a:rPr lang="en-US" dirty="0" smtClean="0"/>
              <a:t>– Evaluation/selection phase of the cancellation project completed.</a:t>
            </a:r>
          </a:p>
          <a:p>
            <a:pPr>
              <a:buNone/>
            </a:pPr>
            <a:endParaRPr lang="en-US" dirty="0" smtClean="0"/>
          </a:p>
          <a:p>
            <a:pPr>
              <a:buNone/>
            </a:pPr>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229600" cy="4525963"/>
          </a:xfrm>
        </p:spPr>
        <p:txBody>
          <a:bodyPr>
            <a:normAutofit fontScale="92500" lnSpcReduction="20000"/>
          </a:bodyPr>
          <a:lstStyle/>
          <a:p>
            <a:pPr>
              <a:buNone/>
            </a:pPr>
            <a:r>
              <a:rPr lang="en-US" sz="3892" b="1" dirty="0" smtClean="0">
                <a:solidFill>
                  <a:srgbClr val="008000"/>
                </a:solidFill>
                <a:effectLst>
                  <a:outerShdw blurRad="38100" dist="38100" dir="2700000" algn="tl">
                    <a:srgbClr val="000000">
                      <a:alpha val="43137"/>
                    </a:srgbClr>
                  </a:outerShdw>
                </a:effectLst>
              </a:rPr>
              <a:t>The Plan:</a:t>
            </a:r>
          </a:p>
          <a:p>
            <a:r>
              <a:rPr lang="en-US" dirty="0" smtClean="0"/>
              <a:t>Prior to the serials reductions, </a:t>
            </a:r>
            <a:r>
              <a:rPr lang="en-US" b="1" dirty="0" smtClean="0"/>
              <a:t>monographic allocations were reduced by 25% </a:t>
            </a:r>
            <a:r>
              <a:rPr lang="en-US" dirty="0" smtClean="0"/>
              <a:t>($217,000) in 2008-09.</a:t>
            </a:r>
          </a:p>
          <a:p>
            <a:r>
              <a:rPr lang="en-US" dirty="0" smtClean="0"/>
              <a:t>A </a:t>
            </a:r>
            <a:r>
              <a:rPr lang="en-US" b="1" dirty="0" smtClean="0"/>
              <a:t>database cancellation project immediately preceded the journals cancellation project. </a:t>
            </a:r>
            <a:r>
              <a:rPr lang="en-US" dirty="0" smtClean="0"/>
              <a:t>This netted $157,000 in savings.</a:t>
            </a:r>
          </a:p>
          <a:p>
            <a:r>
              <a:rPr lang="en-US" dirty="0" smtClean="0"/>
              <a:t>After this, it was determined that </a:t>
            </a:r>
            <a:r>
              <a:rPr lang="en-US" b="1" dirty="0" smtClean="0"/>
              <a:t>$1.2 million </a:t>
            </a:r>
            <a:r>
              <a:rPr lang="en-US" dirty="0" smtClean="0"/>
              <a:t>(27% of the $4.4 million materials budget) </a:t>
            </a:r>
            <a:r>
              <a:rPr lang="en-US" b="1" dirty="0" smtClean="0"/>
              <a:t>would be cut over a two-year period.</a:t>
            </a:r>
          </a:p>
          <a:p>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525963"/>
          </a:xfrm>
        </p:spPr>
        <p:txBody>
          <a:bodyPr>
            <a:normAutofit/>
          </a:bodyPr>
          <a:lstStyle/>
          <a:p>
            <a:pPr>
              <a:buNone/>
            </a:pPr>
            <a:r>
              <a:rPr lang="en-US" sz="3600" b="1" dirty="0" smtClean="0">
                <a:solidFill>
                  <a:srgbClr val="008000"/>
                </a:solidFill>
                <a:effectLst>
                  <a:outerShdw blurRad="38100" dist="38100" dir="2700000" algn="tl">
                    <a:srgbClr val="000000">
                      <a:alpha val="43137"/>
                    </a:srgbClr>
                  </a:outerShdw>
                </a:effectLst>
              </a:rPr>
              <a:t>The Plan:</a:t>
            </a:r>
          </a:p>
          <a:p>
            <a:r>
              <a:rPr lang="en-US" dirty="0" smtClean="0"/>
              <a:t>Using 360 Counter, we took the 2007 and 2008 journal cost and usage statistics and </a:t>
            </a:r>
            <a:r>
              <a:rPr lang="en-US" b="1" dirty="0" smtClean="0"/>
              <a:t>determined the cost-per-use</a:t>
            </a:r>
            <a:r>
              <a:rPr lang="en-US" dirty="0" smtClean="0"/>
              <a:t> (CPU), and then </a:t>
            </a:r>
            <a:r>
              <a:rPr lang="en-US" b="1" dirty="0" smtClean="0"/>
              <a:t>ranked them overall and within their aggregator. </a:t>
            </a:r>
            <a:r>
              <a:rPr lang="en-US" dirty="0" smtClean="0"/>
              <a:t>This information was provided to subject specialists to </a:t>
            </a:r>
            <a:r>
              <a:rPr lang="en-US" b="1" dirty="0" smtClean="0"/>
              <a:t>help guide their de-selection decisions.</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Grp="1" noChangeAspect="1" noChangeArrowheads="1"/>
          </p:cNvPicPr>
          <p:nvPr>
            <p:ph idx="1"/>
          </p:nvPr>
        </p:nvPicPr>
        <p:blipFill>
          <a:blip r:embed="rId3" cstate="print"/>
          <a:srcRect l="12122" t="18520" r="13799" b="16262"/>
          <a:stretch>
            <a:fillRect/>
          </a:stretch>
        </p:blipFill>
        <p:spPr bwMode="auto">
          <a:xfrm>
            <a:off x="173935" y="228600"/>
            <a:ext cx="8589065" cy="59436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3" cstate="print"/>
          <a:srcRect l="1754" t="17857" r="877" b="4762"/>
          <a:stretch>
            <a:fillRect/>
          </a:stretch>
        </p:blipFill>
        <p:spPr bwMode="auto">
          <a:xfrm>
            <a:off x="304800" y="533400"/>
            <a:ext cx="8534400" cy="60198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4525963"/>
          </a:xfrm>
        </p:spPr>
        <p:txBody>
          <a:bodyPr>
            <a:normAutofit lnSpcReduction="10000"/>
          </a:bodyPr>
          <a:lstStyle/>
          <a:p>
            <a:pPr>
              <a:buNone/>
            </a:pPr>
            <a:r>
              <a:rPr lang="en-US" sz="3600" b="1" dirty="0" smtClean="0">
                <a:effectLst>
                  <a:outerShdw blurRad="38100" dist="38100" dir="2700000" algn="tl">
                    <a:srgbClr val="000000">
                      <a:alpha val="43137"/>
                    </a:srgbClr>
                  </a:outerShdw>
                </a:effectLst>
              </a:rPr>
              <a:t>Implementation:</a:t>
            </a:r>
          </a:p>
          <a:p>
            <a:r>
              <a:rPr lang="en-US" dirty="0" smtClean="0"/>
              <a:t>As the economic crisis hit the State of Oregon and the Oregon, there were threats of additional rescissions being mandated by the state.</a:t>
            </a:r>
          </a:p>
          <a:p>
            <a:r>
              <a:rPr lang="en-US" dirty="0" smtClean="0"/>
              <a:t>Subject specialists were responsible for meeting the target cuts in each of their funds.</a:t>
            </a:r>
          </a:p>
          <a:p>
            <a:r>
              <a:rPr lang="en-US" b="1" dirty="0" smtClean="0"/>
              <a:t>General reference funds were temporarily suspended and replaced with gift funds.</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92500" lnSpcReduction="20000"/>
          </a:bodyPr>
          <a:lstStyle/>
          <a:p>
            <a:pPr>
              <a:buNone/>
            </a:pPr>
            <a:r>
              <a:rPr lang="en-US" sz="3892" b="1" dirty="0" smtClean="0">
                <a:effectLst>
                  <a:outerShdw blurRad="38100" dist="38100" dir="2700000" algn="tl">
                    <a:srgbClr val="000000">
                      <a:alpha val="43137"/>
                    </a:srgbClr>
                  </a:outerShdw>
                </a:effectLst>
              </a:rPr>
              <a:t>Implementation:</a:t>
            </a:r>
          </a:p>
          <a:p>
            <a:r>
              <a:rPr lang="en-US" b="1" dirty="0" smtClean="0"/>
              <a:t>Pay-per-view access to Science Direct </a:t>
            </a:r>
            <a:r>
              <a:rPr lang="en-US" dirty="0" smtClean="0"/>
              <a:t>was rising at an unsustainable rate, and it was also decided to </a:t>
            </a:r>
            <a:r>
              <a:rPr lang="en-US" b="1" dirty="0" smtClean="0"/>
              <a:t>cut this service.</a:t>
            </a:r>
          </a:p>
          <a:p>
            <a:r>
              <a:rPr lang="en-US" dirty="0" smtClean="0"/>
              <a:t>The </a:t>
            </a:r>
            <a:r>
              <a:rPr lang="en-US" b="1" dirty="0" smtClean="0"/>
              <a:t>new serials budget was zeroed out</a:t>
            </a:r>
            <a:r>
              <a:rPr lang="en-US" dirty="0" smtClean="0"/>
              <a:t>. Subject specialists would be required to free up funds for new titles in the future by cancelling existing titles.</a:t>
            </a:r>
          </a:p>
          <a:p>
            <a:r>
              <a:rPr lang="en-US" dirty="0" smtClean="0"/>
              <a:t>We </a:t>
            </a:r>
            <a:r>
              <a:rPr lang="en-US" b="1" dirty="0" smtClean="0"/>
              <a:t>cut the multi-year shared-access GWLA deal </a:t>
            </a:r>
            <a:r>
              <a:rPr lang="en-US" dirty="0" smtClean="0"/>
              <a:t>for Wiley journals.</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4525963"/>
          </a:xfrm>
        </p:spPr>
        <p:txBody>
          <a:bodyPr>
            <a:normAutofit fontScale="92500" lnSpcReduction="20000"/>
          </a:bodyPr>
          <a:lstStyle/>
          <a:p>
            <a:pPr>
              <a:buNone/>
            </a:pPr>
            <a:r>
              <a:rPr lang="en-US" sz="3892" b="1" dirty="0" smtClean="0">
                <a:effectLst>
                  <a:outerShdw blurRad="38100" dist="38100" dir="2700000" algn="tl">
                    <a:srgbClr val="000000">
                      <a:alpha val="43137"/>
                    </a:srgbClr>
                  </a:outerShdw>
                </a:effectLst>
              </a:rPr>
              <a:t>Implementation:</a:t>
            </a:r>
          </a:p>
          <a:p>
            <a:r>
              <a:rPr lang="en-US" dirty="0" smtClean="0"/>
              <a:t>The UO Collection Manager’s Group began meeting with their Oregon State University counterparts to look at ways </a:t>
            </a:r>
            <a:r>
              <a:rPr lang="en-US" b="1" dirty="0" smtClean="0"/>
              <a:t>to collaborate on collection development in the future.</a:t>
            </a:r>
          </a:p>
          <a:p>
            <a:r>
              <a:rPr lang="en-US" dirty="0" smtClean="0"/>
              <a:t>The </a:t>
            </a:r>
            <a:r>
              <a:rPr lang="en-US" b="1" dirty="0" smtClean="0"/>
              <a:t>biggest success </a:t>
            </a:r>
            <a:r>
              <a:rPr lang="en-US" dirty="0" smtClean="0"/>
              <a:t>from this effort was </a:t>
            </a:r>
            <a:r>
              <a:rPr lang="en-US" b="1" dirty="0" smtClean="0"/>
              <a:t>collaboration on a shared Elsevier collection deal</a:t>
            </a:r>
            <a:r>
              <a:rPr lang="en-US" dirty="0" smtClean="0"/>
              <a:t>.</a:t>
            </a:r>
          </a:p>
          <a:p>
            <a:r>
              <a:rPr lang="en-US" dirty="0" smtClean="0"/>
              <a:t>Portland State University was later added to this particular initiative.</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l="1111" t="16474" r="1111" b="4167"/>
          <a:stretch>
            <a:fillRect/>
          </a:stretch>
        </p:blipFill>
        <p:spPr bwMode="auto">
          <a:xfrm>
            <a:off x="304800" y="228600"/>
            <a:ext cx="8534400" cy="6172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l="2222" t="16667" r="1111" b="5556"/>
          <a:stretch>
            <a:fillRect/>
          </a:stretch>
        </p:blipFill>
        <p:spPr bwMode="auto">
          <a:xfrm>
            <a:off x="238125" y="457200"/>
            <a:ext cx="8524875" cy="60198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81600"/>
          </a:xfrm>
        </p:spPr>
        <p:txBody>
          <a:bodyPr>
            <a:normAutofit fontScale="92500" lnSpcReduction="20000"/>
          </a:bodyPr>
          <a:lstStyle/>
          <a:p>
            <a:pPr>
              <a:buNone/>
            </a:pPr>
            <a:r>
              <a:rPr lang="en-US" sz="4235" b="1" dirty="0" smtClean="0">
                <a:solidFill>
                  <a:schemeClr val="accent2"/>
                </a:solidFill>
                <a:effectLst>
                  <a:outerShdw blurRad="38100" dist="38100" dir="2700000" algn="tl">
                    <a:srgbClr val="000000">
                      <a:alpha val="43137"/>
                    </a:srgbClr>
                  </a:outerShdw>
                </a:effectLst>
              </a:rPr>
              <a:t>The Aftermath:</a:t>
            </a:r>
          </a:p>
          <a:p>
            <a:r>
              <a:rPr lang="en-US" dirty="0" smtClean="0"/>
              <a:t>We have a </a:t>
            </a:r>
            <a:r>
              <a:rPr lang="en-US" b="1" dirty="0" smtClean="0"/>
              <a:t>sustainable materials budget </a:t>
            </a:r>
            <a:r>
              <a:rPr lang="en-US" dirty="0" smtClean="0"/>
              <a:t>for the next few years.</a:t>
            </a:r>
          </a:p>
          <a:p>
            <a:r>
              <a:rPr lang="en-US" dirty="0" smtClean="0"/>
              <a:t>Better than expected library income and some augments enabled us to </a:t>
            </a:r>
            <a:r>
              <a:rPr lang="en-US" b="1" dirty="0" smtClean="0"/>
              <a:t>indefinitely postpone the Year 2 serials cancellation.</a:t>
            </a:r>
          </a:p>
          <a:p>
            <a:r>
              <a:rPr lang="en-US" dirty="0" smtClean="0"/>
              <a:t>We have </a:t>
            </a:r>
            <a:r>
              <a:rPr lang="en-US" b="1" dirty="0" smtClean="0"/>
              <a:t>maintained electronic access to our most-used titles</a:t>
            </a:r>
            <a:r>
              <a:rPr lang="en-US" dirty="0" smtClean="0"/>
              <a:t>, while </a:t>
            </a:r>
            <a:r>
              <a:rPr lang="en-US" b="1" dirty="0" smtClean="0"/>
              <a:t>shedding many high-cost, low-use titles.</a:t>
            </a:r>
          </a:p>
          <a:p>
            <a:r>
              <a:rPr lang="en-US" dirty="0" smtClean="0"/>
              <a:t>We still lack a materials budget indexed to inflation, and rely chiefly on (unreliable) one-time augments to the budget. </a:t>
            </a:r>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458200" cy="5029200"/>
          </a:xfrm>
        </p:spPr>
        <p:txBody>
          <a:bodyPr>
            <a:normAutofit/>
          </a:bodyPr>
          <a:lstStyle/>
          <a:p>
            <a:pPr>
              <a:buNone/>
            </a:pPr>
            <a:r>
              <a:rPr lang="en-US" sz="3600" b="1" dirty="0" smtClean="0">
                <a:solidFill>
                  <a:srgbClr val="C0504D"/>
                </a:solidFill>
                <a:effectLst>
                  <a:outerShdw blurRad="38100" dist="38100" dir="2700000" algn="tl">
                    <a:srgbClr val="000000">
                      <a:alpha val="43137"/>
                    </a:srgbClr>
                  </a:outerShdw>
                </a:effectLst>
              </a:rPr>
              <a:t>The Aftermath:</a:t>
            </a:r>
          </a:p>
          <a:p>
            <a:r>
              <a:rPr lang="en-US" dirty="0" smtClean="0"/>
              <a:t>There is recognition that we, as a library, and as larger community </a:t>
            </a:r>
            <a:r>
              <a:rPr lang="en-US" b="1" dirty="0" smtClean="0"/>
              <a:t>cannot continue to business as usual.</a:t>
            </a:r>
          </a:p>
          <a:p>
            <a:r>
              <a:rPr lang="en-US" dirty="0" smtClean="0"/>
              <a:t>Efforts have been made to </a:t>
            </a:r>
            <a:r>
              <a:rPr lang="en-US" b="1" dirty="0" smtClean="0"/>
              <a:t>set aside funding for open-access sponsorship and publishing by UO faculty. </a:t>
            </a:r>
          </a:p>
          <a:p>
            <a:r>
              <a:rPr lang="en-US" b="1" dirty="0" smtClean="0"/>
              <a:t>Another cancellation project will be inevitable.</a:t>
            </a:r>
          </a:p>
          <a:p>
            <a:endParaRPr lang="en-US" b="1"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525963"/>
          </a:xfrm>
        </p:spPr>
        <p:txBody>
          <a:bodyPr>
            <a:normAutofit/>
          </a:bodyPr>
          <a:lstStyle/>
          <a:p>
            <a:pPr algn="ctr">
              <a:buNone/>
            </a:pPr>
            <a:r>
              <a:rPr lang="en-US" sz="3600" b="1" dirty="0" smtClean="0">
                <a:solidFill>
                  <a:srgbClr val="008000"/>
                </a:solidFill>
                <a:effectLst>
                  <a:outerShdw blurRad="38100" dist="38100" dir="2700000" algn="tl">
                    <a:srgbClr val="000000">
                      <a:alpha val="43137"/>
                    </a:srgbClr>
                  </a:outerShdw>
                </a:effectLst>
              </a:rPr>
              <a:t>Thank you.</a:t>
            </a:r>
          </a:p>
          <a:p>
            <a:pPr algn="ctr">
              <a:buNone/>
            </a:pPr>
            <a:endParaRPr lang="en-US" dirty="0" smtClean="0"/>
          </a:p>
          <a:p>
            <a:pPr algn="ctr">
              <a:buNone/>
            </a:pPr>
            <a:r>
              <a:rPr lang="en-US" b="1" dirty="0" smtClean="0"/>
              <a:t>Questions?</a:t>
            </a:r>
          </a:p>
          <a:p>
            <a:pPr algn="ctr">
              <a:buNone/>
            </a:pPr>
            <a:endParaRPr lang="en-US" dirty="0"/>
          </a:p>
          <a:p>
            <a:pPr algn="ctr">
              <a:buNone/>
            </a:pPr>
            <a:r>
              <a:rPr lang="en-US" b="1" dirty="0" smtClean="0"/>
              <a:t>David C. Fowler</a:t>
            </a:r>
          </a:p>
          <a:p>
            <a:pPr algn="ctr">
              <a:buNone/>
            </a:pPr>
            <a:r>
              <a:rPr lang="en-US" dirty="0" smtClean="0"/>
              <a:t>University of Oregon</a:t>
            </a:r>
          </a:p>
          <a:p>
            <a:pPr algn="ctr">
              <a:buNone/>
            </a:pPr>
            <a:r>
              <a:rPr lang="en-US" dirty="0" smtClean="0"/>
              <a:t>dcfowler@uoregon.edu</a:t>
            </a:r>
          </a:p>
          <a:p>
            <a:pPr algn="ctr">
              <a:buNone/>
            </a:pPr>
            <a:endParaRPr lang="en-US" dirty="0" smtClean="0"/>
          </a:p>
        </p:txBody>
      </p:sp>
      <p:pic>
        <p:nvPicPr>
          <p:cNvPr id="4" name="Picture 6" descr="University of Oregon Libraries"/>
          <p:cNvPicPr>
            <a:picLocks noChangeAspect="1" noChangeArrowheads="1"/>
          </p:cNvPicPr>
          <p:nvPr/>
        </p:nvPicPr>
        <p:blipFill>
          <a:blip r:embed="rId3" cstate="print"/>
          <a:srcRect/>
          <a:stretch>
            <a:fillRect/>
          </a:stretch>
        </p:blipFill>
        <p:spPr bwMode="auto">
          <a:xfrm>
            <a:off x="0" y="0"/>
            <a:ext cx="9144000" cy="92551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8775</TotalTime>
  <Words>2789</Words>
  <Application>Microsoft Office PowerPoint</Application>
  <PresentationFormat>On-screen Show (4:3)</PresentationFormat>
  <Paragraphs>203</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The University of Oregon  Serials Cancellation Project 2008-10  Collection Evaluation During the Economic Crisis:  Case Studies in Academia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University of Oregon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of Oregon serials cancellation project 2008-10  Collection Evaluation During the Economic Crisis: Case Studies in Academia</dc:title>
  <dc:creator>Library Systems</dc:creator>
  <cp:lastModifiedBy>Library Systems</cp:lastModifiedBy>
  <cp:revision>190</cp:revision>
  <dcterms:created xsi:type="dcterms:W3CDTF">2010-06-20T01:01:26Z</dcterms:created>
  <dcterms:modified xsi:type="dcterms:W3CDTF">2010-06-23T20:32:14Z</dcterms:modified>
</cp:coreProperties>
</file>