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34"/>
  </p:notesMasterIdLst>
  <p:sldIdLst>
    <p:sldId id="256" r:id="rId2"/>
    <p:sldId id="334" r:id="rId3"/>
    <p:sldId id="335" r:id="rId4"/>
    <p:sldId id="325" r:id="rId5"/>
    <p:sldId id="328" r:id="rId6"/>
    <p:sldId id="321" r:id="rId7"/>
    <p:sldId id="322" r:id="rId8"/>
    <p:sldId id="331" r:id="rId9"/>
    <p:sldId id="324" r:id="rId10"/>
    <p:sldId id="327" r:id="rId11"/>
    <p:sldId id="329" r:id="rId12"/>
    <p:sldId id="333" r:id="rId13"/>
    <p:sldId id="330" r:id="rId14"/>
    <p:sldId id="336" r:id="rId15"/>
    <p:sldId id="284" r:id="rId16"/>
    <p:sldId id="320" r:id="rId17"/>
    <p:sldId id="308" r:id="rId18"/>
    <p:sldId id="285" r:id="rId19"/>
    <p:sldId id="310" r:id="rId20"/>
    <p:sldId id="311" r:id="rId21"/>
    <p:sldId id="312" r:id="rId22"/>
    <p:sldId id="313" r:id="rId23"/>
    <p:sldId id="315" r:id="rId24"/>
    <p:sldId id="317" r:id="rId25"/>
    <p:sldId id="316" r:id="rId26"/>
    <p:sldId id="309" r:id="rId27"/>
    <p:sldId id="332" r:id="rId28"/>
    <p:sldId id="259" r:id="rId29"/>
    <p:sldId id="304" r:id="rId30"/>
    <p:sldId id="306" r:id="rId31"/>
    <p:sldId id="337" r:id="rId32"/>
    <p:sldId id="273"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665" autoAdjust="0"/>
  </p:normalViewPr>
  <p:slideViewPr>
    <p:cSldViewPr>
      <p:cViewPr varScale="1">
        <p:scale>
          <a:sx n="50" d="100"/>
          <a:sy n="50" d="100"/>
        </p:scale>
        <p:origin x="-108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B3F2AE6F-FB25-4E4A-8889-0FC425A9FAB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66C923-02D7-4C0F-A27B-8FB847532C58}" type="slidenum">
              <a:rPr lang="en-US"/>
              <a:pPr/>
              <a:t>1</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r>
              <a:rPr lang="en-CA" dirty="0" smtClean="0"/>
              <a:t>My</a:t>
            </a:r>
            <a:r>
              <a:rPr lang="en-CA" baseline="0" dirty="0" smtClean="0"/>
              <a:t> name is Carol Hixson and I am the Dean of Library here at USFSP. </a:t>
            </a:r>
            <a:endParaRPr lang="en-CA" dirty="0" smtClean="0"/>
          </a:p>
          <a:p>
            <a:endParaRPr lang="en-CA" dirty="0" smtClean="0"/>
          </a:p>
          <a:p>
            <a:r>
              <a:rPr lang="en-CA" dirty="0" smtClean="0"/>
              <a:t>My presentation title is intended to confront you with the fundamental challenge we (and all libraries) are facing today: Are we going to become</a:t>
            </a:r>
            <a:r>
              <a:rPr lang="en-CA" baseline="0" dirty="0" smtClean="0"/>
              <a:t> obsolete (wither) or are we going to continue and, if so, where are we headed? </a:t>
            </a:r>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buFont typeface="Arial" pitchFamily="34" charset="0"/>
              <a:buChar char="•"/>
            </a:pPr>
            <a:r>
              <a:rPr lang="en-US" dirty="0" smtClean="0"/>
              <a:t>Librarian for 27 years, with 7 years as library support staff and 2 years as student assistant in my college library</a:t>
            </a:r>
            <a:r>
              <a:rPr lang="en-US" baseline="0" dirty="0" smtClean="0"/>
              <a:t> before that. I’ve worked at some of the world’s premiere academic institutions: Cornell University, UCLA, Indiana University and the University of Oregon. I never planned to become a librarian. I fell into it because I majored in foreign languages-- and academic libraries are always looking for people with foreign language skills. It was in graduate school that I learned to respect the profession and to be proud of being a librarian.</a:t>
            </a:r>
          </a:p>
          <a:p>
            <a:pPr>
              <a:buFont typeface="Arial" pitchFamily="34" charset="0"/>
              <a:buChar char="•"/>
            </a:pPr>
            <a:r>
              <a:rPr lang="en-US" baseline="0" dirty="0" smtClean="0"/>
              <a:t>Prior to USFSP I was the University Librarian (dean of library) at the University of Regina in Saskatchewan</a:t>
            </a:r>
          </a:p>
          <a:p>
            <a:pPr>
              <a:buFont typeface="Arial" pitchFamily="34" charset="0"/>
              <a:buChar char="•"/>
            </a:pPr>
            <a:r>
              <a:rPr lang="en-US" baseline="0" dirty="0" smtClean="0"/>
              <a:t>At Regina and at the University of Oregon, I was responsible for creating digital archives and collections, often working in collaboration with other cultural heritage groups from the broader community. I have been an invited speaker throughout North America and in Spain on digital archives and digital collections.</a:t>
            </a:r>
          </a:p>
          <a:p>
            <a:pPr>
              <a:buFont typeface="Arial" pitchFamily="34" charset="0"/>
              <a:buChar char="•"/>
            </a:pPr>
            <a:r>
              <a:rPr lang="en-US" baseline="0" dirty="0" smtClean="0"/>
              <a:t>I have written peer-reviewed articles on digital collections and other topics and have edited two training manuals for the Library of Congress. I am also proud of my work as an assistant editor for volumes 5 and 6 of the Cornell University Press Publication </a:t>
            </a:r>
            <a:r>
              <a:rPr lang="en-US" u="sng" baseline="0" dirty="0" smtClean="0"/>
              <a:t>Lafayette in the Age of the American Revolution</a:t>
            </a:r>
          </a:p>
          <a:p>
            <a:pPr>
              <a:buFont typeface="Arial" pitchFamily="34" charset="0"/>
              <a:buChar char="•"/>
            </a:pPr>
            <a:r>
              <a:rPr lang="en-US" u="none" baseline="0" dirty="0" smtClean="0"/>
              <a:t>I was the first person in my family to go to college and I’m proud to be an alumnus of Grinnell College and Drexel University. Being the first in my extended family to go to college has made me passionate about education</a:t>
            </a:r>
          </a:p>
          <a:p>
            <a:pPr>
              <a:buFont typeface="Arial" pitchFamily="34" charset="0"/>
              <a:buChar char="•"/>
            </a:pPr>
            <a:r>
              <a:rPr lang="en-US" baseline="0" dirty="0" smtClean="0"/>
              <a:t>I have studied 6 foreign languages and speak 3 of them pretty well – </a:t>
            </a:r>
            <a:r>
              <a:rPr lang="en-US" baseline="0" dirty="0" err="1" smtClean="0"/>
              <a:t>mais</a:t>
            </a:r>
            <a:r>
              <a:rPr lang="en-US" baseline="0" dirty="0" smtClean="0"/>
              <a:t> </a:t>
            </a:r>
            <a:r>
              <a:rPr lang="en-US" baseline="0" dirty="0" err="1" smtClean="0"/>
              <a:t>minha</a:t>
            </a:r>
            <a:r>
              <a:rPr lang="en-US" baseline="0" dirty="0" smtClean="0"/>
              <a:t> </a:t>
            </a:r>
            <a:r>
              <a:rPr lang="en-US" baseline="0" dirty="0" err="1" smtClean="0"/>
              <a:t>coracao</a:t>
            </a:r>
            <a:r>
              <a:rPr lang="en-US" baseline="0" dirty="0" smtClean="0"/>
              <a:t> e </a:t>
            </a:r>
            <a:r>
              <a:rPr lang="en-US" baseline="0" dirty="0" err="1" smtClean="0"/>
              <a:t>brasileira</a:t>
            </a:r>
            <a:endParaRPr lang="en-US" baseline="0" dirty="0" smtClean="0"/>
          </a:p>
          <a:p>
            <a:pPr>
              <a:buFont typeface="Arial" pitchFamily="34" charset="0"/>
              <a:buChar char="•"/>
            </a:pPr>
            <a:r>
              <a:rPr lang="en-US" baseline="0" dirty="0" smtClean="0"/>
              <a:t>I have traveled extensively in Europe, Canada, and parts of South America where I have enjoyed putting my study of foreign languages to use and meeting new people</a:t>
            </a:r>
          </a:p>
          <a:p>
            <a:pPr>
              <a:buFont typeface="Arial" pitchFamily="34" charset="0"/>
              <a:buChar char="•"/>
            </a:pPr>
            <a:r>
              <a:rPr lang="en-US" baseline="0" dirty="0" smtClean="0"/>
              <a:t>In my travels, I always visit art museums and I have served on the </a:t>
            </a:r>
            <a:r>
              <a:rPr lang="en-US" b="1" u="sng" baseline="0" dirty="0" smtClean="0"/>
              <a:t>boards</a:t>
            </a:r>
            <a:r>
              <a:rPr lang="en-US" baseline="0" dirty="0" smtClean="0"/>
              <a:t> of art museums and currently serve on the St. Petersburg City Advisory Committee on Art</a:t>
            </a:r>
          </a:p>
          <a:p>
            <a:pPr>
              <a:buFont typeface="Arial" pitchFamily="34" charset="0"/>
              <a:buChar char="•"/>
            </a:pPr>
            <a:endParaRPr lang="en-US" baseline="0" dirty="0" smtClean="0"/>
          </a:p>
          <a:p>
            <a:pPr>
              <a:buFont typeface="Arial" pitchFamily="34" charset="0"/>
              <a:buChar char="•"/>
            </a:pPr>
            <a:endParaRPr lang="en-US" baseline="0" dirty="0" smtClean="0"/>
          </a:p>
          <a:p>
            <a:pPr>
              <a:buFont typeface="Arial" pitchFamily="34" charset="0"/>
              <a:buChar char="•"/>
            </a:pPr>
            <a:endParaRPr lang="en-US" baseline="0" dirty="0" smtClean="0"/>
          </a:p>
          <a:p>
            <a:pPr>
              <a:buFont typeface="Arial" pitchFamily="34" charset="0"/>
              <a:buChar char="•"/>
            </a:pPr>
            <a:endParaRPr lang="en-US" baseline="0" dirty="0" smtClean="0"/>
          </a:p>
          <a:p>
            <a:pPr>
              <a:buFont typeface="Arial" pitchFamily="34" charset="0"/>
              <a:buChar char="•"/>
            </a:pPr>
            <a:endParaRPr lang="en-US" baseline="0" dirty="0" smtClean="0"/>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Nelson</a:t>
            </a:r>
            <a:r>
              <a:rPr lang="en-US" baseline="0" dirty="0" smtClean="0"/>
              <a:t> </a:t>
            </a:r>
            <a:r>
              <a:rPr lang="en-US" dirty="0" err="1" smtClean="0"/>
              <a:t>Poynter</a:t>
            </a:r>
            <a:r>
              <a:rPr lang="en-US" dirty="0" smtClean="0"/>
              <a:t> Memorial Library  is an</a:t>
            </a:r>
            <a:r>
              <a:rPr lang="en-US" baseline="0" dirty="0" smtClean="0"/>
              <a:t> </a:t>
            </a:r>
            <a:r>
              <a:rPr lang="en-US" b="1" baseline="0" dirty="0" smtClean="0"/>
              <a:t>autonomous</a:t>
            </a:r>
            <a:r>
              <a:rPr lang="en-US" baseline="0" dirty="0" smtClean="0"/>
              <a:t> institution whose primary mission is to serve the </a:t>
            </a:r>
            <a:r>
              <a:rPr lang="en-US" b="1" baseline="0" dirty="0" smtClean="0"/>
              <a:t>separately accredited </a:t>
            </a:r>
            <a:r>
              <a:rPr lang="en-US" baseline="0" dirty="0" smtClean="0"/>
              <a:t>University of South Florida St. Petersburg.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serve the three colleges of USFSP: College of Business, College of Arts and Sciences, and College of Education.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In addition, we are the first point of service for USF Tampa’s College of Marine Sciences, located here in St. Petersburg. </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While we </a:t>
            </a:r>
            <a:r>
              <a:rPr lang="en-US" b="1" dirty="0" smtClean="0"/>
              <a:t>are</a:t>
            </a:r>
            <a:r>
              <a:rPr lang="en-US" dirty="0" smtClean="0"/>
              <a:t> an autonomous institution reporting</a:t>
            </a:r>
            <a:r>
              <a:rPr lang="en-US" baseline="0" dirty="0" smtClean="0"/>
              <a:t> upward to the Regional Vice Chancellor for Academic Affairs, Dr. Norine Noonan, we collaborate with USF Tampa and the other institutions of the USF System in the area of interlibrary loans and shared access to electronic resources.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Thanks to this collaboration, we provide </a:t>
            </a:r>
            <a:r>
              <a:rPr lang="en-US" sz="1200" kern="1200" dirty="0" smtClean="0">
                <a:solidFill>
                  <a:schemeClr val="tx1"/>
                </a:solidFill>
                <a:latin typeface="Arial" charset="0"/>
                <a:ea typeface="+mn-ea"/>
                <a:cs typeface="Arial" charset="0"/>
              </a:rPr>
              <a:t>24/7 access to over a million electronic</a:t>
            </a:r>
            <a:r>
              <a:rPr lang="en-US" sz="1200" kern="1200" baseline="0" dirty="0" smtClean="0">
                <a:solidFill>
                  <a:schemeClr val="tx1"/>
                </a:solidFill>
                <a:latin typeface="Arial" charset="0"/>
                <a:ea typeface="+mn-ea"/>
                <a:cs typeface="Arial" charset="0"/>
              </a:rPr>
              <a:t> books, journals, databases, and art images. </a:t>
            </a:r>
            <a:r>
              <a:rPr lang="en-US" sz="1200" kern="1200" dirty="0" smtClean="0">
                <a:solidFill>
                  <a:schemeClr val="tx1"/>
                </a:solidFill>
                <a:latin typeface="Arial" charset="0"/>
                <a:ea typeface="+mn-ea"/>
                <a:cs typeface="Arial" charset="0"/>
              </a:rPr>
              <a:t> </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err="1" smtClean="0"/>
              <a:t>Poynter</a:t>
            </a:r>
            <a:r>
              <a:rPr lang="en-US" dirty="0" smtClean="0"/>
              <a:t> Library is open 79</a:t>
            </a:r>
            <a:r>
              <a:rPr lang="en-US" baseline="0" dirty="0" smtClean="0"/>
              <a:t> hours a week and provides all the usual services that you would expect: </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circulate materials from a collection of about 300,000 books, journals, and media.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maintain reserve collections in support of courses.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provide access to the world’s libraries through interlibrary loans.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provide reference and research assistance for the students and faculty</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provide instruction in the use of the library to classes at the request of faculty.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teach a 3-credit course on Library and Internet Research Skills through the College of Arts and Sciences. </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addition, our</a:t>
            </a:r>
            <a:r>
              <a:rPr lang="en-US" baseline="0" dirty="0" smtClean="0"/>
              <a:t> library has a growing special collections, carefully selected and nurtured by historian and librarian James Schnur. </a:t>
            </a:r>
          </a:p>
          <a:p>
            <a:endParaRPr lang="en-US" baseline="0" dirty="0" smtClean="0"/>
          </a:p>
          <a:p>
            <a:r>
              <a:rPr lang="en-US" baseline="0" dirty="0" smtClean="0"/>
              <a:t>We focus o</a:t>
            </a:r>
            <a:r>
              <a:rPr lang="en-US" sz="1200" kern="1200" dirty="0" smtClean="0">
                <a:solidFill>
                  <a:schemeClr val="tx1"/>
                </a:solidFill>
                <a:latin typeface="Arial" charset="0"/>
                <a:ea typeface="+mn-ea"/>
                <a:cs typeface="Arial" charset="0"/>
              </a:rPr>
              <a:t>n collections in marine science, local and regional history, and journalism and media studies. W</a:t>
            </a:r>
            <a:r>
              <a:rPr lang="en-US" sz="1200" kern="1200" baseline="0" dirty="0" smtClean="0">
                <a:solidFill>
                  <a:schemeClr val="tx1"/>
                </a:solidFill>
                <a:latin typeface="Arial" charset="0"/>
                <a:ea typeface="+mn-ea"/>
                <a:cs typeface="Arial" charset="0"/>
              </a:rPr>
              <a:t>e work with faculty to bring undergraduate and graduate students in contact with primary source materials as part of their classroom and research experience.</a:t>
            </a:r>
          </a:p>
          <a:p>
            <a:endParaRPr lang="en-US" sz="1200" kern="1200" baseline="0" dirty="0" smtClean="0">
              <a:solidFill>
                <a:schemeClr val="tx1"/>
              </a:solidFill>
              <a:latin typeface="Arial" charset="0"/>
              <a:ea typeface="+mn-ea"/>
              <a:cs typeface="Arial" charset="0"/>
            </a:endParaRPr>
          </a:p>
          <a:p>
            <a:r>
              <a:rPr lang="en-US" sz="1200" kern="1200" baseline="0" dirty="0" smtClean="0">
                <a:solidFill>
                  <a:schemeClr val="tx1"/>
                </a:solidFill>
                <a:latin typeface="Arial" charset="0"/>
                <a:ea typeface="+mn-ea"/>
                <a:cs typeface="Arial" charset="0"/>
              </a:rPr>
              <a:t>Some of our notable oral histories include </a:t>
            </a:r>
          </a:p>
          <a:p>
            <a:pPr>
              <a:buFont typeface="Arial" pitchFamily="34" charset="0"/>
              <a:buChar char="•"/>
            </a:pPr>
            <a:r>
              <a:rPr lang="en-US" sz="1200" kern="1200" dirty="0" smtClean="0">
                <a:solidFill>
                  <a:schemeClr val="tx1"/>
                </a:solidFill>
                <a:latin typeface="Arial" charset="0"/>
                <a:ea typeface="+mn-ea"/>
                <a:cs typeface="Arial" charset="0"/>
              </a:rPr>
              <a:t>Grace C. Allen, wife of USF’s first president, John S. Allen, interviewed by Jim</a:t>
            </a:r>
            <a:r>
              <a:rPr lang="en-US" sz="1200" kern="1200" baseline="0" dirty="0" smtClean="0">
                <a:solidFill>
                  <a:schemeClr val="tx1"/>
                </a:solidFill>
                <a:latin typeface="Arial" charset="0"/>
                <a:ea typeface="+mn-ea"/>
                <a:cs typeface="Arial" charset="0"/>
              </a:rPr>
              <a:t> Schnur</a:t>
            </a:r>
            <a:r>
              <a:rPr lang="en-US" sz="1200" kern="1200" dirty="0" smtClean="0">
                <a:solidFill>
                  <a:schemeClr val="tx1"/>
                </a:solidFill>
                <a:latin typeface="Arial" charset="0"/>
                <a:ea typeface="+mn-ea"/>
                <a:cs typeface="Arial" charset="0"/>
              </a:rPr>
              <a:t> in 1996. </a:t>
            </a:r>
          </a:p>
          <a:p>
            <a:pPr>
              <a:buFont typeface="Arial" pitchFamily="34" charset="0"/>
              <a:buChar char="•"/>
            </a:pPr>
            <a:r>
              <a:rPr lang="en-US" sz="1200" kern="1200" dirty="0" smtClean="0">
                <a:solidFill>
                  <a:schemeClr val="tx1"/>
                </a:solidFill>
                <a:latin typeface="Arial" charset="0"/>
                <a:ea typeface="+mn-ea"/>
                <a:cs typeface="Arial" charset="0"/>
              </a:rPr>
              <a:t>Phyllis C. Marshall, charter staff member and longtime student affairs administrator. The Marshall Center is named after her.</a:t>
            </a:r>
          </a:p>
          <a:p>
            <a:r>
              <a:rPr lang="en-US" sz="1200" kern="1200" dirty="0" smtClean="0">
                <a:solidFill>
                  <a:schemeClr val="tx1"/>
                </a:solidFill>
                <a:latin typeface="Arial" charset="0"/>
                <a:ea typeface="+mn-ea"/>
                <a:cs typeface="Arial" charset="0"/>
              </a:rPr>
              <a:t>Ernest </a:t>
            </a:r>
            <a:r>
              <a:rPr lang="en-US" sz="1200" kern="1200" dirty="0" err="1" smtClean="0">
                <a:solidFill>
                  <a:schemeClr val="tx1"/>
                </a:solidFill>
                <a:latin typeface="Arial" charset="0"/>
                <a:ea typeface="+mn-ea"/>
                <a:cs typeface="Arial" charset="0"/>
              </a:rPr>
              <a:t>Boger</a:t>
            </a:r>
            <a:r>
              <a:rPr lang="en-US" sz="1200" kern="1200" dirty="0" smtClean="0">
                <a:solidFill>
                  <a:schemeClr val="tx1"/>
                </a:solidFill>
                <a:latin typeface="Arial" charset="0"/>
                <a:ea typeface="+mn-ea"/>
                <a:cs typeface="Arial" charset="0"/>
              </a:rPr>
              <a:t>, the first African-American student admitted to the University of South Florida in the early 1960s (before USFSP existed).</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Arial" charset="0"/>
              </a:rPr>
              <a:t>In addition to the institutional archives, this department includes nearly 140 unique book and manuscript collections focusing on areas such as ichthyology, natural history, oral history, Tampa Bay regional history, presidential signatures, and </a:t>
            </a:r>
            <a:r>
              <a:rPr lang="en-US" sz="1200" kern="1200" dirty="0" err="1" smtClean="0">
                <a:solidFill>
                  <a:schemeClr val="tx1"/>
                </a:solidFill>
                <a:latin typeface="Arial" charset="0"/>
                <a:ea typeface="+mn-ea"/>
                <a:cs typeface="Arial" charset="0"/>
              </a:rPr>
              <a:t>Twainiana</a:t>
            </a:r>
            <a:r>
              <a:rPr lang="en-US" sz="1200" kern="1200" dirty="0" smtClean="0">
                <a:solidFill>
                  <a:schemeClr val="tx1"/>
                </a:solidFill>
                <a:latin typeface="Arial" charset="0"/>
                <a:ea typeface="+mn-ea"/>
                <a:cs typeface="Arial" charset="0"/>
              </a:rPr>
              <a:t>. </a:t>
            </a:r>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give one-on-one assistance at our Information Commons with 45 networked computers providing access to library resources, course materials, the Internet, Microsoft Office and specialized research applications such as SPSS. </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Arial" charset="0"/>
              </a:rPr>
              <a:t>We have equipped a room with special technology to assist a growing number</a:t>
            </a:r>
            <a:r>
              <a:rPr lang="en-US" sz="1200" kern="1200" baseline="0" dirty="0" smtClean="0">
                <a:solidFill>
                  <a:schemeClr val="tx1"/>
                </a:solidFill>
                <a:latin typeface="Arial" charset="0"/>
                <a:ea typeface="+mn-ea"/>
                <a:cs typeface="Arial" charset="0"/>
              </a:rPr>
              <a:t> of students (some of them returning vets) who have physical limitations that make it difficult or impossible to use the library’s resources on their own.</a:t>
            </a:r>
            <a:endParaRPr lang="en-US" sz="1200" kern="1200" dirty="0" smtClean="0">
              <a:solidFill>
                <a:schemeClr val="tx1"/>
              </a:solidFill>
              <a:latin typeface="Arial" charset="0"/>
              <a:ea typeface="+mn-ea"/>
              <a:cs typeface="Arial" charset="0"/>
            </a:endParaRP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Arial" charset="0"/>
              </a:rPr>
              <a:t>What</a:t>
            </a:r>
            <a:r>
              <a:rPr lang="en-US" sz="1200" kern="1200" baseline="0" dirty="0" smtClean="0">
                <a:solidFill>
                  <a:schemeClr val="tx1"/>
                </a:solidFill>
                <a:latin typeface="Arial" charset="0"/>
                <a:ea typeface="+mn-ea"/>
                <a:cs typeface="Arial" charset="0"/>
              </a:rPr>
              <a:t> you might not expect is that we </a:t>
            </a:r>
            <a:r>
              <a:rPr lang="en-US" sz="1200" b="1" kern="1200" baseline="0" dirty="0" smtClean="0">
                <a:solidFill>
                  <a:schemeClr val="tx1"/>
                </a:solidFill>
                <a:latin typeface="Arial" charset="0"/>
                <a:ea typeface="+mn-ea"/>
                <a:cs typeface="Arial" charset="0"/>
              </a:rPr>
              <a:t>also</a:t>
            </a:r>
            <a:r>
              <a:rPr lang="en-US" sz="1200" kern="1200" baseline="0" dirty="0" smtClean="0">
                <a:solidFill>
                  <a:schemeClr val="tx1"/>
                </a:solidFill>
                <a:latin typeface="Arial" charset="0"/>
                <a:ea typeface="+mn-ea"/>
                <a:cs typeface="Arial" charset="0"/>
              </a:rPr>
              <a:t> provide technical support for a growing number of online courses and provide instruction for faculty in the use of the Blackboard course management system.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baseline="0" dirty="0" smtClean="0">
              <a:solidFill>
                <a:schemeClr val="tx1"/>
              </a:solidFill>
              <a:latin typeface="Arial" charset="0"/>
              <a:ea typeface="+mn-ea"/>
              <a:cs typeface="Arial"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smtClean="0">
                <a:solidFill>
                  <a:schemeClr val="tx1"/>
                </a:solidFill>
                <a:latin typeface="Arial" charset="0"/>
                <a:ea typeface="+mn-ea"/>
                <a:cs typeface="Arial" charset="0"/>
              </a:rPr>
              <a:t>We also provide AV support to the campus for classrooms technology, meetings, conferences, and other events.</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smtClean="0">
                <a:solidFill>
                  <a:schemeClr val="tx1"/>
                </a:solidFill>
                <a:latin typeface="Arial" charset="0"/>
                <a:ea typeface="+mn-ea"/>
                <a:cs typeface="Arial" charset="0"/>
              </a:rPr>
              <a:t>And we do </a:t>
            </a:r>
            <a:r>
              <a:rPr lang="en-US" sz="1200" b="1" kern="1200" baseline="0" dirty="0" smtClean="0">
                <a:solidFill>
                  <a:schemeClr val="tx1"/>
                </a:solidFill>
                <a:latin typeface="Arial" charset="0"/>
                <a:ea typeface="+mn-ea"/>
                <a:cs typeface="Arial" charset="0"/>
              </a:rPr>
              <a:t>all this </a:t>
            </a:r>
            <a:r>
              <a:rPr lang="en-US" sz="1200" kern="1200" baseline="0" dirty="0" smtClean="0">
                <a:solidFill>
                  <a:schemeClr val="tx1"/>
                </a:solidFill>
                <a:latin typeface="Arial" charset="0"/>
                <a:ea typeface="+mn-ea"/>
                <a:cs typeface="Arial" charset="0"/>
              </a:rPr>
              <a:t>with 20 people, at a time when enrollment and course offerings are </a:t>
            </a:r>
            <a:r>
              <a:rPr lang="en-US" sz="1200" b="1" kern="1200" baseline="0" dirty="0" smtClean="0">
                <a:solidFill>
                  <a:schemeClr val="tx1"/>
                </a:solidFill>
                <a:latin typeface="Arial" charset="0"/>
                <a:ea typeface="+mn-ea"/>
                <a:cs typeface="Arial" charset="0"/>
              </a:rPr>
              <a:t>growing</a:t>
            </a:r>
            <a:r>
              <a:rPr lang="en-US" sz="1200" kern="1200" baseline="0" dirty="0" smtClean="0">
                <a:solidFill>
                  <a:schemeClr val="tx1"/>
                </a:solidFill>
                <a:latin typeface="Arial" charset="0"/>
                <a:ea typeface="+mn-ea"/>
                <a:cs typeface="Arial" charset="0"/>
              </a:rPr>
              <a:t> and financial resources are shrinking.</a:t>
            </a:r>
            <a:endParaRPr lang="en-US" dirty="0" smtClean="0"/>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CA" sz="1200" dirty="0" smtClean="0"/>
              <a:t>Before I share with you my hopes and vision for our library, let me provide you my assessment of our environment – the library environment, the academic</a:t>
            </a:r>
            <a:r>
              <a:rPr lang="en-CA" sz="1200" baseline="0" dirty="0" smtClean="0"/>
              <a:t> environment</a:t>
            </a:r>
            <a:endParaRPr lang="en-CA"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CA"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CA" sz="1200" dirty="0" smtClean="0"/>
              <a:t>What’s on the horizon? </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DEBF4-AD9D-4066-8265-6407759B2A5D}" type="slidenum">
              <a:rPr lang="en-US"/>
              <a:pPr/>
              <a:t>15</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pPr>
              <a:lnSpc>
                <a:spcPct val="90000"/>
              </a:lnSpc>
            </a:pPr>
            <a:endParaRPr lang="en-CA" sz="1000" dirty="0"/>
          </a:p>
          <a:p>
            <a:pPr>
              <a:lnSpc>
                <a:spcPct val="90000"/>
              </a:lnSpc>
              <a:buFont typeface="Arial" pitchFamily="34" charset="0"/>
              <a:buChar char="•"/>
            </a:pPr>
            <a:r>
              <a:rPr lang="en-CA" sz="1000" dirty="0"/>
              <a:t>Libraries are not in charge of information – we </a:t>
            </a:r>
            <a:r>
              <a:rPr lang="en-CA" sz="1000" dirty="0" smtClean="0"/>
              <a:t>used to be considered gatekeepers. We</a:t>
            </a:r>
            <a:r>
              <a:rPr lang="en-CA" sz="1000" baseline="0" dirty="0" smtClean="0"/>
              <a:t> see ourselves today as gate openers</a:t>
            </a:r>
          </a:p>
          <a:p>
            <a:pPr>
              <a:lnSpc>
                <a:spcPct val="90000"/>
              </a:lnSpc>
              <a:buFont typeface="Arial" pitchFamily="34" charset="0"/>
              <a:buChar char="•"/>
            </a:pPr>
            <a:endParaRPr lang="en-CA" sz="1000" dirty="0"/>
          </a:p>
          <a:p>
            <a:pPr>
              <a:lnSpc>
                <a:spcPct val="90000"/>
              </a:lnSpc>
              <a:buFont typeface="Arial" pitchFamily="34" charset="0"/>
              <a:buChar char="•"/>
            </a:pPr>
            <a:r>
              <a:rPr lang="en-CA" sz="1000" dirty="0" smtClean="0"/>
              <a:t>We</a:t>
            </a:r>
            <a:r>
              <a:rPr lang="en-CA" sz="1000" baseline="0" dirty="0" smtClean="0"/>
              <a:t> don’t </a:t>
            </a:r>
            <a:r>
              <a:rPr lang="en-CA" sz="1000" dirty="0" smtClean="0"/>
              <a:t>operate </a:t>
            </a:r>
            <a:r>
              <a:rPr lang="en-CA" sz="1000" dirty="0"/>
              <a:t>in a vacuum – we are part of an academic and broader community that is facing </a:t>
            </a:r>
            <a:r>
              <a:rPr lang="en-CA" sz="1000" b="1" dirty="0" smtClean="0"/>
              <a:t>huge</a:t>
            </a:r>
            <a:r>
              <a:rPr lang="en-CA" sz="1000" dirty="0" smtClean="0"/>
              <a:t> </a:t>
            </a:r>
            <a:r>
              <a:rPr lang="en-CA" sz="1000" dirty="0"/>
              <a:t>challenges and is making </a:t>
            </a:r>
            <a:r>
              <a:rPr lang="en-CA" sz="1000" dirty="0" smtClean="0"/>
              <a:t>fundamental</a:t>
            </a:r>
            <a:r>
              <a:rPr lang="en-CA" sz="1000" baseline="0" dirty="0" smtClean="0"/>
              <a:t> </a:t>
            </a:r>
            <a:r>
              <a:rPr lang="en-CA" sz="1000" dirty="0" smtClean="0"/>
              <a:t>changes </a:t>
            </a:r>
            <a:r>
              <a:rPr lang="en-CA" sz="1000" dirty="0"/>
              <a:t>to the way it </a:t>
            </a:r>
            <a:r>
              <a:rPr lang="en-CA" sz="1000" dirty="0" smtClean="0"/>
              <a:t>operates.</a:t>
            </a:r>
            <a:r>
              <a:rPr lang="en-CA" sz="1000" baseline="0" dirty="0" smtClean="0"/>
              <a:t> </a:t>
            </a:r>
          </a:p>
          <a:p>
            <a:pPr>
              <a:lnSpc>
                <a:spcPct val="90000"/>
              </a:lnSpc>
              <a:buFont typeface="Arial" pitchFamily="34" charset="0"/>
              <a:buChar char="•"/>
            </a:pPr>
            <a:endParaRPr lang="en-CA" sz="1000" dirty="0"/>
          </a:p>
          <a:p>
            <a:pPr>
              <a:lnSpc>
                <a:spcPct val="90000"/>
              </a:lnSpc>
              <a:buFont typeface="Arial" pitchFamily="34" charset="0"/>
              <a:buChar char="•"/>
            </a:pPr>
            <a:r>
              <a:rPr lang="en-CA" sz="1000" dirty="0" smtClean="0"/>
              <a:t>Expectations </a:t>
            </a:r>
            <a:r>
              <a:rPr lang="en-CA" sz="1000" dirty="0"/>
              <a:t>are growing – expectation of strong customer </a:t>
            </a:r>
            <a:r>
              <a:rPr lang="en-CA" sz="1000" dirty="0" smtClean="0"/>
              <a:t>service; </a:t>
            </a:r>
            <a:r>
              <a:rPr lang="en-CA" sz="1000" dirty="0"/>
              <a:t>expectation of </a:t>
            </a:r>
            <a:r>
              <a:rPr lang="en-CA" sz="1000" dirty="0" smtClean="0"/>
              <a:t>our students that they will be able to </a:t>
            </a:r>
            <a:r>
              <a:rPr lang="en-CA" sz="1000" dirty="0"/>
              <a:t>customize </a:t>
            </a:r>
            <a:r>
              <a:rPr lang="en-CA" sz="1000" dirty="0" smtClean="0"/>
              <a:t>their experience; expectation </a:t>
            </a:r>
            <a:r>
              <a:rPr lang="en-CA" sz="1000" dirty="0"/>
              <a:t>of instant gratification or </a:t>
            </a:r>
            <a:r>
              <a:rPr lang="en-CA" sz="1000" dirty="0" smtClean="0"/>
              <a:t>response</a:t>
            </a:r>
          </a:p>
          <a:p>
            <a:pPr>
              <a:lnSpc>
                <a:spcPct val="90000"/>
              </a:lnSpc>
              <a:buFont typeface="Arial" pitchFamily="34" charset="0"/>
              <a:buChar char="•"/>
            </a:pPr>
            <a:endParaRPr lang="en-US" sz="1000" dirty="0"/>
          </a:p>
          <a:p>
            <a:pPr>
              <a:lnSpc>
                <a:spcPct val="90000"/>
              </a:lnSpc>
              <a:buFont typeface="Arial" pitchFamily="34" charset="0"/>
              <a:buChar char="•"/>
            </a:pPr>
            <a:r>
              <a:rPr lang="en-CA" sz="1000" dirty="0"/>
              <a:t>Education is changing </a:t>
            </a:r>
            <a:r>
              <a:rPr lang="en-CA" sz="1000" dirty="0" smtClean="0"/>
              <a:t>dramatically and quickly – more online </a:t>
            </a:r>
            <a:r>
              <a:rPr lang="en-CA" sz="1000" dirty="0"/>
              <a:t>and distance courses, greater collaboration among students, greater </a:t>
            </a:r>
            <a:r>
              <a:rPr lang="en-CA" sz="1000" dirty="0" err="1" smtClean="0"/>
              <a:t>interdisciplinarity</a:t>
            </a:r>
            <a:r>
              <a:rPr lang="en-CA" sz="1000" dirty="0" smtClean="0"/>
              <a:t>, great need for accountability, growing competition among institutions for students</a:t>
            </a:r>
            <a:endParaRPr lang="en-CA" sz="1000" dirty="0"/>
          </a:p>
          <a:p>
            <a:pPr>
              <a:lnSpc>
                <a:spcPct val="90000"/>
              </a:lnSpc>
              <a:buFont typeface="Arial" pitchFamily="34" charset="0"/>
              <a:buChar char="•"/>
            </a:pPr>
            <a:endParaRPr lang="en-CA" sz="10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90000"/>
              </a:lnSpc>
              <a:buFont typeface="Arial" pitchFamily="34" charset="0"/>
              <a:buChar char="•"/>
            </a:pPr>
            <a:r>
              <a:rPr lang="en-CA" sz="1200" dirty="0" smtClean="0"/>
              <a:t>Financial resources are tight – unprecedented in the lifetime of everyone in this room today . We are facing the imminent loss of federal stimulus funding and a</a:t>
            </a:r>
            <a:r>
              <a:rPr lang="en-CA" sz="1200" baseline="0" dirty="0" smtClean="0"/>
              <a:t> reduced budget from the state. More than ever, we need to be out  asking for private sector resources or generating income in order to support new projects-- or even core services. We invite anyone to support the library</a:t>
            </a:r>
            <a:endParaRPr lang="en-CA" sz="1200" dirty="0" smtClean="0"/>
          </a:p>
          <a:p>
            <a:pPr>
              <a:lnSpc>
                <a:spcPct val="90000"/>
              </a:lnSpc>
              <a:buFont typeface="Arial" pitchFamily="34" charset="0"/>
              <a:buChar char="•"/>
            </a:pPr>
            <a:r>
              <a:rPr lang="en-CA" sz="1200" dirty="0" smtClean="0"/>
              <a:t>There is a recognized need for ongoing professional development and continuing education – we must </a:t>
            </a:r>
            <a:r>
              <a:rPr lang="en-CA" sz="1200" b="1" dirty="0" smtClean="0"/>
              <a:t>all</a:t>
            </a:r>
            <a:r>
              <a:rPr lang="en-CA" sz="1200" dirty="0" smtClean="0"/>
              <a:t> be lifelong learners – whether it is within</a:t>
            </a:r>
            <a:r>
              <a:rPr lang="en-CA" sz="1200" baseline="0" dirty="0" smtClean="0"/>
              <a:t> our institution or within the broader community. No one can rest on past laurels or past </a:t>
            </a:r>
            <a:r>
              <a:rPr lang="en-CA" sz="1200" baseline="0" dirty="0" err="1" smtClean="0"/>
              <a:t>skillsets</a:t>
            </a:r>
            <a:endParaRPr lang="en-CA" sz="1200" dirty="0" smtClean="0"/>
          </a:p>
          <a:p>
            <a:pPr>
              <a:lnSpc>
                <a:spcPct val="90000"/>
              </a:lnSpc>
              <a:buFont typeface="Arial" pitchFamily="34" charset="0"/>
              <a:buChar char="•"/>
            </a:pPr>
            <a:r>
              <a:rPr lang="en-CA" sz="1200" dirty="0" smtClean="0"/>
              <a:t>Greater diversity – ethnically, linguistically, culturally, age, special</a:t>
            </a:r>
            <a:r>
              <a:rPr lang="en-CA" sz="1200" baseline="0" dirty="0" smtClean="0"/>
              <a:t> physical needs. </a:t>
            </a:r>
            <a:r>
              <a:rPr lang="en-CA" sz="1200" dirty="0" smtClean="0"/>
              <a:t>We need</a:t>
            </a:r>
            <a:r>
              <a:rPr lang="en-CA" sz="1200" baseline="0" dirty="0" smtClean="0"/>
              <a:t> to be sensitive to the special needs of our increasingly diverse group of students and faculty and try to provide effective service to everyone</a:t>
            </a:r>
          </a:p>
          <a:p>
            <a:pPr marL="0" marR="0" indent="0" algn="l" defTabSz="914400" rtl="0" eaLnBrk="1" fontAlgn="base" latinLnBrk="0" hangingPunct="1">
              <a:lnSpc>
                <a:spcPct val="90000"/>
              </a:lnSpc>
              <a:spcBef>
                <a:spcPct val="30000"/>
              </a:spcBef>
              <a:spcAft>
                <a:spcPct val="0"/>
              </a:spcAft>
              <a:buClrTx/>
              <a:buSzTx/>
              <a:buFont typeface="Arial" pitchFamily="34" charset="0"/>
              <a:buChar char="•"/>
              <a:tabLst/>
              <a:defRPr/>
            </a:pPr>
            <a:r>
              <a:rPr lang="en-CA" sz="1200" dirty="0" smtClean="0"/>
              <a:t>Technology has invaded every aspect of our lives and is changing the way that people interact with each other and with information. </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sz="1200" dirty="0" smtClean="0"/>
              <a:t>The </a:t>
            </a:r>
            <a:r>
              <a:rPr lang="en-CA" sz="1200" b="1" u="sng" dirty="0" smtClean="0"/>
              <a:t>2011 Horizon</a:t>
            </a:r>
            <a:r>
              <a:rPr lang="en-CA" sz="1200" b="1" u="sng" baseline="0" dirty="0" smtClean="0"/>
              <a:t> report</a:t>
            </a:r>
            <a:r>
              <a:rPr lang="en-CA" sz="1200" baseline="0" dirty="0" smtClean="0"/>
              <a:t>, produced by the </a:t>
            </a:r>
            <a:r>
              <a:rPr lang="en-US" dirty="0" smtClean="0"/>
              <a:t>New Media Consortium and </a:t>
            </a:r>
            <a:r>
              <a:rPr lang="en-US" dirty="0" err="1" smtClean="0"/>
              <a:t>Educause</a:t>
            </a:r>
            <a:r>
              <a:rPr lang="en-US" dirty="0" smtClean="0"/>
              <a:t>, identified six technology</a:t>
            </a:r>
            <a:r>
              <a:rPr lang="en-US" baseline="0" dirty="0" smtClean="0"/>
              <a:t> trends on the horizon for higher education. I’m going to talk briefly about the first four</a:t>
            </a:r>
          </a:p>
          <a:p>
            <a:endParaRPr lang="en-CA" sz="1200" dirty="0" smtClean="0"/>
          </a:p>
          <a:p>
            <a:pPr>
              <a:buFont typeface="Arial" pitchFamily="34" charset="0"/>
              <a:buChar char="•"/>
            </a:pPr>
            <a:r>
              <a:rPr lang="en-CA" sz="1200" dirty="0" smtClean="0"/>
              <a:t>Mobile devices</a:t>
            </a:r>
            <a:r>
              <a:rPr lang="en-CA" sz="1200" baseline="0" dirty="0" smtClean="0"/>
              <a:t> – more people now access the web through mobile devices than through computers. Here in the library we have been looking at the use of mobile devices for accessing the library’s website and electronic resources. We are also investigating the use of QR (quick response) codes to link students directly to our online “ask a librarian” service when the reference desk is not staffed.</a:t>
            </a:r>
          </a:p>
          <a:p>
            <a:pPr>
              <a:buFont typeface="Arial" pitchFamily="34" charset="0"/>
              <a:buChar char="•"/>
            </a:pPr>
            <a:r>
              <a:rPr lang="en-CA" sz="1200" baseline="0" dirty="0" smtClean="0"/>
              <a:t>Game-based learning – today’s students have grown up with video games. We know that they  want to interact – they don’t want to be passive recipients of lectures. As the library supports the further development of online courses, we are taking this and other technology trends into account to help faculty develop better courses.</a:t>
            </a:r>
          </a:p>
          <a:p>
            <a:pPr>
              <a:buFont typeface="Arial" pitchFamily="34" charset="0"/>
              <a:buChar char="•"/>
            </a:pPr>
            <a:r>
              <a:rPr lang="en-CA" sz="1200" baseline="0" dirty="0" smtClean="0"/>
              <a:t>E-books –we provide access to about 350,000 electronic books and we have to keep on top of the changing world of digital rights and help users navigate these resources technically and legally. For instance, in classes and every day at the information commons, we have to help students figure out how to cite information properly because different devices or packages present the same information on different pages or different locations within a text. Just one example</a:t>
            </a:r>
          </a:p>
          <a:p>
            <a:pPr>
              <a:buFont typeface="Arial" pitchFamily="34" charset="0"/>
              <a:buChar char="•"/>
            </a:pPr>
            <a:r>
              <a:rPr lang="en-CA" sz="1200" baseline="0" dirty="0" smtClean="0"/>
              <a:t>Augmented reality is layering virtual information over actual locations. This is the technology that allows you, for instance, to walk through a museum with a headset and have the information you hear relate to the pictures in the room where you happen to be located. There are a number of possible library applications of this technology that we are investigating, such as linking books in the stacks to related electronic resources.</a:t>
            </a:r>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210484-5628-4DAA-9859-CFA651E90C8C}" type="slidenum">
              <a:rPr lang="en-US"/>
              <a:pPr/>
              <a:t>18</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pPr>
              <a:lnSpc>
                <a:spcPct val="90000"/>
              </a:lnSpc>
            </a:pPr>
            <a:r>
              <a:rPr lang="en-CA" dirty="0" smtClean="0"/>
              <a:t>What is</a:t>
            </a:r>
            <a:r>
              <a:rPr lang="en-CA" baseline="0" dirty="0" smtClean="0"/>
              <a:t> the vision we are working towards? Where are we headed?</a:t>
            </a:r>
          </a:p>
          <a:p>
            <a:pPr>
              <a:lnSpc>
                <a:spcPct val="90000"/>
              </a:lnSpc>
            </a:pPr>
            <a:endParaRPr lang="en-CA" baseline="0" dirty="0" smtClean="0"/>
          </a:p>
          <a:p>
            <a:pPr>
              <a:lnSpc>
                <a:spcPct val="90000"/>
              </a:lnSpc>
            </a:pPr>
            <a:endParaRPr lang="en-CA" dirty="0"/>
          </a:p>
          <a:p>
            <a:pPr>
              <a:lnSpc>
                <a:spcPct val="90000"/>
              </a:lnSpc>
              <a:buFont typeface="Arial" pitchFamily="34" charset="0"/>
              <a:buChar char="•"/>
            </a:pPr>
            <a:endParaRPr lang="en-CA" dirty="0"/>
          </a:p>
          <a:p>
            <a:pPr>
              <a:lnSpc>
                <a:spcPct val="90000"/>
              </a:lnSpc>
              <a:buFont typeface="Arial" pitchFamily="34" charset="0"/>
              <a:buChar char="•"/>
            </a:pPr>
            <a:endParaRPr lang="en-US" altLang="zh-CN" dirty="0" smtClean="0"/>
          </a:p>
          <a:p>
            <a:pPr>
              <a:lnSpc>
                <a:spcPct val="90000"/>
              </a:lnSpc>
              <a:buFont typeface="Arial" pitchFamily="34" charset="0"/>
              <a:buChar char="•"/>
            </a:pPr>
            <a:endParaRPr lang="en-US" altLang="zh-CN" baseline="0" dirty="0" smtClean="0"/>
          </a:p>
          <a:p>
            <a:pPr>
              <a:lnSpc>
                <a:spcPct val="90000"/>
              </a:lnSpc>
              <a:buFont typeface="Arial" pitchFamily="34" charset="0"/>
              <a:buChar char="•"/>
            </a:pP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CA" dirty="0" smtClean="0"/>
              <a:t>First and foremost, our vision is</a:t>
            </a:r>
            <a:r>
              <a:rPr lang="en-CA" baseline="0" dirty="0" smtClean="0"/>
              <a:t> to be s</a:t>
            </a:r>
            <a:r>
              <a:rPr lang="en-CA" dirty="0" smtClean="0"/>
              <a:t>tudent centered</a:t>
            </a:r>
            <a:r>
              <a:rPr lang="en-CA" baseline="0" dirty="0" smtClean="0"/>
              <a:t> in everything we do.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CA"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CA" dirty="0" smtClean="0"/>
              <a:t>Students have choices and they are exercising those choices. They</a:t>
            </a:r>
            <a:r>
              <a:rPr lang="en-CA" baseline="0" dirty="0" smtClean="0"/>
              <a:t> </a:t>
            </a:r>
            <a:r>
              <a:rPr lang="en-CA" dirty="0" smtClean="0"/>
              <a:t>expect to be involved in the discussions</a:t>
            </a:r>
            <a:r>
              <a:rPr lang="en-CA" baseline="0" dirty="0" smtClean="0"/>
              <a:t> and the decision-making about the future of </a:t>
            </a:r>
            <a:r>
              <a:rPr lang="en-CA" b="1" baseline="0" dirty="0" smtClean="0"/>
              <a:t>their</a:t>
            </a:r>
            <a:r>
              <a:rPr lang="en-CA" baseline="0" dirty="0" smtClean="0"/>
              <a:t> institution.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CA"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CA" dirty="0" smtClean="0"/>
              <a:t>This is what Jeannette Woodward in the book _Creating the Customer-Driven Academic Library_ explains as taking the Web 2.0</a:t>
            </a:r>
            <a:r>
              <a:rPr lang="en-CA" baseline="0" dirty="0" smtClean="0"/>
              <a:t> </a:t>
            </a:r>
            <a:r>
              <a:rPr lang="en-CA" dirty="0" smtClean="0"/>
              <a:t>concept (</a:t>
            </a:r>
            <a:r>
              <a:rPr lang="en-US" dirty="0" smtClean="0"/>
              <a:t>interactive and user</a:t>
            </a:r>
            <a:r>
              <a:rPr lang="en-US" baseline="0" dirty="0" smtClean="0"/>
              <a:t> centered) </a:t>
            </a:r>
            <a:r>
              <a:rPr lang="en-CA" dirty="0" smtClean="0"/>
              <a:t>and expanding it to ALL interactions with our patrons. It is viewing our library patrons as FULL PARTNERS</a:t>
            </a:r>
            <a:r>
              <a:rPr lang="en-CA" baseline="0" dirty="0" smtClean="0"/>
              <a:t> as we move forward. </a:t>
            </a:r>
            <a:endParaRPr lang="en-CA"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CA" dirty="0" smtClean="0"/>
              <a:t>We</a:t>
            </a:r>
            <a:r>
              <a:rPr lang="en-CA" baseline="0" dirty="0" smtClean="0"/>
              <a:t> believe it is essential that we</a:t>
            </a:r>
            <a:r>
              <a:rPr lang="en-CA" dirty="0" smtClean="0"/>
              <a:t> be responsive and accountable. </a:t>
            </a:r>
            <a:endParaRPr lang="en-CA"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CA"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CA" baseline="0" dirty="0" smtClean="0"/>
              <a:t>To help us make responsible decisions, we collect data – on how our building and collections are being used, on the perceptions that our students and faculty have of our current services, on what </a:t>
            </a:r>
            <a:r>
              <a:rPr lang="en-CA" b="1" baseline="0" dirty="0" smtClean="0"/>
              <a:t>new</a:t>
            </a:r>
            <a:r>
              <a:rPr lang="en-CA" baseline="0" dirty="0" smtClean="0"/>
              <a:t> services our University community needs to be successful. </a:t>
            </a:r>
            <a:endParaRPr lang="en-CA" dirty="0" smtClean="0"/>
          </a:p>
          <a:p>
            <a:endParaRPr lang="en-US" dirty="0" smtClean="0"/>
          </a:p>
        </p:txBody>
      </p:sp>
      <p:sp>
        <p:nvSpPr>
          <p:cNvPr id="4" name="Slide Number Placeholder 3"/>
          <p:cNvSpPr>
            <a:spLocks noGrp="1"/>
          </p:cNvSpPr>
          <p:nvPr>
            <p:ph type="sldNum" sz="quarter" idx="10"/>
          </p:nvPr>
        </p:nvSpPr>
        <p:spPr/>
        <p:txBody>
          <a:bodyPr/>
          <a:lstStyle/>
          <a:p>
            <a:fld id="{B3F2AE6F-FB25-4E4A-8889-0FC425A9FABB}"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90000"/>
              </a:lnSpc>
              <a:buFont typeface="Arial" pitchFamily="34" charset="0"/>
              <a:buNone/>
            </a:pPr>
            <a:endParaRPr lang="en-US" altLang="zh-CN" dirty="0" smtClean="0"/>
          </a:p>
          <a:p>
            <a:pPr>
              <a:lnSpc>
                <a:spcPct val="90000"/>
              </a:lnSpc>
              <a:buFont typeface="Arial" pitchFamily="34" charset="0"/>
              <a:buNone/>
            </a:pPr>
            <a:r>
              <a:rPr lang="en-US" altLang="zh-CN" dirty="0" smtClean="0"/>
              <a:t>Our vision is to be at the center of everything going on academically on campus. We exist to serve every member of the USFSP community and give each</a:t>
            </a:r>
            <a:r>
              <a:rPr lang="en-US" altLang="zh-CN" baseline="0" dirty="0" smtClean="0"/>
              <a:t> one</a:t>
            </a:r>
            <a:r>
              <a:rPr lang="en-US" altLang="zh-CN" dirty="0" smtClean="0"/>
              <a:t> of them the tools that they need to be successful</a:t>
            </a:r>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zh-CN" dirty="0" smtClean="0"/>
              <a:t>We strive to be actively engaged and working in partnership</a:t>
            </a:r>
            <a:r>
              <a:rPr lang="en-US" altLang="zh-CN" baseline="0" dirty="0" smtClean="0"/>
              <a:t> with our community.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zh-CN"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CN" baseline="0" dirty="0" smtClean="0"/>
              <a:t>We just hosted an interactive exhibit </a:t>
            </a:r>
            <a:r>
              <a:rPr lang="en-US" altLang="zh-CN" baseline="0" dirty="0" err="1" smtClean="0"/>
              <a:t>curated</a:t>
            </a:r>
            <a:r>
              <a:rPr lang="en-US" altLang="zh-CN" baseline="0" dirty="0" smtClean="0"/>
              <a:t> by the </a:t>
            </a:r>
            <a:r>
              <a:rPr lang="en-US" altLang="zh-CN" baseline="0" dirty="0" err="1" smtClean="0"/>
              <a:t>Morean</a:t>
            </a:r>
            <a:r>
              <a:rPr lang="en-US" altLang="zh-CN" baseline="0" dirty="0" smtClean="0"/>
              <a:t> Arts Center of the work of photographer Dick Jacobs, pictured here.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zh-CN"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CN" baseline="0" dirty="0" smtClean="0"/>
              <a:t>We have sponsored or hosted book talks by nationally known authors like Gail </a:t>
            </a:r>
            <a:r>
              <a:rPr lang="en-US" altLang="zh-CN" baseline="0" dirty="0" err="1" smtClean="0"/>
              <a:t>Sheehy</a:t>
            </a:r>
            <a:r>
              <a:rPr lang="en-US" altLang="zh-CN" baseline="0" dirty="0" smtClean="0"/>
              <a:t>, as well as local authors such as Mary Ann </a:t>
            </a:r>
            <a:r>
              <a:rPr lang="en-US" altLang="zh-CN" baseline="0" dirty="0" err="1" smtClean="0"/>
              <a:t>Marger</a:t>
            </a:r>
            <a:r>
              <a:rPr lang="en-US" altLang="zh-CN" baseline="0" dirty="0" smtClean="0"/>
              <a:t> who is speaking in the library March 1.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zh-CN"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CN" baseline="0" dirty="0" smtClean="0"/>
              <a:t>We are working with a city agency to secure grant funding that would support the creation of a digital collection of an important St. Petersburg community project.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zh-CN"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CN" baseline="0" dirty="0" smtClean="0"/>
              <a:t>The list of such conversations, explorations, and partnerships keeps growing.</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a:t>
            </a:r>
            <a:r>
              <a:rPr lang="en-CA" baseline="0" dirty="0" smtClean="0"/>
              <a:t> key aspect of who we are is to be information experts. </a:t>
            </a:r>
            <a:r>
              <a:rPr lang="en-CA" dirty="0" smtClean="0"/>
              <a:t>Library staff must</a:t>
            </a:r>
            <a:r>
              <a:rPr lang="en-CA" baseline="0" dirty="0" smtClean="0"/>
              <a:t> </a:t>
            </a:r>
            <a:r>
              <a:rPr lang="en-CA" dirty="0" smtClean="0"/>
              <a:t>know how to access, evaluate, and utilize all types of information: be it a licensed e-journal, a print monograph, an image from a special collection or archive, a web site, or an article from Wikipedia or a blog. </a:t>
            </a:r>
          </a:p>
          <a:p>
            <a:endParaRPr lang="en-CA" dirty="0" smtClean="0"/>
          </a:p>
          <a:p>
            <a:r>
              <a:rPr lang="en-CA" dirty="0" smtClean="0"/>
              <a:t>Our role is </a:t>
            </a:r>
            <a:r>
              <a:rPr lang="en-CA" b="1" u="sng" dirty="0" smtClean="0"/>
              <a:t>not to judge </a:t>
            </a:r>
            <a:r>
              <a:rPr lang="en-CA" dirty="0" smtClean="0"/>
              <a:t>the information, but to provide our users with the skills </a:t>
            </a:r>
            <a:r>
              <a:rPr lang="en-CA" b="1" u="sng" dirty="0" smtClean="0"/>
              <a:t>they</a:t>
            </a:r>
            <a:r>
              <a:rPr lang="en-CA" dirty="0" smtClean="0"/>
              <a:t> need to make their own independent judgments.</a:t>
            </a:r>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dirty="0" smtClean="0"/>
              <a:t>A vision we share with our faculty and students</a:t>
            </a:r>
            <a:r>
              <a:rPr lang="en-US" altLang="zh-CN" baseline="0" dirty="0" smtClean="0"/>
              <a:t> is that we will continue to be well versed in copyright and intellectual property issues. </a:t>
            </a:r>
          </a:p>
          <a:p>
            <a:endParaRPr lang="en-US" altLang="zh-CN" baseline="0" dirty="0" smtClean="0"/>
          </a:p>
          <a:p>
            <a:r>
              <a:rPr lang="en-US" altLang="zh-CN" dirty="0" smtClean="0"/>
              <a:t>One</a:t>
            </a:r>
            <a:r>
              <a:rPr lang="en-US" altLang="zh-CN" baseline="0" dirty="0" smtClean="0"/>
              <a:t> of the ways in which we are demonstrating </a:t>
            </a:r>
            <a:r>
              <a:rPr lang="en-US" altLang="zh-CN" b="1" baseline="0" dirty="0" smtClean="0"/>
              <a:t>both</a:t>
            </a:r>
            <a:r>
              <a:rPr lang="en-US" altLang="zh-CN" baseline="0" dirty="0" smtClean="0"/>
              <a:t> our expertise </a:t>
            </a:r>
            <a:r>
              <a:rPr lang="en-US" altLang="zh-CN" b="1" baseline="0" dirty="0" smtClean="0"/>
              <a:t>and</a:t>
            </a:r>
            <a:r>
              <a:rPr lang="en-US" altLang="zh-CN" baseline="0" dirty="0" smtClean="0"/>
              <a:t> our leadership in this area is in our work to develop a digital archive for the intellectual output of the University, like this one –Scholars’ Bank -- that I helped develop at the University of Oregon. </a:t>
            </a:r>
          </a:p>
          <a:p>
            <a:endParaRPr lang="en-US" altLang="zh-CN" baseline="0" dirty="0" smtClean="0"/>
          </a:p>
        </p:txBody>
      </p:sp>
      <p:sp>
        <p:nvSpPr>
          <p:cNvPr id="4" name="Slide Number Placeholder 3"/>
          <p:cNvSpPr>
            <a:spLocks noGrp="1"/>
          </p:cNvSpPr>
          <p:nvPr>
            <p:ph type="sldNum" sz="quarter" idx="10"/>
          </p:nvPr>
        </p:nvSpPr>
        <p:spPr/>
        <p:txBody>
          <a:bodyPr/>
          <a:lstStyle/>
          <a:p>
            <a:fld id="{B3F2AE6F-FB25-4E4A-8889-0FC425A9FABB}"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ltLang="zh-CN" dirty="0" smtClean="0"/>
          </a:p>
          <a:p>
            <a:r>
              <a:rPr lang="en-US" altLang="zh-CN" baseline="0" dirty="0" smtClean="0"/>
              <a:t>Our vision is to show leadership in helping </a:t>
            </a:r>
            <a:r>
              <a:rPr lang="en-US" altLang="zh-CN" dirty="0" smtClean="0"/>
              <a:t>to chart the University’s path through the changing educational, scholarly, and information environments. </a:t>
            </a:r>
          </a:p>
          <a:p>
            <a:endParaRPr lang="en-US" altLang="zh-CN" dirty="0" smtClean="0"/>
          </a:p>
          <a:p>
            <a:r>
              <a:rPr lang="en-US" altLang="zh-CN" dirty="0" smtClean="0"/>
              <a:t>One example is in our coordination</a:t>
            </a:r>
            <a:r>
              <a:rPr lang="en-US" altLang="zh-CN" baseline="0" dirty="0" smtClean="0"/>
              <a:t> of support for online/distance education. </a:t>
            </a:r>
            <a:r>
              <a:rPr lang="en-US" altLang="zh-CN" dirty="0" smtClean="0"/>
              <a:t> </a:t>
            </a:r>
          </a:p>
          <a:p>
            <a:endParaRPr lang="en-US" altLang="zh-CN" dirty="0" smtClean="0"/>
          </a:p>
          <a:p>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zh-CN" baseline="0" dirty="0" smtClean="0"/>
              <a:t>We are blessed to come to work in a beautiful physical space. It’s a space that many others want to share with us, evidenced by Foundation’s decision to host your luncheon in the library atrium today.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zh-CN"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CN" baseline="0" dirty="0" smtClean="0"/>
              <a:t>Our goal is to make </a:t>
            </a:r>
            <a:r>
              <a:rPr lang="en-US" altLang="zh-CN" b="1" baseline="0" dirty="0" smtClean="0"/>
              <a:t>use</a:t>
            </a:r>
            <a:r>
              <a:rPr lang="en-US" altLang="zh-CN" baseline="0" dirty="0" smtClean="0"/>
              <a:t> of our space </a:t>
            </a:r>
            <a:r>
              <a:rPr lang="en-US" altLang="zh-CN" sz="1200" dirty="0" smtClean="0"/>
              <a:t>in creative</a:t>
            </a:r>
            <a:r>
              <a:rPr lang="en-US" altLang="zh-CN" sz="1200" baseline="0" dirty="0" smtClean="0"/>
              <a:t> </a:t>
            </a:r>
            <a:r>
              <a:rPr lang="en-US" altLang="zh-CN" sz="1200" dirty="0" smtClean="0"/>
              <a:t>ways that enhance the life of the members of the University community and that help them discover and explore the resources</a:t>
            </a:r>
            <a:r>
              <a:rPr lang="en-US" altLang="zh-CN" sz="1200" b="1" dirty="0" smtClean="0"/>
              <a:t> they </a:t>
            </a:r>
            <a:r>
              <a:rPr lang="en-US" altLang="zh-CN" sz="1200" dirty="0" smtClean="0"/>
              <a:t>need to be successful lifelong learners. </a:t>
            </a:r>
            <a:endParaRPr lang="en-US" altLang="zh-CN" dirty="0" smtClean="0"/>
          </a:p>
          <a:p>
            <a:endParaRPr lang="en-US" dirty="0" smtClean="0"/>
          </a:p>
        </p:txBody>
      </p:sp>
      <p:sp>
        <p:nvSpPr>
          <p:cNvPr id="4" name="Slide Number Placeholder 3"/>
          <p:cNvSpPr>
            <a:spLocks noGrp="1"/>
          </p:cNvSpPr>
          <p:nvPr>
            <p:ph type="sldNum" sz="quarter" idx="10"/>
          </p:nvPr>
        </p:nvSpPr>
        <p:spPr/>
        <p:txBody>
          <a:bodyPr/>
          <a:lstStyle/>
          <a:p>
            <a:fld id="{B3F2AE6F-FB25-4E4A-8889-0FC425A9FABB}"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31ECAE-10AA-4408-B072-17F8D36D9136}" type="slidenum">
              <a:rPr lang="en-US"/>
              <a:pPr/>
              <a:t>27</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r>
              <a:rPr lang="en-US" altLang="zh-CN" dirty="0" smtClean="0"/>
              <a:t>If there is a single message you take away with you today, I want it to be this one:</a:t>
            </a:r>
          </a:p>
          <a:p>
            <a:endParaRPr lang="en-US" altLang="zh-CN" dirty="0" smtClean="0"/>
          </a:p>
          <a:p>
            <a:r>
              <a:rPr lang="en-US" altLang="zh-CN" dirty="0" smtClean="0"/>
              <a:t>The library today</a:t>
            </a:r>
            <a:r>
              <a:rPr lang="en-US" altLang="zh-CN" baseline="0" dirty="0" smtClean="0"/>
              <a:t> is comprised of a suite of ubiquitous </a:t>
            </a:r>
            <a:r>
              <a:rPr lang="en-US" altLang="zh-CN" dirty="0" smtClean="0"/>
              <a:t>services, and not just a collection of resources tied to a particular physical space. </a:t>
            </a:r>
          </a:p>
          <a:p>
            <a:endParaRPr lang="en-US" altLang="zh-CN"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Success in student learning</a:t>
            </a:r>
            <a:r>
              <a:rPr lang="en-US" baseline="0" dirty="0" smtClean="0"/>
              <a:t> is our main goal, </a:t>
            </a:r>
            <a:r>
              <a:rPr lang="en-US" dirty="0" smtClean="0"/>
              <a:t>providing a range of services where and when students</a:t>
            </a:r>
            <a:r>
              <a:rPr lang="en-US" baseline="0" dirty="0" smtClean="0"/>
              <a:t> and faculty need them, </a:t>
            </a:r>
            <a:r>
              <a:rPr lang="en-US" dirty="0" smtClean="0"/>
              <a:t>with the right technology and staff trained to support them. </a:t>
            </a:r>
          </a:p>
          <a:p>
            <a:endParaRPr lang="en-US" dirty="0" smtClean="0"/>
          </a:p>
          <a:p>
            <a:endParaRPr lang="en-US" b="1" baseline="0" dirty="0" smtClean="0"/>
          </a:p>
          <a:p>
            <a:endParaRPr lang="en-US" dirty="0" smtClean="0"/>
          </a:p>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86B22A-AF18-48FB-B535-FC5B76D2045E}" type="slidenum">
              <a:rPr lang="en-US"/>
              <a:pPr/>
              <a:t>28</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r>
              <a:rPr lang="en-US" dirty="0" smtClean="0"/>
              <a:t>How</a:t>
            </a:r>
            <a:r>
              <a:rPr lang="en-US" baseline="0" dirty="0" smtClean="0"/>
              <a:t> do we move forward? How do we nurture our vision and make sure we don’t wither away but are a guiding light?</a:t>
            </a:r>
          </a:p>
          <a:p>
            <a:endParaRPr lang="en-US" baseline="0" dirty="0" smtClean="0"/>
          </a:p>
          <a:p>
            <a:r>
              <a:rPr lang="en-US" baseline="0" dirty="0" smtClean="0"/>
              <a:t>Among other things…</a:t>
            </a: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794B1E-029E-45F7-8957-3D69934AB6D6}" type="slidenum">
              <a:rPr lang="en-US"/>
              <a:pPr/>
              <a:t>29</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r>
              <a:rPr lang="en-CA" dirty="0" smtClean="0"/>
              <a:t>One of the most important things we can do is strengthen</a:t>
            </a:r>
            <a:r>
              <a:rPr lang="en-CA" baseline="0" dirty="0" smtClean="0"/>
              <a:t> our community connections and look for opportunities for collaboration.  By collaborating, we share expertise and </a:t>
            </a:r>
            <a:r>
              <a:rPr lang="en-CA" dirty="0" smtClean="0"/>
              <a:t>we leverage </a:t>
            </a:r>
            <a:r>
              <a:rPr lang="en-CA" dirty="0"/>
              <a:t>our resources for maximum advantage. </a:t>
            </a:r>
            <a:endParaRPr lang="en-CA" dirty="0" smtClean="0"/>
          </a:p>
          <a:p>
            <a:endParaRPr lang="en-CA" dirty="0" smtClean="0"/>
          </a:p>
          <a:p>
            <a:r>
              <a:rPr lang="en-CA" dirty="0" smtClean="0"/>
              <a:t>Many of the materials</a:t>
            </a:r>
            <a:r>
              <a:rPr lang="en-CA" baseline="0" dirty="0" smtClean="0"/>
              <a:t> we have in our Special Collections and Archives are opening doorways to </a:t>
            </a:r>
            <a:r>
              <a:rPr lang="en-CA" b="1" baseline="0" dirty="0" smtClean="0"/>
              <a:t>exciting </a:t>
            </a:r>
            <a:r>
              <a:rPr lang="en-CA" baseline="0" dirty="0" smtClean="0"/>
              <a:t>community collaborations, such as this one from our Jordan Park collection which  </a:t>
            </a:r>
            <a:r>
              <a:rPr lang="en-US" sz="1200" kern="1200" dirty="0" smtClean="0">
                <a:solidFill>
                  <a:schemeClr val="tx1"/>
                </a:solidFill>
                <a:latin typeface="Arial" charset="0"/>
                <a:ea typeface="+mn-ea"/>
                <a:cs typeface="Arial" charset="0"/>
              </a:rPr>
              <a:t>includes photographs and property information about locations where people lived before Jordan Park was constructed. Most of these homes are on the present-day site of Tropicana Field and the adjacent parking lots, or just west of the Trop. </a:t>
            </a:r>
            <a:endParaRPr lang="en-CA" dirty="0"/>
          </a:p>
          <a:p>
            <a:endParaRPr lang="en-CA" dirty="0"/>
          </a:p>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AB6465-9EAF-4261-ACA7-33EAEDE08397}" type="slidenum">
              <a:rPr lang="en-US"/>
              <a:pPr/>
              <a:t>30</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r>
              <a:rPr lang="en-US" altLang="zh-CN" sz="1200" dirty="0" smtClean="0"/>
              <a:t>I also believe in dreaming big, </a:t>
            </a:r>
            <a:r>
              <a:rPr lang="en-US" altLang="zh-CN" sz="1200" b="1" dirty="0" smtClean="0"/>
              <a:t>in spite of </a:t>
            </a:r>
            <a:r>
              <a:rPr lang="en-US" altLang="zh-CN" sz="1200" dirty="0" smtClean="0"/>
              <a:t>limited resources. I have found that reality will limit</a:t>
            </a:r>
            <a:r>
              <a:rPr lang="en-US" altLang="zh-CN" sz="1200" baseline="0" dirty="0" smtClean="0"/>
              <a:t> us soon enough and that sometimes you can accomplish a lot more than you thought possible -- just by dreaming big. </a:t>
            </a:r>
          </a:p>
          <a:p>
            <a:endParaRPr lang="en-US" altLang="zh-CN" sz="1200" dirty="0" smtClean="0"/>
          </a:p>
          <a:p>
            <a:r>
              <a:rPr lang="en-US" altLang="zh-CN" sz="1200" i="0" dirty="0" smtClean="0"/>
              <a:t>We have to help our faculty develop and present new types of course materials, such as multi-media, digital images, streaming video and audio; </a:t>
            </a:r>
          </a:p>
          <a:p>
            <a:endParaRPr lang="en-US" altLang="zh-CN" sz="1200" i="0" dirty="0" smtClean="0"/>
          </a:p>
          <a:p>
            <a:r>
              <a:rPr lang="en-US" altLang="zh-CN" sz="1200" i="0" dirty="0" smtClean="0"/>
              <a:t>we must provide them the means of making their</a:t>
            </a:r>
            <a:r>
              <a:rPr lang="en-US" altLang="zh-CN" sz="1200" i="0" baseline="0" dirty="0" smtClean="0"/>
              <a:t> work</a:t>
            </a:r>
            <a:r>
              <a:rPr lang="en-US" altLang="zh-CN" sz="1200" i="0" dirty="0" smtClean="0"/>
              <a:t> available over time through reliable digital archives; </a:t>
            </a:r>
          </a:p>
          <a:p>
            <a:endParaRPr lang="en-US" altLang="zh-CN" sz="1200" i="0" dirty="0" smtClean="0"/>
          </a:p>
          <a:p>
            <a:r>
              <a:rPr lang="en-US" altLang="zh-CN" sz="1200" i="0" dirty="0" smtClean="0"/>
              <a:t>we must help them navigate the increasingly complex world of intellectual property in the digital era. </a:t>
            </a:r>
          </a:p>
          <a:p>
            <a:endParaRPr lang="en-US" altLang="zh-CN" sz="1200" i="0" dirty="0" smtClean="0"/>
          </a:p>
          <a:p>
            <a:r>
              <a:rPr lang="en-US" altLang="zh-CN" sz="1200" i="0" dirty="0" smtClean="0"/>
              <a:t>we must be active partners in scholarly communication and instruction, as well as provide access to a variety of rich information resources.</a:t>
            </a:r>
          </a:p>
          <a:p>
            <a:endParaRPr lang="en-US" sz="1200" i="0"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friends at the Foundation have always helped us realize our dreams and we always encourage</a:t>
            </a:r>
            <a:r>
              <a:rPr lang="en-US" baseline="0" dirty="0" smtClean="0"/>
              <a:t> anyone we speak with to join us on our quest. </a:t>
            </a:r>
            <a:endParaRPr lang="en-US" dirty="0"/>
          </a:p>
        </p:txBody>
      </p:sp>
      <p:sp>
        <p:nvSpPr>
          <p:cNvPr id="4" name="Slide Number Placeholder 3"/>
          <p:cNvSpPr>
            <a:spLocks noGrp="1"/>
          </p:cNvSpPr>
          <p:nvPr>
            <p:ph type="sldNum" sz="quarter" idx="10"/>
          </p:nvPr>
        </p:nvSpPr>
        <p:spPr/>
        <p:txBody>
          <a:bodyPr/>
          <a:lstStyle/>
          <a:p>
            <a:fld id="{B3F2AE6F-FB25-4E4A-8889-0FC425A9FABB}"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495AC8-6EE2-49DC-81C5-FF9D9AD50DF2}" type="slidenum">
              <a:rPr lang="en-US"/>
              <a:pPr/>
              <a:t>32</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pPr marL="228600" indent="-228600">
              <a:lnSpc>
                <a:spcPct val="90000"/>
              </a:lnSpc>
            </a:pPr>
            <a:r>
              <a:rPr lang="en-US" dirty="0" smtClean="0"/>
              <a:t>Last</a:t>
            </a:r>
            <a:r>
              <a:rPr lang="en-US" baseline="0" dirty="0" smtClean="0"/>
              <a:t> month at a talk given in the library, photographer Dick Jacobs quoted the philosopher Plato who said that “the object of education is to teach us to love beauty.” Whether one agrees with that philosophy or not, it is important not to forget the power of beauty to inspire us. </a:t>
            </a:r>
          </a:p>
          <a:p>
            <a:pPr marL="228600" indent="-228600">
              <a:lnSpc>
                <a:spcPct val="90000"/>
              </a:lnSpc>
            </a:pPr>
            <a:endParaRPr lang="en-US" baseline="0" dirty="0" smtClean="0"/>
          </a:p>
          <a:p>
            <a:pPr marL="228600" indent="-228600">
              <a:lnSpc>
                <a:spcPct val="90000"/>
              </a:lnSpc>
            </a:pPr>
            <a:r>
              <a:rPr lang="en-US" baseline="0" dirty="0" smtClean="0"/>
              <a:t>As you will see at lunch, the Nelson </a:t>
            </a:r>
            <a:r>
              <a:rPr lang="en-US" baseline="0" dirty="0" err="1" smtClean="0"/>
              <a:t>Poynter</a:t>
            </a:r>
            <a:r>
              <a:rPr lang="en-US" baseline="0" dirty="0" smtClean="0"/>
              <a:t> Memorial Library, through its beauty and functionality, inspires us every day to strive for greatness. There is no danger of us withering away because we are a key player in the greatest game in town – helping our citizens to grow and become the best that they and we can become.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14690" name="Group 2"/>
          <p:cNvGrpSpPr>
            <a:grpSpLocks/>
          </p:cNvGrpSpPr>
          <p:nvPr/>
        </p:nvGrpSpPr>
        <p:grpSpPr bwMode="auto">
          <a:xfrm>
            <a:off x="0" y="0"/>
            <a:ext cx="9148763" cy="6851650"/>
            <a:chOff x="1" y="0"/>
            <a:chExt cx="5763" cy="4316"/>
          </a:xfrm>
        </p:grpSpPr>
        <p:sp>
          <p:nvSpPr>
            <p:cNvPr id="114691"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114692"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114693"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grpSp>
          <p:nvGrpSpPr>
            <p:cNvPr id="114694" name="Group 6"/>
            <p:cNvGrpSpPr>
              <a:grpSpLocks/>
            </p:cNvGrpSpPr>
            <p:nvPr/>
          </p:nvGrpSpPr>
          <p:grpSpPr bwMode="auto">
            <a:xfrm>
              <a:off x="288" y="0"/>
              <a:ext cx="5098" cy="4316"/>
              <a:chOff x="288" y="0"/>
              <a:chExt cx="5098" cy="4316"/>
            </a:xfrm>
          </p:grpSpPr>
          <p:sp>
            <p:nvSpPr>
              <p:cNvPr id="114695"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696"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697"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698"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699"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700"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701"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702"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703"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704"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705"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706"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4707"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grpSp>
        <p:sp>
          <p:nvSpPr>
            <p:cNvPr id="114708"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114709"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114710"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114711"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en-US"/>
            </a:p>
          </p:txBody>
        </p:sp>
        <p:sp>
          <p:nvSpPr>
            <p:cNvPr id="114712"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en-US"/>
            </a:p>
          </p:txBody>
        </p:sp>
        <p:sp>
          <p:nvSpPr>
            <p:cNvPr id="114713"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114714"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en-US"/>
            </a:p>
          </p:txBody>
        </p:sp>
        <p:sp>
          <p:nvSpPr>
            <p:cNvPr id="114715"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en-US"/>
            </a:p>
          </p:txBody>
        </p:sp>
        <p:sp>
          <p:nvSpPr>
            <p:cNvPr id="114716"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en-US"/>
            </a:p>
          </p:txBody>
        </p:sp>
        <p:sp>
          <p:nvSpPr>
            <p:cNvPr id="114717"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en-US"/>
            </a:p>
          </p:txBody>
        </p:sp>
        <p:sp>
          <p:nvSpPr>
            <p:cNvPr id="114718"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en-US"/>
            </a:p>
          </p:txBody>
        </p:sp>
        <p:grpSp>
          <p:nvGrpSpPr>
            <p:cNvPr id="114719" name="Group 31"/>
            <p:cNvGrpSpPr>
              <a:grpSpLocks/>
            </p:cNvGrpSpPr>
            <p:nvPr/>
          </p:nvGrpSpPr>
          <p:grpSpPr bwMode="auto">
            <a:xfrm>
              <a:off x="1" y="392"/>
              <a:ext cx="5758" cy="1571"/>
              <a:chOff x="1" y="392"/>
              <a:chExt cx="5758" cy="1571"/>
            </a:xfrm>
          </p:grpSpPr>
          <p:sp>
            <p:nvSpPr>
              <p:cNvPr id="11472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en-US"/>
              </a:p>
            </p:txBody>
          </p:sp>
          <p:sp>
            <p:nvSpPr>
              <p:cNvPr id="11472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en-US"/>
              </a:p>
            </p:txBody>
          </p:sp>
          <p:sp>
            <p:nvSpPr>
              <p:cNvPr id="11472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en-US"/>
              </a:p>
            </p:txBody>
          </p:sp>
          <p:sp>
            <p:nvSpPr>
              <p:cNvPr id="11472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en-US"/>
              </a:p>
            </p:txBody>
          </p:sp>
          <p:sp>
            <p:nvSpPr>
              <p:cNvPr id="11472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en-US"/>
              </a:p>
            </p:txBody>
          </p:sp>
        </p:grpSp>
        <p:sp>
          <p:nvSpPr>
            <p:cNvPr id="114725"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en-US"/>
            </a:p>
          </p:txBody>
        </p:sp>
        <p:sp>
          <p:nvSpPr>
            <p:cNvPr id="114726"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en-US"/>
            </a:p>
          </p:txBody>
        </p:sp>
      </p:grpSp>
      <p:sp>
        <p:nvSpPr>
          <p:cNvPr id="114727"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11472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14729" name="Rectangle 41"/>
          <p:cNvSpPr>
            <a:spLocks noGrp="1" noChangeArrowheads="1"/>
          </p:cNvSpPr>
          <p:nvPr>
            <p:ph type="dt" sz="quarter" idx="2"/>
          </p:nvPr>
        </p:nvSpPr>
        <p:spPr/>
        <p:txBody>
          <a:bodyPr/>
          <a:lstStyle>
            <a:lvl1pPr>
              <a:defRPr/>
            </a:lvl1pPr>
          </a:lstStyle>
          <a:p>
            <a:endParaRPr lang="en-US"/>
          </a:p>
        </p:txBody>
      </p:sp>
      <p:sp>
        <p:nvSpPr>
          <p:cNvPr id="114730" name="Rectangle 42"/>
          <p:cNvSpPr>
            <a:spLocks noGrp="1" noChangeArrowheads="1"/>
          </p:cNvSpPr>
          <p:nvPr>
            <p:ph type="ftr" sz="quarter" idx="3"/>
          </p:nvPr>
        </p:nvSpPr>
        <p:spPr/>
        <p:txBody>
          <a:bodyPr/>
          <a:lstStyle>
            <a:lvl1pPr>
              <a:defRPr/>
            </a:lvl1pPr>
          </a:lstStyle>
          <a:p>
            <a:endParaRPr lang="en-US"/>
          </a:p>
        </p:txBody>
      </p:sp>
      <p:sp>
        <p:nvSpPr>
          <p:cNvPr id="114731" name="Rectangle 43"/>
          <p:cNvSpPr>
            <a:spLocks noGrp="1" noChangeArrowheads="1"/>
          </p:cNvSpPr>
          <p:nvPr>
            <p:ph type="sldNum" sz="quarter" idx="4"/>
          </p:nvPr>
        </p:nvSpPr>
        <p:spPr/>
        <p:txBody>
          <a:bodyPr/>
          <a:lstStyle>
            <a:lvl1pPr>
              <a:defRPr/>
            </a:lvl1pPr>
          </a:lstStyle>
          <a:p>
            <a:fld id="{4900A10B-FEA9-43AB-A362-7740AF7E5DF7}" type="slidenum">
              <a:rPr lang="en-US"/>
              <a:pPr/>
              <a:t>‹#›</a:t>
            </a:fld>
            <a:endParaRPr lang="en-US"/>
          </a:p>
        </p:txBody>
      </p:sp>
    </p:spTree>
  </p:cSld>
  <p:clrMapOvr>
    <a:masterClrMapping/>
  </p:clrMapOvr>
  <p:transition spd="med">
    <p:pull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6A3FE7F-A24C-4DFF-85D6-564246ECB2B3}" type="slidenum">
              <a:rPr lang="en-US"/>
              <a:pPr/>
              <a:t>‹#›</a:t>
            </a:fld>
            <a:endParaRPr lang="en-US"/>
          </a:p>
        </p:txBody>
      </p:sp>
    </p:spTree>
  </p:cSld>
  <p:clrMapOvr>
    <a:masterClrMapping/>
  </p:clrMapOvr>
  <p:transition spd="med">
    <p:pull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FF068D-ED68-4C21-8BCF-806F942069EB}" type="slidenum">
              <a:rPr lang="en-US"/>
              <a:pPr/>
              <a:t>‹#›</a:t>
            </a:fld>
            <a:endParaRPr lang="en-US"/>
          </a:p>
        </p:txBody>
      </p:sp>
    </p:spTree>
  </p:cSld>
  <p:clrMapOvr>
    <a:masterClrMapping/>
  </p:clrMapOvr>
  <p:transition spd="med">
    <p:pull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B3B84E4-0C94-403B-90CA-AAAF27E47D36}" type="slidenum">
              <a:rPr lang="en-US"/>
              <a:pPr/>
              <a:t>‹#›</a:t>
            </a:fld>
            <a:endParaRPr lang="en-US"/>
          </a:p>
        </p:txBody>
      </p:sp>
    </p:spTree>
  </p:cSld>
  <p:clrMapOvr>
    <a:masterClrMapping/>
  </p:clrMapOvr>
  <p:transition spd="med">
    <p:pull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434B4A4-CF7A-4D5D-A8BE-49C7452F9BE3}" type="slidenum">
              <a:rPr lang="en-US"/>
              <a:pPr/>
              <a:t>‹#›</a:t>
            </a:fld>
            <a:endParaRPr lang="en-US"/>
          </a:p>
        </p:txBody>
      </p:sp>
    </p:spTree>
  </p:cSld>
  <p:clrMapOvr>
    <a:masterClrMapping/>
  </p:clrMapOvr>
  <p:transition spd="med">
    <p:pull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E799BE1-038B-4DAD-A3F0-1685AE189E64}" type="slidenum">
              <a:rPr lang="en-US"/>
              <a:pPr/>
              <a:t>‹#›</a:t>
            </a:fld>
            <a:endParaRPr lang="en-US"/>
          </a:p>
        </p:txBody>
      </p:sp>
    </p:spTree>
  </p:cSld>
  <p:clrMapOvr>
    <a:masterClrMapping/>
  </p:clrMapOvr>
  <p:transition spd="med">
    <p:pull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391A9FF-4CBE-4ECD-918B-C13B852D626D}" type="slidenum">
              <a:rPr lang="en-US"/>
              <a:pPr/>
              <a:t>‹#›</a:t>
            </a:fld>
            <a:endParaRPr lang="en-US"/>
          </a:p>
        </p:txBody>
      </p:sp>
    </p:spTree>
  </p:cSld>
  <p:clrMapOvr>
    <a:masterClrMapping/>
  </p:clrMapOvr>
  <p:transition spd="med">
    <p:pull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B01A199-433D-4763-BEDD-D1A104D80844}" type="slidenum">
              <a:rPr lang="en-US"/>
              <a:pPr/>
              <a:t>‹#›</a:t>
            </a:fld>
            <a:endParaRPr lang="en-US"/>
          </a:p>
        </p:txBody>
      </p:sp>
    </p:spTree>
  </p:cSld>
  <p:clrMapOvr>
    <a:masterClrMapping/>
  </p:clrMapOvr>
  <p:transition spd="med">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F6361B9-D345-4031-9412-38E09DA0C763}" type="slidenum">
              <a:rPr lang="en-US"/>
              <a:pPr/>
              <a:t>‹#›</a:t>
            </a:fld>
            <a:endParaRPr lang="en-US"/>
          </a:p>
        </p:txBody>
      </p:sp>
    </p:spTree>
  </p:cSld>
  <p:clrMapOvr>
    <a:masterClrMapping/>
  </p:clrMapOvr>
  <p:transition spd="med">
    <p:pull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07C20AE-766E-40D0-B1A9-412B81ACBA98}" type="slidenum">
              <a:rPr lang="en-US"/>
              <a:pPr/>
              <a:t>‹#›</a:t>
            </a:fld>
            <a:endParaRPr lang="en-US"/>
          </a:p>
        </p:txBody>
      </p:sp>
    </p:spTree>
  </p:cSld>
  <p:clrMapOvr>
    <a:masterClrMapping/>
  </p:clrMapOvr>
  <p:transition spd="med">
    <p:pull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9B2E040-B5A2-4B79-A512-DA645E490A0E}" type="slidenum">
              <a:rPr lang="en-US"/>
              <a:pPr/>
              <a:t>‹#›</a:t>
            </a:fld>
            <a:endParaRPr lang="en-US"/>
          </a:p>
        </p:txBody>
      </p:sp>
    </p:spTree>
  </p:cSld>
  <p:clrMapOvr>
    <a:masterClrMapping/>
  </p:clrMapOvr>
  <p:transition spd="med">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113666" name="Group 2"/>
          <p:cNvGrpSpPr>
            <a:grpSpLocks/>
          </p:cNvGrpSpPr>
          <p:nvPr/>
        </p:nvGrpSpPr>
        <p:grpSpPr bwMode="auto">
          <a:xfrm>
            <a:off x="1588" y="0"/>
            <a:ext cx="9148762" cy="6851650"/>
            <a:chOff x="1" y="0"/>
            <a:chExt cx="5763" cy="4316"/>
          </a:xfrm>
        </p:grpSpPr>
        <p:sp>
          <p:nvSpPr>
            <p:cNvPr id="11366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11366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11366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grpSp>
          <p:nvGrpSpPr>
            <p:cNvPr id="113670" name="Group 6"/>
            <p:cNvGrpSpPr>
              <a:grpSpLocks/>
            </p:cNvGrpSpPr>
            <p:nvPr/>
          </p:nvGrpSpPr>
          <p:grpSpPr bwMode="auto">
            <a:xfrm>
              <a:off x="288" y="0"/>
              <a:ext cx="5098" cy="4316"/>
              <a:chOff x="288" y="0"/>
              <a:chExt cx="5098" cy="4316"/>
            </a:xfrm>
          </p:grpSpPr>
          <p:sp>
            <p:nvSpPr>
              <p:cNvPr id="11367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7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7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7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7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7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7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7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7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8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8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8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11368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grpSp>
        <p:sp>
          <p:nvSpPr>
            <p:cNvPr id="11368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11368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11368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11368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en-US"/>
            </a:p>
          </p:txBody>
        </p:sp>
        <p:sp>
          <p:nvSpPr>
            <p:cNvPr id="11368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en-US"/>
            </a:p>
          </p:txBody>
        </p:sp>
        <p:sp>
          <p:nvSpPr>
            <p:cNvPr id="11368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11369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en-US"/>
            </a:p>
          </p:txBody>
        </p:sp>
        <p:sp>
          <p:nvSpPr>
            <p:cNvPr id="11369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en-US"/>
            </a:p>
          </p:txBody>
        </p:sp>
        <p:sp>
          <p:nvSpPr>
            <p:cNvPr id="11369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en-US"/>
            </a:p>
          </p:txBody>
        </p:sp>
        <p:sp>
          <p:nvSpPr>
            <p:cNvPr id="11369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en-US"/>
            </a:p>
          </p:txBody>
        </p:sp>
        <p:sp>
          <p:nvSpPr>
            <p:cNvPr id="11369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en-US"/>
            </a:p>
          </p:txBody>
        </p:sp>
        <p:grpSp>
          <p:nvGrpSpPr>
            <p:cNvPr id="113695" name="Group 31"/>
            <p:cNvGrpSpPr>
              <a:grpSpLocks/>
            </p:cNvGrpSpPr>
            <p:nvPr/>
          </p:nvGrpSpPr>
          <p:grpSpPr bwMode="auto">
            <a:xfrm>
              <a:off x="1" y="392"/>
              <a:ext cx="5758" cy="1571"/>
              <a:chOff x="1" y="392"/>
              <a:chExt cx="5758" cy="1571"/>
            </a:xfrm>
          </p:grpSpPr>
          <p:sp>
            <p:nvSpPr>
              <p:cNvPr id="11369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en-US"/>
              </a:p>
            </p:txBody>
          </p:sp>
          <p:sp>
            <p:nvSpPr>
              <p:cNvPr id="11369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en-US"/>
              </a:p>
            </p:txBody>
          </p:sp>
          <p:sp>
            <p:nvSpPr>
              <p:cNvPr id="11369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en-US"/>
              </a:p>
            </p:txBody>
          </p:sp>
          <p:sp>
            <p:nvSpPr>
              <p:cNvPr id="11369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en-US"/>
              </a:p>
            </p:txBody>
          </p:sp>
          <p:sp>
            <p:nvSpPr>
              <p:cNvPr id="11370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en-US"/>
              </a:p>
            </p:txBody>
          </p:sp>
        </p:grpSp>
        <p:sp>
          <p:nvSpPr>
            <p:cNvPr id="11370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en-US"/>
            </a:p>
          </p:txBody>
        </p:sp>
        <p:sp>
          <p:nvSpPr>
            <p:cNvPr id="11370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en-US"/>
            </a:p>
          </p:txBody>
        </p:sp>
      </p:grpSp>
      <p:sp>
        <p:nvSpPr>
          <p:cNvPr id="11370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1370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endParaRPr lang="en-US"/>
          </a:p>
        </p:txBody>
      </p:sp>
      <p:sp>
        <p:nvSpPr>
          <p:cNvPr id="11370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endParaRPr lang="en-US"/>
          </a:p>
        </p:txBody>
      </p:sp>
      <p:sp>
        <p:nvSpPr>
          <p:cNvPr id="11370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fld id="{1128DDA7-8723-446F-85FD-50BD2B198E46}" type="slidenum">
              <a:rPr lang="en-US"/>
              <a:pPr/>
              <a:t>‹#›</a:t>
            </a:fld>
            <a:endParaRPr lang="en-US"/>
          </a:p>
        </p:txBody>
      </p:sp>
      <p:sp>
        <p:nvSpPr>
          <p:cNvPr id="11370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ransition spd="med">
    <p:pull dir="r"/>
  </p:transition>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nelsonadvert.jpg"/>
          <p:cNvPicPr>
            <a:picLocks noChangeAspect="1"/>
          </p:cNvPicPr>
          <p:nvPr/>
        </p:nvPicPr>
        <p:blipFill>
          <a:blip r:embed="rId3" cstate="print"/>
          <a:stretch>
            <a:fillRect/>
          </a:stretch>
        </p:blipFill>
        <p:spPr>
          <a:xfrm>
            <a:off x="4038600" y="0"/>
            <a:ext cx="5105400" cy="6858000"/>
          </a:xfrm>
          <a:prstGeom prst="rect">
            <a:avLst/>
          </a:prstGeom>
        </p:spPr>
      </p:pic>
      <p:sp>
        <p:nvSpPr>
          <p:cNvPr id="12" name="TextBox 11"/>
          <p:cNvSpPr txBox="1"/>
          <p:nvPr/>
        </p:nvSpPr>
        <p:spPr>
          <a:xfrm>
            <a:off x="381000" y="381000"/>
            <a:ext cx="3429000" cy="1846659"/>
          </a:xfrm>
          <a:prstGeom prst="rect">
            <a:avLst/>
          </a:prstGeom>
          <a:noFill/>
        </p:spPr>
        <p:txBody>
          <a:bodyPr wrap="square" rtlCol="0">
            <a:spAutoFit/>
          </a:bodyPr>
          <a:lstStyle/>
          <a:p>
            <a:r>
              <a:rPr lang="en-US" sz="3200" b="1" dirty="0" smtClean="0"/>
              <a:t>WHITHER (OR WITHER) LIBRARIES?</a:t>
            </a:r>
          </a:p>
          <a:p>
            <a:endParaRPr lang="en-US" dirty="0"/>
          </a:p>
        </p:txBody>
      </p:sp>
      <p:sp>
        <p:nvSpPr>
          <p:cNvPr id="4" name="TextBox 3"/>
          <p:cNvSpPr txBox="1"/>
          <p:nvPr/>
        </p:nvSpPr>
        <p:spPr>
          <a:xfrm>
            <a:off x="381001" y="2209801"/>
            <a:ext cx="3276600" cy="3693319"/>
          </a:xfrm>
          <a:prstGeom prst="rect">
            <a:avLst/>
          </a:prstGeom>
          <a:noFill/>
        </p:spPr>
        <p:txBody>
          <a:bodyPr wrap="square" rtlCol="0">
            <a:spAutoFit/>
          </a:bodyPr>
          <a:lstStyle/>
          <a:p>
            <a:r>
              <a:rPr lang="en-CA" b="1" dirty="0" smtClean="0">
                <a:latin typeface="Arial" charset="0"/>
              </a:rPr>
              <a:t>Presentation to the </a:t>
            </a:r>
          </a:p>
          <a:p>
            <a:r>
              <a:rPr lang="en-CA" b="1" dirty="0" smtClean="0">
                <a:latin typeface="Arial" charset="0"/>
              </a:rPr>
              <a:t>University of South Florida</a:t>
            </a:r>
          </a:p>
          <a:p>
            <a:r>
              <a:rPr lang="en-CA" b="1" dirty="0" smtClean="0">
                <a:latin typeface="Arial" charset="0"/>
              </a:rPr>
              <a:t>Foundation Board</a:t>
            </a:r>
          </a:p>
          <a:p>
            <a:endParaRPr lang="en-CA" b="1" dirty="0" smtClean="0">
              <a:latin typeface="Arial" charset="0"/>
            </a:endParaRPr>
          </a:p>
          <a:p>
            <a:r>
              <a:rPr lang="en-CA" b="1" dirty="0" smtClean="0">
                <a:latin typeface="Arial" charset="0"/>
              </a:rPr>
              <a:t>By</a:t>
            </a:r>
          </a:p>
          <a:p>
            <a:endParaRPr lang="en-CA" b="1" dirty="0" smtClean="0">
              <a:latin typeface="Arial" charset="0"/>
            </a:endParaRPr>
          </a:p>
          <a:p>
            <a:r>
              <a:rPr lang="en-CA" b="1" dirty="0" smtClean="0">
                <a:latin typeface="Arial" charset="0"/>
              </a:rPr>
              <a:t>Carol Hixson, Dean</a:t>
            </a:r>
          </a:p>
          <a:p>
            <a:r>
              <a:rPr lang="en-CA" b="1" dirty="0" smtClean="0">
                <a:latin typeface="Arial" charset="0"/>
              </a:rPr>
              <a:t>Nelson </a:t>
            </a:r>
            <a:r>
              <a:rPr lang="en-CA" b="1" dirty="0" err="1" smtClean="0">
                <a:latin typeface="Arial" charset="0"/>
              </a:rPr>
              <a:t>Poynter</a:t>
            </a:r>
            <a:r>
              <a:rPr lang="en-CA" b="1" dirty="0" smtClean="0">
                <a:latin typeface="Arial" charset="0"/>
              </a:rPr>
              <a:t> Memorial Library</a:t>
            </a:r>
          </a:p>
          <a:p>
            <a:r>
              <a:rPr lang="en-CA" b="1" dirty="0" smtClean="0">
                <a:latin typeface="Arial" charset="0"/>
              </a:rPr>
              <a:t>USFSP</a:t>
            </a:r>
          </a:p>
          <a:p>
            <a:endParaRPr lang="en-CA" b="1" dirty="0" smtClean="0">
              <a:latin typeface="Arial" charset="0"/>
            </a:endParaRPr>
          </a:p>
          <a:p>
            <a:r>
              <a:rPr lang="en-CA" b="1" smtClean="0">
                <a:latin typeface="Arial" charset="0"/>
              </a:rPr>
              <a:t>February 25, 2011</a:t>
            </a:r>
            <a:endParaRPr lang="en-CA" b="1" dirty="0" smtClean="0">
              <a:latin typeface="Arial" charset="0"/>
            </a:endParaRPr>
          </a:p>
          <a:p>
            <a:endParaRPr lang="en-US" dirty="0"/>
          </a:p>
        </p:txBody>
      </p:sp>
      <p:pic>
        <p:nvPicPr>
          <p:cNvPr id="11" name="Picture 10" descr="monogram_greenandgold.jpg"/>
          <p:cNvPicPr>
            <a:picLocks noChangeAspect="1"/>
          </p:cNvPicPr>
          <p:nvPr/>
        </p:nvPicPr>
        <p:blipFill>
          <a:blip r:embed="rId4" cstate="print"/>
          <a:stretch>
            <a:fillRect/>
          </a:stretch>
        </p:blipFill>
        <p:spPr>
          <a:xfrm>
            <a:off x="381001" y="6172200"/>
            <a:ext cx="1981199" cy="685800"/>
          </a:xfrm>
          <a:prstGeom prst="rect">
            <a:avLst/>
          </a:prstGeom>
        </p:spPr>
      </p:pic>
    </p:spTree>
  </p:cSld>
  <p:clrMapOvr>
    <a:masterClrMapping/>
  </p:clrMapOvr>
  <p:transition spd="med">
    <p:pull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am I?</a:t>
            </a:r>
            <a:endParaRPr lang="en-US" dirty="0"/>
          </a:p>
        </p:txBody>
      </p:sp>
      <p:sp>
        <p:nvSpPr>
          <p:cNvPr id="3" name="Content Placeholder 2"/>
          <p:cNvSpPr>
            <a:spLocks noGrp="1"/>
          </p:cNvSpPr>
          <p:nvPr>
            <p:ph idx="1"/>
          </p:nvPr>
        </p:nvSpPr>
        <p:spPr/>
        <p:txBody>
          <a:bodyPr/>
          <a:lstStyle/>
          <a:p>
            <a:r>
              <a:rPr lang="en-US" sz="2800" dirty="0" smtClean="0"/>
              <a:t>Librarian for 27 years</a:t>
            </a:r>
          </a:p>
          <a:p>
            <a:r>
              <a:rPr lang="en-US" sz="2800" dirty="0" smtClean="0"/>
              <a:t>Previously UL at University of Regina</a:t>
            </a:r>
          </a:p>
          <a:p>
            <a:r>
              <a:rPr lang="en-US" sz="2800" dirty="0" smtClean="0"/>
              <a:t>Expert in digital archives and collections</a:t>
            </a:r>
          </a:p>
          <a:p>
            <a:r>
              <a:rPr lang="en-US" sz="2800" dirty="0" smtClean="0"/>
              <a:t>Published author</a:t>
            </a:r>
          </a:p>
          <a:p>
            <a:r>
              <a:rPr lang="en-US" sz="2800" dirty="0" smtClean="0"/>
              <a:t>First generation in college</a:t>
            </a:r>
          </a:p>
          <a:p>
            <a:r>
              <a:rPr lang="en-US" sz="2800" dirty="0" smtClean="0"/>
              <a:t>Studied 6 languages</a:t>
            </a:r>
          </a:p>
          <a:p>
            <a:r>
              <a:rPr lang="en-US" sz="2800" dirty="0" smtClean="0"/>
              <a:t>World traveler</a:t>
            </a:r>
          </a:p>
          <a:p>
            <a:r>
              <a:rPr lang="en-US" sz="2800" dirty="0" smtClean="0"/>
              <a:t>Art lover</a:t>
            </a:r>
          </a:p>
          <a:p>
            <a:endParaRPr lang="en-US" dirty="0" smtClean="0"/>
          </a:p>
          <a:p>
            <a:endParaRPr lang="en-US" dirty="0" smtClean="0"/>
          </a:p>
          <a:p>
            <a:pPr>
              <a:buNone/>
            </a:pPr>
            <a:endParaRPr lang="en-US" dirty="0"/>
          </a:p>
        </p:txBody>
      </p:sp>
      <p:pic>
        <p:nvPicPr>
          <p:cNvPr id="5" name="Picture 4" descr="monogram_greenandgold.jpg"/>
          <p:cNvPicPr>
            <a:picLocks noChangeAspect="1"/>
          </p:cNvPicPr>
          <p:nvPr/>
        </p:nvPicPr>
        <p:blipFill>
          <a:blip r:embed="rId3" cstate="print"/>
          <a:stretch>
            <a:fillRect/>
          </a:stretch>
        </p:blipFill>
        <p:spPr>
          <a:xfrm>
            <a:off x="6629400" y="5562600"/>
            <a:ext cx="2057400" cy="609600"/>
          </a:xfrm>
          <a:prstGeom prst="rect">
            <a:avLst/>
          </a:prstGeom>
        </p:spPr>
      </p:pic>
    </p:spTree>
  </p:cSld>
  <p:clrMapOvr>
    <a:masterClrMapping/>
  </p:clrMapOvr>
  <p:transition spd="med">
    <p:pull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dirty="0" smtClean="0"/>
              <a:t>Nelson </a:t>
            </a:r>
            <a:r>
              <a:rPr lang="en-US" dirty="0" err="1" smtClean="0"/>
              <a:t>Poynter</a:t>
            </a:r>
            <a:r>
              <a:rPr lang="en-US" dirty="0" smtClean="0"/>
              <a:t> Memorial Library</a:t>
            </a:r>
            <a:endParaRPr lang="en-US" dirty="0"/>
          </a:p>
        </p:txBody>
      </p:sp>
      <p:pic>
        <p:nvPicPr>
          <p:cNvPr id="4" name="Picture 5" descr="entrance2"/>
          <p:cNvPicPr>
            <a:picLocks noGrp="1" noChangeAspect="1" noChangeArrowheads="1"/>
          </p:cNvPicPr>
          <p:nvPr>
            <p:ph idx="1"/>
          </p:nvPr>
        </p:nvPicPr>
        <p:blipFill>
          <a:blip r:embed="rId3" cstate="print"/>
          <a:srcRect/>
          <a:stretch>
            <a:fillRect/>
          </a:stretch>
        </p:blipFill>
        <p:spPr bwMode="auto">
          <a:xfrm>
            <a:off x="1959968" y="1600200"/>
            <a:ext cx="5224063" cy="4530725"/>
          </a:xfrm>
          <a:prstGeom prst="rect">
            <a:avLst/>
          </a:prstGeom>
          <a:noFill/>
          <a:ln w="9525">
            <a:noFill/>
            <a:miter lim="800000"/>
            <a:headEnd/>
            <a:tailEnd/>
          </a:ln>
        </p:spPr>
      </p:pic>
      <p:pic>
        <p:nvPicPr>
          <p:cNvPr id="6" name="Picture 5" descr="monogram_greenandgold.jpg"/>
          <p:cNvPicPr>
            <a:picLocks noChangeAspect="1"/>
          </p:cNvPicPr>
          <p:nvPr/>
        </p:nvPicPr>
        <p:blipFill>
          <a:blip r:embed="rId4" cstate="print"/>
          <a:stretch>
            <a:fillRect/>
          </a:stretch>
        </p:blipFill>
        <p:spPr>
          <a:xfrm>
            <a:off x="5175737" y="5562600"/>
            <a:ext cx="1987063" cy="609600"/>
          </a:xfrm>
          <a:prstGeom prst="rect">
            <a:avLst/>
          </a:prstGeom>
        </p:spPr>
      </p:pic>
    </p:spTree>
  </p:cSld>
  <p:clrMapOvr>
    <a:masterClrMapping/>
  </p:clrMapOvr>
  <p:transition spd="med">
    <p:pull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Separate but Connected</a:t>
            </a:r>
            <a:endParaRPr lang="en-US" dirty="0"/>
          </a:p>
        </p:txBody>
      </p:sp>
      <p:pic>
        <p:nvPicPr>
          <p:cNvPr id="4" name="Picture 4" descr="databases"/>
          <p:cNvPicPr>
            <a:picLocks noGrp="1" noChangeAspect="1" noChangeArrowheads="1"/>
          </p:cNvPicPr>
          <p:nvPr>
            <p:ph idx="1"/>
          </p:nvPr>
        </p:nvPicPr>
        <p:blipFill>
          <a:blip r:embed="rId3" cstate="print"/>
          <a:srcRect t="13767" r="43749" b="29254"/>
          <a:stretch>
            <a:fillRect/>
          </a:stretch>
        </p:blipFill>
        <p:spPr bwMode="auto">
          <a:xfrm>
            <a:off x="2362201" y="1295400"/>
            <a:ext cx="4191000" cy="5181600"/>
          </a:xfrm>
          <a:prstGeom prst="rect">
            <a:avLst/>
          </a:prstGeom>
          <a:noFill/>
          <a:ln w="9525">
            <a:noFill/>
            <a:miter lim="800000"/>
            <a:headEnd/>
            <a:tailEnd/>
          </a:ln>
        </p:spPr>
      </p:pic>
      <p:pic>
        <p:nvPicPr>
          <p:cNvPr id="6" name="Picture 5" descr="monogram_greenandgold.jpg"/>
          <p:cNvPicPr>
            <a:picLocks noChangeAspect="1"/>
          </p:cNvPicPr>
          <p:nvPr/>
        </p:nvPicPr>
        <p:blipFill>
          <a:blip r:embed="rId4" cstate="print"/>
          <a:stretch>
            <a:fillRect/>
          </a:stretch>
        </p:blipFill>
        <p:spPr>
          <a:xfrm>
            <a:off x="6934200" y="5878286"/>
            <a:ext cx="1828800" cy="598714"/>
          </a:xfrm>
          <a:prstGeom prst="rect">
            <a:avLst/>
          </a:prstGeom>
        </p:spPr>
      </p:pic>
    </p:spTree>
  </p:cSld>
  <p:clrMapOvr>
    <a:masterClrMapping/>
  </p:clrMapOvr>
  <p:transition spd="med">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brary_2010 015.jpg"/>
          <p:cNvPicPr>
            <a:picLocks noChangeAspect="1"/>
          </p:cNvPicPr>
          <p:nvPr/>
        </p:nvPicPr>
        <p:blipFill>
          <a:blip r:embed="rId3" cstate="print"/>
          <a:stretch>
            <a:fillRect/>
          </a:stretch>
        </p:blipFill>
        <p:spPr>
          <a:xfrm>
            <a:off x="0" y="0"/>
            <a:ext cx="9144000" cy="6858000"/>
          </a:xfrm>
          <a:prstGeom prst="rect">
            <a:avLst/>
          </a:prstGeom>
        </p:spPr>
      </p:pic>
      <p:pic>
        <p:nvPicPr>
          <p:cNvPr id="3" name="Picture 2" descr="monogram_greenandgold.jpg"/>
          <p:cNvPicPr>
            <a:picLocks noChangeAspect="1"/>
          </p:cNvPicPr>
          <p:nvPr/>
        </p:nvPicPr>
        <p:blipFill>
          <a:blip r:embed="rId4" cstate="print"/>
          <a:stretch>
            <a:fillRect/>
          </a:stretch>
        </p:blipFill>
        <p:spPr>
          <a:xfrm>
            <a:off x="0" y="6172200"/>
            <a:ext cx="1905000" cy="685800"/>
          </a:xfrm>
          <a:prstGeom prst="rect">
            <a:avLst/>
          </a:prstGeom>
        </p:spPr>
      </p:pic>
    </p:spTree>
  </p:cSld>
  <p:clrMapOvr>
    <a:masterClrMapping/>
  </p:clrMapOvr>
  <p:transition spd="med">
    <p:pull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Circulation, Reserves, ILL</a:t>
            </a:r>
            <a:endParaRPr lang="en-US" dirty="0"/>
          </a:p>
        </p:txBody>
      </p:sp>
      <p:pic>
        <p:nvPicPr>
          <p:cNvPr id="6" name="Content Placeholder 5" descr="circ_desk_shots (2).jpg"/>
          <p:cNvPicPr>
            <a:picLocks noGrp="1" noChangeAspect="1"/>
          </p:cNvPicPr>
          <p:nvPr>
            <p:ph idx="1"/>
          </p:nvPr>
        </p:nvPicPr>
        <p:blipFill>
          <a:blip r:embed="rId3" cstate="print"/>
          <a:stretch>
            <a:fillRect/>
          </a:stretch>
        </p:blipFill>
        <p:spPr>
          <a:xfrm>
            <a:off x="1066801" y="1600200"/>
            <a:ext cx="6934200" cy="4530725"/>
          </a:xfrm>
        </p:spPr>
      </p:pic>
      <p:pic>
        <p:nvPicPr>
          <p:cNvPr id="5" name="Picture 4" descr="monogram_greenandgold.jpg"/>
          <p:cNvPicPr>
            <a:picLocks noChangeAspect="1"/>
          </p:cNvPicPr>
          <p:nvPr/>
        </p:nvPicPr>
        <p:blipFill>
          <a:blip r:embed="rId4" cstate="print"/>
          <a:stretch>
            <a:fillRect/>
          </a:stretch>
        </p:blipFill>
        <p:spPr>
          <a:xfrm>
            <a:off x="6172200" y="5586046"/>
            <a:ext cx="1828800" cy="586154"/>
          </a:xfrm>
          <a:prstGeom prst="rect">
            <a:avLst/>
          </a:prstGeom>
        </p:spPr>
      </p:pic>
    </p:spTree>
  </p:cSld>
  <p:clrMapOvr>
    <a:masterClrMapping/>
  </p:clrMapOvr>
  <p:transition spd="med">
    <p:pull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and Research</a:t>
            </a:r>
            <a:endParaRPr lang="en-US" dirty="0"/>
          </a:p>
        </p:txBody>
      </p:sp>
      <p:pic>
        <p:nvPicPr>
          <p:cNvPr id="8" name="Content Placeholder 7" descr="ref_desk (1).jpg"/>
          <p:cNvPicPr>
            <a:picLocks noGrp="1" noChangeAspect="1"/>
          </p:cNvPicPr>
          <p:nvPr>
            <p:ph idx="1"/>
          </p:nvPr>
        </p:nvPicPr>
        <p:blipFill>
          <a:blip r:embed="rId3" cstate="print"/>
          <a:stretch>
            <a:fillRect/>
          </a:stretch>
        </p:blipFill>
        <p:spPr>
          <a:xfrm>
            <a:off x="1172317" y="1600200"/>
            <a:ext cx="6799366" cy="4530725"/>
          </a:xfrm>
        </p:spPr>
      </p:pic>
      <p:pic>
        <p:nvPicPr>
          <p:cNvPr id="5" name="Picture 4" descr="monogram_greenandgold.jpg"/>
          <p:cNvPicPr>
            <a:picLocks noChangeAspect="1"/>
          </p:cNvPicPr>
          <p:nvPr/>
        </p:nvPicPr>
        <p:blipFill>
          <a:blip r:embed="rId4" cstate="print"/>
          <a:stretch>
            <a:fillRect/>
          </a:stretch>
        </p:blipFill>
        <p:spPr>
          <a:xfrm>
            <a:off x="6096000" y="5562600"/>
            <a:ext cx="1905000" cy="609600"/>
          </a:xfrm>
          <a:prstGeom prst="rect">
            <a:avLst/>
          </a:prstGeom>
        </p:spPr>
      </p:pic>
    </p:spTree>
  </p:cSld>
  <p:clrMapOvr>
    <a:masterClrMapping/>
  </p:clrMapOvr>
  <p:transition spd="med">
    <p:pull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t>
            </a:r>
            <a:endParaRPr lang="en-US" dirty="0"/>
          </a:p>
        </p:txBody>
      </p:sp>
      <p:pic>
        <p:nvPicPr>
          <p:cNvPr id="4" name="Content Placeholder 3" descr="bibroom3.JPG"/>
          <p:cNvPicPr>
            <a:picLocks noGrp="1" noChangeAspect="1"/>
          </p:cNvPicPr>
          <p:nvPr>
            <p:ph idx="1"/>
          </p:nvPr>
        </p:nvPicPr>
        <p:blipFill>
          <a:blip r:embed="rId3" cstate="print"/>
          <a:stretch>
            <a:fillRect/>
          </a:stretch>
        </p:blipFill>
        <p:spPr>
          <a:xfrm>
            <a:off x="1686560" y="1447800"/>
            <a:ext cx="6009640" cy="4581842"/>
          </a:xfrm>
        </p:spPr>
      </p:pic>
      <p:pic>
        <p:nvPicPr>
          <p:cNvPr id="5" name="Picture 4" descr="monogram_greenandgold.jpg"/>
          <p:cNvPicPr>
            <a:picLocks noChangeAspect="1"/>
          </p:cNvPicPr>
          <p:nvPr/>
        </p:nvPicPr>
        <p:blipFill>
          <a:blip r:embed="rId4" cstate="print"/>
          <a:stretch>
            <a:fillRect/>
          </a:stretch>
        </p:blipFill>
        <p:spPr>
          <a:xfrm>
            <a:off x="1676401" y="5410200"/>
            <a:ext cx="1600199" cy="609600"/>
          </a:xfrm>
          <a:prstGeom prst="rect">
            <a:avLst/>
          </a:prstGeom>
        </p:spPr>
      </p:pic>
    </p:spTree>
  </p:cSld>
  <p:clrMapOvr>
    <a:masterClrMapping/>
  </p:clrMapOvr>
  <p:transition spd="med">
    <p:pull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A_materials.JPG"/>
          <p:cNvPicPr>
            <a:picLocks noGrp="1" noChangeAspect="1"/>
          </p:cNvPicPr>
          <p:nvPr>
            <p:ph idx="1"/>
          </p:nvPr>
        </p:nvPicPr>
        <p:blipFill>
          <a:blip r:embed="rId3" cstate="print"/>
          <a:stretch>
            <a:fillRect/>
          </a:stretch>
        </p:blipFill>
        <p:spPr>
          <a:xfrm>
            <a:off x="3936007" y="273050"/>
            <a:ext cx="4389835" cy="5853113"/>
          </a:xfrm>
        </p:spPr>
      </p:pic>
      <p:sp>
        <p:nvSpPr>
          <p:cNvPr id="4" name="Text Placeholder 3"/>
          <p:cNvSpPr>
            <a:spLocks noGrp="1"/>
          </p:cNvSpPr>
          <p:nvPr>
            <p:ph type="body" sz="half" idx="2"/>
          </p:nvPr>
        </p:nvSpPr>
        <p:spPr/>
        <p:txBody>
          <a:bodyPr/>
          <a:lstStyle/>
          <a:p>
            <a:pPr>
              <a:buFont typeface="Arial" pitchFamily="34" charset="0"/>
              <a:buChar char="•"/>
            </a:pPr>
            <a:endParaRPr lang="en-US" sz="2000" dirty="0" smtClean="0"/>
          </a:p>
          <a:p>
            <a:pPr>
              <a:buFont typeface="Arial" pitchFamily="34" charset="0"/>
              <a:buChar char="•"/>
            </a:pPr>
            <a:r>
              <a:rPr lang="en-US" sz="2000" dirty="0" smtClean="0"/>
              <a:t>Rare books</a:t>
            </a:r>
          </a:p>
          <a:p>
            <a:pPr>
              <a:buFont typeface="Arial" pitchFamily="34" charset="0"/>
              <a:buChar char="•"/>
            </a:pPr>
            <a:r>
              <a:rPr lang="en-US" sz="2000" dirty="0" smtClean="0"/>
              <a:t>Oral histories</a:t>
            </a:r>
          </a:p>
          <a:p>
            <a:pPr>
              <a:buFont typeface="Arial" pitchFamily="34" charset="0"/>
              <a:buChar char="•"/>
            </a:pPr>
            <a:r>
              <a:rPr lang="en-US" sz="2000" dirty="0" smtClean="0"/>
              <a:t>Photographs</a:t>
            </a:r>
          </a:p>
          <a:p>
            <a:pPr>
              <a:buFont typeface="Arial" pitchFamily="34" charset="0"/>
              <a:buChar char="•"/>
            </a:pPr>
            <a:r>
              <a:rPr lang="en-US" sz="2000" dirty="0" smtClean="0"/>
              <a:t>Memorabilia</a:t>
            </a:r>
          </a:p>
          <a:p>
            <a:pPr>
              <a:buFont typeface="Arial" pitchFamily="34" charset="0"/>
              <a:buChar char="•"/>
            </a:pPr>
            <a:r>
              <a:rPr lang="en-US" sz="2000" dirty="0" smtClean="0"/>
              <a:t>Manuscripts</a:t>
            </a:r>
          </a:p>
          <a:p>
            <a:pPr>
              <a:buFont typeface="Arial" pitchFamily="34" charset="0"/>
              <a:buChar char="•"/>
            </a:pPr>
            <a:r>
              <a:rPr lang="en-US" sz="2000" dirty="0" smtClean="0"/>
              <a:t>University archives</a:t>
            </a:r>
          </a:p>
          <a:p>
            <a:pPr>
              <a:buFont typeface="Arial" pitchFamily="34" charset="0"/>
              <a:buChar char="•"/>
            </a:pPr>
            <a:r>
              <a:rPr lang="en-US" sz="2000" dirty="0" smtClean="0"/>
              <a:t>Papers of noteworthy people</a:t>
            </a:r>
          </a:p>
          <a:p>
            <a:pPr>
              <a:buFont typeface="Arial" pitchFamily="34" charset="0"/>
              <a:buChar char="•"/>
            </a:pPr>
            <a:r>
              <a:rPr lang="en-US" sz="2000" dirty="0" smtClean="0"/>
              <a:t>Assistance of an expert librarian and historian</a:t>
            </a:r>
          </a:p>
          <a:p>
            <a:endParaRPr lang="en-US" sz="2000" dirty="0"/>
          </a:p>
        </p:txBody>
      </p:sp>
      <p:sp>
        <p:nvSpPr>
          <p:cNvPr id="7" name="TextBox 6"/>
          <p:cNvSpPr txBox="1"/>
          <p:nvPr/>
        </p:nvSpPr>
        <p:spPr>
          <a:xfrm>
            <a:off x="533400" y="381001"/>
            <a:ext cx="2441694" cy="1200329"/>
          </a:xfrm>
          <a:prstGeom prst="rect">
            <a:avLst/>
          </a:prstGeom>
          <a:noFill/>
        </p:spPr>
        <p:txBody>
          <a:bodyPr wrap="square" rtlCol="0">
            <a:spAutoFit/>
          </a:bodyPr>
          <a:lstStyle/>
          <a:p>
            <a:r>
              <a:rPr lang="en-US" sz="3600" dirty="0" smtClean="0">
                <a:latin typeface="+mj-lt"/>
              </a:rPr>
              <a:t>Special </a:t>
            </a:r>
          </a:p>
          <a:p>
            <a:r>
              <a:rPr lang="en-US" sz="3600" dirty="0" smtClean="0">
                <a:latin typeface="+mj-lt"/>
              </a:rPr>
              <a:t>Collections</a:t>
            </a:r>
            <a:endParaRPr lang="en-US" sz="3600" dirty="0">
              <a:latin typeface="+mj-lt"/>
            </a:endParaRPr>
          </a:p>
        </p:txBody>
      </p:sp>
      <p:pic>
        <p:nvPicPr>
          <p:cNvPr id="6" name="Picture 5" descr="monogram_greenandgold.jpg"/>
          <p:cNvPicPr>
            <a:picLocks noChangeAspect="1"/>
          </p:cNvPicPr>
          <p:nvPr/>
        </p:nvPicPr>
        <p:blipFill>
          <a:blip r:embed="rId4" cstate="print"/>
          <a:stretch>
            <a:fillRect/>
          </a:stretch>
        </p:blipFill>
        <p:spPr>
          <a:xfrm>
            <a:off x="6858000" y="5562600"/>
            <a:ext cx="1524000" cy="609600"/>
          </a:xfrm>
          <a:prstGeom prst="rect">
            <a:avLst/>
          </a:prstGeom>
        </p:spPr>
      </p:pic>
    </p:spTree>
  </p:cSld>
  <p:clrMapOvr>
    <a:masterClrMapping/>
  </p:clrMapOvr>
  <p:transition spd="med">
    <p:pull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_materials2.JPG"/>
          <p:cNvPicPr>
            <a:picLocks noChangeAspect="1"/>
          </p:cNvPicPr>
          <p:nvPr/>
        </p:nvPicPr>
        <p:blipFill>
          <a:blip r:embed="rId3" cstate="print"/>
          <a:srcRect b="12222"/>
          <a:stretch>
            <a:fillRect/>
          </a:stretch>
        </p:blipFill>
        <p:spPr>
          <a:xfrm>
            <a:off x="0" y="0"/>
            <a:ext cx="9144000" cy="6858000"/>
          </a:xfrm>
          <a:prstGeom prst="rect">
            <a:avLst/>
          </a:prstGeom>
        </p:spPr>
      </p:pic>
      <p:pic>
        <p:nvPicPr>
          <p:cNvPr id="3" name="Picture 2" descr="monogram_greenandgold.jpg"/>
          <p:cNvPicPr>
            <a:picLocks noChangeAspect="1"/>
          </p:cNvPicPr>
          <p:nvPr/>
        </p:nvPicPr>
        <p:blipFill>
          <a:blip r:embed="rId4" cstate="print"/>
          <a:stretch>
            <a:fillRect/>
          </a:stretch>
        </p:blipFill>
        <p:spPr>
          <a:xfrm>
            <a:off x="7239000" y="6172200"/>
            <a:ext cx="1905000" cy="685800"/>
          </a:xfrm>
          <a:prstGeom prst="rect">
            <a:avLst/>
          </a:prstGeom>
        </p:spPr>
      </p:pic>
    </p:spTree>
  </p:cSld>
  <p:clrMapOvr>
    <a:masterClrMapping/>
  </p:clrMapOvr>
  <p:transition spd="med">
    <p:pull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Commons</a:t>
            </a:r>
            <a:endParaRPr lang="en-US" dirty="0"/>
          </a:p>
        </p:txBody>
      </p:sp>
      <p:pic>
        <p:nvPicPr>
          <p:cNvPr id="4" name="Content Placeholder 3" descr="IMG_1553.JPG"/>
          <p:cNvPicPr>
            <a:picLocks noGrp="1" noChangeAspect="1"/>
          </p:cNvPicPr>
          <p:nvPr>
            <p:ph idx="1"/>
          </p:nvPr>
        </p:nvPicPr>
        <p:blipFill>
          <a:blip r:embed="rId3" cstate="print"/>
          <a:stretch>
            <a:fillRect/>
          </a:stretch>
        </p:blipFill>
        <p:spPr>
          <a:xfrm>
            <a:off x="1551516" y="1600200"/>
            <a:ext cx="6040967" cy="4530725"/>
          </a:xfrm>
        </p:spPr>
      </p:pic>
      <p:pic>
        <p:nvPicPr>
          <p:cNvPr id="5" name="Picture 4" descr="monogram_greenandgold.jpg"/>
          <p:cNvPicPr>
            <a:picLocks noChangeAspect="1"/>
          </p:cNvPicPr>
          <p:nvPr/>
        </p:nvPicPr>
        <p:blipFill>
          <a:blip r:embed="rId4" cstate="print"/>
          <a:stretch>
            <a:fillRect/>
          </a:stretch>
        </p:blipFill>
        <p:spPr>
          <a:xfrm>
            <a:off x="1524001" y="5638800"/>
            <a:ext cx="1371599" cy="533400"/>
          </a:xfrm>
          <a:prstGeom prst="rect">
            <a:avLst/>
          </a:prstGeom>
        </p:spPr>
      </p:pic>
    </p:spTree>
  </p:cSld>
  <p:clrMapOvr>
    <a:masterClrMapping/>
  </p:clrMapOvr>
  <p:transition spd="med">
    <p:pull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Needs Support</a:t>
            </a:r>
            <a:endParaRPr lang="en-US" dirty="0"/>
          </a:p>
        </p:txBody>
      </p:sp>
      <p:pic>
        <p:nvPicPr>
          <p:cNvPr id="4" name="Content Placeholder 3" descr="ADAroom.jpg"/>
          <p:cNvPicPr>
            <a:picLocks noGrp="1" noChangeAspect="1"/>
          </p:cNvPicPr>
          <p:nvPr>
            <p:ph idx="1"/>
          </p:nvPr>
        </p:nvPicPr>
        <p:blipFill>
          <a:blip r:embed="rId3" cstate="print"/>
          <a:stretch>
            <a:fillRect/>
          </a:stretch>
        </p:blipFill>
        <p:spPr>
          <a:xfrm>
            <a:off x="1173956" y="1600200"/>
            <a:ext cx="6796088" cy="4530725"/>
          </a:xfrm>
          <a:prstGeom prst="rect">
            <a:avLst/>
          </a:prstGeom>
        </p:spPr>
      </p:pic>
      <p:pic>
        <p:nvPicPr>
          <p:cNvPr id="5" name="Picture 4" descr="monogram_greenandgold.jpg"/>
          <p:cNvPicPr>
            <a:picLocks noChangeAspect="1"/>
          </p:cNvPicPr>
          <p:nvPr/>
        </p:nvPicPr>
        <p:blipFill>
          <a:blip r:embed="rId4" cstate="print"/>
          <a:stretch>
            <a:fillRect/>
          </a:stretch>
        </p:blipFill>
        <p:spPr>
          <a:xfrm>
            <a:off x="6400800" y="5562600"/>
            <a:ext cx="1600200" cy="609600"/>
          </a:xfrm>
          <a:prstGeom prst="rect">
            <a:avLst/>
          </a:prstGeom>
        </p:spPr>
      </p:pic>
    </p:spTree>
  </p:cSld>
  <p:clrMapOvr>
    <a:masterClrMapping/>
  </p:clrMapOvr>
  <p:transition spd="med">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Distance Learning Support</a:t>
            </a:r>
            <a:endParaRPr lang="en-US" dirty="0"/>
          </a:p>
        </p:txBody>
      </p:sp>
      <p:pic>
        <p:nvPicPr>
          <p:cNvPr id="1026" name="Picture 2"/>
          <p:cNvPicPr>
            <a:picLocks noGrp="1" noChangeAspect="1" noChangeArrowheads="1"/>
          </p:cNvPicPr>
          <p:nvPr>
            <p:ph idx="1"/>
          </p:nvPr>
        </p:nvPicPr>
        <p:blipFill>
          <a:blip r:embed="rId3" cstate="print"/>
          <a:srcRect t="13455" r="19727" b="15907"/>
          <a:stretch>
            <a:fillRect/>
          </a:stretch>
        </p:blipFill>
        <p:spPr bwMode="auto">
          <a:xfrm>
            <a:off x="1551516" y="1676400"/>
            <a:ext cx="6068484" cy="4495800"/>
          </a:xfrm>
          <a:prstGeom prst="rect">
            <a:avLst/>
          </a:prstGeom>
          <a:noFill/>
          <a:ln w="9525">
            <a:noFill/>
            <a:miter lim="800000"/>
            <a:headEnd/>
            <a:tailEnd/>
          </a:ln>
        </p:spPr>
      </p:pic>
      <p:pic>
        <p:nvPicPr>
          <p:cNvPr id="4" name="Picture 3" descr="monogram_greenandgold.jpg"/>
          <p:cNvPicPr>
            <a:picLocks noChangeAspect="1"/>
          </p:cNvPicPr>
          <p:nvPr/>
        </p:nvPicPr>
        <p:blipFill>
          <a:blip r:embed="rId4" cstate="print"/>
          <a:stretch>
            <a:fillRect/>
          </a:stretch>
        </p:blipFill>
        <p:spPr>
          <a:xfrm>
            <a:off x="5867400" y="5562600"/>
            <a:ext cx="1752600" cy="609600"/>
          </a:xfrm>
          <a:prstGeom prst="rect">
            <a:avLst/>
          </a:prstGeom>
        </p:spPr>
      </p:pic>
    </p:spTree>
  </p:cSld>
  <p:clrMapOvr>
    <a:masterClrMapping/>
  </p:clrMapOvr>
  <p:transition spd="med">
    <p:pull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1.sphotos.ak.fbcdn.net/hphotos-ak-snc4/69815_10150281174910654_696695653_15179501_7614587_n.jpg"/>
          <p:cNvPicPr>
            <a:picLocks noChangeAspect="1" noChangeArrowheads="1"/>
          </p:cNvPicPr>
          <p:nvPr/>
        </p:nvPicPr>
        <p:blipFill>
          <a:blip r:embed="rId3" cstate="print"/>
          <a:srcRect l="15000" t="15880" b="32327"/>
          <a:stretch>
            <a:fillRect/>
          </a:stretch>
        </p:blipFill>
        <p:spPr bwMode="auto">
          <a:xfrm>
            <a:off x="0" y="0"/>
            <a:ext cx="9144000" cy="6858000"/>
          </a:xfrm>
          <a:prstGeom prst="rect">
            <a:avLst/>
          </a:prstGeom>
          <a:noFill/>
        </p:spPr>
      </p:pic>
      <p:pic>
        <p:nvPicPr>
          <p:cNvPr id="3" name="Picture 2" descr="monogram_greenandgold.jpg"/>
          <p:cNvPicPr>
            <a:picLocks noChangeAspect="1"/>
          </p:cNvPicPr>
          <p:nvPr/>
        </p:nvPicPr>
        <p:blipFill>
          <a:blip r:embed="rId4" cstate="print"/>
          <a:stretch>
            <a:fillRect/>
          </a:stretch>
        </p:blipFill>
        <p:spPr>
          <a:xfrm>
            <a:off x="0" y="6172200"/>
            <a:ext cx="1905000" cy="685800"/>
          </a:xfrm>
          <a:prstGeom prst="rect">
            <a:avLst/>
          </a:prstGeom>
        </p:spPr>
      </p:pic>
    </p:spTree>
  </p:cSld>
  <p:clrMapOvr>
    <a:masterClrMapping/>
  </p:clrMapOvr>
  <p:transition spd="med">
    <p:pull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CA" dirty="0"/>
              <a:t>Environmental scan	</a:t>
            </a:r>
            <a:endParaRPr lang="en-US" dirty="0"/>
          </a:p>
        </p:txBody>
      </p:sp>
      <p:sp>
        <p:nvSpPr>
          <p:cNvPr id="54275" name="Rectangle 3"/>
          <p:cNvSpPr>
            <a:spLocks noGrp="1" noChangeArrowheads="1"/>
          </p:cNvSpPr>
          <p:nvPr>
            <p:ph type="body" idx="1"/>
          </p:nvPr>
        </p:nvSpPr>
        <p:spPr/>
        <p:txBody>
          <a:bodyPr/>
          <a:lstStyle/>
          <a:p>
            <a:pPr>
              <a:lnSpc>
                <a:spcPct val="90000"/>
              </a:lnSpc>
            </a:pPr>
            <a:r>
              <a:rPr lang="en-CA" sz="4000" dirty="0" smtClean="0"/>
              <a:t>From gatekeepers to gate openers</a:t>
            </a:r>
          </a:p>
          <a:p>
            <a:pPr>
              <a:lnSpc>
                <a:spcPct val="90000"/>
              </a:lnSpc>
            </a:pPr>
            <a:r>
              <a:rPr lang="en-CA" sz="4000" dirty="0" smtClean="0"/>
              <a:t>We </a:t>
            </a:r>
            <a:r>
              <a:rPr lang="en-CA" sz="4000" dirty="0"/>
              <a:t>do not operate in a vacuum</a:t>
            </a:r>
          </a:p>
          <a:p>
            <a:pPr>
              <a:lnSpc>
                <a:spcPct val="90000"/>
              </a:lnSpc>
            </a:pPr>
            <a:r>
              <a:rPr lang="en-CA" sz="4000" dirty="0" smtClean="0"/>
              <a:t>Expectations </a:t>
            </a:r>
            <a:r>
              <a:rPr lang="en-CA" sz="4000" dirty="0"/>
              <a:t>are </a:t>
            </a:r>
            <a:r>
              <a:rPr lang="en-CA" sz="4000" dirty="0" smtClean="0"/>
              <a:t>growing</a:t>
            </a:r>
            <a:endParaRPr lang="en-US" sz="4000" dirty="0"/>
          </a:p>
          <a:p>
            <a:pPr>
              <a:lnSpc>
                <a:spcPct val="90000"/>
              </a:lnSpc>
            </a:pPr>
            <a:r>
              <a:rPr lang="en-CA" sz="4000" dirty="0"/>
              <a:t>Education </a:t>
            </a:r>
            <a:r>
              <a:rPr lang="en-CA" sz="4000" dirty="0" smtClean="0"/>
              <a:t>is undergoing a revolution</a:t>
            </a:r>
            <a:endParaRPr lang="en-CA" sz="4000" dirty="0"/>
          </a:p>
          <a:p>
            <a:pPr>
              <a:lnSpc>
                <a:spcPct val="90000"/>
              </a:lnSpc>
            </a:pPr>
            <a:endParaRPr lang="en-CA" sz="2800" dirty="0"/>
          </a:p>
        </p:txBody>
      </p:sp>
      <p:pic>
        <p:nvPicPr>
          <p:cNvPr id="4" name="Picture 3" descr="monogram_greenandgold.jpg"/>
          <p:cNvPicPr>
            <a:picLocks noChangeAspect="1"/>
          </p:cNvPicPr>
          <p:nvPr/>
        </p:nvPicPr>
        <p:blipFill>
          <a:blip r:embed="rId3" cstate="print"/>
          <a:stretch>
            <a:fillRect/>
          </a:stretch>
        </p:blipFill>
        <p:spPr>
          <a:xfrm>
            <a:off x="7086600" y="5715000"/>
            <a:ext cx="1676400" cy="457200"/>
          </a:xfrm>
          <a:prstGeom prst="rect">
            <a:avLst/>
          </a:prstGeom>
        </p:spPr>
      </p:pic>
    </p:spTree>
  </p:cSld>
  <p:clrMapOvr>
    <a:masterClrMapping/>
  </p:clrMapOvr>
  <p:transition spd="med">
    <p:pull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Environmental scan</a:t>
            </a:r>
            <a:endParaRPr lang="en-US" dirty="0"/>
          </a:p>
        </p:txBody>
      </p:sp>
      <p:sp>
        <p:nvSpPr>
          <p:cNvPr id="3" name="Content Placeholder 2"/>
          <p:cNvSpPr>
            <a:spLocks noGrp="1"/>
          </p:cNvSpPr>
          <p:nvPr>
            <p:ph idx="1"/>
          </p:nvPr>
        </p:nvSpPr>
        <p:spPr/>
        <p:txBody>
          <a:bodyPr/>
          <a:lstStyle/>
          <a:p>
            <a:pPr>
              <a:lnSpc>
                <a:spcPct val="90000"/>
              </a:lnSpc>
            </a:pPr>
            <a:r>
              <a:rPr lang="en-CA" sz="4000" dirty="0" smtClean="0"/>
              <a:t>Unprecedented financial challenges</a:t>
            </a:r>
          </a:p>
          <a:p>
            <a:pPr>
              <a:lnSpc>
                <a:spcPct val="90000"/>
              </a:lnSpc>
            </a:pPr>
            <a:r>
              <a:rPr lang="en-CA" sz="4000" dirty="0" smtClean="0"/>
              <a:t>Lifelong learning </a:t>
            </a:r>
          </a:p>
          <a:p>
            <a:pPr>
              <a:lnSpc>
                <a:spcPct val="90000"/>
              </a:lnSpc>
            </a:pPr>
            <a:r>
              <a:rPr lang="en-CA" sz="4000" dirty="0" smtClean="0"/>
              <a:t>Greater diversity in our communities</a:t>
            </a:r>
          </a:p>
          <a:p>
            <a:pPr>
              <a:lnSpc>
                <a:spcPct val="90000"/>
              </a:lnSpc>
            </a:pPr>
            <a:r>
              <a:rPr lang="en-CA" sz="4000" dirty="0" smtClean="0"/>
              <a:t>Technology is pervasive and disruptive</a:t>
            </a:r>
          </a:p>
          <a:p>
            <a:endParaRPr lang="en-US" dirty="0"/>
          </a:p>
        </p:txBody>
      </p:sp>
      <p:pic>
        <p:nvPicPr>
          <p:cNvPr id="4" name="Picture 3" descr="monogram_greenandgold.jpg"/>
          <p:cNvPicPr>
            <a:picLocks noChangeAspect="1"/>
          </p:cNvPicPr>
          <p:nvPr/>
        </p:nvPicPr>
        <p:blipFill>
          <a:blip r:embed="rId3" cstate="print"/>
          <a:stretch>
            <a:fillRect/>
          </a:stretch>
        </p:blipFill>
        <p:spPr>
          <a:xfrm>
            <a:off x="7010400" y="5638800"/>
            <a:ext cx="1676400" cy="533400"/>
          </a:xfrm>
          <a:prstGeom prst="rect">
            <a:avLst/>
          </a:prstGeom>
        </p:spPr>
      </p:pic>
    </p:spTree>
  </p:cSld>
  <p:clrMapOvr>
    <a:masterClrMapping/>
  </p:clrMapOvr>
  <p:transition spd="med">
    <p:pull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Technology Trends</a:t>
            </a:r>
            <a:endParaRPr lang="en-US" dirty="0"/>
          </a:p>
        </p:txBody>
      </p:sp>
      <p:sp>
        <p:nvSpPr>
          <p:cNvPr id="3" name="Content Placeholder 2"/>
          <p:cNvSpPr>
            <a:spLocks noGrp="1"/>
          </p:cNvSpPr>
          <p:nvPr>
            <p:ph idx="1"/>
          </p:nvPr>
        </p:nvSpPr>
        <p:spPr/>
        <p:txBody>
          <a:bodyPr/>
          <a:lstStyle/>
          <a:p>
            <a:r>
              <a:rPr lang="en-US" sz="3600" dirty="0" smtClean="0">
                <a:solidFill>
                  <a:srgbClr val="FFFF00"/>
                </a:solidFill>
              </a:rPr>
              <a:t>Mobile devices</a:t>
            </a:r>
          </a:p>
          <a:p>
            <a:r>
              <a:rPr lang="en-US" sz="3600" dirty="0" smtClean="0">
                <a:solidFill>
                  <a:srgbClr val="FFFF00"/>
                </a:solidFill>
              </a:rPr>
              <a:t>Game-based learning</a:t>
            </a:r>
          </a:p>
          <a:p>
            <a:r>
              <a:rPr lang="en-US" sz="3600" dirty="0" smtClean="0">
                <a:solidFill>
                  <a:srgbClr val="FFFF00"/>
                </a:solidFill>
              </a:rPr>
              <a:t>E-books</a:t>
            </a:r>
          </a:p>
          <a:p>
            <a:r>
              <a:rPr lang="en-US" sz="3600" dirty="0" smtClean="0">
                <a:solidFill>
                  <a:srgbClr val="FFFF00"/>
                </a:solidFill>
              </a:rPr>
              <a:t>Augmented reality</a:t>
            </a:r>
          </a:p>
          <a:p>
            <a:r>
              <a:rPr lang="en-US" sz="3600" dirty="0" smtClean="0"/>
              <a:t>Learning analytics</a:t>
            </a:r>
          </a:p>
          <a:p>
            <a:r>
              <a:rPr lang="en-US" sz="3600" dirty="0" smtClean="0"/>
              <a:t>Gesture-based computing</a:t>
            </a:r>
          </a:p>
        </p:txBody>
      </p:sp>
      <p:pic>
        <p:nvPicPr>
          <p:cNvPr id="4" name="Picture 3" descr="monogram_greenandgold.jpg"/>
          <p:cNvPicPr>
            <a:picLocks noChangeAspect="1"/>
          </p:cNvPicPr>
          <p:nvPr/>
        </p:nvPicPr>
        <p:blipFill>
          <a:blip r:embed="rId3" cstate="print"/>
          <a:stretch>
            <a:fillRect/>
          </a:stretch>
        </p:blipFill>
        <p:spPr>
          <a:xfrm>
            <a:off x="6858000" y="5638800"/>
            <a:ext cx="1828800" cy="533400"/>
          </a:xfrm>
          <a:prstGeom prst="rect">
            <a:avLst/>
          </a:prstGeom>
        </p:spPr>
      </p:pic>
    </p:spTree>
  </p:cSld>
  <p:clrMapOvr>
    <a:masterClrMapping/>
  </p:clrMapOvr>
  <p:transition spd="med">
    <p:pull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CA" dirty="0" smtClean="0"/>
              <a:t>Whither the Library?</a:t>
            </a:r>
            <a:endParaRPr lang="en-US" dirty="0"/>
          </a:p>
        </p:txBody>
      </p:sp>
      <p:sp>
        <p:nvSpPr>
          <p:cNvPr id="60419" name="Rectangle 3"/>
          <p:cNvSpPr>
            <a:spLocks noGrp="1" noChangeArrowheads="1"/>
          </p:cNvSpPr>
          <p:nvPr>
            <p:ph type="body" idx="1"/>
          </p:nvPr>
        </p:nvSpPr>
        <p:spPr>
          <a:xfrm>
            <a:off x="457200" y="1676400"/>
            <a:ext cx="8229600" cy="4530725"/>
          </a:xfrm>
        </p:spPr>
        <p:txBody>
          <a:bodyPr/>
          <a:lstStyle/>
          <a:p>
            <a:pPr>
              <a:lnSpc>
                <a:spcPct val="90000"/>
              </a:lnSpc>
              <a:buNone/>
            </a:pPr>
            <a:endParaRPr lang="en-CA" sz="3600" dirty="0" smtClean="0"/>
          </a:p>
          <a:p>
            <a:pPr>
              <a:lnSpc>
                <a:spcPct val="90000"/>
              </a:lnSpc>
              <a:buNone/>
            </a:pPr>
            <a:endParaRPr lang="en-CA" sz="3600" dirty="0"/>
          </a:p>
        </p:txBody>
      </p:sp>
      <p:pic>
        <p:nvPicPr>
          <p:cNvPr id="5" name="Picture 4" descr="IMG_9736.JPG"/>
          <p:cNvPicPr>
            <a:picLocks noChangeAspect="1"/>
          </p:cNvPicPr>
          <p:nvPr/>
        </p:nvPicPr>
        <p:blipFill>
          <a:blip r:embed="rId3" cstate="print"/>
          <a:stretch>
            <a:fillRect/>
          </a:stretch>
        </p:blipFill>
        <p:spPr>
          <a:xfrm>
            <a:off x="990600" y="1676400"/>
            <a:ext cx="7086600" cy="4572000"/>
          </a:xfrm>
          <a:prstGeom prst="rect">
            <a:avLst/>
          </a:prstGeom>
        </p:spPr>
      </p:pic>
      <p:pic>
        <p:nvPicPr>
          <p:cNvPr id="6" name="Picture 5" descr="monogram_greenandgold.jpg"/>
          <p:cNvPicPr>
            <a:picLocks noChangeAspect="1"/>
          </p:cNvPicPr>
          <p:nvPr/>
        </p:nvPicPr>
        <p:blipFill>
          <a:blip r:embed="rId4" cstate="print"/>
          <a:stretch>
            <a:fillRect/>
          </a:stretch>
        </p:blipFill>
        <p:spPr>
          <a:xfrm>
            <a:off x="6553200" y="5791200"/>
            <a:ext cx="1524000" cy="457200"/>
          </a:xfrm>
          <a:prstGeom prst="rect">
            <a:avLst/>
          </a:prstGeom>
        </p:spPr>
      </p:pic>
    </p:spTree>
  </p:cSld>
  <p:clrMapOvr>
    <a:masterClrMapping/>
  </p:clrMapOvr>
  <p:transition spd="med">
    <p:pull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Student-Centered</a:t>
            </a:r>
            <a:endParaRPr lang="en-US" dirty="0"/>
          </a:p>
        </p:txBody>
      </p:sp>
      <p:pic>
        <p:nvPicPr>
          <p:cNvPr id="4" name="Content Placeholder 3" descr="St.PeteLibrary-005.jpg"/>
          <p:cNvPicPr>
            <a:picLocks noGrp="1" noChangeAspect="1"/>
          </p:cNvPicPr>
          <p:nvPr>
            <p:ph idx="1"/>
          </p:nvPr>
        </p:nvPicPr>
        <p:blipFill>
          <a:blip r:embed="rId3" cstate="print"/>
          <a:stretch>
            <a:fillRect/>
          </a:stretch>
        </p:blipFill>
        <p:spPr>
          <a:xfrm>
            <a:off x="1095362" y="1600200"/>
            <a:ext cx="6953276" cy="4530725"/>
          </a:xfrm>
        </p:spPr>
      </p:pic>
      <p:pic>
        <p:nvPicPr>
          <p:cNvPr id="5" name="Picture 4" descr="monogram_greenandgold.jpg"/>
          <p:cNvPicPr>
            <a:picLocks noChangeAspect="1"/>
          </p:cNvPicPr>
          <p:nvPr/>
        </p:nvPicPr>
        <p:blipFill>
          <a:blip r:embed="rId4" cstate="print"/>
          <a:stretch>
            <a:fillRect/>
          </a:stretch>
        </p:blipFill>
        <p:spPr>
          <a:xfrm>
            <a:off x="6400800" y="5715000"/>
            <a:ext cx="1676400" cy="457200"/>
          </a:xfrm>
          <a:prstGeom prst="rect">
            <a:avLst/>
          </a:prstGeom>
        </p:spPr>
      </p:pic>
    </p:spTree>
  </p:cSld>
  <p:clrMapOvr>
    <a:masterClrMapping/>
  </p:clrMapOvr>
  <p:transition spd="med">
    <p:pull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Responsive and Accountable</a:t>
            </a:r>
            <a:endParaRPr lang="en-US" dirty="0"/>
          </a:p>
        </p:txBody>
      </p:sp>
      <p:pic>
        <p:nvPicPr>
          <p:cNvPr id="9" name="Content Placeholder 8" descr="05.02.10_a_110.jpg"/>
          <p:cNvPicPr>
            <a:picLocks noGrp="1" noChangeAspect="1"/>
          </p:cNvPicPr>
          <p:nvPr>
            <p:ph idx="1"/>
          </p:nvPr>
        </p:nvPicPr>
        <p:blipFill>
          <a:blip r:embed="rId3" cstate="print"/>
          <a:stretch>
            <a:fillRect/>
          </a:stretch>
        </p:blipFill>
        <p:spPr>
          <a:xfrm>
            <a:off x="1287284" y="1600200"/>
            <a:ext cx="6569431" cy="4530725"/>
          </a:xfrm>
        </p:spPr>
      </p:pic>
      <p:pic>
        <p:nvPicPr>
          <p:cNvPr id="4" name="Picture 3" descr="monogram_greenandgold.jpg"/>
          <p:cNvPicPr>
            <a:picLocks noChangeAspect="1"/>
          </p:cNvPicPr>
          <p:nvPr/>
        </p:nvPicPr>
        <p:blipFill>
          <a:blip r:embed="rId4" cstate="print"/>
          <a:stretch>
            <a:fillRect/>
          </a:stretch>
        </p:blipFill>
        <p:spPr>
          <a:xfrm>
            <a:off x="6172200" y="5715000"/>
            <a:ext cx="1676400" cy="457200"/>
          </a:xfrm>
          <a:prstGeom prst="rect">
            <a:avLst/>
          </a:prstGeom>
        </p:spPr>
      </p:pic>
    </p:spTree>
  </p:cSld>
  <p:clrMapOvr>
    <a:masterClrMapping/>
  </p:clrMapOvr>
  <p:transition spd="med">
    <p:pull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Integral to the University</a:t>
            </a:r>
            <a:endParaRPr lang="en-US" dirty="0"/>
          </a:p>
        </p:txBody>
      </p:sp>
      <p:pic>
        <p:nvPicPr>
          <p:cNvPr id="11" name="Content Placeholder 10" descr="IMG_9772.JPG"/>
          <p:cNvPicPr>
            <a:picLocks noGrp="1" noChangeAspect="1"/>
          </p:cNvPicPr>
          <p:nvPr>
            <p:ph idx="1"/>
          </p:nvPr>
        </p:nvPicPr>
        <p:blipFill>
          <a:blip r:embed="rId3" cstate="print"/>
          <a:srcRect l="5151" r="6271" b="12544"/>
          <a:stretch>
            <a:fillRect/>
          </a:stretch>
        </p:blipFill>
        <p:spPr>
          <a:xfrm>
            <a:off x="1066800" y="1600200"/>
            <a:ext cx="7010400" cy="4648200"/>
          </a:xfrm>
        </p:spPr>
      </p:pic>
      <p:pic>
        <p:nvPicPr>
          <p:cNvPr id="4" name="Picture 3" descr="monogram_greenandgold.jpg"/>
          <p:cNvPicPr>
            <a:picLocks noChangeAspect="1"/>
          </p:cNvPicPr>
          <p:nvPr/>
        </p:nvPicPr>
        <p:blipFill>
          <a:blip r:embed="rId4" cstate="print"/>
          <a:stretch>
            <a:fillRect/>
          </a:stretch>
        </p:blipFill>
        <p:spPr>
          <a:xfrm>
            <a:off x="6400800" y="5791200"/>
            <a:ext cx="1676400" cy="457200"/>
          </a:xfrm>
          <a:prstGeom prst="rect">
            <a:avLst/>
          </a:prstGeom>
        </p:spPr>
      </p:pic>
    </p:spTree>
  </p:cSld>
  <p:clrMapOvr>
    <a:masterClrMapping/>
  </p:clrMapOvr>
  <p:transition spd="med">
    <p:pull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Engaged with the Community</a:t>
            </a:r>
            <a:endParaRPr lang="en-US" dirty="0"/>
          </a:p>
        </p:txBody>
      </p:sp>
      <p:pic>
        <p:nvPicPr>
          <p:cNvPr id="4" name="Content Placeholder 3" descr="Dick_jacobs_exhibit_feb2011 004.jpg"/>
          <p:cNvPicPr>
            <a:picLocks noGrp="1" noChangeAspect="1"/>
          </p:cNvPicPr>
          <p:nvPr>
            <p:ph idx="1"/>
          </p:nvPr>
        </p:nvPicPr>
        <p:blipFill>
          <a:blip r:embed="rId3" cstate="print"/>
          <a:stretch>
            <a:fillRect/>
          </a:stretch>
        </p:blipFill>
        <p:spPr>
          <a:xfrm>
            <a:off x="1066800" y="1600200"/>
            <a:ext cx="6705600" cy="4572000"/>
          </a:xfrm>
        </p:spPr>
      </p:pic>
      <p:pic>
        <p:nvPicPr>
          <p:cNvPr id="5" name="Picture 4" descr="monogram_greenandgold.jpg"/>
          <p:cNvPicPr>
            <a:picLocks noChangeAspect="1"/>
          </p:cNvPicPr>
          <p:nvPr/>
        </p:nvPicPr>
        <p:blipFill>
          <a:blip r:embed="rId4" cstate="print"/>
          <a:stretch>
            <a:fillRect/>
          </a:stretch>
        </p:blipFill>
        <p:spPr>
          <a:xfrm>
            <a:off x="5943600" y="5715000"/>
            <a:ext cx="1828799" cy="457200"/>
          </a:xfrm>
          <a:prstGeom prst="rect">
            <a:avLst/>
          </a:prstGeom>
        </p:spPr>
      </p:pic>
    </p:spTree>
  </p:cSld>
  <p:clrMapOvr>
    <a:masterClrMapping/>
  </p:clrMapOvr>
  <p:transition spd="med">
    <p:pull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Experts</a:t>
            </a:r>
            <a:endParaRPr lang="en-US" dirty="0"/>
          </a:p>
        </p:txBody>
      </p:sp>
      <p:pic>
        <p:nvPicPr>
          <p:cNvPr id="1026" name="Picture 2"/>
          <p:cNvPicPr>
            <a:picLocks noGrp="1" noChangeAspect="1" noChangeArrowheads="1"/>
          </p:cNvPicPr>
          <p:nvPr>
            <p:ph idx="1"/>
          </p:nvPr>
        </p:nvPicPr>
        <p:blipFill>
          <a:blip r:embed="rId3" cstate="print"/>
          <a:srcRect l="806" r="2067" b="15907"/>
          <a:stretch>
            <a:fillRect/>
          </a:stretch>
        </p:blipFill>
        <p:spPr bwMode="auto">
          <a:xfrm>
            <a:off x="1066800" y="1600200"/>
            <a:ext cx="6934200" cy="4572000"/>
          </a:xfrm>
          <a:prstGeom prst="rect">
            <a:avLst/>
          </a:prstGeom>
          <a:noFill/>
          <a:ln w="9525">
            <a:noFill/>
            <a:miter lim="800000"/>
            <a:headEnd/>
            <a:tailEnd/>
          </a:ln>
        </p:spPr>
      </p:pic>
      <p:pic>
        <p:nvPicPr>
          <p:cNvPr id="4" name="Picture 3" descr="monogram_greenandgold.jpg"/>
          <p:cNvPicPr>
            <a:picLocks noChangeAspect="1"/>
          </p:cNvPicPr>
          <p:nvPr/>
        </p:nvPicPr>
        <p:blipFill>
          <a:blip r:embed="rId4" cstate="print"/>
          <a:stretch>
            <a:fillRect/>
          </a:stretch>
        </p:blipFill>
        <p:spPr>
          <a:xfrm>
            <a:off x="6248400" y="5638800"/>
            <a:ext cx="1752600" cy="533400"/>
          </a:xfrm>
          <a:prstGeom prst="rect">
            <a:avLst/>
          </a:prstGeom>
        </p:spPr>
      </p:pic>
    </p:spTree>
  </p:cSld>
  <p:clrMapOvr>
    <a:masterClrMapping/>
  </p:clrMapOvr>
  <p:transition spd="med">
    <p:pull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Intellectual Property</a:t>
            </a:r>
            <a:endParaRPr lang="en-US" dirty="0"/>
          </a:p>
        </p:txBody>
      </p:sp>
      <p:pic>
        <p:nvPicPr>
          <p:cNvPr id="2050" name="Picture 2"/>
          <p:cNvPicPr>
            <a:picLocks noGrp="1" noChangeAspect="1" noChangeArrowheads="1"/>
          </p:cNvPicPr>
          <p:nvPr>
            <p:ph idx="1"/>
          </p:nvPr>
        </p:nvPicPr>
        <p:blipFill>
          <a:blip r:embed="rId3" cstate="print"/>
          <a:srcRect l="2148" t="2883" r="3329" b="16388"/>
          <a:stretch>
            <a:fillRect/>
          </a:stretch>
        </p:blipFill>
        <p:spPr bwMode="auto">
          <a:xfrm>
            <a:off x="1371600" y="1447800"/>
            <a:ext cx="6705600" cy="4648200"/>
          </a:xfrm>
          <a:prstGeom prst="rect">
            <a:avLst/>
          </a:prstGeom>
          <a:noFill/>
          <a:ln w="9525">
            <a:noFill/>
            <a:miter lim="800000"/>
            <a:headEnd/>
            <a:tailEnd/>
          </a:ln>
        </p:spPr>
      </p:pic>
      <p:pic>
        <p:nvPicPr>
          <p:cNvPr id="5" name="Picture 4" descr="monogram_greenandgold.jpg"/>
          <p:cNvPicPr>
            <a:picLocks noChangeAspect="1"/>
          </p:cNvPicPr>
          <p:nvPr/>
        </p:nvPicPr>
        <p:blipFill>
          <a:blip r:embed="rId4" cstate="print"/>
          <a:stretch>
            <a:fillRect/>
          </a:stretch>
        </p:blipFill>
        <p:spPr>
          <a:xfrm>
            <a:off x="6553200" y="6019800"/>
            <a:ext cx="1524000" cy="533400"/>
          </a:xfrm>
          <a:prstGeom prst="rect">
            <a:avLst/>
          </a:prstGeom>
        </p:spPr>
      </p:pic>
    </p:spTree>
  </p:cSld>
  <p:clrMapOvr>
    <a:masterClrMapping/>
  </p:clrMapOvr>
  <p:transition spd="med">
    <p:pull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a:t>
            </a:r>
            <a:endParaRPr lang="en-US" dirty="0"/>
          </a:p>
        </p:txBody>
      </p:sp>
      <p:pic>
        <p:nvPicPr>
          <p:cNvPr id="1026" name="Picture 2"/>
          <p:cNvPicPr>
            <a:picLocks noGrp="1" noChangeAspect="1" noChangeArrowheads="1"/>
          </p:cNvPicPr>
          <p:nvPr>
            <p:ph idx="1"/>
          </p:nvPr>
        </p:nvPicPr>
        <p:blipFill>
          <a:blip r:embed="rId3" cstate="print"/>
          <a:srcRect r="2067" b="22635"/>
          <a:stretch>
            <a:fillRect/>
          </a:stretch>
        </p:blipFill>
        <p:spPr bwMode="auto">
          <a:xfrm>
            <a:off x="1066800" y="1371600"/>
            <a:ext cx="7162800" cy="4876800"/>
          </a:xfrm>
          <a:prstGeom prst="rect">
            <a:avLst/>
          </a:prstGeom>
          <a:noFill/>
          <a:ln w="9525">
            <a:noFill/>
            <a:miter lim="800000"/>
            <a:headEnd/>
            <a:tailEnd/>
          </a:ln>
        </p:spPr>
      </p:pic>
      <p:pic>
        <p:nvPicPr>
          <p:cNvPr id="4" name="Picture 3" descr="monogram_greenandgold.jpg"/>
          <p:cNvPicPr>
            <a:picLocks noChangeAspect="1"/>
          </p:cNvPicPr>
          <p:nvPr/>
        </p:nvPicPr>
        <p:blipFill>
          <a:blip r:embed="rId4" cstate="print"/>
          <a:stretch>
            <a:fillRect/>
          </a:stretch>
        </p:blipFill>
        <p:spPr>
          <a:xfrm>
            <a:off x="6629400" y="5638800"/>
            <a:ext cx="1676400" cy="533400"/>
          </a:xfrm>
          <a:prstGeom prst="rect">
            <a:avLst/>
          </a:prstGeom>
        </p:spPr>
      </p:pic>
    </p:spTree>
  </p:cSld>
  <p:clrMapOvr>
    <a:masterClrMapping/>
  </p:clrMapOvr>
  <p:transition spd="med">
    <p:pull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Space Creatively</a:t>
            </a:r>
            <a:endParaRPr lang="en-US" dirty="0"/>
          </a:p>
        </p:txBody>
      </p:sp>
      <p:pic>
        <p:nvPicPr>
          <p:cNvPr id="4" name="Content Placeholder 3" descr="coffee_area_feb2011 001.jpg"/>
          <p:cNvPicPr>
            <a:picLocks noGrp="1" noChangeAspect="1"/>
          </p:cNvPicPr>
          <p:nvPr>
            <p:ph idx="1"/>
          </p:nvPr>
        </p:nvPicPr>
        <p:blipFill>
          <a:blip r:embed="rId3" cstate="print"/>
          <a:stretch>
            <a:fillRect/>
          </a:stretch>
        </p:blipFill>
        <p:spPr>
          <a:xfrm>
            <a:off x="866140" y="1447800"/>
            <a:ext cx="7411720" cy="4724400"/>
          </a:xfrm>
        </p:spPr>
      </p:pic>
      <p:pic>
        <p:nvPicPr>
          <p:cNvPr id="5" name="Picture 4" descr="monogram_greenandgold.jpg"/>
          <p:cNvPicPr>
            <a:picLocks noChangeAspect="1"/>
          </p:cNvPicPr>
          <p:nvPr/>
        </p:nvPicPr>
        <p:blipFill>
          <a:blip r:embed="rId4" cstate="print"/>
          <a:stretch>
            <a:fillRect/>
          </a:stretch>
        </p:blipFill>
        <p:spPr>
          <a:xfrm>
            <a:off x="6572250" y="5638800"/>
            <a:ext cx="1733550" cy="533400"/>
          </a:xfrm>
          <a:prstGeom prst="rect">
            <a:avLst/>
          </a:prstGeom>
        </p:spPr>
      </p:pic>
    </p:spTree>
  </p:cSld>
  <p:clrMapOvr>
    <a:masterClrMapping/>
  </p:clrMapOvr>
  <p:transition spd="med">
    <p:pull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sz="4000" dirty="0" smtClean="0"/>
              <a:t>Suite of Services</a:t>
            </a:r>
            <a:endParaRPr lang="en-US" sz="4000" dirty="0"/>
          </a:p>
        </p:txBody>
      </p:sp>
      <p:pic>
        <p:nvPicPr>
          <p:cNvPr id="5" name="Content Placeholder 4" descr="IMG_1551.JPG"/>
          <p:cNvPicPr>
            <a:picLocks noGrp="1" noChangeAspect="1"/>
          </p:cNvPicPr>
          <p:nvPr>
            <p:ph idx="1"/>
          </p:nvPr>
        </p:nvPicPr>
        <p:blipFill>
          <a:blip r:embed="rId3" cstate="print"/>
          <a:stretch>
            <a:fillRect/>
          </a:stretch>
        </p:blipFill>
        <p:spPr>
          <a:xfrm>
            <a:off x="1551516" y="1600200"/>
            <a:ext cx="6040967" cy="4530725"/>
          </a:xfrm>
        </p:spPr>
      </p:pic>
      <p:pic>
        <p:nvPicPr>
          <p:cNvPr id="4" name="Picture 3" descr="monogram_greenandgold.jpg"/>
          <p:cNvPicPr>
            <a:picLocks noChangeAspect="1"/>
          </p:cNvPicPr>
          <p:nvPr/>
        </p:nvPicPr>
        <p:blipFill>
          <a:blip r:embed="rId4" cstate="print"/>
          <a:stretch>
            <a:fillRect/>
          </a:stretch>
        </p:blipFill>
        <p:spPr>
          <a:xfrm>
            <a:off x="6019800" y="5715000"/>
            <a:ext cx="1600200" cy="457200"/>
          </a:xfrm>
          <a:prstGeom prst="rect">
            <a:avLst/>
          </a:prstGeom>
        </p:spPr>
      </p:pic>
    </p:spTree>
  </p:cSld>
  <p:clrMapOvr>
    <a:masterClrMapping/>
  </p:clrMapOvr>
  <p:transition spd="med">
    <p:pull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CA" dirty="0" smtClean="0"/>
              <a:t>Moving Forward</a:t>
            </a:r>
            <a:endParaRPr lang="en-US" dirty="0"/>
          </a:p>
        </p:txBody>
      </p:sp>
      <p:pic>
        <p:nvPicPr>
          <p:cNvPr id="4" name="Picture 3" descr="Picture 030.jpg"/>
          <p:cNvPicPr>
            <a:picLocks noChangeAspect="1"/>
          </p:cNvPicPr>
          <p:nvPr/>
        </p:nvPicPr>
        <p:blipFill>
          <a:blip r:embed="rId3" cstate="print"/>
          <a:stretch>
            <a:fillRect/>
          </a:stretch>
        </p:blipFill>
        <p:spPr>
          <a:xfrm>
            <a:off x="1447800" y="1478280"/>
            <a:ext cx="6172200" cy="4389120"/>
          </a:xfrm>
          <a:prstGeom prst="rect">
            <a:avLst/>
          </a:prstGeom>
        </p:spPr>
      </p:pic>
      <p:pic>
        <p:nvPicPr>
          <p:cNvPr id="6" name="Picture 5" descr="monogram_greenandgold.jpg"/>
          <p:cNvPicPr>
            <a:picLocks noChangeAspect="1"/>
          </p:cNvPicPr>
          <p:nvPr/>
        </p:nvPicPr>
        <p:blipFill>
          <a:blip r:embed="rId4" cstate="print"/>
          <a:stretch>
            <a:fillRect/>
          </a:stretch>
        </p:blipFill>
        <p:spPr>
          <a:xfrm>
            <a:off x="5943600" y="5323114"/>
            <a:ext cx="1676400" cy="544286"/>
          </a:xfrm>
          <a:prstGeom prst="rect">
            <a:avLst/>
          </a:prstGeom>
        </p:spPr>
      </p:pic>
    </p:spTree>
  </p:cSld>
  <p:clrMapOvr>
    <a:masterClrMapping/>
  </p:clrMapOvr>
  <p:transition spd="med">
    <p:pull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CA" dirty="0"/>
              <a:t>Collaborate</a:t>
            </a:r>
            <a:endParaRPr lang="en-US" dirty="0"/>
          </a:p>
        </p:txBody>
      </p:sp>
      <p:pic>
        <p:nvPicPr>
          <p:cNvPr id="4" name="Picture 3" descr="monogram_greenandgold.jpg"/>
          <p:cNvPicPr>
            <a:picLocks noChangeAspect="1"/>
          </p:cNvPicPr>
          <p:nvPr/>
        </p:nvPicPr>
        <p:blipFill>
          <a:blip r:embed="rId3" cstate="print"/>
          <a:stretch>
            <a:fillRect/>
          </a:stretch>
        </p:blipFill>
        <p:spPr>
          <a:xfrm>
            <a:off x="457200" y="5791200"/>
            <a:ext cx="1143000" cy="457200"/>
          </a:xfrm>
          <a:prstGeom prst="rect">
            <a:avLst/>
          </a:prstGeom>
        </p:spPr>
      </p:pic>
      <p:pic>
        <p:nvPicPr>
          <p:cNvPr id="7" name="Content Placeholder 6" descr="jordan2.JPG"/>
          <p:cNvPicPr>
            <a:picLocks noGrp="1" noChangeAspect="1"/>
          </p:cNvPicPr>
          <p:nvPr>
            <p:ph idx="1"/>
          </p:nvPr>
        </p:nvPicPr>
        <p:blipFill>
          <a:blip r:embed="rId4" cstate="print"/>
          <a:stretch>
            <a:fillRect/>
          </a:stretch>
        </p:blipFill>
        <p:spPr>
          <a:xfrm>
            <a:off x="1630175" y="1600200"/>
            <a:ext cx="5883650" cy="4648200"/>
          </a:xfrm>
        </p:spPr>
      </p:pic>
    </p:spTree>
  </p:cSld>
  <p:clrMapOvr>
    <a:masterClrMapping/>
  </p:clrMapOvr>
  <p:transition spd="med">
    <p:pull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CA"/>
              <a:t>Dream Big</a:t>
            </a:r>
            <a:endParaRPr lang="en-US"/>
          </a:p>
        </p:txBody>
      </p:sp>
      <p:pic>
        <p:nvPicPr>
          <p:cNvPr id="5" name="Content Placeholder 4" descr="santa_familia.jpg"/>
          <p:cNvPicPr>
            <a:picLocks noGrp="1" noChangeAspect="1"/>
          </p:cNvPicPr>
          <p:nvPr>
            <p:ph idx="1"/>
          </p:nvPr>
        </p:nvPicPr>
        <p:blipFill>
          <a:blip r:embed="rId3" cstate="print"/>
          <a:stretch>
            <a:fillRect/>
          </a:stretch>
        </p:blipFill>
        <p:spPr>
          <a:xfrm>
            <a:off x="1905000" y="1295400"/>
            <a:ext cx="5410200" cy="5181599"/>
          </a:xfrm>
        </p:spPr>
      </p:pic>
      <p:pic>
        <p:nvPicPr>
          <p:cNvPr id="4" name="Picture 3" descr="monogram_greenandgold.jpg"/>
          <p:cNvPicPr>
            <a:picLocks noChangeAspect="1"/>
          </p:cNvPicPr>
          <p:nvPr/>
        </p:nvPicPr>
        <p:blipFill>
          <a:blip r:embed="rId4" cstate="print"/>
          <a:stretch>
            <a:fillRect/>
          </a:stretch>
        </p:blipFill>
        <p:spPr>
          <a:xfrm>
            <a:off x="1905000" y="6019800"/>
            <a:ext cx="1447800" cy="457199"/>
          </a:xfrm>
          <a:prstGeom prst="rect">
            <a:avLst/>
          </a:prstGeom>
        </p:spPr>
      </p:pic>
    </p:spTree>
  </p:cSld>
  <p:clrMapOvr>
    <a:masterClrMapping/>
  </p:clrMapOvr>
  <p:transition spd="med">
    <p:pull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 from Our Friends</a:t>
            </a:r>
            <a:endParaRPr lang="en-US" dirty="0"/>
          </a:p>
        </p:txBody>
      </p:sp>
      <p:pic>
        <p:nvPicPr>
          <p:cNvPr id="1026" name="Picture 2"/>
          <p:cNvPicPr>
            <a:picLocks noGrp="1" noChangeAspect="1" noChangeArrowheads="1"/>
          </p:cNvPicPr>
          <p:nvPr>
            <p:ph idx="1"/>
          </p:nvPr>
        </p:nvPicPr>
        <p:blipFill>
          <a:blip r:embed="rId3" cstate="print"/>
          <a:srcRect l="5851" r="10046" b="14226"/>
          <a:stretch>
            <a:fillRect/>
          </a:stretch>
        </p:blipFill>
        <p:spPr bwMode="auto">
          <a:xfrm>
            <a:off x="1219200" y="1295400"/>
            <a:ext cx="6553200" cy="4876800"/>
          </a:xfrm>
          <a:prstGeom prst="rect">
            <a:avLst/>
          </a:prstGeom>
          <a:noFill/>
          <a:ln w="9525">
            <a:noFill/>
            <a:miter lim="800000"/>
            <a:headEnd/>
            <a:tailEnd/>
          </a:ln>
        </p:spPr>
      </p:pic>
    </p:spTree>
  </p:cSld>
  <p:clrMapOvr>
    <a:masterClrMapping/>
  </p:clrMapOvr>
  <p:transition spd="med">
    <p:pull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p:cNvSpPr txBox="1">
            <a:spLocks noChangeArrowheads="1"/>
          </p:cNvSpPr>
          <p:nvPr/>
        </p:nvSpPr>
        <p:spPr bwMode="auto">
          <a:xfrm>
            <a:off x="257175" y="401638"/>
            <a:ext cx="8639175" cy="762000"/>
          </a:xfrm>
          <a:prstGeom prst="rect">
            <a:avLst/>
          </a:prstGeom>
          <a:noFill/>
          <a:ln w="9525">
            <a:noFill/>
            <a:miter lim="800000"/>
            <a:headEnd/>
            <a:tailEnd/>
          </a:ln>
          <a:effectLst/>
        </p:spPr>
        <p:txBody>
          <a:bodyPr wrap="none">
            <a:spAutoFit/>
          </a:bodyPr>
          <a:lstStyle/>
          <a:p>
            <a:pPr algn="ctr"/>
            <a:r>
              <a:rPr lang="en-CA" sz="4400">
                <a:solidFill>
                  <a:schemeClr val="tx2"/>
                </a:solidFill>
                <a:latin typeface="Arial" charset="0"/>
              </a:rPr>
              <a:t>Never Forget the Power of Beauty</a:t>
            </a:r>
            <a:endParaRPr lang="en-US" sz="4400">
              <a:solidFill>
                <a:schemeClr val="tx2"/>
              </a:solidFill>
              <a:latin typeface="Arial" charset="0"/>
            </a:endParaRPr>
          </a:p>
        </p:txBody>
      </p:sp>
      <p:pic>
        <p:nvPicPr>
          <p:cNvPr id="4" name="Picture 3" descr="poynter-2.jpg"/>
          <p:cNvPicPr>
            <a:picLocks noChangeAspect="1"/>
          </p:cNvPicPr>
          <p:nvPr/>
        </p:nvPicPr>
        <p:blipFill>
          <a:blip r:embed="rId3" cstate="print"/>
          <a:stretch>
            <a:fillRect/>
          </a:stretch>
        </p:blipFill>
        <p:spPr>
          <a:xfrm>
            <a:off x="1066800" y="1600200"/>
            <a:ext cx="7239000" cy="4419600"/>
          </a:xfrm>
          <a:prstGeom prst="rect">
            <a:avLst/>
          </a:prstGeom>
        </p:spPr>
      </p:pic>
      <p:pic>
        <p:nvPicPr>
          <p:cNvPr id="5" name="Picture 4" descr="monogram_greenandgold.jpg"/>
          <p:cNvPicPr>
            <a:picLocks noChangeAspect="1"/>
          </p:cNvPicPr>
          <p:nvPr/>
        </p:nvPicPr>
        <p:blipFill>
          <a:blip r:embed="rId4" cstate="print"/>
          <a:stretch>
            <a:fillRect/>
          </a:stretch>
        </p:blipFill>
        <p:spPr>
          <a:xfrm>
            <a:off x="6781800" y="5562600"/>
            <a:ext cx="1524000" cy="457200"/>
          </a:xfrm>
          <a:prstGeom prst="rect">
            <a:avLst/>
          </a:prstGeom>
        </p:spPr>
      </p:pic>
    </p:spTree>
  </p:cSld>
  <p:clrMapOvr>
    <a:masterClrMapping/>
  </p:clrMapOvr>
  <p:transition spd="med">
    <p:pull dir="r"/>
  </p:transition>
  <p:timing>
    <p:tnLst>
      <p:par>
        <p:cTn id="1" dur="indefinite" restart="never" nodeType="tmRoot"/>
      </p:par>
    </p:tnLst>
  </p:timing>
</p:sld>
</file>

<file path=ppt/theme/theme1.xml><?xml version="1.0" encoding="utf-8"?>
<a:theme xmlns:a="http://schemas.openxmlformats.org/drawingml/2006/main" name="Globe">
  <a:themeElements>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Glob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3707</TotalTime>
  <Words>2981</Words>
  <Application>Microsoft Office PowerPoint</Application>
  <PresentationFormat>On-screen Show (4:3)</PresentationFormat>
  <Paragraphs>238</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Globe</vt:lpstr>
      <vt:lpstr>Slide 1</vt:lpstr>
      <vt:lpstr>Who am I?</vt:lpstr>
      <vt:lpstr>Nelson Poynter Memorial Library</vt:lpstr>
      <vt:lpstr>Separate but Connected</vt:lpstr>
      <vt:lpstr>Slide 5</vt:lpstr>
      <vt:lpstr>Circulation, Reserves, ILL</vt:lpstr>
      <vt:lpstr>Reference and Research</vt:lpstr>
      <vt:lpstr>Instruction</vt:lpstr>
      <vt:lpstr>Slide 9</vt:lpstr>
      <vt:lpstr>Slide 10</vt:lpstr>
      <vt:lpstr>Information Commons</vt:lpstr>
      <vt:lpstr>Special Needs Support</vt:lpstr>
      <vt:lpstr>Distance Learning Support</vt:lpstr>
      <vt:lpstr>Slide 14</vt:lpstr>
      <vt:lpstr>Environmental scan </vt:lpstr>
      <vt:lpstr>Environmental scan</vt:lpstr>
      <vt:lpstr>Top Technology Trends</vt:lpstr>
      <vt:lpstr>Whither the Library?</vt:lpstr>
      <vt:lpstr>Student-Centered</vt:lpstr>
      <vt:lpstr>Responsive and Accountable</vt:lpstr>
      <vt:lpstr>Integral to the University</vt:lpstr>
      <vt:lpstr>Engaged with the Community</vt:lpstr>
      <vt:lpstr>Information Experts</vt:lpstr>
      <vt:lpstr>Intellectual Property</vt:lpstr>
      <vt:lpstr>Leadership</vt:lpstr>
      <vt:lpstr>Using Space Creatively</vt:lpstr>
      <vt:lpstr>Suite of Services</vt:lpstr>
      <vt:lpstr>Moving Forward</vt:lpstr>
      <vt:lpstr>Collaborate</vt:lpstr>
      <vt:lpstr>Dream Big</vt:lpstr>
      <vt:lpstr>Help from Our Friends</vt:lpstr>
      <vt:lpstr>Slide 32</vt:lpstr>
    </vt:vector>
  </TitlesOfParts>
  <Company>UofR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Library Futures</dc:title>
  <dc:creator>hixson2c</dc:creator>
  <cp:lastModifiedBy>Carol Hixson</cp:lastModifiedBy>
  <cp:revision>343</cp:revision>
  <dcterms:created xsi:type="dcterms:W3CDTF">2009-03-21T16:49:26Z</dcterms:created>
  <dcterms:modified xsi:type="dcterms:W3CDTF">2011-03-12T17:37:07Z</dcterms:modified>
</cp:coreProperties>
</file>