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1"/>
  </p:sldMasterIdLst>
  <p:notesMasterIdLst>
    <p:notesMasterId r:id="rId3"/>
  </p:notesMasterIdLst>
  <p:sldIdLst>
    <p:sldId id="256" r:id="rId2"/>
  </p:sldIdLst>
  <p:sldSz cx="43891200" cy="32918400"/>
  <p:notesSz cx="6858000" cy="9144000"/>
  <p:defaultTextStyle>
    <a:defPPr>
      <a:defRPr lang="en-US"/>
    </a:defPPr>
    <a:lvl1pPr marL="0" algn="l" defTabSz="2194210" rtl="0" eaLnBrk="1" latinLnBrk="0" hangingPunct="1">
      <a:defRPr sz="8600" kern="1200">
        <a:solidFill>
          <a:schemeClr val="tx1"/>
        </a:solidFill>
        <a:latin typeface="+mn-lt"/>
        <a:ea typeface="+mn-ea"/>
        <a:cs typeface="+mn-cs"/>
      </a:defRPr>
    </a:lvl1pPr>
    <a:lvl2pPr marL="2194210" algn="l" defTabSz="2194210" rtl="0" eaLnBrk="1" latinLnBrk="0" hangingPunct="1">
      <a:defRPr sz="8600" kern="1200">
        <a:solidFill>
          <a:schemeClr val="tx1"/>
        </a:solidFill>
        <a:latin typeface="+mn-lt"/>
        <a:ea typeface="+mn-ea"/>
        <a:cs typeface="+mn-cs"/>
      </a:defRPr>
    </a:lvl2pPr>
    <a:lvl3pPr marL="4388419" algn="l" defTabSz="2194210" rtl="0" eaLnBrk="1" latinLnBrk="0" hangingPunct="1">
      <a:defRPr sz="8600" kern="1200">
        <a:solidFill>
          <a:schemeClr val="tx1"/>
        </a:solidFill>
        <a:latin typeface="+mn-lt"/>
        <a:ea typeface="+mn-ea"/>
        <a:cs typeface="+mn-cs"/>
      </a:defRPr>
    </a:lvl3pPr>
    <a:lvl4pPr marL="6582629" algn="l" defTabSz="2194210" rtl="0" eaLnBrk="1" latinLnBrk="0" hangingPunct="1">
      <a:defRPr sz="8600" kern="1200">
        <a:solidFill>
          <a:schemeClr val="tx1"/>
        </a:solidFill>
        <a:latin typeface="+mn-lt"/>
        <a:ea typeface="+mn-ea"/>
        <a:cs typeface="+mn-cs"/>
      </a:defRPr>
    </a:lvl4pPr>
    <a:lvl5pPr marL="8776834" algn="l" defTabSz="2194210" rtl="0" eaLnBrk="1" latinLnBrk="0" hangingPunct="1">
      <a:defRPr sz="8600" kern="1200">
        <a:solidFill>
          <a:schemeClr val="tx1"/>
        </a:solidFill>
        <a:latin typeface="+mn-lt"/>
        <a:ea typeface="+mn-ea"/>
        <a:cs typeface="+mn-cs"/>
      </a:defRPr>
    </a:lvl5pPr>
    <a:lvl6pPr marL="10971043" algn="l" defTabSz="2194210" rtl="0" eaLnBrk="1" latinLnBrk="0" hangingPunct="1">
      <a:defRPr sz="8600" kern="1200">
        <a:solidFill>
          <a:schemeClr val="tx1"/>
        </a:solidFill>
        <a:latin typeface="+mn-lt"/>
        <a:ea typeface="+mn-ea"/>
        <a:cs typeface="+mn-cs"/>
      </a:defRPr>
    </a:lvl6pPr>
    <a:lvl7pPr marL="13165253" algn="l" defTabSz="2194210" rtl="0" eaLnBrk="1" latinLnBrk="0" hangingPunct="1">
      <a:defRPr sz="8600" kern="1200">
        <a:solidFill>
          <a:schemeClr val="tx1"/>
        </a:solidFill>
        <a:latin typeface="+mn-lt"/>
        <a:ea typeface="+mn-ea"/>
        <a:cs typeface="+mn-cs"/>
      </a:defRPr>
    </a:lvl7pPr>
    <a:lvl8pPr marL="15359462" algn="l" defTabSz="2194210" rtl="0" eaLnBrk="1" latinLnBrk="0" hangingPunct="1">
      <a:defRPr sz="8600" kern="1200">
        <a:solidFill>
          <a:schemeClr val="tx1"/>
        </a:solidFill>
        <a:latin typeface="+mn-lt"/>
        <a:ea typeface="+mn-ea"/>
        <a:cs typeface="+mn-cs"/>
      </a:defRPr>
    </a:lvl8pPr>
    <a:lvl9pPr marL="17553672" algn="l" defTabSz="2194210" rtl="0" eaLnBrk="1" latinLnBrk="0" hangingPunct="1">
      <a:defRPr sz="8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18" autoAdjust="0"/>
    <p:restoredTop sz="92162" autoAdjust="0"/>
  </p:normalViewPr>
  <p:slideViewPr>
    <p:cSldViewPr snapToGrid="0" snapToObjects="1">
      <p:cViewPr>
        <p:scale>
          <a:sx n="75" d="100"/>
          <a:sy n="75" d="100"/>
        </p:scale>
        <p:origin x="-80" y="1360"/>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view3D>
      <c:rotX val="75"/>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Statewide ELA Assessment Passage Rates for North Glen Grades 6-8</c:v>
                </c:pt>
              </c:strCache>
            </c:strRef>
          </c:tx>
          <c:spPr>
            <a:solidFill>
              <a:schemeClr val="tx1"/>
            </a:solidFill>
          </c:spPr>
          <c:dPt>
            <c:idx val="0"/>
            <c:bubble3D val="0"/>
            <c:spPr>
              <a:solidFill>
                <a:schemeClr val="bg1">
                  <a:lumMod val="75000"/>
                </a:schemeClr>
              </a:solidFill>
            </c:spPr>
          </c:dPt>
          <c:dPt>
            <c:idx val="1"/>
            <c:bubble3D val="0"/>
            <c:spPr>
              <a:solidFill>
                <a:schemeClr val="bg1">
                  <a:lumMod val="50000"/>
                </a:schemeClr>
              </a:solidFill>
            </c:spPr>
          </c:dPt>
          <c:dLbls>
            <c:showLegendKey val="0"/>
            <c:showVal val="0"/>
            <c:showCatName val="0"/>
            <c:showSerName val="0"/>
            <c:showPercent val="1"/>
            <c:showBubbleSize val="0"/>
            <c:showLeaderLines val="1"/>
          </c:dLbls>
          <c:cat>
            <c:strRef>
              <c:f>Sheet1!$A$2:$A$3</c:f>
              <c:strCache>
                <c:ptCount val="2"/>
                <c:pt idx="0">
                  <c:v>Met or exceeded standards</c:v>
                </c:pt>
                <c:pt idx="1">
                  <c:v>Did not meet</c:v>
                </c:pt>
              </c:strCache>
            </c:strRef>
          </c:cat>
          <c:val>
            <c:numRef>
              <c:f>Sheet1!$B$2:$B$3</c:f>
              <c:numCache>
                <c:formatCode>General</c:formatCode>
                <c:ptCount val="2"/>
                <c:pt idx="0">
                  <c:v>77.0</c:v>
                </c:pt>
                <c:pt idx="1">
                  <c:v>23.0</c:v>
                </c:pt>
              </c:numCache>
            </c:numRef>
          </c:val>
        </c:ser>
        <c:dLbls>
          <c:showLegendKey val="0"/>
          <c:showVal val="0"/>
          <c:showCatName val="0"/>
          <c:showSerName val="0"/>
          <c:showPercent val="1"/>
          <c:showBubbleSize val="0"/>
          <c:showLeaderLines val="1"/>
        </c:dLbls>
      </c:pie3DChart>
    </c:plotArea>
    <c:legend>
      <c:legendPos val="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ELA Passage Rates Among At-Risk Populations</a:t>
            </a:r>
            <a:endParaRPr lang="en-US" dirty="0"/>
          </a:p>
        </c:rich>
      </c:tx>
      <c:layout/>
      <c:overlay val="0"/>
    </c:title>
    <c:autoTitleDeleted val="0"/>
    <c:plotArea>
      <c:layout/>
      <c:barChart>
        <c:barDir val="bar"/>
        <c:grouping val="stacked"/>
        <c:varyColors val="0"/>
        <c:ser>
          <c:idx val="0"/>
          <c:order val="0"/>
          <c:tx>
            <c:strRef>
              <c:f>Sheet1!$B$1</c:f>
              <c:strCache>
                <c:ptCount val="1"/>
                <c:pt idx="0">
                  <c:v>Met</c:v>
                </c:pt>
              </c:strCache>
            </c:strRef>
          </c:tx>
          <c:spPr>
            <a:solidFill>
              <a:schemeClr val="bg1">
                <a:lumMod val="65000"/>
              </a:schemeClr>
            </a:solidFill>
          </c:spPr>
          <c:invertIfNegative val="0"/>
          <c:cat>
            <c:strRef>
              <c:f>Sheet1!$A$2:$A$4</c:f>
              <c:strCache>
                <c:ptCount val="3"/>
                <c:pt idx="0">
                  <c:v>LEP students</c:v>
                </c:pt>
                <c:pt idx="1">
                  <c:v>Students with disabilities</c:v>
                </c:pt>
                <c:pt idx="2">
                  <c:v>Economically disadvantaged students</c:v>
                </c:pt>
              </c:strCache>
            </c:strRef>
          </c:cat>
          <c:val>
            <c:numRef>
              <c:f>Sheet1!$B$2:$B$4</c:f>
              <c:numCache>
                <c:formatCode>General</c:formatCode>
                <c:ptCount val="3"/>
                <c:pt idx="0">
                  <c:v>30.0</c:v>
                </c:pt>
                <c:pt idx="1">
                  <c:v>40.0</c:v>
                </c:pt>
                <c:pt idx="2">
                  <c:v>70.0</c:v>
                </c:pt>
              </c:numCache>
            </c:numRef>
          </c:val>
        </c:ser>
        <c:ser>
          <c:idx val="1"/>
          <c:order val="1"/>
          <c:tx>
            <c:strRef>
              <c:f>Sheet1!$C$1</c:f>
              <c:strCache>
                <c:ptCount val="1"/>
                <c:pt idx="0">
                  <c:v>Did not meet</c:v>
                </c:pt>
              </c:strCache>
            </c:strRef>
          </c:tx>
          <c:spPr>
            <a:solidFill>
              <a:schemeClr val="bg1">
                <a:lumMod val="50000"/>
              </a:schemeClr>
            </a:solidFill>
          </c:spPr>
          <c:invertIfNegative val="0"/>
          <c:cat>
            <c:strRef>
              <c:f>Sheet1!$A$2:$A$4</c:f>
              <c:strCache>
                <c:ptCount val="3"/>
                <c:pt idx="0">
                  <c:v>LEP students</c:v>
                </c:pt>
                <c:pt idx="1">
                  <c:v>Students with disabilities</c:v>
                </c:pt>
                <c:pt idx="2">
                  <c:v>Economically disadvantaged students</c:v>
                </c:pt>
              </c:strCache>
            </c:strRef>
          </c:cat>
          <c:val>
            <c:numRef>
              <c:f>Sheet1!$C$2:$C$4</c:f>
              <c:numCache>
                <c:formatCode>General</c:formatCode>
                <c:ptCount val="3"/>
                <c:pt idx="0">
                  <c:v>70.0</c:v>
                </c:pt>
                <c:pt idx="1">
                  <c:v>60.0</c:v>
                </c:pt>
                <c:pt idx="2">
                  <c:v>30.0</c:v>
                </c:pt>
              </c:numCache>
            </c:numRef>
          </c:val>
        </c:ser>
        <c:dLbls>
          <c:showLegendKey val="0"/>
          <c:showVal val="1"/>
          <c:showCatName val="0"/>
          <c:showSerName val="0"/>
          <c:showPercent val="0"/>
          <c:showBubbleSize val="0"/>
        </c:dLbls>
        <c:gapWidth val="95"/>
        <c:overlap val="100"/>
        <c:axId val="565482344"/>
        <c:axId val="565485544"/>
      </c:barChart>
      <c:catAx>
        <c:axId val="565482344"/>
        <c:scaling>
          <c:orientation val="minMax"/>
        </c:scaling>
        <c:delete val="0"/>
        <c:axPos val="l"/>
        <c:majorTickMark val="none"/>
        <c:minorTickMark val="none"/>
        <c:tickLblPos val="nextTo"/>
        <c:crossAx val="565485544"/>
        <c:crosses val="autoZero"/>
        <c:auto val="1"/>
        <c:lblAlgn val="ctr"/>
        <c:lblOffset val="100"/>
        <c:noMultiLvlLbl val="0"/>
      </c:catAx>
      <c:valAx>
        <c:axId val="565485544"/>
        <c:scaling>
          <c:orientation val="minMax"/>
        </c:scaling>
        <c:delete val="1"/>
        <c:axPos val="b"/>
        <c:numFmt formatCode="General" sourceLinked="1"/>
        <c:majorTickMark val="none"/>
        <c:minorTickMark val="none"/>
        <c:tickLblPos val="nextTo"/>
        <c:crossAx val="565482344"/>
        <c:crosses val="autoZero"/>
        <c:crossBetween val="between"/>
      </c:valAx>
    </c:plotArea>
    <c:legend>
      <c:legendPos val="t"/>
      <c:layout/>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460471-4861-4C4D-AF10-913A429D6BC4}" type="doc">
      <dgm:prSet loTypeId="urn:microsoft.com/office/officeart/2005/8/layout/chart3" loCatId="relationship" qsTypeId="urn:microsoft.com/office/officeart/2005/8/quickstyle/simple2" qsCatId="simple" csTypeId="urn:microsoft.com/office/officeart/2005/8/colors/accent0_1" csCatId="mainScheme" phldr="1"/>
      <dgm:spPr/>
    </dgm:pt>
    <dgm:pt modelId="{68F9A527-E378-954F-AF84-739A5E7DFEAF}">
      <dgm:prSet phldrT="[Text]" custT="1"/>
      <dgm:spPr/>
      <dgm:t>
        <a:bodyPr/>
        <a:lstStyle/>
        <a:p>
          <a:r>
            <a:rPr lang="en-US" sz="2800" dirty="0" smtClean="0">
              <a:latin typeface="Cambria"/>
            </a:rPr>
            <a:t>Hire part-time or full-time writing coach</a:t>
          </a:r>
          <a:endParaRPr lang="en-US" sz="2800" dirty="0">
            <a:latin typeface="Cambria"/>
          </a:endParaRPr>
        </a:p>
      </dgm:t>
    </dgm:pt>
    <dgm:pt modelId="{66374F18-5259-624F-8093-6204FBEC4459}" type="parTrans" cxnId="{CE2388BA-8401-2542-A353-0654250CE430}">
      <dgm:prSet/>
      <dgm:spPr/>
      <dgm:t>
        <a:bodyPr/>
        <a:lstStyle/>
        <a:p>
          <a:endParaRPr lang="en-US"/>
        </a:p>
      </dgm:t>
    </dgm:pt>
    <dgm:pt modelId="{73E0E7B8-05B2-F848-9388-CA7D621F803F}" type="sibTrans" cxnId="{CE2388BA-8401-2542-A353-0654250CE430}">
      <dgm:prSet/>
      <dgm:spPr/>
      <dgm:t>
        <a:bodyPr/>
        <a:lstStyle/>
        <a:p>
          <a:endParaRPr lang="en-US"/>
        </a:p>
      </dgm:t>
    </dgm:pt>
    <dgm:pt modelId="{C7CF977A-0937-DE41-B4D5-1F0617A4FB07}">
      <dgm:prSet phldrT="[Text]" custT="1"/>
      <dgm:spPr/>
      <dgm:t>
        <a:bodyPr/>
        <a:lstStyle/>
        <a:p>
          <a:r>
            <a:rPr lang="en-US" sz="2800" dirty="0" smtClean="0">
              <a:latin typeface="Cambria"/>
            </a:rPr>
            <a:t>Research new ELA curriculum</a:t>
          </a:r>
          <a:endParaRPr lang="en-US" sz="2800" dirty="0">
            <a:latin typeface="Cambria"/>
          </a:endParaRPr>
        </a:p>
      </dgm:t>
    </dgm:pt>
    <dgm:pt modelId="{ACADF759-EF23-C744-A73D-EC64E280DEE9}" type="parTrans" cxnId="{0FBD354B-76E8-C149-AA04-9F78E36AB30B}">
      <dgm:prSet/>
      <dgm:spPr/>
      <dgm:t>
        <a:bodyPr/>
        <a:lstStyle/>
        <a:p>
          <a:endParaRPr lang="en-US"/>
        </a:p>
      </dgm:t>
    </dgm:pt>
    <dgm:pt modelId="{4987B32A-2B62-744B-9BAF-A3F30B44E437}" type="sibTrans" cxnId="{0FBD354B-76E8-C149-AA04-9F78E36AB30B}">
      <dgm:prSet/>
      <dgm:spPr/>
      <dgm:t>
        <a:bodyPr/>
        <a:lstStyle/>
        <a:p>
          <a:endParaRPr lang="en-US"/>
        </a:p>
      </dgm:t>
    </dgm:pt>
    <dgm:pt modelId="{3CED5755-BCAE-984D-A579-D25C7198FE56}">
      <dgm:prSet phldrT="[Text]" custT="1"/>
      <dgm:spPr/>
      <dgm:t>
        <a:bodyPr/>
        <a:lstStyle/>
        <a:p>
          <a:r>
            <a:rPr lang="en-US" sz="2800" dirty="0" smtClean="0">
              <a:latin typeface="Cambria"/>
            </a:rPr>
            <a:t>Adopt new district-wide curriculum</a:t>
          </a:r>
          <a:endParaRPr lang="en-US" sz="2800" dirty="0">
            <a:latin typeface="Cambria"/>
          </a:endParaRPr>
        </a:p>
      </dgm:t>
    </dgm:pt>
    <dgm:pt modelId="{F9A0C621-1197-324D-8310-EBBEDF5DF264}" type="parTrans" cxnId="{9862AF69-DE6F-484F-8AC5-4EED3B4C115A}">
      <dgm:prSet/>
      <dgm:spPr/>
      <dgm:t>
        <a:bodyPr/>
        <a:lstStyle/>
        <a:p>
          <a:endParaRPr lang="en-US"/>
        </a:p>
      </dgm:t>
    </dgm:pt>
    <dgm:pt modelId="{2C14163F-E6EA-984C-AE56-BFC3201490D2}" type="sibTrans" cxnId="{9862AF69-DE6F-484F-8AC5-4EED3B4C115A}">
      <dgm:prSet/>
      <dgm:spPr/>
      <dgm:t>
        <a:bodyPr/>
        <a:lstStyle/>
        <a:p>
          <a:endParaRPr lang="en-US"/>
        </a:p>
      </dgm:t>
    </dgm:pt>
    <dgm:pt modelId="{AD4F6F1B-51B3-6049-A15E-DFD245BB089A}">
      <dgm:prSet phldrT="[Text]" custT="1"/>
      <dgm:spPr/>
      <dgm:t>
        <a:bodyPr/>
        <a:lstStyle/>
        <a:p>
          <a:r>
            <a:rPr lang="en-US" sz="2800" dirty="0" smtClean="0">
              <a:latin typeface="Cambria"/>
            </a:rPr>
            <a:t>Training &amp; professional development </a:t>
          </a:r>
          <a:endParaRPr lang="en-US" sz="2800" dirty="0">
            <a:latin typeface="Cambria"/>
          </a:endParaRPr>
        </a:p>
      </dgm:t>
    </dgm:pt>
    <dgm:pt modelId="{B7A8A641-911F-184A-BD93-2B7C37261D90}" type="parTrans" cxnId="{5EFCD338-7A3E-E146-95E0-AE3A1E0E0498}">
      <dgm:prSet/>
      <dgm:spPr/>
      <dgm:t>
        <a:bodyPr/>
        <a:lstStyle/>
        <a:p>
          <a:endParaRPr lang="en-US"/>
        </a:p>
      </dgm:t>
    </dgm:pt>
    <dgm:pt modelId="{F4E7DAB9-F6F2-664D-9E9F-9FD545612365}" type="sibTrans" cxnId="{5EFCD338-7A3E-E146-95E0-AE3A1E0E0498}">
      <dgm:prSet/>
      <dgm:spPr/>
      <dgm:t>
        <a:bodyPr/>
        <a:lstStyle/>
        <a:p>
          <a:endParaRPr lang="en-US"/>
        </a:p>
      </dgm:t>
    </dgm:pt>
    <dgm:pt modelId="{58D357E9-3869-464C-A9EC-439C51FB7B66}">
      <dgm:prSet phldrT="[Text]" custT="1"/>
      <dgm:spPr/>
      <dgm:t>
        <a:bodyPr/>
        <a:lstStyle/>
        <a:p>
          <a:r>
            <a:rPr lang="en-US" sz="2800" dirty="0" smtClean="0">
              <a:latin typeface="Cambria"/>
            </a:rPr>
            <a:t>Implement new school schedule that prioritizes collaboration</a:t>
          </a:r>
          <a:endParaRPr lang="en-US" sz="2800" dirty="0">
            <a:latin typeface="Cambria"/>
          </a:endParaRPr>
        </a:p>
      </dgm:t>
    </dgm:pt>
    <dgm:pt modelId="{37CB1353-8FFA-2A45-823A-1AAC13479AD9}" type="parTrans" cxnId="{205A10D5-4DFA-124A-BF1E-1232CEE56D31}">
      <dgm:prSet/>
      <dgm:spPr/>
      <dgm:t>
        <a:bodyPr/>
        <a:lstStyle/>
        <a:p>
          <a:endParaRPr lang="en-US"/>
        </a:p>
      </dgm:t>
    </dgm:pt>
    <dgm:pt modelId="{B3FBDB89-CFB1-5A4D-A6D6-A32845D5CE15}" type="sibTrans" cxnId="{205A10D5-4DFA-124A-BF1E-1232CEE56D31}">
      <dgm:prSet/>
      <dgm:spPr/>
      <dgm:t>
        <a:bodyPr/>
        <a:lstStyle/>
        <a:p>
          <a:endParaRPr lang="en-US"/>
        </a:p>
      </dgm:t>
    </dgm:pt>
    <dgm:pt modelId="{FD7DF9BE-E474-4846-9827-9DC85619A975}">
      <dgm:prSet phldrT="[Text]" custT="1"/>
      <dgm:spPr/>
      <dgm:t>
        <a:bodyPr/>
        <a:lstStyle/>
        <a:p>
          <a:r>
            <a:rPr lang="en-US" sz="2400" b="1" dirty="0" smtClean="0">
              <a:latin typeface="Cambria"/>
            </a:rPr>
            <a:t>Writing across the curriculum</a:t>
          </a:r>
          <a:endParaRPr lang="en-US" sz="2400" b="1" dirty="0">
            <a:latin typeface="Cambria"/>
          </a:endParaRPr>
        </a:p>
      </dgm:t>
    </dgm:pt>
    <dgm:pt modelId="{AE69E99E-ED5F-A840-8CED-5DD77B8EB15C}" type="sibTrans" cxnId="{62848F56-D1CD-C647-BC93-E27B849B12B0}">
      <dgm:prSet/>
      <dgm:spPr/>
      <dgm:t>
        <a:bodyPr/>
        <a:lstStyle/>
        <a:p>
          <a:endParaRPr lang="en-US"/>
        </a:p>
      </dgm:t>
    </dgm:pt>
    <dgm:pt modelId="{EBBDDE63-9C98-4146-BC19-7DCC16104AF7}" type="parTrans" cxnId="{62848F56-D1CD-C647-BC93-E27B849B12B0}">
      <dgm:prSet/>
      <dgm:spPr/>
      <dgm:t>
        <a:bodyPr/>
        <a:lstStyle/>
        <a:p>
          <a:endParaRPr lang="en-US"/>
        </a:p>
      </dgm:t>
    </dgm:pt>
    <dgm:pt modelId="{D0F77CA7-1DE8-B54D-8CB9-29F81DBC556E}" type="pres">
      <dgm:prSet presAssocID="{E8460471-4861-4C4D-AF10-913A429D6BC4}" presName="compositeShape" presStyleCnt="0">
        <dgm:presLayoutVars>
          <dgm:chMax val="7"/>
          <dgm:dir/>
          <dgm:resizeHandles val="exact"/>
        </dgm:presLayoutVars>
      </dgm:prSet>
      <dgm:spPr/>
    </dgm:pt>
    <dgm:pt modelId="{F9A100D1-59DD-1D4E-9F56-CFF1BDE44320}" type="pres">
      <dgm:prSet presAssocID="{E8460471-4861-4C4D-AF10-913A429D6BC4}" presName="wedge1" presStyleLbl="node1" presStyleIdx="0" presStyleCnt="6"/>
      <dgm:spPr/>
      <dgm:t>
        <a:bodyPr/>
        <a:lstStyle/>
        <a:p>
          <a:endParaRPr lang="en-US"/>
        </a:p>
      </dgm:t>
    </dgm:pt>
    <dgm:pt modelId="{0BA1E9C2-9DE5-184A-9594-EC3B8E9DF480}" type="pres">
      <dgm:prSet presAssocID="{E8460471-4861-4C4D-AF10-913A429D6BC4}" presName="wedge1Tx" presStyleLbl="node1" presStyleIdx="0" presStyleCnt="6">
        <dgm:presLayoutVars>
          <dgm:chMax val="0"/>
          <dgm:chPref val="0"/>
          <dgm:bulletEnabled val="1"/>
        </dgm:presLayoutVars>
      </dgm:prSet>
      <dgm:spPr/>
      <dgm:t>
        <a:bodyPr/>
        <a:lstStyle/>
        <a:p>
          <a:endParaRPr lang="en-US"/>
        </a:p>
      </dgm:t>
    </dgm:pt>
    <dgm:pt modelId="{B7D1F0BF-CE16-2C4A-A2A7-0FD642BB8822}" type="pres">
      <dgm:prSet presAssocID="{E8460471-4861-4C4D-AF10-913A429D6BC4}" presName="wedge2" presStyleLbl="node1" presStyleIdx="1" presStyleCnt="6"/>
      <dgm:spPr/>
      <dgm:t>
        <a:bodyPr/>
        <a:lstStyle/>
        <a:p>
          <a:endParaRPr lang="en-US"/>
        </a:p>
      </dgm:t>
    </dgm:pt>
    <dgm:pt modelId="{09A1FFD9-0A7B-9142-8EE0-AE2F7803BC57}" type="pres">
      <dgm:prSet presAssocID="{E8460471-4861-4C4D-AF10-913A429D6BC4}" presName="wedge2Tx" presStyleLbl="node1" presStyleIdx="1" presStyleCnt="6">
        <dgm:presLayoutVars>
          <dgm:chMax val="0"/>
          <dgm:chPref val="0"/>
          <dgm:bulletEnabled val="1"/>
        </dgm:presLayoutVars>
      </dgm:prSet>
      <dgm:spPr/>
      <dgm:t>
        <a:bodyPr/>
        <a:lstStyle/>
        <a:p>
          <a:endParaRPr lang="en-US"/>
        </a:p>
      </dgm:t>
    </dgm:pt>
    <dgm:pt modelId="{B17717E0-E9F2-7740-8834-81173449D377}" type="pres">
      <dgm:prSet presAssocID="{E8460471-4861-4C4D-AF10-913A429D6BC4}" presName="wedge3" presStyleLbl="node1" presStyleIdx="2" presStyleCnt="6"/>
      <dgm:spPr/>
      <dgm:t>
        <a:bodyPr/>
        <a:lstStyle/>
        <a:p>
          <a:endParaRPr lang="en-US"/>
        </a:p>
      </dgm:t>
    </dgm:pt>
    <dgm:pt modelId="{ED3DC343-5252-7648-81E2-00E8E69FFA7C}" type="pres">
      <dgm:prSet presAssocID="{E8460471-4861-4C4D-AF10-913A429D6BC4}" presName="wedge3Tx" presStyleLbl="node1" presStyleIdx="2" presStyleCnt="6">
        <dgm:presLayoutVars>
          <dgm:chMax val="0"/>
          <dgm:chPref val="0"/>
          <dgm:bulletEnabled val="1"/>
        </dgm:presLayoutVars>
      </dgm:prSet>
      <dgm:spPr/>
      <dgm:t>
        <a:bodyPr/>
        <a:lstStyle/>
        <a:p>
          <a:endParaRPr lang="en-US"/>
        </a:p>
      </dgm:t>
    </dgm:pt>
    <dgm:pt modelId="{0B4A79FE-193A-8E4B-B134-D3D65907A58E}" type="pres">
      <dgm:prSet presAssocID="{E8460471-4861-4C4D-AF10-913A429D6BC4}" presName="wedge4" presStyleLbl="node1" presStyleIdx="3" presStyleCnt="6"/>
      <dgm:spPr/>
      <dgm:t>
        <a:bodyPr/>
        <a:lstStyle/>
        <a:p>
          <a:endParaRPr lang="en-US"/>
        </a:p>
      </dgm:t>
    </dgm:pt>
    <dgm:pt modelId="{113954CB-E395-B04B-B24C-BB23EDF84DEA}" type="pres">
      <dgm:prSet presAssocID="{E8460471-4861-4C4D-AF10-913A429D6BC4}" presName="wedge4Tx" presStyleLbl="node1" presStyleIdx="3" presStyleCnt="6">
        <dgm:presLayoutVars>
          <dgm:chMax val="0"/>
          <dgm:chPref val="0"/>
          <dgm:bulletEnabled val="1"/>
        </dgm:presLayoutVars>
      </dgm:prSet>
      <dgm:spPr/>
      <dgm:t>
        <a:bodyPr/>
        <a:lstStyle/>
        <a:p>
          <a:endParaRPr lang="en-US"/>
        </a:p>
      </dgm:t>
    </dgm:pt>
    <dgm:pt modelId="{B3357274-D0B8-574F-B3C4-0BEDEE6F1684}" type="pres">
      <dgm:prSet presAssocID="{E8460471-4861-4C4D-AF10-913A429D6BC4}" presName="wedge5" presStyleLbl="node1" presStyleIdx="4" presStyleCnt="6"/>
      <dgm:spPr/>
      <dgm:t>
        <a:bodyPr/>
        <a:lstStyle/>
        <a:p>
          <a:endParaRPr lang="en-US"/>
        </a:p>
      </dgm:t>
    </dgm:pt>
    <dgm:pt modelId="{AEAD2E77-1AF3-834C-98E4-6D3699461847}" type="pres">
      <dgm:prSet presAssocID="{E8460471-4861-4C4D-AF10-913A429D6BC4}" presName="wedge5Tx" presStyleLbl="node1" presStyleIdx="4" presStyleCnt="6">
        <dgm:presLayoutVars>
          <dgm:chMax val="0"/>
          <dgm:chPref val="0"/>
          <dgm:bulletEnabled val="1"/>
        </dgm:presLayoutVars>
      </dgm:prSet>
      <dgm:spPr/>
      <dgm:t>
        <a:bodyPr/>
        <a:lstStyle/>
        <a:p>
          <a:endParaRPr lang="en-US"/>
        </a:p>
      </dgm:t>
    </dgm:pt>
    <dgm:pt modelId="{E6D08E0C-4EA5-1844-969B-569C0B26827C}" type="pres">
      <dgm:prSet presAssocID="{E8460471-4861-4C4D-AF10-913A429D6BC4}" presName="wedge6" presStyleLbl="node1" presStyleIdx="5" presStyleCnt="6"/>
      <dgm:spPr/>
      <dgm:t>
        <a:bodyPr/>
        <a:lstStyle/>
        <a:p>
          <a:endParaRPr lang="en-US"/>
        </a:p>
      </dgm:t>
    </dgm:pt>
    <dgm:pt modelId="{91AA74FB-A9EC-354A-85AA-37DE3CBE5BE4}" type="pres">
      <dgm:prSet presAssocID="{E8460471-4861-4C4D-AF10-913A429D6BC4}" presName="wedge6Tx" presStyleLbl="node1" presStyleIdx="5" presStyleCnt="6">
        <dgm:presLayoutVars>
          <dgm:chMax val="0"/>
          <dgm:chPref val="0"/>
          <dgm:bulletEnabled val="1"/>
        </dgm:presLayoutVars>
      </dgm:prSet>
      <dgm:spPr/>
      <dgm:t>
        <a:bodyPr/>
        <a:lstStyle/>
        <a:p>
          <a:endParaRPr lang="en-US"/>
        </a:p>
      </dgm:t>
    </dgm:pt>
  </dgm:ptLst>
  <dgm:cxnLst>
    <dgm:cxn modelId="{E04773D8-1734-3C42-8F3C-84D4312B72A5}" type="presOf" srcId="{68F9A527-E378-954F-AF84-739A5E7DFEAF}" destId="{B7D1F0BF-CE16-2C4A-A2A7-0FD642BB8822}" srcOrd="0" destOrd="0" presId="urn:microsoft.com/office/officeart/2005/8/layout/chart3"/>
    <dgm:cxn modelId="{62848F56-D1CD-C647-BC93-E27B849B12B0}" srcId="{E8460471-4861-4C4D-AF10-913A429D6BC4}" destId="{FD7DF9BE-E474-4846-9827-9DC85619A975}" srcOrd="0" destOrd="0" parTransId="{EBBDDE63-9C98-4146-BC19-7DCC16104AF7}" sibTransId="{AE69E99E-ED5F-A840-8CED-5DD77B8EB15C}"/>
    <dgm:cxn modelId="{85A4698E-2052-4D43-A045-B47491083345}" type="presOf" srcId="{C7CF977A-0937-DE41-B4D5-1F0617A4FB07}" destId="{113954CB-E395-B04B-B24C-BB23EDF84DEA}" srcOrd="1" destOrd="0" presId="urn:microsoft.com/office/officeart/2005/8/layout/chart3"/>
    <dgm:cxn modelId="{5B83864C-A4F8-9E42-937B-8F873B9ADD64}" type="presOf" srcId="{E8460471-4861-4C4D-AF10-913A429D6BC4}" destId="{D0F77CA7-1DE8-B54D-8CB9-29F81DBC556E}" srcOrd="0" destOrd="0" presId="urn:microsoft.com/office/officeart/2005/8/layout/chart3"/>
    <dgm:cxn modelId="{75D7356C-1738-B941-8117-BA78E78488AC}" type="presOf" srcId="{68F9A527-E378-954F-AF84-739A5E7DFEAF}" destId="{09A1FFD9-0A7B-9142-8EE0-AE2F7803BC57}" srcOrd="1" destOrd="0" presId="urn:microsoft.com/office/officeart/2005/8/layout/chart3"/>
    <dgm:cxn modelId="{9862AF69-DE6F-484F-8AC5-4EED3B4C115A}" srcId="{E8460471-4861-4C4D-AF10-913A429D6BC4}" destId="{3CED5755-BCAE-984D-A579-D25C7198FE56}" srcOrd="4" destOrd="0" parTransId="{F9A0C621-1197-324D-8310-EBBEDF5DF264}" sibTransId="{2C14163F-E6EA-984C-AE56-BFC3201490D2}"/>
    <dgm:cxn modelId="{D506B3E5-D78E-C045-9227-2304A2F0CFE2}" type="presOf" srcId="{FD7DF9BE-E474-4846-9827-9DC85619A975}" destId="{0BA1E9C2-9DE5-184A-9594-EC3B8E9DF480}" srcOrd="1" destOrd="0" presId="urn:microsoft.com/office/officeart/2005/8/layout/chart3"/>
    <dgm:cxn modelId="{5EFCD338-7A3E-E146-95E0-AE3A1E0E0498}" srcId="{E8460471-4861-4C4D-AF10-913A429D6BC4}" destId="{AD4F6F1B-51B3-6049-A15E-DFD245BB089A}" srcOrd="5" destOrd="0" parTransId="{B7A8A641-911F-184A-BD93-2B7C37261D90}" sibTransId="{F4E7DAB9-F6F2-664D-9E9F-9FD545612365}"/>
    <dgm:cxn modelId="{CE2388BA-8401-2542-A353-0654250CE430}" srcId="{E8460471-4861-4C4D-AF10-913A429D6BC4}" destId="{68F9A527-E378-954F-AF84-739A5E7DFEAF}" srcOrd="1" destOrd="0" parTransId="{66374F18-5259-624F-8093-6204FBEC4459}" sibTransId="{73E0E7B8-05B2-F848-9388-CA7D621F803F}"/>
    <dgm:cxn modelId="{A28E2EBA-D770-7643-8B1B-2D251C7D5FD9}" type="presOf" srcId="{AD4F6F1B-51B3-6049-A15E-DFD245BB089A}" destId="{91AA74FB-A9EC-354A-85AA-37DE3CBE5BE4}" srcOrd="1" destOrd="0" presId="urn:microsoft.com/office/officeart/2005/8/layout/chart3"/>
    <dgm:cxn modelId="{151CA0C3-0411-9B4B-8E74-955064ED943B}" type="presOf" srcId="{FD7DF9BE-E474-4846-9827-9DC85619A975}" destId="{F9A100D1-59DD-1D4E-9F56-CFF1BDE44320}" srcOrd="0" destOrd="0" presId="urn:microsoft.com/office/officeart/2005/8/layout/chart3"/>
    <dgm:cxn modelId="{45F183B8-A99D-6649-B4A5-EE4BE9F04AEE}" type="presOf" srcId="{3CED5755-BCAE-984D-A579-D25C7198FE56}" destId="{B3357274-D0B8-574F-B3C4-0BEDEE6F1684}" srcOrd="0" destOrd="0" presId="urn:microsoft.com/office/officeart/2005/8/layout/chart3"/>
    <dgm:cxn modelId="{A4868115-BB8D-AB46-A034-312622DA9C52}" type="presOf" srcId="{3CED5755-BCAE-984D-A579-D25C7198FE56}" destId="{AEAD2E77-1AF3-834C-98E4-6D3699461847}" srcOrd="1" destOrd="0" presId="urn:microsoft.com/office/officeart/2005/8/layout/chart3"/>
    <dgm:cxn modelId="{A382080C-291A-B240-A98B-C546C4AA1198}" type="presOf" srcId="{C7CF977A-0937-DE41-B4D5-1F0617A4FB07}" destId="{0B4A79FE-193A-8E4B-B134-D3D65907A58E}" srcOrd="0" destOrd="0" presId="urn:microsoft.com/office/officeart/2005/8/layout/chart3"/>
    <dgm:cxn modelId="{205A10D5-4DFA-124A-BF1E-1232CEE56D31}" srcId="{E8460471-4861-4C4D-AF10-913A429D6BC4}" destId="{58D357E9-3869-464C-A9EC-439C51FB7B66}" srcOrd="2" destOrd="0" parTransId="{37CB1353-8FFA-2A45-823A-1AAC13479AD9}" sibTransId="{B3FBDB89-CFB1-5A4D-A6D6-A32845D5CE15}"/>
    <dgm:cxn modelId="{5D3047C1-79B3-0046-A409-86083657E01D}" type="presOf" srcId="{58D357E9-3869-464C-A9EC-439C51FB7B66}" destId="{ED3DC343-5252-7648-81E2-00E8E69FFA7C}" srcOrd="1" destOrd="0" presId="urn:microsoft.com/office/officeart/2005/8/layout/chart3"/>
    <dgm:cxn modelId="{2A3EBAAF-A227-5145-AEED-567082330EC2}" type="presOf" srcId="{58D357E9-3869-464C-A9EC-439C51FB7B66}" destId="{B17717E0-E9F2-7740-8834-81173449D377}" srcOrd="0" destOrd="0" presId="urn:microsoft.com/office/officeart/2005/8/layout/chart3"/>
    <dgm:cxn modelId="{61AC2727-70D7-214F-817F-D6F02131C8A4}" type="presOf" srcId="{AD4F6F1B-51B3-6049-A15E-DFD245BB089A}" destId="{E6D08E0C-4EA5-1844-969B-569C0B26827C}" srcOrd="0" destOrd="0" presId="urn:microsoft.com/office/officeart/2005/8/layout/chart3"/>
    <dgm:cxn modelId="{0FBD354B-76E8-C149-AA04-9F78E36AB30B}" srcId="{E8460471-4861-4C4D-AF10-913A429D6BC4}" destId="{C7CF977A-0937-DE41-B4D5-1F0617A4FB07}" srcOrd="3" destOrd="0" parTransId="{ACADF759-EF23-C744-A73D-EC64E280DEE9}" sibTransId="{4987B32A-2B62-744B-9BAF-A3F30B44E437}"/>
    <dgm:cxn modelId="{E7844EA4-98A0-9149-9D75-718A6C66BAF7}" type="presParOf" srcId="{D0F77CA7-1DE8-B54D-8CB9-29F81DBC556E}" destId="{F9A100D1-59DD-1D4E-9F56-CFF1BDE44320}" srcOrd="0" destOrd="0" presId="urn:microsoft.com/office/officeart/2005/8/layout/chart3"/>
    <dgm:cxn modelId="{70484861-25E8-D144-BDB9-A71E89D4B7C5}" type="presParOf" srcId="{D0F77CA7-1DE8-B54D-8CB9-29F81DBC556E}" destId="{0BA1E9C2-9DE5-184A-9594-EC3B8E9DF480}" srcOrd="1" destOrd="0" presId="urn:microsoft.com/office/officeart/2005/8/layout/chart3"/>
    <dgm:cxn modelId="{B8809D77-8F20-E444-8AD5-3284942A43A8}" type="presParOf" srcId="{D0F77CA7-1DE8-B54D-8CB9-29F81DBC556E}" destId="{B7D1F0BF-CE16-2C4A-A2A7-0FD642BB8822}" srcOrd="2" destOrd="0" presId="urn:microsoft.com/office/officeart/2005/8/layout/chart3"/>
    <dgm:cxn modelId="{09FF7839-078A-C040-81FE-B2C4530E2A40}" type="presParOf" srcId="{D0F77CA7-1DE8-B54D-8CB9-29F81DBC556E}" destId="{09A1FFD9-0A7B-9142-8EE0-AE2F7803BC57}" srcOrd="3" destOrd="0" presId="urn:microsoft.com/office/officeart/2005/8/layout/chart3"/>
    <dgm:cxn modelId="{E7D8BB0F-2B5B-8E4C-AF17-2B2225135B29}" type="presParOf" srcId="{D0F77CA7-1DE8-B54D-8CB9-29F81DBC556E}" destId="{B17717E0-E9F2-7740-8834-81173449D377}" srcOrd="4" destOrd="0" presId="urn:microsoft.com/office/officeart/2005/8/layout/chart3"/>
    <dgm:cxn modelId="{1601BF8A-E20F-4F43-9221-096AA4E755DF}" type="presParOf" srcId="{D0F77CA7-1DE8-B54D-8CB9-29F81DBC556E}" destId="{ED3DC343-5252-7648-81E2-00E8E69FFA7C}" srcOrd="5" destOrd="0" presId="urn:microsoft.com/office/officeart/2005/8/layout/chart3"/>
    <dgm:cxn modelId="{57FF84B8-318D-E246-8400-7297D1BB5846}" type="presParOf" srcId="{D0F77CA7-1DE8-B54D-8CB9-29F81DBC556E}" destId="{0B4A79FE-193A-8E4B-B134-D3D65907A58E}" srcOrd="6" destOrd="0" presId="urn:microsoft.com/office/officeart/2005/8/layout/chart3"/>
    <dgm:cxn modelId="{1C60A6A9-2390-AE45-9493-D06BFF626BEC}" type="presParOf" srcId="{D0F77CA7-1DE8-B54D-8CB9-29F81DBC556E}" destId="{113954CB-E395-B04B-B24C-BB23EDF84DEA}" srcOrd="7" destOrd="0" presId="urn:microsoft.com/office/officeart/2005/8/layout/chart3"/>
    <dgm:cxn modelId="{36BAA441-ACFF-C548-AA4A-142AFED62060}" type="presParOf" srcId="{D0F77CA7-1DE8-B54D-8CB9-29F81DBC556E}" destId="{B3357274-D0B8-574F-B3C4-0BEDEE6F1684}" srcOrd="8" destOrd="0" presId="urn:microsoft.com/office/officeart/2005/8/layout/chart3"/>
    <dgm:cxn modelId="{9DAEF0B0-3B37-804F-947F-C9A24039EB61}" type="presParOf" srcId="{D0F77CA7-1DE8-B54D-8CB9-29F81DBC556E}" destId="{AEAD2E77-1AF3-834C-98E4-6D3699461847}" srcOrd="9" destOrd="0" presId="urn:microsoft.com/office/officeart/2005/8/layout/chart3"/>
    <dgm:cxn modelId="{9B1FC07E-F188-2D48-B541-399F2F0E5239}" type="presParOf" srcId="{D0F77CA7-1DE8-B54D-8CB9-29F81DBC556E}" destId="{E6D08E0C-4EA5-1844-969B-569C0B26827C}" srcOrd="10" destOrd="0" presId="urn:microsoft.com/office/officeart/2005/8/layout/chart3"/>
    <dgm:cxn modelId="{6FB6320A-C403-C94B-AB2A-76561E160A60}" type="presParOf" srcId="{D0F77CA7-1DE8-B54D-8CB9-29F81DBC556E}" destId="{91AA74FB-A9EC-354A-85AA-37DE3CBE5BE4}" srcOrd="11" destOrd="0" presId="urn:microsoft.com/office/officeart/2005/8/layout/chart3"/>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5E4555-B6D8-3C4D-85D4-7D888825540C}" type="doc">
      <dgm:prSet loTypeId="urn:microsoft.com/office/officeart/2005/8/layout/target2" loCatId="relationship" qsTypeId="urn:microsoft.com/office/officeart/2005/8/quickstyle/simple4" qsCatId="simple" csTypeId="urn:microsoft.com/office/officeart/2005/8/colors/accent0_1" csCatId="mainScheme" phldr="1"/>
      <dgm:spPr/>
      <dgm:t>
        <a:bodyPr/>
        <a:lstStyle/>
        <a:p>
          <a:endParaRPr lang="en-US"/>
        </a:p>
      </dgm:t>
    </dgm:pt>
    <dgm:pt modelId="{52637241-A573-0D4B-8A03-2EB4F3514852}">
      <dgm:prSet phldrT="[Text]" custT="1"/>
      <dgm:spPr>
        <a:ln>
          <a:solidFill>
            <a:schemeClr val="tx1"/>
          </a:solidFill>
        </a:ln>
      </dgm:spPr>
      <dgm:t>
        <a:bodyPr/>
        <a:lstStyle/>
        <a:p>
          <a:r>
            <a:rPr lang="en-US" sz="2600" b="1" dirty="0" smtClean="0">
              <a:latin typeface="Cambria"/>
              <a:cs typeface="Cambria"/>
            </a:rPr>
            <a:t>Prior to 2011</a:t>
          </a:r>
          <a:endParaRPr lang="en-US" sz="2600" b="1" dirty="0">
            <a:latin typeface="Cambria"/>
            <a:cs typeface="Cambria"/>
          </a:endParaRPr>
        </a:p>
      </dgm:t>
    </dgm:pt>
    <dgm:pt modelId="{1B73A89C-60BB-094F-B762-10E6C2EE002E}" type="parTrans" cxnId="{DDE0ADCA-EDDC-F94F-9FDA-EB981F4BFFDE}">
      <dgm:prSet/>
      <dgm:spPr/>
      <dgm:t>
        <a:bodyPr/>
        <a:lstStyle/>
        <a:p>
          <a:endParaRPr lang="en-US"/>
        </a:p>
      </dgm:t>
    </dgm:pt>
    <dgm:pt modelId="{530CCCB4-2D96-F64B-BC7B-DC086EA84447}" type="sibTrans" cxnId="{DDE0ADCA-EDDC-F94F-9FDA-EB981F4BFFDE}">
      <dgm:prSet/>
      <dgm:spPr/>
      <dgm:t>
        <a:bodyPr/>
        <a:lstStyle/>
        <a:p>
          <a:endParaRPr lang="en-US"/>
        </a:p>
      </dgm:t>
    </dgm:pt>
    <dgm:pt modelId="{D056DB13-7E8F-C04E-BEA4-491AC4D06CBB}">
      <dgm:prSet phldrT="[Text]" custT="1"/>
      <dgm:spPr>
        <a:ln>
          <a:solidFill>
            <a:schemeClr val="tx1"/>
          </a:solidFill>
        </a:ln>
      </dgm:spPr>
      <dgm:t>
        <a:bodyPr/>
        <a:lstStyle/>
        <a:p>
          <a:r>
            <a:rPr lang="en-US" sz="2600" b="1" dirty="0" smtClean="0">
              <a:latin typeface="Cambria"/>
              <a:cs typeface="Cambria"/>
            </a:rPr>
            <a:t>2011-2012</a:t>
          </a:r>
          <a:endParaRPr lang="en-US" sz="2600" b="1" dirty="0">
            <a:latin typeface="Cambria"/>
            <a:cs typeface="Cambria"/>
          </a:endParaRPr>
        </a:p>
      </dgm:t>
    </dgm:pt>
    <dgm:pt modelId="{05BA2C33-E7B3-B249-B358-E96E8851D7FF}" type="parTrans" cxnId="{D6B26555-BACB-B643-96CF-865A3D427931}">
      <dgm:prSet/>
      <dgm:spPr/>
      <dgm:t>
        <a:bodyPr/>
        <a:lstStyle/>
        <a:p>
          <a:endParaRPr lang="en-US"/>
        </a:p>
      </dgm:t>
    </dgm:pt>
    <dgm:pt modelId="{94A8E5EC-180C-644D-95F9-560E5E64A1E6}" type="sibTrans" cxnId="{D6B26555-BACB-B643-96CF-865A3D427931}">
      <dgm:prSet/>
      <dgm:spPr/>
      <dgm:t>
        <a:bodyPr/>
        <a:lstStyle/>
        <a:p>
          <a:endParaRPr lang="en-US"/>
        </a:p>
      </dgm:t>
    </dgm:pt>
    <dgm:pt modelId="{144ECBE3-7EE7-8847-81FB-7390616DF9EF}">
      <dgm:prSet phldrT="[Text]" custT="1"/>
      <dgm:spPr/>
      <dgm:t>
        <a:bodyPr/>
        <a:lstStyle/>
        <a:p>
          <a:r>
            <a:rPr lang="en-US" sz="2600" i="1" dirty="0" smtClean="0">
              <a:latin typeface="Cambria"/>
              <a:cs typeface="Cambria"/>
            </a:rPr>
            <a:t>Writing Across the Curriculum pilot</a:t>
          </a:r>
          <a:endParaRPr lang="en-US" sz="2600" i="1" dirty="0">
            <a:latin typeface="Cambria"/>
            <a:cs typeface="Cambria"/>
          </a:endParaRPr>
        </a:p>
      </dgm:t>
    </dgm:pt>
    <dgm:pt modelId="{075EAD38-A596-6447-B29E-B8298DB7C2B4}" type="parTrans" cxnId="{8C7C84CE-306C-2842-A9B9-2FBAEDD6D406}">
      <dgm:prSet/>
      <dgm:spPr/>
      <dgm:t>
        <a:bodyPr/>
        <a:lstStyle/>
        <a:p>
          <a:endParaRPr lang="en-US"/>
        </a:p>
      </dgm:t>
    </dgm:pt>
    <dgm:pt modelId="{F6295894-8D9F-EB49-9BE4-97C110D736F2}" type="sibTrans" cxnId="{8C7C84CE-306C-2842-A9B9-2FBAEDD6D406}">
      <dgm:prSet/>
      <dgm:spPr/>
      <dgm:t>
        <a:bodyPr/>
        <a:lstStyle/>
        <a:p>
          <a:endParaRPr lang="en-US"/>
        </a:p>
      </dgm:t>
    </dgm:pt>
    <dgm:pt modelId="{09203C3B-2E02-EF4A-AA61-556FEAF42E5F}">
      <dgm:prSet phldrT="[Text]" custT="1"/>
      <dgm:spPr/>
      <dgm:t>
        <a:bodyPr/>
        <a:lstStyle/>
        <a:p>
          <a:r>
            <a:rPr lang="en-US" sz="2600" i="1" dirty="0" smtClean="0">
              <a:latin typeface="Cambria"/>
              <a:cs typeface="Cambria"/>
            </a:rPr>
            <a:t>Writing Workshop in ELA Rollout</a:t>
          </a:r>
          <a:endParaRPr lang="en-US" sz="2600" i="1" dirty="0">
            <a:latin typeface="Cambria"/>
            <a:cs typeface="Cambria"/>
          </a:endParaRPr>
        </a:p>
      </dgm:t>
    </dgm:pt>
    <dgm:pt modelId="{7BFE6A2A-E63E-C544-99D3-F85A6BCC93FC}" type="parTrans" cxnId="{0979388E-E39F-3541-9725-5C1B7C0967B9}">
      <dgm:prSet/>
      <dgm:spPr/>
      <dgm:t>
        <a:bodyPr/>
        <a:lstStyle/>
        <a:p>
          <a:endParaRPr lang="en-US"/>
        </a:p>
      </dgm:t>
    </dgm:pt>
    <dgm:pt modelId="{14978EA2-0E9E-9D4B-937D-4A0F623D2BE0}" type="sibTrans" cxnId="{0979388E-E39F-3541-9725-5C1B7C0967B9}">
      <dgm:prSet/>
      <dgm:spPr/>
      <dgm:t>
        <a:bodyPr/>
        <a:lstStyle/>
        <a:p>
          <a:endParaRPr lang="en-US"/>
        </a:p>
      </dgm:t>
    </dgm:pt>
    <dgm:pt modelId="{8AE190CC-E259-D141-A2B3-93736C6FE2CD}">
      <dgm:prSet phldrT="[Text]" custT="1"/>
      <dgm:spPr>
        <a:ln>
          <a:solidFill>
            <a:schemeClr val="tx1"/>
          </a:solidFill>
        </a:ln>
      </dgm:spPr>
      <dgm:t>
        <a:bodyPr/>
        <a:lstStyle/>
        <a:p>
          <a:pPr>
            <a:lnSpc>
              <a:spcPct val="70000"/>
            </a:lnSpc>
          </a:pPr>
          <a:r>
            <a:rPr lang="en-US" sz="2600" b="1" dirty="0" smtClean="0">
              <a:latin typeface="Cambria"/>
              <a:cs typeface="Cambria"/>
            </a:rPr>
            <a:t>2012-</a:t>
          </a:r>
        </a:p>
        <a:p>
          <a:pPr>
            <a:lnSpc>
              <a:spcPct val="70000"/>
            </a:lnSpc>
          </a:pPr>
          <a:r>
            <a:rPr lang="en-US" sz="2600" b="1" dirty="0" smtClean="0">
              <a:latin typeface="Cambria"/>
              <a:cs typeface="Cambria"/>
            </a:rPr>
            <a:t>2013</a:t>
          </a:r>
          <a:endParaRPr lang="en-US" sz="2600" b="1" dirty="0">
            <a:latin typeface="Cambria"/>
            <a:cs typeface="Cambria"/>
          </a:endParaRPr>
        </a:p>
      </dgm:t>
    </dgm:pt>
    <dgm:pt modelId="{7DE34D6B-3F67-3F45-A54C-61E8A09759A3}" type="parTrans" cxnId="{74E5E28A-4096-8F41-9C66-BDD8DC5C1E6E}">
      <dgm:prSet/>
      <dgm:spPr/>
      <dgm:t>
        <a:bodyPr/>
        <a:lstStyle/>
        <a:p>
          <a:endParaRPr lang="en-US"/>
        </a:p>
      </dgm:t>
    </dgm:pt>
    <dgm:pt modelId="{D2E87DE4-BA7E-B742-917F-93E66C49A45F}" type="sibTrans" cxnId="{74E5E28A-4096-8F41-9C66-BDD8DC5C1E6E}">
      <dgm:prSet/>
      <dgm:spPr/>
      <dgm:t>
        <a:bodyPr/>
        <a:lstStyle/>
        <a:p>
          <a:endParaRPr lang="en-US"/>
        </a:p>
      </dgm:t>
    </dgm:pt>
    <dgm:pt modelId="{227F0B27-8F5B-C643-BFB8-B2FDC0EB9077}">
      <dgm:prSet phldrT="[Text]" custT="1"/>
      <dgm:spPr/>
      <dgm:t>
        <a:bodyPr/>
        <a:lstStyle/>
        <a:p>
          <a:r>
            <a:rPr lang="en-US" sz="2600" i="1" dirty="0" smtClean="0">
              <a:latin typeface="Cambria"/>
              <a:cs typeface="Cambria"/>
            </a:rPr>
            <a:t>Computer Literacy Programs</a:t>
          </a:r>
          <a:endParaRPr lang="en-US" sz="2600" i="1" dirty="0">
            <a:latin typeface="Cambria"/>
            <a:cs typeface="Cambria"/>
          </a:endParaRPr>
        </a:p>
      </dgm:t>
    </dgm:pt>
    <dgm:pt modelId="{DDBFC3EC-9A41-8141-9F8E-65A52BBD704F}" type="parTrans" cxnId="{828BB2DB-6BBA-3C43-9FAE-D142C189FE33}">
      <dgm:prSet/>
      <dgm:spPr/>
      <dgm:t>
        <a:bodyPr/>
        <a:lstStyle/>
        <a:p>
          <a:endParaRPr lang="en-US"/>
        </a:p>
      </dgm:t>
    </dgm:pt>
    <dgm:pt modelId="{8464C336-3117-8846-9826-89A5ABDFB773}" type="sibTrans" cxnId="{828BB2DB-6BBA-3C43-9FAE-D142C189FE33}">
      <dgm:prSet/>
      <dgm:spPr/>
      <dgm:t>
        <a:bodyPr/>
        <a:lstStyle/>
        <a:p>
          <a:endParaRPr lang="en-US"/>
        </a:p>
      </dgm:t>
    </dgm:pt>
    <dgm:pt modelId="{AEC53890-A072-3E41-986B-E1599B124526}">
      <dgm:prSet phldrT="[Text]" custT="1"/>
      <dgm:spPr/>
      <dgm:t>
        <a:bodyPr/>
        <a:lstStyle/>
        <a:p>
          <a:r>
            <a:rPr lang="en-US" sz="2600" i="1" dirty="0" smtClean="0">
              <a:latin typeface="Cambria"/>
              <a:cs typeface="Cambria"/>
            </a:rPr>
            <a:t>District-Wide Literacy Curriculum</a:t>
          </a:r>
          <a:endParaRPr lang="en-US" sz="2600" i="1" dirty="0">
            <a:latin typeface="Cambria"/>
            <a:cs typeface="Cambria"/>
          </a:endParaRPr>
        </a:p>
      </dgm:t>
    </dgm:pt>
    <dgm:pt modelId="{FBF96BAD-6D3B-4E4F-AC1E-38F71BEDAAC0}" type="parTrans" cxnId="{88AF6D2D-351C-D94B-BB20-04A794C65595}">
      <dgm:prSet/>
      <dgm:spPr/>
      <dgm:t>
        <a:bodyPr/>
        <a:lstStyle/>
        <a:p>
          <a:endParaRPr lang="en-US"/>
        </a:p>
      </dgm:t>
    </dgm:pt>
    <dgm:pt modelId="{94FF4467-2B98-FC4A-9071-07E69FB10E00}" type="sibTrans" cxnId="{88AF6D2D-351C-D94B-BB20-04A794C65595}">
      <dgm:prSet/>
      <dgm:spPr/>
      <dgm:t>
        <a:bodyPr/>
        <a:lstStyle/>
        <a:p>
          <a:endParaRPr lang="en-US"/>
        </a:p>
      </dgm:t>
    </dgm:pt>
    <dgm:pt modelId="{CDDE5709-0EE0-3043-8B0C-DF5DD230A733}" type="pres">
      <dgm:prSet presAssocID="{195E4555-B6D8-3C4D-85D4-7D888825540C}" presName="Name0" presStyleCnt="0">
        <dgm:presLayoutVars>
          <dgm:chMax val="3"/>
          <dgm:chPref val="1"/>
          <dgm:dir/>
          <dgm:animLvl val="lvl"/>
          <dgm:resizeHandles/>
        </dgm:presLayoutVars>
      </dgm:prSet>
      <dgm:spPr/>
      <dgm:t>
        <a:bodyPr/>
        <a:lstStyle/>
        <a:p>
          <a:endParaRPr lang="en-US"/>
        </a:p>
      </dgm:t>
    </dgm:pt>
    <dgm:pt modelId="{C29A36FF-E9DE-6A46-BE90-E879030C7B11}" type="pres">
      <dgm:prSet presAssocID="{195E4555-B6D8-3C4D-85D4-7D888825540C}" presName="outerBox" presStyleCnt="0"/>
      <dgm:spPr/>
    </dgm:pt>
    <dgm:pt modelId="{C73A4A48-081C-C44F-903A-21904224812E}" type="pres">
      <dgm:prSet presAssocID="{195E4555-B6D8-3C4D-85D4-7D888825540C}" presName="outerBoxParent" presStyleLbl="node1" presStyleIdx="0" presStyleCnt="3" custLinFactNeighborX="-5365" custLinFactNeighborY="-949"/>
      <dgm:spPr/>
      <dgm:t>
        <a:bodyPr/>
        <a:lstStyle/>
        <a:p>
          <a:endParaRPr lang="en-US"/>
        </a:p>
      </dgm:t>
    </dgm:pt>
    <dgm:pt modelId="{ECEA5808-67D7-1144-8CDB-017C31692342}" type="pres">
      <dgm:prSet presAssocID="{195E4555-B6D8-3C4D-85D4-7D888825540C}" presName="outerBoxChildren" presStyleCnt="0"/>
      <dgm:spPr/>
    </dgm:pt>
    <dgm:pt modelId="{16ECDFAE-7042-884E-A54E-6FCF186C5D5A}" type="pres">
      <dgm:prSet presAssocID="{227F0B27-8F5B-C643-BFB8-B2FDC0EB9077}" presName="oChild" presStyleLbl="fgAcc1" presStyleIdx="0" presStyleCnt="4" custLinFactY="-24898" custLinFactNeighborX="-6448" custLinFactNeighborY="-100000">
        <dgm:presLayoutVars>
          <dgm:bulletEnabled val="1"/>
        </dgm:presLayoutVars>
      </dgm:prSet>
      <dgm:spPr/>
      <dgm:t>
        <a:bodyPr/>
        <a:lstStyle/>
        <a:p>
          <a:endParaRPr lang="en-US"/>
        </a:p>
      </dgm:t>
    </dgm:pt>
    <dgm:pt modelId="{2771FE46-4578-A546-A8E4-CC17E0E5D7FF}" type="pres">
      <dgm:prSet presAssocID="{8464C336-3117-8846-9826-89A5ABDFB773}" presName="outerSibTrans" presStyleCnt="0"/>
      <dgm:spPr/>
    </dgm:pt>
    <dgm:pt modelId="{4D1E4722-8E2E-9646-A0B2-FB6D0556D571}" type="pres">
      <dgm:prSet presAssocID="{AEC53890-A072-3E41-986B-E1599B124526}" presName="oChild" presStyleLbl="fgAcc1" presStyleIdx="1" presStyleCnt="4" custLinFactY="-24898" custLinFactNeighborX="-6448" custLinFactNeighborY="-100000">
        <dgm:presLayoutVars>
          <dgm:bulletEnabled val="1"/>
        </dgm:presLayoutVars>
      </dgm:prSet>
      <dgm:spPr/>
      <dgm:t>
        <a:bodyPr/>
        <a:lstStyle/>
        <a:p>
          <a:endParaRPr lang="en-US"/>
        </a:p>
      </dgm:t>
    </dgm:pt>
    <dgm:pt modelId="{45DE714D-C494-D84C-8508-0B47B87E5476}" type="pres">
      <dgm:prSet presAssocID="{195E4555-B6D8-3C4D-85D4-7D888825540C}" presName="middleBox" presStyleCnt="0"/>
      <dgm:spPr/>
    </dgm:pt>
    <dgm:pt modelId="{D65FDC99-F78D-274D-A223-57B1A9BDB187}" type="pres">
      <dgm:prSet presAssocID="{195E4555-B6D8-3C4D-85D4-7D888825540C}" presName="middleBoxParent" presStyleLbl="node1" presStyleIdx="1" presStyleCnt="3" custScaleX="105427" custScaleY="84941" custLinFactNeighborX="-890" custLinFactNeighborY="-21190"/>
      <dgm:spPr/>
      <dgm:t>
        <a:bodyPr/>
        <a:lstStyle/>
        <a:p>
          <a:endParaRPr lang="en-US"/>
        </a:p>
      </dgm:t>
    </dgm:pt>
    <dgm:pt modelId="{0F69D759-1CA6-9941-8E3E-6A7BE575808B}" type="pres">
      <dgm:prSet presAssocID="{195E4555-B6D8-3C4D-85D4-7D888825540C}" presName="middleBoxChildren" presStyleCnt="0"/>
      <dgm:spPr/>
    </dgm:pt>
    <dgm:pt modelId="{52DC9283-4FEF-A84F-B8B2-3505317FBA01}" type="pres">
      <dgm:prSet presAssocID="{144ECBE3-7EE7-8847-81FB-7390616DF9EF}" presName="mChild" presStyleLbl="fgAcc1" presStyleIdx="2" presStyleCnt="4" custScaleX="141312" custScaleY="2000000" custLinFactY="-1681446" custLinFactNeighborX="-718" custLinFactNeighborY="-1700000">
        <dgm:presLayoutVars>
          <dgm:bulletEnabled val="1"/>
        </dgm:presLayoutVars>
      </dgm:prSet>
      <dgm:spPr/>
      <dgm:t>
        <a:bodyPr/>
        <a:lstStyle/>
        <a:p>
          <a:endParaRPr lang="en-US"/>
        </a:p>
      </dgm:t>
    </dgm:pt>
    <dgm:pt modelId="{CBC8B688-A44E-3141-80C9-17A6BDAFA75B}" type="pres">
      <dgm:prSet presAssocID="{F6295894-8D9F-EB49-9BE4-97C110D736F2}" presName="middleSibTrans" presStyleCnt="0"/>
      <dgm:spPr/>
    </dgm:pt>
    <dgm:pt modelId="{E0D3B8F2-6F81-8B41-A716-07AD614AE9BE}" type="pres">
      <dgm:prSet presAssocID="{09203C3B-2E02-EF4A-AA61-556FEAF42E5F}" presName="mChild" presStyleLbl="fgAcc1" presStyleIdx="3" presStyleCnt="4" custScaleX="138417" custScaleY="1790604" custLinFactY="-1387366" custLinFactNeighborX="-1777" custLinFactNeighborY="-1400000">
        <dgm:presLayoutVars>
          <dgm:bulletEnabled val="1"/>
        </dgm:presLayoutVars>
      </dgm:prSet>
      <dgm:spPr/>
      <dgm:t>
        <a:bodyPr/>
        <a:lstStyle/>
        <a:p>
          <a:endParaRPr lang="en-US"/>
        </a:p>
      </dgm:t>
    </dgm:pt>
    <dgm:pt modelId="{91D4584D-968D-6144-BDD1-5890F8D0D219}" type="pres">
      <dgm:prSet presAssocID="{195E4555-B6D8-3C4D-85D4-7D888825540C}" presName="centerBox" presStyleCnt="0"/>
      <dgm:spPr/>
    </dgm:pt>
    <dgm:pt modelId="{25F3A7F9-BE57-924E-B85B-85F5E0919EBE}" type="pres">
      <dgm:prSet presAssocID="{195E4555-B6D8-3C4D-85D4-7D888825540C}" presName="centerBoxParent" presStyleLbl="node1" presStyleIdx="2" presStyleCnt="3" custScaleX="102901" custScaleY="134723" custLinFactNeighborX="4693" custLinFactNeighborY="-58877"/>
      <dgm:spPr/>
      <dgm:t>
        <a:bodyPr/>
        <a:lstStyle/>
        <a:p>
          <a:endParaRPr lang="en-US"/>
        </a:p>
      </dgm:t>
    </dgm:pt>
  </dgm:ptLst>
  <dgm:cxnLst>
    <dgm:cxn modelId="{D6B26555-BACB-B643-96CF-865A3D427931}" srcId="{195E4555-B6D8-3C4D-85D4-7D888825540C}" destId="{D056DB13-7E8F-C04E-BEA4-491AC4D06CBB}" srcOrd="1" destOrd="0" parTransId="{05BA2C33-E7B3-B249-B358-E96E8851D7FF}" sibTransId="{94A8E5EC-180C-644D-95F9-560E5E64A1E6}"/>
    <dgm:cxn modelId="{8C7C84CE-306C-2842-A9B9-2FBAEDD6D406}" srcId="{D056DB13-7E8F-C04E-BEA4-491AC4D06CBB}" destId="{144ECBE3-7EE7-8847-81FB-7390616DF9EF}" srcOrd="0" destOrd="0" parTransId="{075EAD38-A596-6447-B29E-B8298DB7C2B4}" sibTransId="{F6295894-8D9F-EB49-9BE4-97C110D736F2}"/>
    <dgm:cxn modelId="{66A90449-DBFB-3541-94EB-32F4BF3B6906}" type="presOf" srcId="{09203C3B-2E02-EF4A-AA61-556FEAF42E5F}" destId="{E0D3B8F2-6F81-8B41-A716-07AD614AE9BE}" srcOrd="0" destOrd="0" presId="urn:microsoft.com/office/officeart/2005/8/layout/target2"/>
    <dgm:cxn modelId="{0979388E-E39F-3541-9725-5C1B7C0967B9}" srcId="{D056DB13-7E8F-C04E-BEA4-491AC4D06CBB}" destId="{09203C3B-2E02-EF4A-AA61-556FEAF42E5F}" srcOrd="1" destOrd="0" parTransId="{7BFE6A2A-E63E-C544-99D3-F85A6BCC93FC}" sibTransId="{14978EA2-0E9E-9D4B-937D-4A0F623D2BE0}"/>
    <dgm:cxn modelId="{E1CCF240-8D0C-F64D-84C3-F563F548B640}" type="presOf" srcId="{AEC53890-A072-3E41-986B-E1599B124526}" destId="{4D1E4722-8E2E-9646-A0B2-FB6D0556D571}" srcOrd="0" destOrd="0" presId="urn:microsoft.com/office/officeart/2005/8/layout/target2"/>
    <dgm:cxn modelId="{DDE0ADCA-EDDC-F94F-9FDA-EB981F4BFFDE}" srcId="{195E4555-B6D8-3C4D-85D4-7D888825540C}" destId="{52637241-A573-0D4B-8A03-2EB4F3514852}" srcOrd="0" destOrd="0" parTransId="{1B73A89C-60BB-094F-B762-10E6C2EE002E}" sibTransId="{530CCCB4-2D96-F64B-BC7B-DC086EA84447}"/>
    <dgm:cxn modelId="{74E5E28A-4096-8F41-9C66-BDD8DC5C1E6E}" srcId="{195E4555-B6D8-3C4D-85D4-7D888825540C}" destId="{8AE190CC-E259-D141-A2B3-93736C6FE2CD}" srcOrd="2" destOrd="0" parTransId="{7DE34D6B-3F67-3F45-A54C-61E8A09759A3}" sibTransId="{D2E87DE4-BA7E-B742-917F-93E66C49A45F}"/>
    <dgm:cxn modelId="{828BB2DB-6BBA-3C43-9FAE-D142C189FE33}" srcId="{52637241-A573-0D4B-8A03-2EB4F3514852}" destId="{227F0B27-8F5B-C643-BFB8-B2FDC0EB9077}" srcOrd="0" destOrd="0" parTransId="{DDBFC3EC-9A41-8141-9F8E-65A52BBD704F}" sibTransId="{8464C336-3117-8846-9826-89A5ABDFB773}"/>
    <dgm:cxn modelId="{510238B0-F563-7641-A621-55802EED9E56}" type="presOf" srcId="{D056DB13-7E8F-C04E-BEA4-491AC4D06CBB}" destId="{D65FDC99-F78D-274D-A223-57B1A9BDB187}" srcOrd="0" destOrd="0" presId="urn:microsoft.com/office/officeart/2005/8/layout/target2"/>
    <dgm:cxn modelId="{67D44ECC-5191-6148-B7B7-29AC60C1D17F}" type="presOf" srcId="{195E4555-B6D8-3C4D-85D4-7D888825540C}" destId="{CDDE5709-0EE0-3043-8B0C-DF5DD230A733}" srcOrd="0" destOrd="0" presId="urn:microsoft.com/office/officeart/2005/8/layout/target2"/>
    <dgm:cxn modelId="{AE2A6CB3-624F-954A-9864-ECE5B1818875}" type="presOf" srcId="{227F0B27-8F5B-C643-BFB8-B2FDC0EB9077}" destId="{16ECDFAE-7042-884E-A54E-6FCF186C5D5A}" srcOrd="0" destOrd="0" presId="urn:microsoft.com/office/officeart/2005/8/layout/target2"/>
    <dgm:cxn modelId="{C8B4EF38-8926-304F-98CE-9A321077F415}" type="presOf" srcId="{144ECBE3-7EE7-8847-81FB-7390616DF9EF}" destId="{52DC9283-4FEF-A84F-B8B2-3505317FBA01}" srcOrd="0" destOrd="0" presId="urn:microsoft.com/office/officeart/2005/8/layout/target2"/>
    <dgm:cxn modelId="{4970D62C-7509-3848-8324-EFA1253440C8}" type="presOf" srcId="{52637241-A573-0D4B-8A03-2EB4F3514852}" destId="{C73A4A48-081C-C44F-903A-21904224812E}" srcOrd="0" destOrd="0" presId="urn:microsoft.com/office/officeart/2005/8/layout/target2"/>
    <dgm:cxn modelId="{88AF6D2D-351C-D94B-BB20-04A794C65595}" srcId="{52637241-A573-0D4B-8A03-2EB4F3514852}" destId="{AEC53890-A072-3E41-986B-E1599B124526}" srcOrd="1" destOrd="0" parTransId="{FBF96BAD-6D3B-4E4F-AC1E-38F71BEDAAC0}" sibTransId="{94FF4467-2B98-FC4A-9071-07E69FB10E00}"/>
    <dgm:cxn modelId="{29537564-065C-1548-A43C-8FBF5EFCB6AC}" type="presOf" srcId="{8AE190CC-E259-D141-A2B3-93736C6FE2CD}" destId="{25F3A7F9-BE57-924E-B85B-85F5E0919EBE}" srcOrd="0" destOrd="0" presId="urn:microsoft.com/office/officeart/2005/8/layout/target2"/>
    <dgm:cxn modelId="{88E06C08-DF7E-984A-B12B-959EFAECFE2E}" type="presParOf" srcId="{CDDE5709-0EE0-3043-8B0C-DF5DD230A733}" destId="{C29A36FF-E9DE-6A46-BE90-E879030C7B11}" srcOrd="0" destOrd="0" presId="urn:microsoft.com/office/officeart/2005/8/layout/target2"/>
    <dgm:cxn modelId="{1C99FA19-0EC2-4041-AF9D-82757183D135}" type="presParOf" srcId="{C29A36FF-E9DE-6A46-BE90-E879030C7B11}" destId="{C73A4A48-081C-C44F-903A-21904224812E}" srcOrd="0" destOrd="0" presId="urn:microsoft.com/office/officeart/2005/8/layout/target2"/>
    <dgm:cxn modelId="{D3A5D2D5-D45C-CC4A-A32F-C1590EE8CD0F}" type="presParOf" srcId="{C29A36FF-E9DE-6A46-BE90-E879030C7B11}" destId="{ECEA5808-67D7-1144-8CDB-017C31692342}" srcOrd="1" destOrd="0" presId="urn:microsoft.com/office/officeart/2005/8/layout/target2"/>
    <dgm:cxn modelId="{B0F708ED-91B0-9649-A199-A82CE7ADEAA0}" type="presParOf" srcId="{ECEA5808-67D7-1144-8CDB-017C31692342}" destId="{16ECDFAE-7042-884E-A54E-6FCF186C5D5A}" srcOrd="0" destOrd="0" presId="urn:microsoft.com/office/officeart/2005/8/layout/target2"/>
    <dgm:cxn modelId="{8CD4B9B9-F71A-8E46-AC9F-D2BF9992F2D5}" type="presParOf" srcId="{ECEA5808-67D7-1144-8CDB-017C31692342}" destId="{2771FE46-4578-A546-A8E4-CC17E0E5D7FF}" srcOrd="1" destOrd="0" presId="urn:microsoft.com/office/officeart/2005/8/layout/target2"/>
    <dgm:cxn modelId="{6E9266D0-23A2-9143-86D4-EDA79F72F0ED}" type="presParOf" srcId="{ECEA5808-67D7-1144-8CDB-017C31692342}" destId="{4D1E4722-8E2E-9646-A0B2-FB6D0556D571}" srcOrd="2" destOrd="0" presId="urn:microsoft.com/office/officeart/2005/8/layout/target2"/>
    <dgm:cxn modelId="{6FFD048F-5BE2-6C47-A6A3-113828C5A0EF}" type="presParOf" srcId="{CDDE5709-0EE0-3043-8B0C-DF5DD230A733}" destId="{45DE714D-C494-D84C-8508-0B47B87E5476}" srcOrd="1" destOrd="0" presId="urn:microsoft.com/office/officeart/2005/8/layout/target2"/>
    <dgm:cxn modelId="{68D5F8B4-4D7D-594F-AE19-88C7662C6B9F}" type="presParOf" srcId="{45DE714D-C494-D84C-8508-0B47B87E5476}" destId="{D65FDC99-F78D-274D-A223-57B1A9BDB187}" srcOrd="0" destOrd="0" presId="urn:microsoft.com/office/officeart/2005/8/layout/target2"/>
    <dgm:cxn modelId="{18BE60F9-3B49-5844-87B0-B613A6B74437}" type="presParOf" srcId="{45DE714D-C494-D84C-8508-0B47B87E5476}" destId="{0F69D759-1CA6-9941-8E3E-6A7BE575808B}" srcOrd="1" destOrd="0" presId="urn:microsoft.com/office/officeart/2005/8/layout/target2"/>
    <dgm:cxn modelId="{F0B450CC-39A6-2947-9EC3-5CE1073DED67}" type="presParOf" srcId="{0F69D759-1CA6-9941-8E3E-6A7BE575808B}" destId="{52DC9283-4FEF-A84F-B8B2-3505317FBA01}" srcOrd="0" destOrd="0" presId="urn:microsoft.com/office/officeart/2005/8/layout/target2"/>
    <dgm:cxn modelId="{301C568F-7EC9-D44B-9169-6726FBF351CE}" type="presParOf" srcId="{0F69D759-1CA6-9941-8E3E-6A7BE575808B}" destId="{CBC8B688-A44E-3141-80C9-17A6BDAFA75B}" srcOrd="1" destOrd="0" presId="urn:microsoft.com/office/officeart/2005/8/layout/target2"/>
    <dgm:cxn modelId="{3CC38B7B-118D-6741-A342-2DB6955D0C01}" type="presParOf" srcId="{0F69D759-1CA6-9941-8E3E-6A7BE575808B}" destId="{E0D3B8F2-6F81-8B41-A716-07AD614AE9BE}" srcOrd="2" destOrd="0" presId="urn:microsoft.com/office/officeart/2005/8/layout/target2"/>
    <dgm:cxn modelId="{B3DC48C2-3D96-0F47-8084-4AC5BDD79CB4}" type="presParOf" srcId="{CDDE5709-0EE0-3043-8B0C-DF5DD230A733}" destId="{91D4584D-968D-6144-BDD1-5890F8D0D219}" srcOrd="2" destOrd="0" presId="urn:microsoft.com/office/officeart/2005/8/layout/target2"/>
    <dgm:cxn modelId="{9CC2B475-11A6-4C46-B619-7C995273DD6C}" type="presParOf" srcId="{91D4584D-968D-6144-BDD1-5890F8D0D219}" destId="{25F3A7F9-BE57-924E-B85B-85F5E0919EBE}" srcOrd="0" destOrd="0" presId="urn:microsoft.com/office/officeart/2005/8/layout/targe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A9AEA4-491F-7444-8301-BBE2E77D1898}" type="doc">
      <dgm:prSet loTypeId="urn:microsoft.com/office/officeart/2009/3/layout/IncreasingArrowsProcess" loCatId="" qsTypeId="urn:microsoft.com/office/officeart/2005/8/quickstyle/simple1" qsCatId="simple" csTypeId="urn:microsoft.com/office/officeart/2005/8/colors/accent0_1" csCatId="mainScheme" phldr="1"/>
      <dgm:spPr/>
      <dgm:t>
        <a:bodyPr/>
        <a:lstStyle/>
        <a:p>
          <a:endParaRPr lang="en-US"/>
        </a:p>
      </dgm:t>
    </dgm:pt>
    <dgm:pt modelId="{23D7DFC7-19E9-1C4C-916B-4FC3F56966B2}">
      <dgm:prSet phldrT="[Text]" custT="1"/>
      <dgm:spPr/>
      <dgm:t>
        <a:bodyPr/>
        <a:lstStyle/>
        <a:p>
          <a:r>
            <a:rPr lang="en-US" sz="2200" dirty="0" smtClean="0">
              <a:latin typeface="Cambria"/>
              <a:cs typeface="Cambria"/>
            </a:rPr>
            <a:t>Fall 2012</a:t>
          </a:r>
          <a:endParaRPr lang="en-US" sz="2200" dirty="0">
            <a:latin typeface="Cambria"/>
            <a:cs typeface="Cambria"/>
          </a:endParaRPr>
        </a:p>
      </dgm:t>
    </dgm:pt>
    <dgm:pt modelId="{4A125BFB-28E5-7441-9F7F-B9BE8898DC2C}" type="parTrans" cxnId="{51B0B0CC-2D52-0E47-88C4-B8C6C8E76136}">
      <dgm:prSet/>
      <dgm:spPr/>
      <dgm:t>
        <a:bodyPr/>
        <a:lstStyle/>
        <a:p>
          <a:endParaRPr lang="en-US"/>
        </a:p>
      </dgm:t>
    </dgm:pt>
    <dgm:pt modelId="{578805A4-104F-C345-A546-8D506C93915E}" type="sibTrans" cxnId="{51B0B0CC-2D52-0E47-88C4-B8C6C8E76136}">
      <dgm:prSet/>
      <dgm:spPr/>
      <dgm:t>
        <a:bodyPr/>
        <a:lstStyle/>
        <a:p>
          <a:endParaRPr lang="en-US"/>
        </a:p>
      </dgm:t>
    </dgm:pt>
    <dgm:pt modelId="{C48F0864-C07C-DB40-AC93-5929EEED61C5}">
      <dgm:prSet phldrT="[Text]" custT="1"/>
      <dgm:spPr/>
      <dgm:t>
        <a:bodyPr/>
        <a:lstStyle/>
        <a:p>
          <a:r>
            <a:rPr lang="en-US" sz="1800" dirty="0" smtClean="0">
              <a:latin typeface="Cambria"/>
              <a:cs typeface="Cambria"/>
            </a:rPr>
            <a:t>-Curriculum begins in core subject areas</a:t>
          </a:r>
        </a:p>
        <a:p>
          <a:r>
            <a:rPr lang="en-US" sz="1800" dirty="0" smtClean="0">
              <a:latin typeface="Cambria"/>
              <a:cs typeface="Cambria"/>
            </a:rPr>
            <a:t>-Formative assessment begins</a:t>
          </a:r>
        </a:p>
        <a:p>
          <a:r>
            <a:rPr lang="en-US" sz="1800" dirty="0" smtClean="0">
              <a:latin typeface="Cambria"/>
              <a:cs typeface="Cambria"/>
            </a:rPr>
            <a:t>-Data team meetings begin</a:t>
          </a:r>
        </a:p>
        <a:p>
          <a:r>
            <a:rPr lang="en-US" sz="1800" dirty="0" smtClean="0">
              <a:latin typeface="Cambria"/>
              <a:cs typeface="Cambria"/>
            </a:rPr>
            <a:t>-Students do more writing in class</a:t>
          </a:r>
        </a:p>
        <a:p>
          <a:r>
            <a:rPr lang="en-US" sz="1800" dirty="0" smtClean="0">
              <a:latin typeface="Cambria"/>
              <a:cs typeface="Cambria"/>
            </a:rPr>
            <a:t>-Polished pieces are collected for curriculum wide portfolios</a:t>
          </a:r>
        </a:p>
        <a:p>
          <a:endParaRPr lang="en-US" sz="600" dirty="0"/>
        </a:p>
      </dgm:t>
    </dgm:pt>
    <dgm:pt modelId="{0425E639-A901-1444-87F8-3418F2EC3659}" type="parTrans" cxnId="{D0B8C3C3-D540-AA4E-8992-6185DB4DB52F}">
      <dgm:prSet/>
      <dgm:spPr/>
      <dgm:t>
        <a:bodyPr/>
        <a:lstStyle/>
        <a:p>
          <a:endParaRPr lang="en-US"/>
        </a:p>
      </dgm:t>
    </dgm:pt>
    <dgm:pt modelId="{B09DB13D-0564-7941-AA3D-34F1EC2BE818}" type="sibTrans" cxnId="{D0B8C3C3-D540-AA4E-8992-6185DB4DB52F}">
      <dgm:prSet/>
      <dgm:spPr/>
      <dgm:t>
        <a:bodyPr/>
        <a:lstStyle/>
        <a:p>
          <a:endParaRPr lang="en-US"/>
        </a:p>
      </dgm:t>
    </dgm:pt>
    <dgm:pt modelId="{DEB3EF3A-E899-7B48-AA0B-DAF30E20ECE9}">
      <dgm:prSet phldrT="[Text]" custT="1"/>
      <dgm:spPr/>
      <dgm:t>
        <a:bodyPr/>
        <a:lstStyle/>
        <a:p>
          <a:r>
            <a:rPr lang="en-US" sz="2200" dirty="0" smtClean="0">
              <a:latin typeface="Cambria"/>
              <a:cs typeface="Cambria"/>
            </a:rPr>
            <a:t>Spring 2013</a:t>
          </a:r>
          <a:endParaRPr lang="en-US" sz="2200" dirty="0">
            <a:latin typeface="Cambria"/>
            <a:cs typeface="Cambria"/>
          </a:endParaRPr>
        </a:p>
      </dgm:t>
    </dgm:pt>
    <dgm:pt modelId="{ECEE2682-2155-9A42-A962-A0C5C6171662}" type="parTrans" cxnId="{4F9A5090-BCD4-D242-A244-8DC0B4131684}">
      <dgm:prSet/>
      <dgm:spPr/>
      <dgm:t>
        <a:bodyPr/>
        <a:lstStyle/>
        <a:p>
          <a:endParaRPr lang="en-US"/>
        </a:p>
      </dgm:t>
    </dgm:pt>
    <dgm:pt modelId="{ED8A74FC-D4D1-3E4E-A1F4-AB527B5FB392}" type="sibTrans" cxnId="{4F9A5090-BCD4-D242-A244-8DC0B4131684}">
      <dgm:prSet/>
      <dgm:spPr/>
      <dgm:t>
        <a:bodyPr/>
        <a:lstStyle/>
        <a:p>
          <a:endParaRPr lang="en-US"/>
        </a:p>
      </dgm:t>
    </dgm:pt>
    <dgm:pt modelId="{8DF0F13C-1A68-E141-BFDE-72BACBC983CB}">
      <dgm:prSet phldrT="[Text]" custT="1"/>
      <dgm:spPr/>
      <dgm:t>
        <a:bodyPr/>
        <a:lstStyle/>
        <a:p>
          <a:r>
            <a:rPr lang="en-US" sz="1100" dirty="0" smtClean="0"/>
            <a:t>-</a:t>
          </a:r>
          <a:r>
            <a:rPr lang="en-US" sz="1800" dirty="0" smtClean="0">
              <a:latin typeface="Cambria"/>
              <a:cs typeface="Cambria"/>
            </a:rPr>
            <a:t>Portfolios are completed </a:t>
          </a:r>
          <a:endParaRPr lang="en-US" sz="1800" dirty="0">
            <a:latin typeface="Cambria"/>
            <a:cs typeface="Cambria"/>
          </a:endParaRPr>
        </a:p>
      </dgm:t>
    </dgm:pt>
    <dgm:pt modelId="{3EE713AF-70C9-2141-97EB-E00D95ED01D7}" type="parTrans" cxnId="{93E26B3B-AB05-D541-B932-15EBFBD76CE4}">
      <dgm:prSet/>
      <dgm:spPr/>
      <dgm:t>
        <a:bodyPr/>
        <a:lstStyle/>
        <a:p>
          <a:endParaRPr lang="en-US"/>
        </a:p>
      </dgm:t>
    </dgm:pt>
    <dgm:pt modelId="{71CF847D-8688-CC4C-9FB5-F65FBEB542A5}" type="sibTrans" cxnId="{93E26B3B-AB05-D541-B932-15EBFBD76CE4}">
      <dgm:prSet/>
      <dgm:spPr/>
      <dgm:t>
        <a:bodyPr/>
        <a:lstStyle/>
        <a:p>
          <a:endParaRPr lang="en-US"/>
        </a:p>
      </dgm:t>
    </dgm:pt>
    <dgm:pt modelId="{9B0EA265-A605-414E-97C3-7A1BAECE2088}">
      <dgm:prSet phldrT="[Text]" custT="1"/>
      <dgm:spPr/>
      <dgm:t>
        <a:bodyPr/>
        <a:lstStyle/>
        <a:p>
          <a:r>
            <a:rPr lang="en-US" sz="2200" dirty="0" smtClean="0">
              <a:latin typeface="Cambria"/>
              <a:cs typeface="Cambria"/>
            </a:rPr>
            <a:t>Winter 2012 to Spring 2013</a:t>
          </a:r>
          <a:endParaRPr lang="en-US" sz="2200" dirty="0">
            <a:latin typeface="Cambria"/>
            <a:cs typeface="Cambria"/>
          </a:endParaRPr>
        </a:p>
      </dgm:t>
    </dgm:pt>
    <dgm:pt modelId="{35C22F74-8EBC-8C4D-AC5D-040194B6A8CB}" type="parTrans" cxnId="{D734134A-2505-9342-8048-A63B75117014}">
      <dgm:prSet/>
      <dgm:spPr/>
      <dgm:t>
        <a:bodyPr/>
        <a:lstStyle/>
        <a:p>
          <a:endParaRPr lang="en-US"/>
        </a:p>
      </dgm:t>
    </dgm:pt>
    <dgm:pt modelId="{A0BB76B6-A227-8D4C-B934-C61007CC8CAE}" type="sibTrans" cxnId="{D734134A-2505-9342-8048-A63B75117014}">
      <dgm:prSet/>
      <dgm:spPr/>
      <dgm:t>
        <a:bodyPr/>
        <a:lstStyle/>
        <a:p>
          <a:endParaRPr lang="en-US"/>
        </a:p>
      </dgm:t>
    </dgm:pt>
    <dgm:pt modelId="{2CF3CE21-6018-404E-A0E3-9ADE8142E406}">
      <dgm:prSet custT="1"/>
      <dgm:spPr/>
      <dgm:t>
        <a:bodyPr/>
        <a:lstStyle/>
        <a:p>
          <a:r>
            <a:rPr lang="en-US" sz="1800" dirty="0" smtClean="0">
              <a:latin typeface="Cambria"/>
              <a:cs typeface="Cambria"/>
            </a:rPr>
            <a:t>-Final formative assessment is completed, with growth calculated</a:t>
          </a:r>
        </a:p>
      </dgm:t>
    </dgm:pt>
    <dgm:pt modelId="{7309849F-57E8-B949-89C6-05D8427F8310}" type="parTrans" cxnId="{B8DD08C9-ACFF-914E-A692-3DBE260DE006}">
      <dgm:prSet/>
      <dgm:spPr/>
      <dgm:t>
        <a:bodyPr/>
        <a:lstStyle/>
        <a:p>
          <a:endParaRPr lang="en-US"/>
        </a:p>
      </dgm:t>
    </dgm:pt>
    <dgm:pt modelId="{1972A202-C5C0-1643-B38E-F1EBF9799668}" type="sibTrans" cxnId="{B8DD08C9-ACFF-914E-A692-3DBE260DE006}">
      <dgm:prSet/>
      <dgm:spPr/>
      <dgm:t>
        <a:bodyPr/>
        <a:lstStyle/>
        <a:p>
          <a:endParaRPr lang="en-US"/>
        </a:p>
      </dgm:t>
    </dgm:pt>
    <dgm:pt modelId="{F577E01B-F10F-674E-A3CA-B24650AB1F1B}">
      <dgm:prSet custT="1"/>
      <dgm:spPr/>
      <dgm:t>
        <a:bodyPr/>
        <a:lstStyle/>
        <a:p>
          <a:r>
            <a:rPr lang="en-US" sz="1800" dirty="0" smtClean="0">
              <a:latin typeface="Cambria"/>
              <a:cs typeface="Cambria"/>
            </a:rPr>
            <a:t>-Statewide assessment is administered</a:t>
          </a:r>
          <a:endParaRPr lang="en-US" sz="1800" dirty="0">
            <a:latin typeface="Cambria"/>
            <a:cs typeface="Cambria"/>
          </a:endParaRPr>
        </a:p>
      </dgm:t>
    </dgm:pt>
    <dgm:pt modelId="{03D6A793-ABFA-584A-841C-1CB731B87FD2}" type="parTrans" cxnId="{C3128A5E-F6FB-0540-92FC-12810843E468}">
      <dgm:prSet/>
      <dgm:spPr/>
      <dgm:t>
        <a:bodyPr/>
        <a:lstStyle/>
        <a:p>
          <a:endParaRPr lang="en-US"/>
        </a:p>
      </dgm:t>
    </dgm:pt>
    <dgm:pt modelId="{9773578A-8510-4343-8CC8-0119A79A5EA9}" type="sibTrans" cxnId="{C3128A5E-F6FB-0540-92FC-12810843E468}">
      <dgm:prSet/>
      <dgm:spPr/>
      <dgm:t>
        <a:bodyPr/>
        <a:lstStyle/>
        <a:p>
          <a:endParaRPr lang="en-US"/>
        </a:p>
      </dgm:t>
    </dgm:pt>
    <dgm:pt modelId="{3524A7D4-B2ED-9D4D-800A-07F9C78AE3B5}" type="pres">
      <dgm:prSet presAssocID="{D4A9AEA4-491F-7444-8301-BBE2E77D1898}" presName="Name0" presStyleCnt="0">
        <dgm:presLayoutVars>
          <dgm:chMax val="5"/>
          <dgm:chPref val="5"/>
          <dgm:dir/>
          <dgm:animLvl val="lvl"/>
        </dgm:presLayoutVars>
      </dgm:prSet>
      <dgm:spPr/>
      <dgm:t>
        <a:bodyPr/>
        <a:lstStyle/>
        <a:p>
          <a:endParaRPr lang="en-US"/>
        </a:p>
      </dgm:t>
    </dgm:pt>
    <dgm:pt modelId="{1873D4E6-7E83-A040-966D-B9E13E526A29}" type="pres">
      <dgm:prSet presAssocID="{23D7DFC7-19E9-1C4C-916B-4FC3F56966B2}" presName="parentText1" presStyleLbl="node1" presStyleIdx="0" presStyleCnt="3" custScaleY="76073" custLinFactY="100000" custLinFactNeighborX="-33623" custLinFactNeighborY="138002">
        <dgm:presLayoutVars>
          <dgm:chMax/>
          <dgm:chPref val="3"/>
          <dgm:bulletEnabled val="1"/>
        </dgm:presLayoutVars>
      </dgm:prSet>
      <dgm:spPr/>
      <dgm:t>
        <a:bodyPr/>
        <a:lstStyle/>
        <a:p>
          <a:endParaRPr lang="en-US"/>
        </a:p>
      </dgm:t>
    </dgm:pt>
    <dgm:pt modelId="{380FCA01-929D-884E-B817-EE2EC1D860D3}" type="pres">
      <dgm:prSet presAssocID="{23D7DFC7-19E9-1C4C-916B-4FC3F56966B2}" presName="childText1" presStyleLbl="solidAlignAcc1" presStyleIdx="0" presStyleCnt="2" custScaleX="132077" custScaleY="126888" custLinFactNeighborX="-93126" custLinFactNeighborY="-22647">
        <dgm:presLayoutVars>
          <dgm:chMax val="0"/>
          <dgm:chPref val="0"/>
          <dgm:bulletEnabled val="1"/>
        </dgm:presLayoutVars>
      </dgm:prSet>
      <dgm:spPr/>
      <dgm:t>
        <a:bodyPr/>
        <a:lstStyle/>
        <a:p>
          <a:endParaRPr lang="en-US"/>
        </a:p>
      </dgm:t>
    </dgm:pt>
    <dgm:pt modelId="{94D78268-C504-884E-92A9-B8EF82FA7665}" type="pres">
      <dgm:prSet presAssocID="{9B0EA265-A605-414E-97C3-7A1BAECE2088}" presName="parentText2" presStyleLbl="node1" presStyleIdx="1" presStyleCnt="3" custScaleX="123601" custScaleY="83648" custLinFactY="35486" custLinFactNeighborX="-20575" custLinFactNeighborY="100000">
        <dgm:presLayoutVars>
          <dgm:chMax/>
          <dgm:chPref val="3"/>
          <dgm:bulletEnabled val="1"/>
        </dgm:presLayoutVars>
      </dgm:prSet>
      <dgm:spPr/>
      <dgm:t>
        <a:bodyPr/>
        <a:lstStyle/>
        <a:p>
          <a:endParaRPr lang="en-US"/>
        </a:p>
      </dgm:t>
    </dgm:pt>
    <dgm:pt modelId="{BE0F8853-7494-7043-920C-EE51492DF1A6}" type="pres">
      <dgm:prSet presAssocID="{DEB3EF3A-E899-7B48-AA0B-DAF30E20ECE9}" presName="parentText3" presStyleLbl="node1" presStyleIdx="2" presStyleCnt="3" custScaleX="155369" custScaleY="93323" custLinFactNeighborX="14097" custLinFactNeighborY="35736">
        <dgm:presLayoutVars>
          <dgm:chMax/>
          <dgm:chPref val="3"/>
          <dgm:bulletEnabled val="1"/>
        </dgm:presLayoutVars>
      </dgm:prSet>
      <dgm:spPr/>
      <dgm:t>
        <a:bodyPr/>
        <a:lstStyle/>
        <a:p>
          <a:endParaRPr lang="en-US"/>
        </a:p>
      </dgm:t>
    </dgm:pt>
    <dgm:pt modelId="{A5CFBB9A-C51D-4D4F-9B8C-920B0AFE0FC5}" type="pres">
      <dgm:prSet presAssocID="{DEB3EF3A-E899-7B48-AA0B-DAF30E20ECE9}" presName="childText3" presStyleLbl="solidAlignAcc1" presStyleIdx="1" presStyleCnt="2" custScaleX="148362" custScaleY="59072" custLinFactNeighborX="7582" custLinFactNeighborY="-92262">
        <dgm:presLayoutVars>
          <dgm:chMax val="0"/>
          <dgm:chPref val="0"/>
          <dgm:bulletEnabled val="1"/>
        </dgm:presLayoutVars>
      </dgm:prSet>
      <dgm:spPr/>
      <dgm:t>
        <a:bodyPr/>
        <a:lstStyle/>
        <a:p>
          <a:endParaRPr lang="en-US"/>
        </a:p>
      </dgm:t>
    </dgm:pt>
  </dgm:ptLst>
  <dgm:cxnLst>
    <dgm:cxn modelId="{6E964AAA-C7CE-F14C-83F5-78836BE7EA02}" type="presOf" srcId="{2CF3CE21-6018-404E-A0E3-9ADE8142E406}" destId="{A5CFBB9A-C51D-4D4F-9B8C-920B0AFE0FC5}" srcOrd="0" destOrd="1" presId="urn:microsoft.com/office/officeart/2009/3/layout/IncreasingArrowsProcess"/>
    <dgm:cxn modelId="{93E26B3B-AB05-D541-B932-15EBFBD76CE4}" srcId="{DEB3EF3A-E899-7B48-AA0B-DAF30E20ECE9}" destId="{8DF0F13C-1A68-E141-BFDE-72BACBC983CB}" srcOrd="0" destOrd="0" parTransId="{3EE713AF-70C9-2141-97EB-E00D95ED01D7}" sibTransId="{71CF847D-8688-CC4C-9FB5-F65FBEB542A5}"/>
    <dgm:cxn modelId="{C3128A5E-F6FB-0540-92FC-12810843E468}" srcId="{DEB3EF3A-E899-7B48-AA0B-DAF30E20ECE9}" destId="{F577E01B-F10F-674E-A3CA-B24650AB1F1B}" srcOrd="2" destOrd="0" parTransId="{03D6A793-ABFA-584A-841C-1CB731B87FD2}" sibTransId="{9773578A-8510-4343-8CC8-0119A79A5EA9}"/>
    <dgm:cxn modelId="{4F9A5090-BCD4-D242-A244-8DC0B4131684}" srcId="{D4A9AEA4-491F-7444-8301-BBE2E77D1898}" destId="{DEB3EF3A-E899-7B48-AA0B-DAF30E20ECE9}" srcOrd="2" destOrd="0" parTransId="{ECEE2682-2155-9A42-A962-A0C5C6171662}" sibTransId="{ED8A74FC-D4D1-3E4E-A1F4-AB527B5FB392}"/>
    <dgm:cxn modelId="{A85804C6-8300-1240-8421-DABEACD184FA}" type="presOf" srcId="{23D7DFC7-19E9-1C4C-916B-4FC3F56966B2}" destId="{1873D4E6-7E83-A040-966D-B9E13E526A29}" srcOrd="0" destOrd="0" presId="urn:microsoft.com/office/officeart/2009/3/layout/IncreasingArrowsProcess"/>
    <dgm:cxn modelId="{77C5063F-14FD-3641-95DF-00017AFB65EC}" type="presOf" srcId="{8DF0F13C-1A68-E141-BFDE-72BACBC983CB}" destId="{A5CFBB9A-C51D-4D4F-9B8C-920B0AFE0FC5}" srcOrd="0" destOrd="0" presId="urn:microsoft.com/office/officeart/2009/3/layout/IncreasingArrowsProcess"/>
    <dgm:cxn modelId="{4923529E-8523-6F43-974D-3A0C583CBC37}" type="presOf" srcId="{C48F0864-C07C-DB40-AC93-5929EEED61C5}" destId="{380FCA01-929D-884E-B817-EE2EC1D860D3}" srcOrd="0" destOrd="0" presId="urn:microsoft.com/office/officeart/2009/3/layout/IncreasingArrowsProcess"/>
    <dgm:cxn modelId="{B8DD08C9-ACFF-914E-A692-3DBE260DE006}" srcId="{DEB3EF3A-E899-7B48-AA0B-DAF30E20ECE9}" destId="{2CF3CE21-6018-404E-A0E3-9ADE8142E406}" srcOrd="1" destOrd="0" parTransId="{7309849F-57E8-B949-89C6-05D8427F8310}" sibTransId="{1972A202-C5C0-1643-B38E-F1EBF9799668}"/>
    <dgm:cxn modelId="{D734134A-2505-9342-8048-A63B75117014}" srcId="{D4A9AEA4-491F-7444-8301-BBE2E77D1898}" destId="{9B0EA265-A605-414E-97C3-7A1BAECE2088}" srcOrd="1" destOrd="0" parTransId="{35C22F74-8EBC-8C4D-AC5D-040194B6A8CB}" sibTransId="{A0BB76B6-A227-8D4C-B934-C61007CC8CAE}"/>
    <dgm:cxn modelId="{5A8E6686-DBBD-6F4C-B9D6-F14FFF2EDF2E}" type="presOf" srcId="{DEB3EF3A-E899-7B48-AA0B-DAF30E20ECE9}" destId="{BE0F8853-7494-7043-920C-EE51492DF1A6}" srcOrd="0" destOrd="0" presId="urn:microsoft.com/office/officeart/2009/3/layout/IncreasingArrowsProcess"/>
    <dgm:cxn modelId="{EC771572-3561-C24A-97D5-73D78816DE05}" type="presOf" srcId="{D4A9AEA4-491F-7444-8301-BBE2E77D1898}" destId="{3524A7D4-B2ED-9D4D-800A-07F9C78AE3B5}" srcOrd="0" destOrd="0" presId="urn:microsoft.com/office/officeart/2009/3/layout/IncreasingArrowsProcess"/>
    <dgm:cxn modelId="{51B0B0CC-2D52-0E47-88C4-B8C6C8E76136}" srcId="{D4A9AEA4-491F-7444-8301-BBE2E77D1898}" destId="{23D7DFC7-19E9-1C4C-916B-4FC3F56966B2}" srcOrd="0" destOrd="0" parTransId="{4A125BFB-28E5-7441-9F7F-B9BE8898DC2C}" sibTransId="{578805A4-104F-C345-A546-8D506C93915E}"/>
    <dgm:cxn modelId="{D0B8C3C3-D540-AA4E-8992-6185DB4DB52F}" srcId="{23D7DFC7-19E9-1C4C-916B-4FC3F56966B2}" destId="{C48F0864-C07C-DB40-AC93-5929EEED61C5}" srcOrd="0" destOrd="0" parTransId="{0425E639-A901-1444-87F8-3418F2EC3659}" sibTransId="{B09DB13D-0564-7941-AA3D-34F1EC2BE818}"/>
    <dgm:cxn modelId="{87AC3746-3562-D341-ABB3-C5FFC2A8B6A6}" type="presOf" srcId="{F577E01B-F10F-674E-A3CA-B24650AB1F1B}" destId="{A5CFBB9A-C51D-4D4F-9B8C-920B0AFE0FC5}" srcOrd="0" destOrd="2" presId="urn:microsoft.com/office/officeart/2009/3/layout/IncreasingArrowsProcess"/>
    <dgm:cxn modelId="{EA6BA83B-86DE-D648-A37D-7003B02BE003}" type="presOf" srcId="{9B0EA265-A605-414E-97C3-7A1BAECE2088}" destId="{94D78268-C504-884E-92A9-B8EF82FA7665}" srcOrd="0" destOrd="0" presId="urn:microsoft.com/office/officeart/2009/3/layout/IncreasingArrowsProcess"/>
    <dgm:cxn modelId="{66ADBA1C-75F8-6748-845A-47B12BD623D1}" type="presParOf" srcId="{3524A7D4-B2ED-9D4D-800A-07F9C78AE3B5}" destId="{1873D4E6-7E83-A040-966D-B9E13E526A29}" srcOrd="0" destOrd="0" presId="urn:microsoft.com/office/officeart/2009/3/layout/IncreasingArrowsProcess"/>
    <dgm:cxn modelId="{98B272F6-274E-A74A-9FA1-D31ED2CDE8F0}" type="presParOf" srcId="{3524A7D4-B2ED-9D4D-800A-07F9C78AE3B5}" destId="{380FCA01-929D-884E-B817-EE2EC1D860D3}" srcOrd="1" destOrd="0" presId="urn:microsoft.com/office/officeart/2009/3/layout/IncreasingArrowsProcess"/>
    <dgm:cxn modelId="{C9128C63-BEF7-294B-A766-9301C814DE90}" type="presParOf" srcId="{3524A7D4-B2ED-9D4D-800A-07F9C78AE3B5}" destId="{94D78268-C504-884E-92A9-B8EF82FA7665}" srcOrd="2" destOrd="0" presId="urn:microsoft.com/office/officeart/2009/3/layout/IncreasingArrowsProcess"/>
    <dgm:cxn modelId="{BA2632DE-7A5C-9F47-9C9C-28D57E50B2F3}" type="presParOf" srcId="{3524A7D4-B2ED-9D4D-800A-07F9C78AE3B5}" destId="{BE0F8853-7494-7043-920C-EE51492DF1A6}" srcOrd="3" destOrd="0" presId="urn:microsoft.com/office/officeart/2009/3/layout/IncreasingArrowsProcess"/>
    <dgm:cxn modelId="{61DEE112-919F-F04A-AD3D-72866898EEE9}" type="presParOf" srcId="{3524A7D4-B2ED-9D4D-800A-07F9C78AE3B5}" destId="{A5CFBB9A-C51D-4D4F-9B8C-920B0AFE0FC5}" srcOrd="4" destOrd="0" presId="urn:microsoft.com/office/officeart/2009/3/layout/IncreasingArrowsProcess"/>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100D1-59DD-1D4E-9F56-CFF1BDE44320}">
      <dsp:nvSpPr>
        <dsp:cNvPr id="0" name=""/>
        <dsp:cNvSpPr/>
      </dsp:nvSpPr>
      <dsp:spPr>
        <a:xfrm>
          <a:off x="2340963" y="512666"/>
          <a:ext cx="7380292" cy="7380292"/>
        </a:xfrm>
        <a:prstGeom prst="pie">
          <a:avLst>
            <a:gd name="adj1" fmla="val 16200000"/>
            <a:gd name="adj2" fmla="val 1980000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mbria"/>
            </a:rPr>
            <a:t>Writing across the curriculum</a:t>
          </a:r>
          <a:endParaRPr lang="en-US" sz="2400" b="1" kern="1200" dirty="0">
            <a:latin typeface="Cambria"/>
          </a:endParaRPr>
        </a:p>
      </dsp:txBody>
      <dsp:txXfrm>
        <a:off x="6110184" y="1303412"/>
        <a:ext cx="2152585" cy="1581491"/>
      </dsp:txXfrm>
    </dsp:sp>
    <dsp:sp modelId="{B7D1F0BF-CE16-2C4A-A2A7-0FD642BB8822}">
      <dsp:nvSpPr>
        <dsp:cNvPr id="0" name=""/>
        <dsp:cNvSpPr/>
      </dsp:nvSpPr>
      <dsp:spPr>
        <a:xfrm>
          <a:off x="2121311" y="893103"/>
          <a:ext cx="7380292" cy="7380292"/>
        </a:xfrm>
        <a:prstGeom prst="pie">
          <a:avLst>
            <a:gd name="adj1" fmla="val 19800000"/>
            <a:gd name="adj2" fmla="val 180000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Cambria"/>
            </a:rPr>
            <a:t>Hire part-time or full-time writing coach</a:t>
          </a:r>
          <a:endParaRPr lang="en-US" sz="2800" kern="1200" dirty="0">
            <a:latin typeface="Cambria"/>
          </a:endParaRPr>
        </a:p>
      </dsp:txBody>
      <dsp:txXfrm>
        <a:off x="7173297" y="3836434"/>
        <a:ext cx="2231660" cy="1493630"/>
      </dsp:txXfrm>
    </dsp:sp>
    <dsp:sp modelId="{B17717E0-E9F2-7740-8834-81173449D377}">
      <dsp:nvSpPr>
        <dsp:cNvPr id="0" name=""/>
        <dsp:cNvSpPr/>
      </dsp:nvSpPr>
      <dsp:spPr>
        <a:xfrm>
          <a:off x="2121311" y="893103"/>
          <a:ext cx="7380292" cy="7380292"/>
        </a:xfrm>
        <a:prstGeom prst="pie">
          <a:avLst>
            <a:gd name="adj1" fmla="val 1800000"/>
            <a:gd name="adj2" fmla="val 540000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Cambria"/>
            </a:rPr>
            <a:t>Implement new school schedule that prioritizes collaboration</a:t>
          </a:r>
          <a:endParaRPr lang="en-US" sz="2800" kern="1200" dirty="0">
            <a:latin typeface="Cambria"/>
          </a:endParaRPr>
        </a:p>
      </dsp:txBody>
      <dsp:txXfrm>
        <a:off x="5890532" y="5901159"/>
        <a:ext cx="2152585" cy="1581491"/>
      </dsp:txXfrm>
    </dsp:sp>
    <dsp:sp modelId="{0B4A79FE-193A-8E4B-B134-D3D65907A58E}">
      <dsp:nvSpPr>
        <dsp:cNvPr id="0" name=""/>
        <dsp:cNvSpPr/>
      </dsp:nvSpPr>
      <dsp:spPr>
        <a:xfrm>
          <a:off x="2121311" y="893103"/>
          <a:ext cx="7380292" cy="7380292"/>
        </a:xfrm>
        <a:prstGeom prst="pie">
          <a:avLst>
            <a:gd name="adj1" fmla="val 5400000"/>
            <a:gd name="adj2" fmla="val 900000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Cambria"/>
            </a:rPr>
            <a:t>Research new ELA curriculum</a:t>
          </a:r>
          <a:endParaRPr lang="en-US" sz="2800" kern="1200" dirty="0">
            <a:latin typeface="Cambria"/>
          </a:endParaRPr>
        </a:p>
      </dsp:txBody>
      <dsp:txXfrm>
        <a:off x="3579798" y="5901159"/>
        <a:ext cx="2152585" cy="1581491"/>
      </dsp:txXfrm>
    </dsp:sp>
    <dsp:sp modelId="{B3357274-D0B8-574F-B3C4-0BEDEE6F1684}">
      <dsp:nvSpPr>
        <dsp:cNvPr id="0" name=""/>
        <dsp:cNvSpPr/>
      </dsp:nvSpPr>
      <dsp:spPr>
        <a:xfrm>
          <a:off x="2121311" y="893103"/>
          <a:ext cx="7380292" cy="7380292"/>
        </a:xfrm>
        <a:prstGeom prst="pie">
          <a:avLst>
            <a:gd name="adj1" fmla="val 9000000"/>
            <a:gd name="adj2" fmla="val 1260000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Cambria"/>
            </a:rPr>
            <a:t>Adopt new district-wide curriculum</a:t>
          </a:r>
          <a:endParaRPr lang="en-US" sz="2800" kern="1200" dirty="0">
            <a:latin typeface="Cambria"/>
          </a:endParaRPr>
        </a:p>
      </dsp:txBody>
      <dsp:txXfrm>
        <a:off x="2235530" y="3836434"/>
        <a:ext cx="2231660" cy="1493630"/>
      </dsp:txXfrm>
    </dsp:sp>
    <dsp:sp modelId="{E6D08E0C-4EA5-1844-969B-569C0B26827C}">
      <dsp:nvSpPr>
        <dsp:cNvPr id="0" name=""/>
        <dsp:cNvSpPr/>
      </dsp:nvSpPr>
      <dsp:spPr>
        <a:xfrm>
          <a:off x="2121311" y="893103"/>
          <a:ext cx="7380292" cy="7380292"/>
        </a:xfrm>
        <a:prstGeom prst="pie">
          <a:avLst>
            <a:gd name="adj1" fmla="val 12600000"/>
            <a:gd name="adj2" fmla="val 1620000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Cambria"/>
            </a:rPr>
            <a:t>Training &amp; professional development </a:t>
          </a:r>
          <a:endParaRPr lang="en-US" sz="2800" kern="1200" dirty="0">
            <a:latin typeface="Cambria"/>
          </a:endParaRPr>
        </a:p>
      </dsp:txBody>
      <dsp:txXfrm>
        <a:off x="3579798" y="1683848"/>
        <a:ext cx="2152585" cy="1581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3A4A48-081C-C44F-903A-21904224812E}">
      <dsp:nvSpPr>
        <dsp:cNvPr id="0" name=""/>
        <dsp:cNvSpPr/>
      </dsp:nvSpPr>
      <dsp:spPr>
        <a:xfrm>
          <a:off x="0" y="0"/>
          <a:ext cx="15098497" cy="3970194"/>
        </a:xfrm>
        <a:prstGeom prst="roundRect">
          <a:avLst>
            <a:gd name="adj" fmla="val 8500"/>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3081312" numCol="1" spcCol="1270" anchor="t" anchorCtr="0">
          <a:noAutofit/>
        </a:bodyPr>
        <a:lstStyle/>
        <a:p>
          <a:pPr lvl="0" algn="l" defTabSz="1155700">
            <a:lnSpc>
              <a:spcPct val="90000"/>
            </a:lnSpc>
            <a:spcBef>
              <a:spcPct val="0"/>
            </a:spcBef>
            <a:spcAft>
              <a:spcPct val="35000"/>
            </a:spcAft>
          </a:pPr>
          <a:r>
            <a:rPr lang="en-US" sz="2600" b="1" kern="1200" dirty="0" smtClean="0">
              <a:latin typeface="Cambria"/>
              <a:cs typeface="Cambria"/>
            </a:rPr>
            <a:t>Prior to 2011</a:t>
          </a:r>
          <a:endParaRPr lang="en-US" sz="2600" b="1" kern="1200" dirty="0">
            <a:latin typeface="Cambria"/>
            <a:cs typeface="Cambria"/>
          </a:endParaRPr>
        </a:p>
      </dsp:txBody>
      <dsp:txXfrm>
        <a:off x="98841" y="98841"/>
        <a:ext cx="14900815" cy="3772512"/>
      </dsp:txXfrm>
    </dsp:sp>
    <dsp:sp modelId="{16ECDFAE-7042-884E-A54E-6FCF186C5D5A}">
      <dsp:nvSpPr>
        <dsp:cNvPr id="0" name=""/>
        <dsp:cNvSpPr/>
      </dsp:nvSpPr>
      <dsp:spPr>
        <a:xfrm>
          <a:off x="231429" y="551721"/>
          <a:ext cx="2264774" cy="1333930"/>
        </a:xfrm>
        <a:prstGeom prst="roundRect">
          <a:avLst>
            <a:gd name="adj" fmla="val 10500"/>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i="1" kern="1200" dirty="0" smtClean="0">
              <a:latin typeface="Cambria"/>
              <a:cs typeface="Cambria"/>
            </a:rPr>
            <a:t>Computer Literacy Programs</a:t>
          </a:r>
          <a:endParaRPr lang="en-US" sz="2600" i="1" kern="1200" dirty="0">
            <a:latin typeface="Cambria"/>
            <a:cs typeface="Cambria"/>
          </a:endParaRPr>
        </a:p>
      </dsp:txBody>
      <dsp:txXfrm>
        <a:off x="272452" y="592744"/>
        <a:ext cx="2182728" cy="1251884"/>
      </dsp:txXfrm>
    </dsp:sp>
    <dsp:sp modelId="{4D1E4722-8E2E-9646-A0B2-FB6D0556D571}">
      <dsp:nvSpPr>
        <dsp:cNvPr id="0" name=""/>
        <dsp:cNvSpPr/>
      </dsp:nvSpPr>
      <dsp:spPr>
        <a:xfrm>
          <a:off x="231429" y="1994357"/>
          <a:ext cx="2264774" cy="1333930"/>
        </a:xfrm>
        <a:prstGeom prst="roundRect">
          <a:avLst>
            <a:gd name="adj" fmla="val 10500"/>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i="1" kern="1200" dirty="0" smtClean="0">
              <a:latin typeface="Cambria"/>
              <a:cs typeface="Cambria"/>
            </a:rPr>
            <a:t>District-Wide Literacy Curriculum</a:t>
          </a:r>
          <a:endParaRPr lang="en-US" sz="2600" i="1" kern="1200" dirty="0">
            <a:latin typeface="Cambria"/>
            <a:cs typeface="Cambria"/>
          </a:endParaRPr>
        </a:p>
      </dsp:txBody>
      <dsp:txXfrm>
        <a:off x="272452" y="2035380"/>
        <a:ext cx="2182728" cy="1251884"/>
      </dsp:txXfrm>
    </dsp:sp>
    <dsp:sp modelId="{D65FDC99-F78D-274D-A223-57B1A9BDB187}">
      <dsp:nvSpPr>
        <dsp:cNvPr id="0" name=""/>
        <dsp:cNvSpPr/>
      </dsp:nvSpPr>
      <dsp:spPr>
        <a:xfrm>
          <a:off x="2598041" y="612904"/>
          <a:ext cx="12336366" cy="2360625"/>
        </a:xfrm>
        <a:prstGeom prst="roundRect">
          <a:avLst>
            <a:gd name="adj" fmla="val 10500"/>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1764751" numCol="1" spcCol="1270" anchor="t" anchorCtr="0">
          <a:noAutofit/>
        </a:bodyPr>
        <a:lstStyle/>
        <a:p>
          <a:pPr lvl="0" algn="l" defTabSz="1155700">
            <a:lnSpc>
              <a:spcPct val="90000"/>
            </a:lnSpc>
            <a:spcBef>
              <a:spcPct val="0"/>
            </a:spcBef>
            <a:spcAft>
              <a:spcPct val="35000"/>
            </a:spcAft>
          </a:pPr>
          <a:r>
            <a:rPr lang="en-US" sz="2600" b="1" kern="1200" dirty="0" smtClean="0">
              <a:latin typeface="Cambria"/>
              <a:cs typeface="Cambria"/>
            </a:rPr>
            <a:t>2011-2012</a:t>
          </a:r>
          <a:endParaRPr lang="en-US" sz="2600" b="1" kern="1200" dirty="0">
            <a:latin typeface="Cambria"/>
            <a:cs typeface="Cambria"/>
          </a:endParaRPr>
        </a:p>
      </dsp:txBody>
      <dsp:txXfrm>
        <a:off x="2670638" y="685501"/>
        <a:ext cx="12191172" cy="2215431"/>
      </dsp:txXfrm>
    </dsp:sp>
    <dsp:sp modelId="{52DC9283-4FEF-A84F-B8B2-3505317FBA01}">
      <dsp:nvSpPr>
        <dsp:cNvPr id="0" name=""/>
        <dsp:cNvSpPr/>
      </dsp:nvSpPr>
      <dsp:spPr>
        <a:xfrm>
          <a:off x="2812024" y="1158067"/>
          <a:ext cx="3307078" cy="839770"/>
        </a:xfrm>
        <a:prstGeom prst="roundRect">
          <a:avLst>
            <a:gd name="adj" fmla="val 10500"/>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i="1" kern="1200" dirty="0" smtClean="0">
              <a:latin typeface="Cambria"/>
              <a:cs typeface="Cambria"/>
            </a:rPr>
            <a:t>Writing Across the Curriculum pilot</a:t>
          </a:r>
          <a:endParaRPr lang="en-US" sz="2600" i="1" kern="1200" dirty="0">
            <a:latin typeface="Cambria"/>
            <a:cs typeface="Cambria"/>
          </a:endParaRPr>
        </a:p>
      </dsp:txBody>
      <dsp:txXfrm>
        <a:off x="2837850" y="1183893"/>
        <a:ext cx="3255426" cy="788118"/>
      </dsp:txXfrm>
    </dsp:sp>
    <dsp:sp modelId="{E0D3B8F2-6F81-8B41-A716-07AD614AE9BE}">
      <dsp:nvSpPr>
        <dsp:cNvPr id="0" name=""/>
        <dsp:cNvSpPr/>
      </dsp:nvSpPr>
      <dsp:spPr>
        <a:xfrm>
          <a:off x="2821116" y="2145121"/>
          <a:ext cx="3239327" cy="751848"/>
        </a:xfrm>
        <a:prstGeom prst="roundRect">
          <a:avLst>
            <a:gd name="adj" fmla="val 10500"/>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i="1" kern="1200" dirty="0" smtClean="0">
              <a:latin typeface="Cambria"/>
              <a:cs typeface="Cambria"/>
            </a:rPr>
            <a:t>Writing Workshop in ELA Rollout</a:t>
          </a:r>
          <a:endParaRPr lang="en-US" sz="2600" i="1" kern="1200" dirty="0">
            <a:latin typeface="Cambria"/>
            <a:cs typeface="Cambria"/>
          </a:endParaRPr>
        </a:p>
      </dsp:txBody>
      <dsp:txXfrm>
        <a:off x="2844238" y="2168243"/>
        <a:ext cx="3193083" cy="705604"/>
      </dsp:txXfrm>
    </dsp:sp>
    <dsp:sp modelId="{25F3A7F9-BE57-924E-B85B-85F5E0919EBE}">
      <dsp:nvSpPr>
        <dsp:cNvPr id="0" name=""/>
        <dsp:cNvSpPr/>
      </dsp:nvSpPr>
      <dsp:spPr>
        <a:xfrm>
          <a:off x="6235616" y="774370"/>
          <a:ext cx="8622759" cy="2139505"/>
        </a:xfrm>
        <a:prstGeom prst="roundRect">
          <a:avLst>
            <a:gd name="adj" fmla="val 10500"/>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184912" numCol="1" spcCol="1270" anchor="t" anchorCtr="0">
          <a:noAutofit/>
        </a:bodyPr>
        <a:lstStyle/>
        <a:p>
          <a:pPr lvl="0" algn="l" defTabSz="1155700">
            <a:lnSpc>
              <a:spcPct val="70000"/>
            </a:lnSpc>
            <a:spcBef>
              <a:spcPct val="0"/>
            </a:spcBef>
            <a:spcAft>
              <a:spcPct val="35000"/>
            </a:spcAft>
          </a:pPr>
          <a:r>
            <a:rPr lang="en-US" sz="2600" b="1" kern="1200" dirty="0" smtClean="0">
              <a:latin typeface="Cambria"/>
              <a:cs typeface="Cambria"/>
            </a:rPr>
            <a:t>2012-</a:t>
          </a:r>
        </a:p>
        <a:p>
          <a:pPr lvl="0" algn="l" defTabSz="1155700">
            <a:lnSpc>
              <a:spcPct val="70000"/>
            </a:lnSpc>
            <a:spcBef>
              <a:spcPct val="0"/>
            </a:spcBef>
            <a:spcAft>
              <a:spcPct val="35000"/>
            </a:spcAft>
          </a:pPr>
          <a:r>
            <a:rPr lang="en-US" sz="2600" b="1" kern="1200" dirty="0" smtClean="0">
              <a:latin typeface="Cambria"/>
              <a:cs typeface="Cambria"/>
            </a:rPr>
            <a:t>2013</a:t>
          </a:r>
          <a:endParaRPr lang="en-US" sz="2600" b="1" kern="1200" dirty="0">
            <a:latin typeface="Cambria"/>
            <a:cs typeface="Cambria"/>
          </a:endParaRPr>
        </a:p>
      </dsp:txBody>
      <dsp:txXfrm>
        <a:off x="6301413" y="840167"/>
        <a:ext cx="8491165" cy="20079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73D4E6-7E83-A040-966D-B9E13E526A29}">
      <dsp:nvSpPr>
        <dsp:cNvPr id="0" name=""/>
        <dsp:cNvSpPr/>
      </dsp:nvSpPr>
      <dsp:spPr>
        <a:xfrm>
          <a:off x="74688" y="3231751"/>
          <a:ext cx="8565358" cy="948967"/>
        </a:xfrm>
        <a:prstGeom prst="rightArrow">
          <a:avLst>
            <a:gd name="adj1" fmla="val 50000"/>
            <a:gd name="adj2" fmla="val 5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98032" numCol="1" spcCol="1270" anchor="ctr" anchorCtr="0">
          <a:noAutofit/>
        </a:bodyPr>
        <a:lstStyle/>
        <a:p>
          <a:pPr lvl="0" algn="l" defTabSz="977900">
            <a:lnSpc>
              <a:spcPct val="90000"/>
            </a:lnSpc>
            <a:spcBef>
              <a:spcPct val="0"/>
            </a:spcBef>
            <a:spcAft>
              <a:spcPct val="35000"/>
            </a:spcAft>
          </a:pPr>
          <a:r>
            <a:rPr lang="en-US" sz="2200" kern="1200" dirty="0" smtClean="0">
              <a:latin typeface="Cambria"/>
              <a:cs typeface="Cambria"/>
            </a:rPr>
            <a:t>Fall 2012</a:t>
          </a:r>
          <a:endParaRPr lang="en-US" sz="2200" kern="1200" dirty="0">
            <a:latin typeface="Cambria"/>
            <a:cs typeface="Cambria"/>
          </a:endParaRPr>
        </a:p>
      </dsp:txBody>
      <dsp:txXfrm>
        <a:off x="74688" y="3468993"/>
        <a:ext cx="8328116" cy="474483"/>
      </dsp:txXfrm>
    </dsp:sp>
    <dsp:sp modelId="{380FCA01-929D-884E-B817-EE2EC1D860D3}">
      <dsp:nvSpPr>
        <dsp:cNvPr id="0" name=""/>
        <dsp:cNvSpPr/>
      </dsp:nvSpPr>
      <dsp:spPr>
        <a:xfrm>
          <a:off x="74717" y="266392"/>
          <a:ext cx="3484363" cy="3049161"/>
        </a:xfrm>
        <a:prstGeom prst="rect">
          <a:avLst/>
        </a:prstGeom>
        <a:solidFill>
          <a:schemeClr val="lt1">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Cambria"/>
              <a:cs typeface="Cambria"/>
            </a:rPr>
            <a:t>-Curriculum begins in core subject areas</a:t>
          </a:r>
        </a:p>
        <a:p>
          <a:pPr lvl="0" algn="l" defTabSz="800100">
            <a:lnSpc>
              <a:spcPct val="90000"/>
            </a:lnSpc>
            <a:spcBef>
              <a:spcPct val="0"/>
            </a:spcBef>
            <a:spcAft>
              <a:spcPct val="35000"/>
            </a:spcAft>
          </a:pPr>
          <a:r>
            <a:rPr lang="en-US" sz="1800" kern="1200" dirty="0" smtClean="0">
              <a:latin typeface="Cambria"/>
              <a:cs typeface="Cambria"/>
            </a:rPr>
            <a:t>-Formative assessment begins</a:t>
          </a:r>
        </a:p>
        <a:p>
          <a:pPr lvl="0" algn="l" defTabSz="800100">
            <a:lnSpc>
              <a:spcPct val="90000"/>
            </a:lnSpc>
            <a:spcBef>
              <a:spcPct val="0"/>
            </a:spcBef>
            <a:spcAft>
              <a:spcPct val="35000"/>
            </a:spcAft>
          </a:pPr>
          <a:r>
            <a:rPr lang="en-US" sz="1800" kern="1200" dirty="0" smtClean="0">
              <a:latin typeface="Cambria"/>
              <a:cs typeface="Cambria"/>
            </a:rPr>
            <a:t>-Data team meetings begin</a:t>
          </a:r>
        </a:p>
        <a:p>
          <a:pPr lvl="0" algn="l" defTabSz="800100">
            <a:lnSpc>
              <a:spcPct val="90000"/>
            </a:lnSpc>
            <a:spcBef>
              <a:spcPct val="0"/>
            </a:spcBef>
            <a:spcAft>
              <a:spcPct val="35000"/>
            </a:spcAft>
          </a:pPr>
          <a:r>
            <a:rPr lang="en-US" sz="1800" kern="1200" dirty="0" smtClean="0">
              <a:latin typeface="Cambria"/>
              <a:cs typeface="Cambria"/>
            </a:rPr>
            <a:t>-Students do more writing in class</a:t>
          </a:r>
        </a:p>
        <a:p>
          <a:pPr lvl="0" algn="l" defTabSz="800100">
            <a:lnSpc>
              <a:spcPct val="90000"/>
            </a:lnSpc>
            <a:spcBef>
              <a:spcPct val="0"/>
            </a:spcBef>
            <a:spcAft>
              <a:spcPct val="35000"/>
            </a:spcAft>
          </a:pPr>
          <a:r>
            <a:rPr lang="en-US" sz="1800" kern="1200" dirty="0" smtClean="0">
              <a:latin typeface="Cambria"/>
              <a:cs typeface="Cambria"/>
            </a:rPr>
            <a:t>-Polished pieces are collected for curriculum wide portfolios</a:t>
          </a:r>
        </a:p>
        <a:p>
          <a:pPr lvl="0" algn="l" defTabSz="800100">
            <a:lnSpc>
              <a:spcPct val="90000"/>
            </a:lnSpc>
            <a:spcBef>
              <a:spcPct val="0"/>
            </a:spcBef>
            <a:spcAft>
              <a:spcPct val="35000"/>
            </a:spcAft>
          </a:pPr>
          <a:endParaRPr lang="en-US" sz="600" kern="1200" dirty="0"/>
        </a:p>
      </dsp:txBody>
      <dsp:txXfrm>
        <a:off x="74717" y="266392"/>
        <a:ext cx="3484363" cy="3049161"/>
      </dsp:txXfrm>
    </dsp:sp>
    <dsp:sp modelId="{94D78268-C504-884E-92A9-B8EF82FA7665}">
      <dsp:nvSpPr>
        <dsp:cNvPr id="0" name=""/>
        <dsp:cNvSpPr/>
      </dsp:nvSpPr>
      <dsp:spPr>
        <a:xfrm>
          <a:off x="3673779" y="2379627"/>
          <a:ext cx="7326113" cy="1043460"/>
        </a:xfrm>
        <a:prstGeom prst="rightArrow">
          <a:avLst>
            <a:gd name="adj1" fmla="val 50000"/>
            <a:gd name="adj2" fmla="val 5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98032" numCol="1" spcCol="1270" anchor="ctr" anchorCtr="0">
          <a:noAutofit/>
        </a:bodyPr>
        <a:lstStyle/>
        <a:p>
          <a:pPr lvl="0" algn="l" defTabSz="977900">
            <a:lnSpc>
              <a:spcPct val="90000"/>
            </a:lnSpc>
            <a:spcBef>
              <a:spcPct val="0"/>
            </a:spcBef>
            <a:spcAft>
              <a:spcPct val="35000"/>
            </a:spcAft>
          </a:pPr>
          <a:r>
            <a:rPr lang="en-US" sz="2200" kern="1200" dirty="0" smtClean="0">
              <a:latin typeface="Cambria"/>
              <a:cs typeface="Cambria"/>
            </a:rPr>
            <a:t>Winter 2012 to Spring 2013</a:t>
          </a:r>
          <a:endParaRPr lang="en-US" sz="2200" kern="1200" dirty="0">
            <a:latin typeface="Cambria"/>
            <a:cs typeface="Cambria"/>
          </a:endParaRPr>
        </a:p>
      </dsp:txBody>
      <dsp:txXfrm>
        <a:off x="3673779" y="2640492"/>
        <a:ext cx="7065248" cy="521730"/>
      </dsp:txXfrm>
    </dsp:sp>
    <dsp:sp modelId="{BE0F8853-7494-7043-920C-EE51492DF1A6}">
      <dsp:nvSpPr>
        <dsp:cNvPr id="0" name=""/>
        <dsp:cNvSpPr/>
      </dsp:nvSpPr>
      <dsp:spPr>
        <a:xfrm>
          <a:off x="7783974" y="1490773"/>
          <a:ext cx="5110238" cy="1164150"/>
        </a:xfrm>
        <a:prstGeom prst="rightArrow">
          <a:avLst>
            <a:gd name="adj1" fmla="val 50000"/>
            <a:gd name="adj2" fmla="val 5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98032" numCol="1" spcCol="1270" anchor="ctr" anchorCtr="0">
          <a:noAutofit/>
        </a:bodyPr>
        <a:lstStyle/>
        <a:p>
          <a:pPr lvl="0" algn="l" defTabSz="977900">
            <a:lnSpc>
              <a:spcPct val="90000"/>
            </a:lnSpc>
            <a:spcBef>
              <a:spcPct val="0"/>
            </a:spcBef>
            <a:spcAft>
              <a:spcPct val="35000"/>
            </a:spcAft>
          </a:pPr>
          <a:r>
            <a:rPr lang="en-US" sz="2200" kern="1200" dirty="0" smtClean="0">
              <a:latin typeface="Cambria"/>
              <a:cs typeface="Cambria"/>
            </a:rPr>
            <a:t>Spring 2013</a:t>
          </a:r>
          <a:endParaRPr lang="en-US" sz="2200" kern="1200" dirty="0">
            <a:latin typeface="Cambria"/>
            <a:cs typeface="Cambria"/>
          </a:endParaRPr>
        </a:p>
      </dsp:txBody>
      <dsp:txXfrm>
        <a:off x="7783974" y="1781811"/>
        <a:ext cx="4819201" cy="582075"/>
      </dsp:txXfrm>
    </dsp:sp>
    <dsp:sp modelId="{A5CFBB9A-C51D-4D4F-9B8C-920B0AFE0FC5}">
      <dsp:nvSpPr>
        <dsp:cNvPr id="0" name=""/>
        <dsp:cNvSpPr/>
      </dsp:nvSpPr>
      <dsp:spPr>
        <a:xfrm>
          <a:off x="7792976" y="265219"/>
          <a:ext cx="3913983" cy="1398745"/>
        </a:xfrm>
        <a:prstGeom prst="rect">
          <a:avLst/>
        </a:prstGeom>
        <a:solidFill>
          <a:schemeClr val="lt1">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n-US" sz="1100" kern="1200" dirty="0" smtClean="0"/>
            <a:t>-</a:t>
          </a:r>
          <a:r>
            <a:rPr lang="en-US" sz="1800" kern="1200" dirty="0" smtClean="0">
              <a:latin typeface="Cambria"/>
              <a:cs typeface="Cambria"/>
            </a:rPr>
            <a:t>Portfolios are completed </a:t>
          </a:r>
          <a:endParaRPr lang="en-US" sz="1800" kern="1200" dirty="0">
            <a:latin typeface="Cambria"/>
            <a:cs typeface="Cambria"/>
          </a:endParaRPr>
        </a:p>
        <a:p>
          <a:pPr lvl="0" algn="l" defTabSz="800100">
            <a:lnSpc>
              <a:spcPct val="90000"/>
            </a:lnSpc>
            <a:spcBef>
              <a:spcPct val="0"/>
            </a:spcBef>
            <a:spcAft>
              <a:spcPct val="35000"/>
            </a:spcAft>
          </a:pPr>
          <a:r>
            <a:rPr lang="en-US" sz="1800" kern="1200" dirty="0" smtClean="0">
              <a:latin typeface="Cambria"/>
              <a:cs typeface="Cambria"/>
            </a:rPr>
            <a:t>-Final formative assessment is completed, with growth calculated</a:t>
          </a:r>
        </a:p>
        <a:p>
          <a:pPr lvl="0" algn="l" defTabSz="800100">
            <a:lnSpc>
              <a:spcPct val="90000"/>
            </a:lnSpc>
            <a:spcBef>
              <a:spcPct val="0"/>
            </a:spcBef>
            <a:spcAft>
              <a:spcPct val="35000"/>
            </a:spcAft>
          </a:pPr>
          <a:r>
            <a:rPr lang="en-US" sz="1800" kern="1200" dirty="0" smtClean="0">
              <a:latin typeface="Cambria"/>
              <a:cs typeface="Cambria"/>
            </a:rPr>
            <a:t>-Statewide assessment is administered</a:t>
          </a:r>
          <a:endParaRPr lang="en-US" sz="1800" kern="1200" dirty="0">
            <a:latin typeface="Cambria"/>
            <a:cs typeface="Cambria"/>
          </a:endParaRPr>
        </a:p>
      </dsp:txBody>
      <dsp:txXfrm>
        <a:off x="7792976" y="265219"/>
        <a:ext cx="3913983" cy="1398745"/>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91A5FC-26F6-F447-BCD9-0C6B664CFB11}" type="datetimeFigureOut">
              <a:rPr lang="en-US" smtClean="0"/>
              <a:pPr/>
              <a:t>3/8/12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920CFC-5524-C54D-B9BF-45837B237997}" type="slidenum">
              <a:rPr lang="en-US" smtClean="0"/>
              <a:pPr/>
              <a:t>‹#›</a:t>
            </a:fld>
            <a:endParaRPr lang="en-US" dirty="0"/>
          </a:p>
        </p:txBody>
      </p:sp>
    </p:spTree>
    <p:extLst>
      <p:ext uri="{BB962C8B-B14F-4D97-AF65-F5344CB8AC3E}">
        <p14:creationId xmlns:p14="http://schemas.microsoft.com/office/powerpoint/2010/main" val="930296832"/>
      </p:ext>
    </p:extLst>
  </p:cSld>
  <p:clrMap bg1="lt1" tx1="dk1" bg2="lt2" tx2="dk2" accent1="accent1" accent2="accent2" accent3="accent3" accent4="accent4" accent5="accent5" accent6="accent6" hlink="hlink" folHlink="folHlink"/>
  <p:notesStyle>
    <a:lvl1pPr marL="0" algn="l" defTabSz="2194210" rtl="0" eaLnBrk="1" latinLnBrk="0" hangingPunct="1">
      <a:defRPr sz="5800" kern="1200">
        <a:solidFill>
          <a:schemeClr val="tx1"/>
        </a:solidFill>
        <a:latin typeface="+mn-lt"/>
        <a:ea typeface="+mn-ea"/>
        <a:cs typeface="+mn-cs"/>
      </a:defRPr>
    </a:lvl1pPr>
    <a:lvl2pPr marL="2194210" algn="l" defTabSz="2194210" rtl="0" eaLnBrk="1" latinLnBrk="0" hangingPunct="1">
      <a:defRPr sz="5800" kern="1200">
        <a:solidFill>
          <a:schemeClr val="tx1"/>
        </a:solidFill>
        <a:latin typeface="+mn-lt"/>
        <a:ea typeface="+mn-ea"/>
        <a:cs typeface="+mn-cs"/>
      </a:defRPr>
    </a:lvl2pPr>
    <a:lvl3pPr marL="4388419" algn="l" defTabSz="2194210" rtl="0" eaLnBrk="1" latinLnBrk="0" hangingPunct="1">
      <a:defRPr sz="5800" kern="1200">
        <a:solidFill>
          <a:schemeClr val="tx1"/>
        </a:solidFill>
        <a:latin typeface="+mn-lt"/>
        <a:ea typeface="+mn-ea"/>
        <a:cs typeface="+mn-cs"/>
      </a:defRPr>
    </a:lvl3pPr>
    <a:lvl4pPr marL="6582629" algn="l" defTabSz="2194210" rtl="0" eaLnBrk="1" latinLnBrk="0" hangingPunct="1">
      <a:defRPr sz="5800" kern="1200">
        <a:solidFill>
          <a:schemeClr val="tx1"/>
        </a:solidFill>
        <a:latin typeface="+mn-lt"/>
        <a:ea typeface="+mn-ea"/>
        <a:cs typeface="+mn-cs"/>
      </a:defRPr>
    </a:lvl4pPr>
    <a:lvl5pPr marL="8776834" algn="l" defTabSz="2194210" rtl="0" eaLnBrk="1" latinLnBrk="0" hangingPunct="1">
      <a:defRPr sz="5800" kern="1200">
        <a:solidFill>
          <a:schemeClr val="tx1"/>
        </a:solidFill>
        <a:latin typeface="+mn-lt"/>
        <a:ea typeface="+mn-ea"/>
        <a:cs typeface="+mn-cs"/>
      </a:defRPr>
    </a:lvl5pPr>
    <a:lvl6pPr marL="10971043" algn="l" defTabSz="2194210" rtl="0" eaLnBrk="1" latinLnBrk="0" hangingPunct="1">
      <a:defRPr sz="5800" kern="1200">
        <a:solidFill>
          <a:schemeClr val="tx1"/>
        </a:solidFill>
        <a:latin typeface="+mn-lt"/>
        <a:ea typeface="+mn-ea"/>
        <a:cs typeface="+mn-cs"/>
      </a:defRPr>
    </a:lvl6pPr>
    <a:lvl7pPr marL="13165253" algn="l" defTabSz="2194210" rtl="0" eaLnBrk="1" latinLnBrk="0" hangingPunct="1">
      <a:defRPr sz="5800" kern="1200">
        <a:solidFill>
          <a:schemeClr val="tx1"/>
        </a:solidFill>
        <a:latin typeface="+mn-lt"/>
        <a:ea typeface="+mn-ea"/>
        <a:cs typeface="+mn-cs"/>
      </a:defRPr>
    </a:lvl7pPr>
    <a:lvl8pPr marL="15359462" algn="l" defTabSz="2194210" rtl="0" eaLnBrk="1" latinLnBrk="0" hangingPunct="1">
      <a:defRPr sz="5800" kern="1200">
        <a:solidFill>
          <a:schemeClr val="tx1"/>
        </a:solidFill>
        <a:latin typeface="+mn-lt"/>
        <a:ea typeface="+mn-ea"/>
        <a:cs typeface="+mn-cs"/>
      </a:defRPr>
    </a:lvl8pPr>
    <a:lvl9pPr marL="17553672" algn="l" defTabSz="219421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34 – headings</a:t>
            </a:r>
          </a:p>
          <a:p>
            <a:r>
              <a:rPr lang="en-US" dirty="0" smtClean="0"/>
              <a:t>28 – text</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B920CFC-5524-C54D-B9BF-45837B237997}"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136B8A-413E-8245-9A0E-285A8618215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136B8A-413E-8245-9A0E-285A8618215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D441ED-22D9-48D6-AD92-DEFB122789E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136B8A-413E-8245-9A0E-285A8618215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F136B8A-413E-8245-9A0E-285A8618215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F136B8A-413E-8245-9A0E-285A8618215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F136B8A-413E-8245-9A0E-285A8618215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136B8A-413E-8245-9A0E-285A8618215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dirty="0"/>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136B8A-413E-8245-9A0E-285A8618215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136B8A-413E-8245-9A0E-285A8618215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5"/>
            <a:ext cx="9875520" cy="2808732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94560" y="1318265"/>
            <a:ext cx="28895040" cy="280873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A6DE08-4513-3B41-A0D9-68D6BAF33B19}" type="datetimeFigureOut">
              <a:rPr lang="en-US" smtClean="0"/>
              <a:pPr/>
              <a:t>3/8/12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136B8A-413E-8245-9A0E-285A8618215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4CA6DE08-4513-3B41-A0D9-68D6BAF33B19}" type="datetimeFigureOut">
              <a:rPr lang="en-US" smtClean="0"/>
              <a:pPr/>
              <a:t>3/8/12</a:t>
            </a:fld>
            <a:endParaRPr lang="en-US" dirty="0"/>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8F136B8A-413E-8245-9A0E-285A8618215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ctr" defTabSz="219456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5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diagramLayout" Target="../diagrams/layout2.xml"/><Relationship Id="rId20" Type="http://schemas.openxmlformats.org/officeDocument/2006/relationships/diagramColors" Target="../diagrams/colors3.xml"/><Relationship Id="rId21" Type="http://schemas.microsoft.com/office/2007/relationships/diagramDrawing" Target="../diagrams/drawing3.xml"/><Relationship Id="rId22" Type="http://schemas.openxmlformats.org/officeDocument/2006/relationships/hyperlink" Target="http://www.ode.state.or.us/data/reportcard/reports.aspx" TargetMode="External"/><Relationship Id="rId10" Type="http://schemas.openxmlformats.org/officeDocument/2006/relationships/diagramQuickStyle" Target="../diagrams/quickStyle2.xml"/><Relationship Id="rId11" Type="http://schemas.openxmlformats.org/officeDocument/2006/relationships/diagramColors" Target="../diagrams/colors2.xml"/><Relationship Id="rId12" Type="http://schemas.microsoft.com/office/2007/relationships/diagramDrawing" Target="../diagrams/drawing2.xml"/><Relationship Id="rId13" Type="http://schemas.openxmlformats.org/officeDocument/2006/relationships/image" Target="../media/image1.png"/><Relationship Id="rId14" Type="http://schemas.openxmlformats.org/officeDocument/2006/relationships/image" Target="../media/image2.png"/><Relationship Id="rId15" Type="http://schemas.openxmlformats.org/officeDocument/2006/relationships/chart" Target="../charts/chart1.xml"/><Relationship Id="rId16" Type="http://schemas.openxmlformats.org/officeDocument/2006/relationships/chart" Target="../charts/chart2.xml"/><Relationship Id="rId17" Type="http://schemas.openxmlformats.org/officeDocument/2006/relationships/diagramData" Target="../diagrams/data3.xml"/><Relationship Id="rId18" Type="http://schemas.openxmlformats.org/officeDocument/2006/relationships/diagramLayout" Target="../diagrams/layout3.xml"/><Relationship Id="rId19" Type="http://schemas.openxmlformats.org/officeDocument/2006/relationships/diagramQuickStyle" Target="../diagrams/quickStyle3.xml"/><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4527559" y="660406"/>
            <a:ext cx="34771013" cy="2677587"/>
          </a:xfrm>
          <a:prstGeom prst="rect">
            <a:avLst/>
          </a:prstGeom>
          <a:noFill/>
          <a:ln w="57150" cmpd="sng">
            <a:solidFill>
              <a:schemeClr val="tx1"/>
            </a:solidFill>
            <a:miter lim="800000"/>
            <a:headEnd/>
            <a:tailEnd/>
          </a:ln>
          <a:effectLst/>
        </p:spPr>
        <p:txBody>
          <a:bodyPr lIns="91373" tIns="45686" rIns="91373" bIns="45686">
            <a:prstTxWarp prst="textNoShape">
              <a:avLst/>
            </a:prstTxWarp>
            <a:spAutoFit/>
          </a:bodyPr>
          <a:lstStyle/>
          <a:p>
            <a:pPr algn="ctr">
              <a:spcBef>
                <a:spcPct val="50000"/>
              </a:spcBef>
            </a:pPr>
            <a:r>
              <a:rPr lang="en-US" dirty="0" smtClean="0">
                <a:latin typeface="Cambria"/>
                <a:cs typeface="Cambria"/>
              </a:rPr>
              <a:t>Improving Student Writing Across the Curriculum</a:t>
            </a:r>
            <a:endParaRPr lang="en-US" dirty="0">
              <a:latin typeface="Cambria"/>
              <a:cs typeface="Cambria"/>
            </a:endParaRPr>
          </a:p>
          <a:p>
            <a:pPr algn="ctr" eaLnBrk="0" hangingPunct="0"/>
            <a:r>
              <a:rPr lang="en-US" sz="4800" b="1" dirty="0" smtClean="0">
                <a:latin typeface="Cambria"/>
                <a:cs typeface="Cambria"/>
              </a:rPr>
              <a:t>Marisa Silver—Winter 2012</a:t>
            </a:r>
            <a:br>
              <a:rPr lang="en-US" sz="4800" b="1" dirty="0" smtClean="0">
                <a:latin typeface="Cambria"/>
                <a:cs typeface="Cambria"/>
              </a:rPr>
            </a:br>
            <a:r>
              <a:rPr lang="en-US" sz="3400" b="1" dirty="0">
                <a:latin typeface="Cambria"/>
                <a:cs typeface="Cambria"/>
              </a:rPr>
              <a:t>University of </a:t>
            </a:r>
            <a:r>
              <a:rPr lang="en-US" sz="3400" b="1" dirty="0" smtClean="0">
                <a:latin typeface="Cambria"/>
                <a:cs typeface="Cambria"/>
              </a:rPr>
              <a:t>Oregon, EDLD 655</a:t>
            </a:r>
            <a:endParaRPr lang="en-US" sz="3400" b="1" dirty="0">
              <a:latin typeface="Cambria"/>
              <a:cs typeface="Cambria"/>
            </a:endParaRPr>
          </a:p>
        </p:txBody>
      </p:sp>
      <p:sp>
        <p:nvSpPr>
          <p:cNvPr id="27" name="Text Placeholder 12"/>
          <p:cNvSpPr>
            <a:spLocks noGrp="1"/>
          </p:cNvSpPr>
          <p:nvPr>
            <p:ph type="body" idx="1"/>
          </p:nvPr>
        </p:nvSpPr>
        <p:spPr>
          <a:xfrm>
            <a:off x="2939101" y="4002360"/>
            <a:ext cx="10491787" cy="808801"/>
          </a:xfrm>
          <a:solidFill>
            <a:schemeClr val="tx1"/>
          </a:solidFill>
        </p:spPr>
        <p:txBody>
          <a:bodyPr>
            <a:noAutofit/>
          </a:bodyPr>
          <a:lstStyle/>
          <a:p>
            <a:pPr algn="ctr"/>
            <a:r>
              <a:rPr lang="en-US" sz="3400" cap="all" dirty="0" smtClean="0">
                <a:solidFill>
                  <a:schemeClr val="bg1"/>
                </a:solidFill>
                <a:latin typeface="Cambria"/>
                <a:cs typeface="Cambria"/>
              </a:rPr>
              <a:t>Student achievement </a:t>
            </a:r>
            <a:r>
              <a:rPr lang="en-US" sz="3400" cap="all" dirty="0" smtClean="0">
                <a:solidFill>
                  <a:schemeClr val="bg1"/>
                </a:solidFill>
                <a:latin typeface="Cambria"/>
                <a:cs typeface="Cambria"/>
              </a:rPr>
              <a:t>Goal</a:t>
            </a:r>
            <a:endParaRPr lang="en-US" sz="3400" cap="all" dirty="0">
              <a:solidFill>
                <a:schemeClr val="bg1"/>
              </a:solidFill>
              <a:latin typeface="Cambria"/>
              <a:cs typeface="Cambria"/>
            </a:endParaRPr>
          </a:p>
        </p:txBody>
      </p:sp>
      <p:sp>
        <p:nvSpPr>
          <p:cNvPr id="28" name="Content Placeholder 13"/>
          <p:cNvSpPr txBox="1">
            <a:spLocks/>
          </p:cNvSpPr>
          <p:nvPr/>
        </p:nvSpPr>
        <p:spPr>
          <a:xfrm>
            <a:off x="2939101" y="5426906"/>
            <a:ext cx="10491787" cy="9017575"/>
          </a:xfrm>
          <a:prstGeom prst="rect">
            <a:avLst/>
          </a:prstGeom>
        </p:spPr>
        <p:txBody>
          <a:bodyPr vert="horz" wrap="none" lIns="438912" tIns="219456" rIns="438912" bIns="219456" rtlCol="0">
            <a:normAutofit/>
          </a:bodyPr>
          <a:lstStyle/>
          <a:p>
            <a:endParaRPr lang="en-US" sz="2800" dirty="0" smtClean="0">
              <a:latin typeface="Cambria"/>
              <a:cs typeface="Cambria"/>
            </a:endParaRPr>
          </a:p>
          <a:p>
            <a:r>
              <a:rPr lang="en-US" sz="2800" dirty="0" smtClean="0">
                <a:latin typeface="Cambria"/>
                <a:cs typeface="Cambria"/>
              </a:rPr>
              <a:t/>
            </a:r>
            <a:br>
              <a:rPr lang="en-US" sz="2800" dirty="0" smtClean="0">
                <a:latin typeface="Cambria"/>
                <a:cs typeface="Cambria"/>
              </a:rPr>
            </a:br>
            <a:endParaRPr lang="en-US" sz="2800" dirty="0" smtClean="0">
              <a:latin typeface="Cambria"/>
              <a:cs typeface="Cambria"/>
            </a:endParaRPr>
          </a:p>
        </p:txBody>
      </p:sp>
      <p:sp>
        <p:nvSpPr>
          <p:cNvPr id="11" name="Rectangle 10"/>
          <p:cNvSpPr/>
          <p:nvPr/>
        </p:nvSpPr>
        <p:spPr>
          <a:xfrm>
            <a:off x="2939101" y="4849647"/>
            <a:ext cx="10491787" cy="17481703"/>
          </a:xfrm>
          <a:prstGeom prst="rect">
            <a:avLst/>
          </a:prstGeom>
        </p:spPr>
        <p:txBody>
          <a:bodyPr wrap="square" anchor="t">
            <a:spAutoFit/>
          </a:bodyPr>
          <a:lstStyle/>
          <a:p>
            <a:pPr indent="-1645920">
              <a:defRPr/>
            </a:pPr>
            <a:r>
              <a:rPr lang="en-US" sz="3000" b="1" dirty="0" smtClean="0">
                <a:latin typeface="Cambria"/>
                <a:cs typeface="Cambria"/>
              </a:rPr>
              <a:t>GOAL</a:t>
            </a:r>
            <a:r>
              <a:rPr lang="en-US" sz="2800" b="1" dirty="0" smtClean="0">
                <a:latin typeface="Cambria"/>
                <a:cs typeface="Cambria"/>
              </a:rPr>
              <a:t>: </a:t>
            </a:r>
            <a:r>
              <a:rPr lang="en-US" sz="2800" dirty="0" smtClean="0">
                <a:latin typeface="Cambria"/>
                <a:cs typeface="Cambria"/>
              </a:rPr>
              <a:t>To promote improved writing achievement by implementing a writing across the curriculum and assessment program in Science, Social Studies, Math and ELA at North Glen Middle School. Expanding the emphasis on writing will create 10% increase in the passing rate of the Statewide Assessment in ELA, from 75% to 85%.</a:t>
            </a:r>
          </a:p>
          <a:p>
            <a:pPr indent="-1645920">
              <a:defRPr/>
            </a:pPr>
            <a:endParaRPr lang="en-US" sz="2800" dirty="0" smtClean="0">
              <a:latin typeface="Cambria"/>
              <a:cs typeface="Cambria"/>
            </a:endParaRPr>
          </a:p>
          <a:p>
            <a:r>
              <a:rPr lang="en-US" sz="3000" b="1" dirty="0" smtClean="0">
                <a:latin typeface="Cambria"/>
                <a:cs typeface="Cambria"/>
              </a:rPr>
              <a:t>WHY? </a:t>
            </a:r>
            <a:r>
              <a:rPr lang="en-US" sz="2800" dirty="0">
                <a:latin typeface="Cambria"/>
                <a:cs typeface="Cambria"/>
              </a:rPr>
              <a:t>Writing is an increasingly important 21</a:t>
            </a:r>
            <a:r>
              <a:rPr lang="en-US" sz="2800" baseline="30000" dirty="0">
                <a:latin typeface="Cambria"/>
                <a:cs typeface="Cambria"/>
              </a:rPr>
              <a:t>st</a:t>
            </a:r>
            <a:r>
              <a:rPr lang="en-US" sz="2800" dirty="0">
                <a:latin typeface="Cambria"/>
                <a:cs typeface="Cambria"/>
              </a:rPr>
              <a:t> century skill. Students today must be able to express themselves clearly and cohesively in a technology-driven world. </a:t>
            </a:r>
            <a:r>
              <a:rPr lang="en-US" sz="2800" dirty="0" smtClean="0">
                <a:latin typeface="Cambria"/>
                <a:cs typeface="Cambria"/>
              </a:rPr>
              <a:t>Writing is a key component of college readiness. Yet </a:t>
            </a:r>
            <a:r>
              <a:rPr lang="en-US" sz="2800" dirty="0">
                <a:latin typeface="Cambria"/>
                <a:cs typeface="Cambria"/>
              </a:rPr>
              <a:t>many schools do not focus on writing instruction, leading to remediation both in higher education and in the workforce. College instructors estimate </a:t>
            </a:r>
            <a:r>
              <a:rPr lang="en-US" sz="2800" dirty="0" smtClean="0">
                <a:latin typeface="Cambria"/>
                <a:cs typeface="Cambria"/>
              </a:rPr>
              <a:t>that 50</a:t>
            </a:r>
            <a:r>
              <a:rPr lang="en-US" sz="2800" dirty="0">
                <a:latin typeface="Cambria"/>
                <a:cs typeface="Cambria"/>
              </a:rPr>
              <a:t>% of college students are not prepared for the writing demands of higher education (Achieve, Inc. 2005). Employers spend $3.1 billion per year in writing remediation (National Commission on Writing, 2004)</a:t>
            </a:r>
            <a:r>
              <a:rPr lang="en-US" sz="2800" dirty="0"/>
              <a:t>.</a:t>
            </a:r>
            <a:r>
              <a:rPr lang="en-US" sz="3200" dirty="0"/>
              <a:t>	</a:t>
            </a:r>
            <a:endParaRPr lang="en-US" sz="3200" dirty="0" smtClean="0"/>
          </a:p>
          <a:p>
            <a:pPr lvl="0"/>
            <a:endParaRPr lang="en-US" sz="3000" b="1" dirty="0" smtClean="0">
              <a:latin typeface="Cambria"/>
              <a:cs typeface="Cambria"/>
            </a:endParaRPr>
          </a:p>
          <a:p>
            <a:pPr lvl="0"/>
            <a:r>
              <a:rPr lang="en-US" sz="3000" b="1" dirty="0" smtClean="0">
                <a:latin typeface="Cambria"/>
                <a:cs typeface="Cambria"/>
              </a:rPr>
              <a:t>EVIDENCE OF SCHOOL NEED:  </a:t>
            </a:r>
            <a:r>
              <a:rPr lang="en-US" sz="3000" dirty="0" smtClean="0">
                <a:latin typeface="Cambria"/>
                <a:cs typeface="Cambria"/>
              </a:rPr>
              <a:t>School is the </a:t>
            </a:r>
            <a:r>
              <a:rPr lang="en-US" sz="2800" dirty="0" smtClean="0">
                <a:latin typeface="Cambria"/>
                <a:cs typeface="Cambria"/>
              </a:rPr>
              <a:t>3</a:t>
            </a:r>
            <a:r>
              <a:rPr lang="en-US" sz="2800" baseline="30000" dirty="0" smtClean="0">
                <a:latin typeface="Cambria"/>
                <a:cs typeface="Cambria"/>
              </a:rPr>
              <a:t>rd</a:t>
            </a:r>
            <a:r>
              <a:rPr lang="en-US" sz="2800" dirty="0" smtClean="0">
                <a:latin typeface="Cambria"/>
                <a:cs typeface="Cambria"/>
              </a:rPr>
              <a:t> highest need school in the district based on the district’s need scale, with a score of 42. This scale is based on factors such as low SES, high mobility, ELL population and historically low student achievement. Sixty-seven percent of students are on free and reduced lunch, 6% of students are </a:t>
            </a:r>
            <a:r>
              <a:rPr lang="en-US" sz="2800" dirty="0">
                <a:latin typeface="Cambria"/>
                <a:cs typeface="Cambria"/>
              </a:rPr>
              <a:t>L</a:t>
            </a:r>
            <a:r>
              <a:rPr lang="en-US" sz="2800" dirty="0" smtClean="0">
                <a:latin typeface="Cambria"/>
                <a:cs typeface="Cambria"/>
              </a:rPr>
              <a:t>imited English Proficient, and  15% are classified </a:t>
            </a:r>
            <a:r>
              <a:rPr lang="en-US" sz="2800" dirty="0">
                <a:latin typeface="Cambria"/>
                <a:cs typeface="Cambria"/>
              </a:rPr>
              <a:t>with disabilities </a:t>
            </a:r>
            <a:r>
              <a:rPr lang="en-US" sz="2800" dirty="0" smtClean="0">
                <a:latin typeface="Cambria"/>
                <a:cs typeface="Cambria"/>
              </a:rPr>
              <a:t>(Oregon Department of Education, 2012)</a:t>
            </a:r>
            <a:r>
              <a:rPr lang="en-US" sz="2800" dirty="0">
                <a:latin typeface="Cambria"/>
                <a:cs typeface="Cambria"/>
              </a:rPr>
              <a:t>. </a:t>
            </a:r>
            <a:endParaRPr lang="en-US" sz="2800" b="1" dirty="0" smtClean="0">
              <a:latin typeface="Cambria"/>
              <a:cs typeface="Cambria"/>
            </a:endParaRPr>
          </a:p>
          <a:p>
            <a:pPr lvl="0">
              <a:buFont typeface="Arial"/>
              <a:buChar char="•"/>
            </a:pPr>
            <a:endParaRPr lang="en-US" sz="2800" dirty="0" smtClean="0">
              <a:latin typeface="Cambria"/>
              <a:cs typeface="Cambria"/>
            </a:endParaRPr>
          </a:p>
          <a:p>
            <a:pPr>
              <a:buFont typeface="Arial"/>
              <a:buChar char="•"/>
            </a:pPr>
            <a:r>
              <a:rPr lang="en-US" sz="2800" dirty="0" smtClean="0">
                <a:latin typeface="Cambria"/>
                <a:cs typeface="Cambria"/>
              </a:rPr>
              <a:t>Results from 2010-2011 on the state language arts assessment indicate a significant area of improvement, particularly among economically disadvantaged students, ELL students, and students with disabilities</a:t>
            </a:r>
            <a:r>
              <a:rPr lang="en-US" sz="2800" dirty="0">
                <a:latin typeface="Cambria"/>
                <a:cs typeface="Cambria"/>
              </a:rPr>
              <a:t> </a:t>
            </a:r>
            <a:r>
              <a:rPr lang="en-US" sz="2800" dirty="0" smtClean="0">
                <a:latin typeface="Cambria"/>
                <a:cs typeface="Cambria"/>
              </a:rPr>
              <a:t>(ODE, 2012). </a:t>
            </a:r>
            <a:endParaRPr lang="en-US" sz="2800" dirty="0">
              <a:latin typeface="Cambria"/>
              <a:cs typeface="Cambria"/>
            </a:endParaRPr>
          </a:p>
          <a:p>
            <a:pPr>
              <a:buFont typeface="Arial"/>
              <a:buChar char="•"/>
            </a:pPr>
            <a:endParaRPr lang="en-US" sz="2800" dirty="0" smtClean="0">
              <a:latin typeface="Cambria"/>
              <a:cs typeface="Cambria"/>
            </a:endParaRPr>
          </a:p>
          <a:p>
            <a:endParaRPr lang="en-US" sz="2800" dirty="0" smtClean="0">
              <a:latin typeface="Cambria"/>
              <a:cs typeface="Cambria"/>
            </a:endParaRPr>
          </a:p>
          <a:p>
            <a:pPr>
              <a:buFont typeface="Arial"/>
              <a:buChar char="•"/>
            </a:pPr>
            <a:endParaRPr lang="en-US" sz="2800" dirty="0" smtClean="0">
              <a:latin typeface="Cambria"/>
              <a:cs typeface="Cambria"/>
            </a:endParaRPr>
          </a:p>
          <a:p>
            <a:endParaRPr lang="en-US" sz="2800" dirty="0" smtClean="0">
              <a:latin typeface="Cambria"/>
              <a:cs typeface="Cambria"/>
            </a:endParaRPr>
          </a:p>
          <a:p>
            <a:endParaRPr lang="en-US" sz="2800" dirty="0">
              <a:latin typeface="Cambria"/>
              <a:cs typeface="Cambria"/>
            </a:endParaRPr>
          </a:p>
          <a:p>
            <a:endParaRPr lang="en-US" sz="2800" dirty="0" smtClean="0">
              <a:latin typeface="Cambria"/>
              <a:cs typeface="Cambria"/>
            </a:endParaRPr>
          </a:p>
          <a:p>
            <a:endParaRPr lang="en-US" sz="2800" dirty="0">
              <a:latin typeface="Cambria"/>
              <a:cs typeface="Cambria"/>
            </a:endParaRPr>
          </a:p>
          <a:p>
            <a:endParaRPr lang="en-US" sz="2800" dirty="0" smtClean="0">
              <a:latin typeface="Cambria"/>
              <a:cs typeface="Cambria"/>
            </a:endParaRPr>
          </a:p>
          <a:p>
            <a:pPr lvl="0"/>
            <a:endParaRPr lang="en-US" sz="2800" dirty="0" smtClean="0">
              <a:latin typeface="Cambria"/>
              <a:cs typeface="Cambria"/>
            </a:endParaRPr>
          </a:p>
        </p:txBody>
      </p:sp>
      <p:graphicFrame>
        <p:nvGraphicFramePr>
          <p:cNvPr id="12" name="Content Placeholder 7"/>
          <p:cNvGraphicFramePr>
            <a:graphicFrameLocks noGrp="1"/>
          </p:cNvGraphicFramePr>
          <p:nvPr>
            <p:ph sz="half" idx="2"/>
            <p:extLst>
              <p:ext uri="{D42A27DB-BD31-4B8C-83A1-F6EECF244321}">
                <p14:modId xmlns:p14="http://schemas.microsoft.com/office/powerpoint/2010/main" val="2917328107"/>
              </p:ext>
            </p:extLst>
          </p:nvPr>
        </p:nvGraphicFramePr>
        <p:xfrm>
          <a:off x="1903487" y="24080475"/>
          <a:ext cx="11842568" cy="8786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Text Placeholder 12"/>
          <p:cNvSpPr>
            <a:spLocks noGrp="1"/>
          </p:cNvSpPr>
          <p:nvPr>
            <p:ph type="body" idx="1"/>
          </p:nvPr>
        </p:nvSpPr>
        <p:spPr>
          <a:xfrm>
            <a:off x="2673193" y="23271674"/>
            <a:ext cx="10491787" cy="808801"/>
          </a:xfrm>
          <a:solidFill>
            <a:schemeClr val="tx1"/>
          </a:solidFill>
        </p:spPr>
        <p:txBody>
          <a:bodyPr>
            <a:noAutofit/>
          </a:bodyPr>
          <a:lstStyle/>
          <a:p>
            <a:pPr algn="ctr"/>
            <a:r>
              <a:rPr lang="en-US" sz="3400" cap="all" dirty="0" smtClean="0">
                <a:solidFill>
                  <a:schemeClr val="bg1"/>
                </a:solidFill>
                <a:latin typeface="Cambria"/>
                <a:cs typeface="Cambria"/>
              </a:rPr>
              <a:t>Potential pathways to </a:t>
            </a:r>
            <a:r>
              <a:rPr lang="en-US" sz="3400" cap="all" dirty="0" smtClean="0">
                <a:solidFill>
                  <a:schemeClr val="bg1"/>
                </a:solidFill>
                <a:latin typeface="Cambria"/>
                <a:cs typeface="Cambria"/>
              </a:rPr>
              <a:t>goal</a:t>
            </a:r>
            <a:endParaRPr lang="en-US" sz="3400" cap="all" dirty="0">
              <a:solidFill>
                <a:schemeClr val="bg1"/>
              </a:solidFill>
              <a:latin typeface="Cambria"/>
              <a:cs typeface="Cambria"/>
            </a:endParaRPr>
          </a:p>
        </p:txBody>
      </p:sp>
      <p:graphicFrame>
        <p:nvGraphicFramePr>
          <p:cNvPr id="20" name="Content Placeholder 7"/>
          <p:cNvGraphicFramePr>
            <a:graphicFrameLocks noGrp="1"/>
          </p:cNvGraphicFramePr>
          <p:nvPr>
            <p:ph sz="quarter" idx="4"/>
            <p:extLst>
              <p:ext uri="{D42A27DB-BD31-4B8C-83A1-F6EECF244321}">
                <p14:modId xmlns:p14="http://schemas.microsoft.com/office/powerpoint/2010/main" val="2569796833"/>
              </p:ext>
            </p:extLst>
          </p:nvPr>
        </p:nvGraphicFramePr>
        <p:xfrm>
          <a:off x="13746923" y="23004606"/>
          <a:ext cx="15098497" cy="39701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9" name="Text Placeholder 12"/>
          <p:cNvSpPr txBox="1">
            <a:spLocks/>
          </p:cNvSpPr>
          <p:nvPr/>
        </p:nvSpPr>
        <p:spPr>
          <a:xfrm>
            <a:off x="29490038" y="4000823"/>
            <a:ext cx="10552180" cy="771132"/>
          </a:xfrm>
          <a:prstGeom prst="rect">
            <a:avLst/>
          </a:prstGeom>
          <a:solidFill>
            <a:schemeClr val="tx1"/>
          </a:solidFill>
        </p:spPr>
        <p:txBody>
          <a:bodyPr vert="horz" lIns="438912" tIns="219456" rIns="438912" bIns="219456" rtlCol="0" anchor="b">
            <a:noAutofit/>
          </a:bodyPr>
          <a:lstStyle/>
          <a:p>
            <a:pPr marL="0" marR="0" lvl="0" indent="0" algn="ctr" defTabSz="2194560" rtl="0" eaLnBrk="1" fontAlgn="auto" latinLnBrk="0" hangingPunct="1">
              <a:lnSpc>
                <a:spcPct val="100000"/>
              </a:lnSpc>
              <a:spcBef>
                <a:spcPct val="20000"/>
              </a:spcBef>
              <a:spcAft>
                <a:spcPts val="0"/>
              </a:spcAft>
              <a:buClrTx/>
              <a:buSzTx/>
              <a:buFont typeface="Arial"/>
              <a:buNone/>
              <a:tabLst/>
              <a:defRPr/>
            </a:pPr>
            <a:r>
              <a:rPr kumimoji="0" lang="en-US" sz="3400" b="1" i="0" u="none" strike="noStrike" kern="1200" cap="all" spc="0" normalizeH="0" baseline="0" noProof="0" dirty="0" smtClean="0">
                <a:ln>
                  <a:noFill/>
                </a:ln>
                <a:solidFill>
                  <a:schemeClr val="bg1"/>
                </a:solidFill>
                <a:effectLst/>
                <a:uLnTx/>
                <a:uFillTx/>
                <a:latin typeface="Cambria"/>
                <a:ea typeface="+mn-ea"/>
                <a:cs typeface="Cambria"/>
              </a:rPr>
              <a:t>inputs: cost and no-cost</a:t>
            </a:r>
            <a:endParaRPr kumimoji="0" lang="en-US" sz="3400" b="1" i="0" u="none" strike="noStrike" kern="1200" cap="all" spc="0" normalizeH="0" baseline="0" noProof="0" dirty="0">
              <a:ln>
                <a:noFill/>
              </a:ln>
              <a:solidFill>
                <a:schemeClr val="bg1"/>
              </a:solidFill>
              <a:effectLst/>
              <a:uLnTx/>
              <a:uFillTx/>
              <a:latin typeface="Cambria"/>
              <a:ea typeface="+mn-ea"/>
              <a:cs typeface="Cambria"/>
            </a:endParaRPr>
          </a:p>
        </p:txBody>
      </p:sp>
      <p:sp>
        <p:nvSpPr>
          <p:cNvPr id="35" name="Text Placeholder 12"/>
          <p:cNvSpPr txBox="1">
            <a:spLocks/>
          </p:cNvSpPr>
          <p:nvPr/>
        </p:nvSpPr>
        <p:spPr>
          <a:xfrm>
            <a:off x="13701611" y="21469575"/>
            <a:ext cx="15113940" cy="1212252"/>
          </a:xfrm>
          <a:prstGeom prst="rect">
            <a:avLst/>
          </a:prstGeom>
          <a:solidFill>
            <a:schemeClr val="tx1"/>
          </a:solidFill>
        </p:spPr>
        <p:txBody>
          <a:bodyPr vert="horz" lIns="438912" tIns="219456" rIns="438912" bIns="219456" rtlCol="0" anchor="b">
            <a:noAutofit/>
          </a:bodyPr>
          <a:lstStyle/>
          <a:p>
            <a:pPr marL="0" marR="0" lvl="0" indent="0" algn="ctr" defTabSz="2194560" rtl="0" eaLnBrk="1" fontAlgn="auto" latinLnBrk="0" hangingPunct="1">
              <a:lnSpc>
                <a:spcPct val="100000"/>
              </a:lnSpc>
              <a:spcBef>
                <a:spcPct val="20000"/>
              </a:spcBef>
              <a:spcAft>
                <a:spcPts val="0"/>
              </a:spcAft>
              <a:buClrTx/>
              <a:buSzTx/>
              <a:buFont typeface="Arial"/>
              <a:buNone/>
              <a:tabLst/>
              <a:defRPr/>
            </a:pPr>
            <a:r>
              <a:rPr kumimoji="0" lang="en-US" sz="3400" b="1" i="0" u="none" strike="noStrike" kern="1200" cap="all" spc="0" normalizeH="0" baseline="0" noProof="0" dirty="0" smtClean="0">
                <a:ln>
                  <a:noFill/>
                </a:ln>
                <a:solidFill>
                  <a:schemeClr val="bg1"/>
                </a:solidFill>
                <a:effectLst/>
                <a:uLnTx/>
                <a:uFillTx/>
                <a:latin typeface="Cambria"/>
                <a:ea typeface="+mn-ea"/>
                <a:cs typeface="Cambria"/>
              </a:rPr>
              <a:t>Timeline</a:t>
            </a:r>
            <a:r>
              <a:rPr kumimoji="0" lang="en-US" sz="3400" b="1" i="0" u="none" strike="noStrike" kern="1200" cap="all" spc="0" normalizeH="0" noProof="0" dirty="0" smtClean="0">
                <a:ln>
                  <a:noFill/>
                </a:ln>
                <a:solidFill>
                  <a:schemeClr val="bg1"/>
                </a:solidFill>
                <a:effectLst/>
                <a:uLnTx/>
                <a:uFillTx/>
                <a:latin typeface="Cambria"/>
                <a:ea typeface="+mn-ea"/>
                <a:cs typeface="Cambria"/>
              </a:rPr>
              <a:t> of writing improvement initiatives at North Glen Middle School</a:t>
            </a:r>
            <a:endParaRPr kumimoji="0" lang="en-US" sz="3400" b="1" i="0" u="none" strike="noStrike" kern="1200" cap="all" spc="0" normalizeH="0" baseline="0" noProof="0" dirty="0">
              <a:ln>
                <a:noFill/>
              </a:ln>
              <a:solidFill>
                <a:schemeClr val="bg1"/>
              </a:solidFill>
              <a:effectLst/>
              <a:uLnTx/>
              <a:uFillTx/>
              <a:latin typeface="Cambria"/>
              <a:ea typeface="+mn-ea"/>
              <a:cs typeface="Cambria"/>
            </a:endParaRPr>
          </a:p>
        </p:txBody>
      </p:sp>
      <p:sp>
        <p:nvSpPr>
          <p:cNvPr id="41" name="Text Placeholder 12"/>
          <p:cNvSpPr>
            <a:spLocks noGrp="1"/>
          </p:cNvSpPr>
          <p:nvPr>
            <p:ph type="body" idx="1"/>
          </p:nvPr>
        </p:nvSpPr>
        <p:spPr>
          <a:xfrm>
            <a:off x="13684887" y="4000823"/>
            <a:ext cx="15349991" cy="808801"/>
          </a:xfrm>
          <a:solidFill>
            <a:schemeClr val="tx1"/>
          </a:solidFill>
        </p:spPr>
        <p:txBody>
          <a:bodyPr>
            <a:noAutofit/>
          </a:bodyPr>
          <a:lstStyle/>
          <a:p>
            <a:pPr algn="ctr"/>
            <a:r>
              <a:rPr lang="en-US" sz="3400" cap="all" dirty="0" smtClean="0">
                <a:solidFill>
                  <a:schemeClr val="bg1"/>
                </a:solidFill>
                <a:latin typeface="Cambria"/>
                <a:cs typeface="Cambria"/>
              </a:rPr>
              <a:t>Justification &amp; </a:t>
            </a:r>
            <a:r>
              <a:rPr lang="en-US" sz="3400" cap="all" dirty="0" smtClean="0">
                <a:solidFill>
                  <a:schemeClr val="bg1"/>
                </a:solidFill>
                <a:latin typeface="Cambria"/>
                <a:cs typeface="Cambria"/>
              </a:rPr>
              <a:t>rationale</a:t>
            </a:r>
            <a:endParaRPr lang="en-US" sz="3400" cap="all" dirty="0">
              <a:solidFill>
                <a:schemeClr val="bg1"/>
              </a:solidFill>
              <a:latin typeface="Cambria"/>
              <a:cs typeface="Cambria"/>
            </a:endParaRPr>
          </a:p>
        </p:txBody>
      </p:sp>
      <p:sp>
        <p:nvSpPr>
          <p:cNvPr id="21" name="Content Placeholder 5"/>
          <p:cNvSpPr txBox="1">
            <a:spLocks/>
          </p:cNvSpPr>
          <p:nvPr/>
        </p:nvSpPr>
        <p:spPr>
          <a:xfrm>
            <a:off x="13430888" y="4794785"/>
            <a:ext cx="15062201" cy="8248638"/>
          </a:xfrm>
          <a:prstGeom prst="rect">
            <a:avLst/>
          </a:prstGeom>
        </p:spPr>
        <p:txBody>
          <a:bodyPr vert="horz" lIns="438840" tIns="219422" rIns="438840" bIns="219422" rtlCol="0">
            <a:normAutofit lnSpcReduction="10000"/>
          </a:bodyPr>
          <a:lstStyle/>
          <a:p>
            <a:pPr lvl="0"/>
            <a:r>
              <a:rPr lang="en-US" sz="3000" b="1" dirty="0" smtClean="0">
                <a:latin typeface="Cambria"/>
                <a:cs typeface="Cambria"/>
              </a:rPr>
              <a:t>WRITING ACROSS THE CURRICULUM RESEARCH:</a:t>
            </a:r>
          </a:p>
          <a:p>
            <a:pPr>
              <a:buFont typeface="Arial"/>
              <a:buChar char="•"/>
            </a:pPr>
            <a:r>
              <a:rPr lang="en-US" sz="2800" dirty="0">
                <a:latin typeface="Cambria"/>
                <a:cs typeface="Cambria"/>
              </a:rPr>
              <a:t>W</a:t>
            </a:r>
            <a:r>
              <a:rPr lang="en-US" sz="2800" dirty="0" smtClean="0">
                <a:latin typeface="Cambria"/>
                <a:cs typeface="Cambria"/>
              </a:rPr>
              <a:t>riting in the content areas is a proven means to increased learning of content knowledge. </a:t>
            </a:r>
            <a:r>
              <a:rPr lang="en-US" sz="2800" dirty="0" err="1">
                <a:latin typeface="Cambria"/>
                <a:cs typeface="Cambria"/>
              </a:rPr>
              <a:t>Bangert</a:t>
            </a:r>
            <a:r>
              <a:rPr lang="en-US" sz="2800" dirty="0">
                <a:latin typeface="Cambria"/>
                <a:cs typeface="Cambria"/>
              </a:rPr>
              <a:t>-Drowns, et al (2004) meta-analysis of 48 writing-to-learn intervention studies suggested the importance of writing as a process for </a:t>
            </a:r>
            <a:r>
              <a:rPr lang="en-US" sz="2800" dirty="0" smtClean="0">
                <a:latin typeface="Cambria"/>
                <a:cs typeface="Cambria"/>
              </a:rPr>
              <a:t>learning, as students engage in ongoing reflection of what they comprehend when writing. Engaging in writing in the content areas allows students to extend and deepen subject matter knowledge (</a:t>
            </a:r>
            <a:r>
              <a:rPr lang="en-US" sz="2800" dirty="0" err="1" smtClean="0">
                <a:latin typeface="Cambria"/>
                <a:cs typeface="Cambria"/>
              </a:rPr>
              <a:t>Sperling</a:t>
            </a:r>
            <a:r>
              <a:rPr lang="en-US" sz="2800" dirty="0" smtClean="0">
                <a:latin typeface="Cambria"/>
                <a:cs typeface="Cambria"/>
              </a:rPr>
              <a:t> &amp; Freedman, 2001, and Shanahan, 2004). Writing in the content areas was selected as one of the eleven key elements of adolescent writing instruction based on current research on effective writing instruction (Graham &amp; </a:t>
            </a:r>
            <a:r>
              <a:rPr lang="en-US" sz="2800" dirty="0" err="1" smtClean="0">
                <a:latin typeface="Cambria"/>
                <a:cs typeface="Cambria"/>
              </a:rPr>
              <a:t>Perin</a:t>
            </a:r>
            <a:r>
              <a:rPr lang="en-US" sz="2800" dirty="0" smtClean="0">
                <a:latin typeface="Cambria"/>
                <a:cs typeface="Cambria"/>
              </a:rPr>
              <a:t>, 2007). </a:t>
            </a:r>
            <a:r>
              <a:rPr lang="en-US" sz="2800" i="1" dirty="0" smtClean="0">
                <a:latin typeface="Cambria"/>
                <a:cs typeface="Cambria"/>
              </a:rPr>
              <a:t>Writing Next</a:t>
            </a:r>
            <a:r>
              <a:rPr lang="en-US" sz="2800" dirty="0" smtClean="0">
                <a:latin typeface="Cambria"/>
                <a:cs typeface="Cambria"/>
              </a:rPr>
              <a:t>, a meta-analysis of current adolescent writing research, examined 26 writing to learn studies, and found that 75% of the studies reported positive effects on student </a:t>
            </a:r>
            <a:r>
              <a:rPr lang="en-US" sz="2800" dirty="0">
                <a:latin typeface="Cambria"/>
                <a:cs typeface="Cambria"/>
              </a:rPr>
              <a:t>learning </a:t>
            </a:r>
            <a:r>
              <a:rPr lang="en-US" sz="2800" dirty="0" smtClean="0">
                <a:latin typeface="Cambria"/>
                <a:cs typeface="Cambria"/>
              </a:rPr>
              <a:t>(</a:t>
            </a:r>
            <a:r>
              <a:rPr lang="en-US" sz="2800" dirty="0">
                <a:latin typeface="Cambria"/>
                <a:cs typeface="Cambria"/>
              </a:rPr>
              <a:t>Graham &amp; </a:t>
            </a:r>
            <a:r>
              <a:rPr lang="en-US" sz="2800" dirty="0" err="1">
                <a:latin typeface="Cambria"/>
                <a:cs typeface="Cambria"/>
              </a:rPr>
              <a:t>Perin</a:t>
            </a:r>
            <a:r>
              <a:rPr lang="en-US" sz="2800" dirty="0">
                <a:latin typeface="Cambria"/>
                <a:cs typeface="Cambria"/>
              </a:rPr>
              <a:t>, 2007</a:t>
            </a:r>
            <a:r>
              <a:rPr lang="en-US" sz="2800" dirty="0" smtClean="0">
                <a:latin typeface="Cambria"/>
                <a:cs typeface="Cambria"/>
              </a:rPr>
              <a:t>).</a:t>
            </a:r>
          </a:p>
          <a:p>
            <a:pPr>
              <a:buFont typeface="Arial"/>
              <a:buChar char="•"/>
            </a:pPr>
            <a:endParaRPr lang="en-US" sz="3000" b="1" dirty="0" smtClean="0">
              <a:latin typeface="Cambria"/>
              <a:cs typeface="Cambria"/>
            </a:endParaRPr>
          </a:p>
          <a:p>
            <a:r>
              <a:rPr lang="en-US" sz="3000" b="1" dirty="0" smtClean="0">
                <a:latin typeface="Cambria"/>
              </a:rPr>
              <a:t>LOCAL CONTEXT RELEVANT TO THIS INITIATIVE:</a:t>
            </a:r>
            <a:endParaRPr lang="en-US" sz="3000" b="1" dirty="0">
              <a:latin typeface="Cambria"/>
            </a:endParaRPr>
          </a:p>
          <a:p>
            <a:pPr>
              <a:buFont typeface="Arial"/>
              <a:buChar char="•"/>
            </a:pPr>
            <a:r>
              <a:rPr lang="en-US" sz="2800" dirty="0">
                <a:latin typeface="Cambria"/>
                <a:cs typeface="Cambria"/>
              </a:rPr>
              <a:t>Staffing was cut from 24 teachers to 16 teachers between SY 2010-11 and 2011-12. Class sizes have increased, and there is a need for implementing the most effective instructional strategies with limited staff resources</a:t>
            </a:r>
            <a:r>
              <a:rPr lang="en-US" sz="2800" dirty="0" smtClean="0">
                <a:latin typeface="Cambria"/>
                <a:cs typeface="Cambria"/>
              </a:rPr>
              <a:t>.</a:t>
            </a:r>
          </a:p>
          <a:p>
            <a:pPr>
              <a:buFont typeface="Arial"/>
              <a:buChar char="•"/>
            </a:pPr>
            <a:endParaRPr lang="en-US" sz="2800" dirty="0" smtClean="0">
              <a:latin typeface="Cambria"/>
              <a:cs typeface="Cambria"/>
            </a:endParaRPr>
          </a:p>
          <a:p>
            <a:pPr>
              <a:buFont typeface="Arial"/>
              <a:buChar char="•"/>
            </a:pPr>
            <a:r>
              <a:rPr lang="en-US" sz="2800" dirty="0" smtClean="0">
                <a:latin typeface="Cambria"/>
                <a:cs typeface="Cambria"/>
              </a:rPr>
              <a:t>A new system for rating need among schools in the district was just released in Spring 2012. This improvement plan will serve the highest need middle school in the district, and feeds into the highest needs high school in the area. </a:t>
            </a:r>
            <a:endParaRPr lang="en-US" sz="2800" b="1" dirty="0" smtClean="0">
              <a:latin typeface="Cambria"/>
              <a:cs typeface="Cambria"/>
            </a:endParaRPr>
          </a:p>
          <a:p>
            <a:pPr>
              <a:spcBef>
                <a:spcPct val="20000"/>
              </a:spcBef>
              <a:defRPr/>
            </a:pPr>
            <a:endParaRPr lang="en-US" sz="5800" dirty="0" smtClean="0">
              <a:latin typeface="Cambria"/>
              <a:cs typeface="Cambria"/>
            </a:endParaRPr>
          </a:p>
          <a:p>
            <a:pPr marL="1645656" indent="-1645656">
              <a:spcBef>
                <a:spcPct val="20000"/>
              </a:spcBef>
              <a:buFont typeface="Arial"/>
              <a:buChar char="•"/>
              <a:defRPr/>
            </a:pPr>
            <a:endParaRPr lang="en-US" sz="5800" dirty="0" smtClean="0">
              <a:latin typeface="Cambria"/>
              <a:cs typeface="Cambria"/>
            </a:endParaRPr>
          </a:p>
          <a:p>
            <a:pPr marL="1645656" indent="-1645656">
              <a:spcBef>
                <a:spcPct val="20000"/>
              </a:spcBef>
              <a:defRPr/>
            </a:pPr>
            <a:endParaRPr lang="en-US" sz="5800" dirty="0" smtClean="0">
              <a:latin typeface="Cambria"/>
              <a:cs typeface="Cambria"/>
            </a:endParaRPr>
          </a:p>
        </p:txBody>
      </p:sp>
      <p:pic>
        <p:nvPicPr>
          <p:cNvPr id="22" name="Picture 21"/>
          <p:cNvPicPr>
            <a:picLocks noChangeAspect="1"/>
          </p:cNvPicPr>
          <p:nvPr/>
        </p:nvPicPr>
        <p:blipFill>
          <a:blip r:embed="rId13"/>
          <a:stretch>
            <a:fillRect/>
          </a:stretch>
        </p:blipFill>
        <p:spPr>
          <a:xfrm>
            <a:off x="5382682" y="784729"/>
            <a:ext cx="3622616" cy="2482394"/>
          </a:xfrm>
          <a:prstGeom prst="rect">
            <a:avLst/>
          </a:prstGeom>
          <a:ln>
            <a:noFill/>
          </a:ln>
          <a:effectLst>
            <a:outerShdw blurRad="190500" algn="tl" rotWithShape="0">
              <a:srgbClr val="000000">
                <a:alpha val="70000"/>
              </a:srgbClr>
            </a:outerShdw>
          </a:effectLst>
        </p:spPr>
      </p:pic>
      <p:pic>
        <p:nvPicPr>
          <p:cNvPr id="3" name="Picture 2"/>
          <p:cNvPicPr>
            <a:picLocks noChangeAspect="1"/>
          </p:cNvPicPr>
          <p:nvPr/>
        </p:nvPicPr>
        <p:blipFill>
          <a:blip r:embed="rId14"/>
          <a:stretch>
            <a:fillRect/>
          </a:stretch>
        </p:blipFill>
        <p:spPr>
          <a:xfrm>
            <a:off x="34796325" y="784729"/>
            <a:ext cx="3506875" cy="2482394"/>
          </a:xfrm>
          <a:prstGeom prst="rect">
            <a:avLst/>
          </a:prstGeom>
          <a:effectLst/>
        </p:spPr>
      </p:pic>
      <p:grpSp>
        <p:nvGrpSpPr>
          <p:cNvPr id="30" name="Group 29"/>
          <p:cNvGrpSpPr/>
          <p:nvPr/>
        </p:nvGrpSpPr>
        <p:grpSpPr>
          <a:xfrm>
            <a:off x="25036040" y="24191772"/>
            <a:ext cx="3569230" cy="1561566"/>
            <a:chOff x="20451568" y="-4300305"/>
            <a:chExt cx="3298874" cy="1698226"/>
          </a:xfrm>
        </p:grpSpPr>
        <p:sp>
          <p:nvSpPr>
            <p:cNvPr id="32" name="Rounded Rectangle 31"/>
            <p:cNvSpPr/>
            <p:nvPr/>
          </p:nvSpPr>
          <p:spPr>
            <a:xfrm>
              <a:off x="20451568" y="-4287824"/>
              <a:ext cx="3298874" cy="1685745"/>
            </a:xfrm>
            <a:prstGeom prst="roundRect">
              <a:avLst>
                <a:gd name="adj" fmla="val 10500"/>
              </a:avLst>
            </a:prstGeom>
          </p:spPr>
          <p:style>
            <a:lnRef idx="1">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sp>
        <p:sp>
          <p:nvSpPr>
            <p:cNvPr id="33" name="Rounded Rectangle 4"/>
            <p:cNvSpPr/>
            <p:nvPr/>
          </p:nvSpPr>
          <p:spPr>
            <a:xfrm>
              <a:off x="20451568" y="-4300305"/>
              <a:ext cx="3195190" cy="158206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i="1" kern="1200" dirty="0" smtClean="0">
                  <a:latin typeface="Cambria"/>
                  <a:cs typeface="Cambria"/>
                </a:rPr>
                <a:t>Writing Workshop in ELA with Goal-Based Intervention</a:t>
              </a:r>
              <a:endParaRPr lang="en-US" sz="2600" i="1" kern="1200" dirty="0">
                <a:latin typeface="Cambria"/>
                <a:cs typeface="Cambria"/>
              </a:endParaRPr>
            </a:p>
          </p:txBody>
        </p:sp>
      </p:grpSp>
      <p:graphicFrame>
        <p:nvGraphicFramePr>
          <p:cNvPr id="2" name="Chart 1"/>
          <p:cNvGraphicFramePr/>
          <p:nvPr>
            <p:extLst>
              <p:ext uri="{D42A27DB-BD31-4B8C-83A1-F6EECF244321}">
                <p14:modId xmlns:p14="http://schemas.microsoft.com/office/powerpoint/2010/main" val="3778253836"/>
              </p:ext>
            </p:extLst>
          </p:nvPr>
        </p:nvGraphicFramePr>
        <p:xfrm>
          <a:off x="2673193" y="17889373"/>
          <a:ext cx="5049755" cy="5228253"/>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4" name="Chart 3"/>
          <p:cNvGraphicFramePr/>
          <p:nvPr>
            <p:extLst>
              <p:ext uri="{D42A27DB-BD31-4B8C-83A1-F6EECF244321}">
                <p14:modId xmlns:p14="http://schemas.microsoft.com/office/powerpoint/2010/main" val="3212598442"/>
              </p:ext>
            </p:extLst>
          </p:nvPr>
        </p:nvGraphicFramePr>
        <p:xfrm>
          <a:off x="7665088" y="18140350"/>
          <a:ext cx="5765800" cy="4191000"/>
        </p:xfrm>
        <a:graphic>
          <a:graphicData uri="http://schemas.openxmlformats.org/drawingml/2006/chart">
            <c:chart xmlns:c="http://schemas.openxmlformats.org/drawingml/2006/chart" xmlns:r="http://schemas.openxmlformats.org/officeDocument/2006/relationships" r:id="rId16"/>
          </a:graphicData>
        </a:graphic>
      </p:graphicFrame>
      <p:sp>
        <p:nvSpPr>
          <p:cNvPr id="34" name="Text Placeholder 12"/>
          <p:cNvSpPr txBox="1">
            <a:spLocks/>
          </p:cNvSpPr>
          <p:nvPr/>
        </p:nvSpPr>
        <p:spPr>
          <a:xfrm>
            <a:off x="13684886" y="12940945"/>
            <a:ext cx="15160533" cy="1011683"/>
          </a:xfrm>
          <a:prstGeom prst="rect">
            <a:avLst/>
          </a:prstGeom>
          <a:solidFill>
            <a:schemeClr val="tx1"/>
          </a:solidFill>
        </p:spPr>
        <p:txBody>
          <a:bodyPr vert="horz" lIns="438912" tIns="219456" rIns="438912" bIns="219456" rtlCol="0" anchor="b">
            <a:noAutofit/>
          </a:bodyPr>
          <a:lstStyle/>
          <a:p>
            <a:pPr marL="0" marR="0" lvl="0" indent="0" algn="ctr" defTabSz="2194560" rtl="0" eaLnBrk="1" fontAlgn="auto" latinLnBrk="0" hangingPunct="1">
              <a:lnSpc>
                <a:spcPct val="100000"/>
              </a:lnSpc>
              <a:spcBef>
                <a:spcPct val="20000"/>
              </a:spcBef>
              <a:spcAft>
                <a:spcPts val="0"/>
              </a:spcAft>
              <a:buClrTx/>
              <a:buSzTx/>
              <a:buFont typeface="Arial"/>
              <a:buNone/>
              <a:tabLst/>
              <a:defRPr/>
            </a:pPr>
            <a:r>
              <a:rPr kumimoji="0" lang="en-US" sz="3400" b="1" i="0" u="none" strike="noStrike" kern="1200" cap="all" spc="0" normalizeH="0" noProof="0" dirty="0" smtClean="0">
                <a:ln>
                  <a:noFill/>
                </a:ln>
                <a:solidFill>
                  <a:schemeClr val="bg1"/>
                </a:solidFill>
                <a:effectLst/>
                <a:uLnTx/>
                <a:uFillTx/>
                <a:latin typeface="Cambria"/>
                <a:ea typeface="+mn-ea"/>
                <a:cs typeface="Cambria"/>
              </a:rPr>
              <a:t>writing across the curriculum program components</a:t>
            </a:r>
            <a:endParaRPr kumimoji="0" lang="en-US" sz="3400" b="1" i="0" u="none" strike="noStrike" kern="1200" cap="all" spc="0" normalizeH="0" baseline="0" noProof="0" dirty="0">
              <a:ln>
                <a:noFill/>
              </a:ln>
              <a:solidFill>
                <a:schemeClr val="bg1"/>
              </a:solidFill>
              <a:effectLst/>
              <a:uLnTx/>
              <a:uFillTx/>
              <a:latin typeface="Cambria"/>
              <a:ea typeface="+mn-ea"/>
              <a:cs typeface="Cambria"/>
            </a:endParaRPr>
          </a:p>
        </p:txBody>
      </p:sp>
      <p:graphicFrame>
        <p:nvGraphicFramePr>
          <p:cNvPr id="8" name="Table 7"/>
          <p:cNvGraphicFramePr>
            <a:graphicFrameLocks noGrp="1"/>
          </p:cNvGraphicFramePr>
          <p:nvPr>
            <p:extLst>
              <p:ext uri="{D42A27DB-BD31-4B8C-83A1-F6EECF244321}">
                <p14:modId xmlns:p14="http://schemas.microsoft.com/office/powerpoint/2010/main" val="1687058004"/>
              </p:ext>
            </p:extLst>
          </p:nvPr>
        </p:nvGraphicFramePr>
        <p:xfrm>
          <a:off x="13701611" y="14186079"/>
          <a:ext cx="15072126" cy="6910524"/>
        </p:xfrm>
        <a:graphic>
          <a:graphicData uri="http://schemas.openxmlformats.org/drawingml/2006/table">
            <a:tbl>
              <a:tblPr firstRow="1" bandRow="1">
                <a:tableStyleId>{D7AC3CCA-C797-4891-BE02-D94E43425B78}</a:tableStyleId>
              </a:tblPr>
              <a:tblGrid>
                <a:gridCol w="4871086"/>
                <a:gridCol w="10201040"/>
              </a:tblGrid>
              <a:tr h="1022441">
                <a:tc>
                  <a:txBody>
                    <a:bodyPr/>
                    <a:lstStyle/>
                    <a:p>
                      <a:r>
                        <a:rPr lang="en-US" sz="2800" dirty="0" smtClean="0">
                          <a:latin typeface="Cambria"/>
                          <a:cs typeface="Cambria"/>
                        </a:rPr>
                        <a:t>Component</a:t>
                      </a:r>
                      <a:endParaRPr lang="en-US" sz="2800" dirty="0">
                        <a:latin typeface="Cambria"/>
                        <a:cs typeface="Cambria"/>
                      </a:endParaRPr>
                    </a:p>
                  </a:txBody>
                  <a:tcPr/>
                </a:tc>
                <a:tc>
                  <a:txBody>
                    <a:bodyPr/>
                    <a:lstStyle/>
                    <a:p>
                      <a:r>
                        <a:rPr lang="en-US" sz="2800" dirty="0" smtClean="0">
                          <a:latin typeface="Cambria"/>
                          <a:cs typeface="Cambria"/>
                        </a:rPr>
                        <a:t>Description</a:t>
                      </a:r>
                      <a:endParaRPr lang="en-US" sz="2800" dirty="0">
                        <a:latin typeface="Cambria"/>
                        <a:cs typeface="Cambria"/>
                      </a:endParaRPr>
                    </a:p>
                  </a:txBody>
                  <a:tcPr/>
                </a:tc>
              </a:tr>
              <a:tr h="1022441">
                <a:tc>
                  <a:txBody>
                    <a:bodyPr/>
                    <a:lstStyle/>
                    <a:p>
                      <a:r>
                        <a:rPr lang="en-US" sz="2800" b="1" kern="1200" dirty="0" smtClean="0">
                          <a:solidFill>
                            <a:schemeClr val="dk1"/>
                          </a:solidFill>
                          <a:effectLst/>
                          <a:latin typeface="Cambria"/>
                          <a:ea typeface="+mn-ea"/>
                          <a:cs typeface="Cambria"/>
                        </a:rPr>
                        <a:t>1. Portfolio pieces from all content areas</a:t>
                      </a:r>
                      <a:r>
                        <a:rPr lang="en-US" sz="2800" dirty="0" smtClean="0">
                          <a:effectLst/>
                          <a:latin typeface="Cambria"/>
                          <a:cs typeface="Cambria"/>
                        </a:rPr>
                        <a:t> </a:t>
                      </a:r>
                      <a:endParaRPr lang="en-US" sz="2800" dirty="0">
                        <a:latin typeface="Cambria"/>
                        <a:cs typeface="Cambria"/>
                      </a:endParaRPr>
                    </a:p>
                  </a:txBody>
                  <a:tcPr/>
                </a:tc>
                <a:tc>
                  <a:txBody>
                    <a:bodyPr/>
                    <a:lstStyle/>
                    <a:p>
                      <a:r>
                        <a:rPr lang="en-US" sz="2800" kern="1200" dirty="0" smtClean="0">
                          <a:solidFill>
                            <a:schemeClr val="dk1"/>
                          </a:solidFill>
                          <a:effectLst/>
                          <a:latin typeface="Cambria"/>
                          <a:ea typeface="+mn-ea"/>
                          <a:cs typeface="Cambria"/>
                        </a:rPr>
                        <a:t>Students will compile a portfolio of polished writing pieces that demonstrate mastery of writing objectives. Three pieces per subject area (Science, Math, Social Studies, and ELA) will be required for all students.</a:t>
                      </a:r>
                      <a:r>
                        <a:rPr lang="en-US" sz="2800" dirty="0" smtClean="0">
                          <a:effectLst/>
                          <a:latin typeface="Cambria"/>
                          <a:cs typeface="Cambria"/>
                        </a:rPr>
                        <a:t> </a:t>
                      </a:r>
                      <a:endParaRPr lang="en-US" sz="2800" dirty="0">
                        <a:latin typeface="Cambria"/>
                        <a:cs typeface="Cambria"/>
                      </a:endParaRPr>
                    </a:p>
                  </a:txBody>
                  <a:tcPr/>
                </a:tc>
              </a:tr>
              <a:tr h="1022441">
                <a:tc>
                  <a:txBody>
                    <a:bodyPr/>
                    <a:lstStyle/>
                    <a:p>
                      <a:r>
                        <a:rPr lang="en-US" sz="2800" b="1" kern="1200" dirty="0" smtClean="0">
                          <a:solidFill>
                            <a:schemeClr val="dk1"/>
                          </a:solidFill>
                          <a:effectLst/>
                          <a:latin typeface="Cambria"/>
                          <a:ea typeface="+mn-ea"/>
                          <a:cs typeface="Cambria"/>
                        </a:rPr>
                        <a:t>2. Pre-, midyear, and post- formative assessments</a:t>
                      </a:r>
                      <a:r>
                        <a:rPr lang="en-US" sz="2800" dirty="0" smtClean="0">
                          <a:effectLst/>
                          <a:latin typeface="Cambria"/>
                          <a:cs typeface="Cambria"/>
                        </a:rPr>
                        <a:t> </a:t>
                      </a:r>
                      <a:endParaRPr lang="en-US" sz="2800" dirty="0">
                        <a:latin typeface="Cambria"/>
                        <a:cs typeface="Cambria"/>
                      </a:endParaRPr>
                    </a:p>
                  </a:txBody>
                  <a:tcPr/>
                </a:tc>
                <a:tc>
                  <a:txBody>
                    <a:bodyPr/>
                    <a:lstStyle/>
                    <a:p>
                      <a:r>
                        <a:rPr lang="en-US" sz="2800" kern="1200" dirty="0" smtClean="0">
                          <a:solidFill>
                            <a:schemeClr val="dk1"/>
                          </a:solidFill>
                          <a:effectLst/>
                          <a:latin typeface="Cambria"/>
                          <a:ea typeface="+mn-ea"/>
                          <a:cs typeface="Cambria"/>
                        </a:rPr>
                        <a:t>Administration of a holistic writing assessment will occur three times during the school year in their ELA class.</a:t>
                      </a:r>
                      <a:r>
                        <a:rPr lang="en-US" sz="2800" dirty="0" smtClean="0">
                          <a:effectLst/>
                          <a:latin typeface="Cambria"/>
                          <a:cs typeface="Cambria"/>
                        </a:rPr>
                        <a:t> </a:t>
                      </a:r>
                      <a:endParaRPr lang="en-US" sz="2800" dirty="0">
                        <a:latin typeface="Cambria"/>
                        <a:cs typeface="Cambria"/>
                      </a:endParaRPr>
                    </a:p>
                  </a:txBody>
                  <a:tcPr/>
                </a:tc>
              </a:tr>
              <a:tr h="1022441">
                <a:tc>
                  <a:txBody>
                    <a:bodyPr/>
                    <a:lstStyle/>
                    <a:p>
                      <a:r>
                        <a:rPr lang="en-US" sz="2800" b="1" kern="1200" dirty="0" smtClean="0">
                          <a:solidFill>
                            <a:schemeClr val="dk1"/>
                          </a:solidFill>
                          <a:effectLst/>
                          <a:latin typeface="Cambria"/>
                          <a:ea typeface="+mn-ea"/>
                          <a:cs typeface="Cambria"/>
                        </a:rPr>
                        <a:t>3. Data team meetings</a:t>
                      </a:r>
                      <a:r>
                        <a:rPr lang="en-US" sz="2800" dirty="0" smtClean="0">
                          <a:effectLst/>
                          <a:latin typeface="Cambria"/>
                          <a:cs typeface="Cambria"/>
                        </a:rPr>
                        <a:t> </a:t>
                      </a:r>
                      <a:endParaRPr lang="en-US" sz="2800" dirty="0">
                        <a:latin typeface="Cambria"/>
                        <a:cs typeface="Cambria"/>
                      </a:endParaRPr>
                    </a:p>
                  </a:txBody>
                  <a:tcPr/>
                </a:tc>
                <a:tc>
                  <a:txBody>
                    <a:bodyPr/>
                    <a:lstStyle/>
                    <a:p>
                      <a:r>
                        <a:rPr lang="en-US" sz="2800" kern="1200" dirty="0" smtClean="0">
                          <a:solidFill>
                            <a:schemeClr val="dk1"/>
                          </a:solidFill>
                          <a:effectLst/>
                          <a:latin typeface="Cambria"/>
                          <a:ea typeface="+mn-ea"/>
                          <a:cs typeface="Cambria"/>
                        </a:rPr>
                        <a:t>Grade-level teams will examine data from the holistic assessments and portfolio pieces every trimester.</a:t>
                      </a:r>
                      <a:r>
                        <a:rPr lang="en-US" sz="2800" dirty="0" smtClean="0">
                          <a:effectLst/>
                          <a:latin typeface="Cambria"/>
                          <a:cs typeface="Cambria"/>
                        </a:rPr>
                        <a:t> </a:t>
                      </a:r>
                      <a:endParaRPr lang="en-US" sz="2800" dirty="0">
                        <a:latin typeface="Cambria"/>
                        <a:cs typeface="Cambria"/>
                      </a:endParaRPr>
                    </a:p>
                  </a:txBody>
                  <a:tcPr/>
                </a:tc>
              </a:tr>
              <a:tr h="1022441">
                <a:tc>
                  <a:txBody>
                    <a:bodyPr/>
                    <a:lstStyle/>
                    <a:p>
                      <a:r>
                        <a:rPr lang="en-US" sz="2800" b="1" kern="1200" dirty="0" smtClean="0">
                          <a:solidFill>
                            <a:schemeClr val="dk1"/>
                          </a:solidFill>
                          <a:effectLst/>
                          <a:latin typeface="Cambria"/>
                          <a:ea typeface="+mn-ea"/>
                          <a:cs typeface="Cambria"/>
                        </a:rPr>
                        <a:t>4. Professional Development</a:t>
                      </a:r>
                      <a:r>
                        <a:rPr lang="en-US" sz="2800" dirty="0" smtClean="0">
                          <a:effectLst/>
                          <a:latin typeface="Cambria"/>
                          <a:cs typeface="Cambria"/>
                        </a:rPr>
                        <a:t> </a:t>
                      </a:r>
                      <a:endParaRPr lang="en-US" sz="2800" dirty="0">
                        <a:latin typeface="Cambria"/>
                        <a:cs typeface="Cambria"/>
                      </a:endParaRPr>
                    </a:p>
                  </a:txBody>
                  <a:tcPr/>
                </a:tc>
                <a:tc>
                  <a:txBody>
                    <a:bodyPr/>
                    <a:lstStyle/>
                    <a:p>
                      <a:r>
                        <a:rPr lang="en-US" sz="2800" kern="1200" dirty="0" smtClean="0">
                          <a:solidFill>
                            <a:schemeClr val="dk1"/>
                          </a:solidFill>
                          <a:effectLst/>
                          <a:latin typeface="Cambria"/>
                          <a:ea typeface="+mn-ea"/>
                          <a:cs typeface="Cambria"/>
                        </a:rPr>
                        <a:t>Professional development sessions will occur every trimester on topics based on student needs and faculty interests.</a:t>
                      </a:r>
                      <a:r>
                        <a:rPr lang="en-US" sz="2800" dirty="0" smtClean="0">
                          <a:effectLst/>
                          <a:latin typeface="Cambria"/>
                          <a:cs typeface="Cambria"/>
                        </a:rPr>
                        <a:t> </a:t>
                      </a:r>
                      <a:endParaRPr lang="en-US" sz="2800" dirty="0">
                        <a:latin typeface="Cambria"/>
                        <a:cs typeface="Cambria"/>
                      </a:endParaRPr>
                    </a:p>
                  </a:txBody>
                  <a:tcPr/>
                </a:tc>
              </a:tr>
              <a:tr h="1022441">
                <a:tc>
                  <a:txBody>
                    <a:bodyPr/>
                    <a:lstStyle/>
                    <a:p>
                      <a:r>
                        <a:rPr lang="en-US" sz="2800" b="1" dirty="0" smtClean="0">
                          <a:latin typeface="Cambria"/>
                          <a:cs typeface="Cambria"/>
                        </a:rPr>
                        <a:t>5. Summative assessment</a:t>
                      </a:r>
                      <a:endParaRPr lang="en-US" sz="2800" b="1" dirty="0">
                        <a:latin typeface="Cambria"/>
                        <a:cs typeface="Cambria"/>
                      </a:endParaRPr>
                    </a:p>
                  </a:txBody>
                  <a:tcPr/>
                </a:tc>
                <a:tc>
                  <a:txBody>
                    <a:bodyPr/>
                    <a:lstStyle/>
                    <a:p>
                      <a:r>
                        <a:rPr lang="en-US" sz="2800" dirty="0" smtClean="0">
                          <a:latin typeface="Cambria"/>
                          <a:cs typeface="Cambria"/>
                        </a:rPr>
                        <a:t>Performance</a:t>
                      </a:r>
                      <a:r>
                        <a:rPr lang="en-US" sz="2800" baseline="0" dirty="0" smtClean="0">
                          <a:latin typeface="Cambria"/>
                          <a:cs typeface="Cambria"/>
                        </a:rPr>
                        <a:t> on the statewide ELA assessment will be analyzed with the goal of 85% passage rate.</a:t>
                      </a:r>
                      <a:endParaRPr lang="en-US" sz="2800" dirty="0">
                        <a:latin typeface="Cambria"/>
                        <a:cs typeface="Cambria"/>
                      </a:endParaRPr>
                    </a:p>
                  </a:txBody>
                  <a:tcPr/>
                </a:tc>
              </a:tr>
            </a:tbl>
          </a:graphicData>
        </a:graphic>
      </p:graphicFrame>
      <p:grpSp>
        <p:nvGrpSpPr>
          <p:cNvPr id="37" name="Group 36"/>
          <p:cNvGrpSpPr/>
          <p:nvPr/>
        </p:nvGrpSpPr>
        <p:grpSpPr>
          <a:xfrm>
            <a:off x="29490038" y="4771955"/>
            <a:ext cx="10423243" cy="7701927"/>
            <a:chOff x="-271762" y="936068"/>
            <a:chExt cx="10423243" cy="7701927"/>
          </a:xfrm>
        </p:grpSpPr>
        <p:sp>
          <p:nvSpPr>
            <p:cNvPr id="38" name="Rectangle 37"/>
            <p:cNvSpPr/>
            <p:nvPr/>
          </p:nvSpPr>
          <p:spPr>
            <a:xfrm>
              <a:off x="366725" y="4136469"/>
              <a:ext cx="4501526" cy="450152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2" name="Rectangle 41"/>
            <p:cNvSpPr/>
            <p:nvPr/>
          </p:nvSpPr>
          <p:spPr>
            <a:xfrm>
              <a:off x="-271762" y="936068"/>
              <a:ext cx="10423243" cy="320040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35560" tIns="35560" rIns="35560" bIns="35560" numCol="1" spcCol="1270" anchor="ctr" anchorCtr="0">
              <a:noAutofit/>
            </a:bodyPr>
            <a:lstStyle/>
            <a:p>
              <a:pPr lvl="0" algn="l" defTabSz="1244600">
                <a:lnSpc>
                  <a:spcPct val="90000"/>
                </a:lnSpc>
                <a:spcBef>
                  <a:spcPct val="0"/>
                </a:spcBef>
                <a:spcAft>
                  <a:spcPct val="35000"/>
                </a:spcAft>
              </a:pPr>
              <a:r>
                <a:rPr lang="en-US" sz="2800" b="1" kern="1200" cap="all" dirty="0" smtClean="0">
                  <a:latin typeface="Cambria"/>
                  <a:cs typeface="Cambria"/>
                </a:rPr>
                <a:t>Already available no-cost </a:t>
              </a:r>
              <a:r>
                <a:rPr lang="en-US" sz="2800" b="1" kern="1200" cap="all" dirty="0" smtClean="0">
                  <a:latin typeface="Cambria"/>
                  <a:cs typeface="Cambria"/>
                </a:rPr>
                <a:t>resources:</a:t>
              </a:r>
              <a:endParaRPr lang="en-US" sz="2800" b="1" kern="1200" cap="all" dirty="0" smtClean="0">
                <a:latin typeface="Cambria"/>
                <a:cs typeface="Cambria"/>
              </a:endParaRPr>
            </a:p>
            <a:p>
              <a:pPr marL="285750" lvl="1" indent="-285750" algn="l" defTabSz="1244600">
                <a:lnSpc>
                  <a:spcPct val="90000"/>
                </a:lnSpc>
                <a:spcBef>
                  <a:spcPct val="0"/>
                </a:spcBef>
                <a:spcAft>
                  <a:spcPct val="15000"/>
                </a:spcAft>
                <a:buChar char="••"/>
              </a:pPr>
              <a:r>
                <a:rPr lang="en-US" sz="2800" kern="1200" dirty="0" smtClean="0">
                  <a:latin typeface="Cambria"/>
                  <a:cs typeface="Cambria"/>
                </a:rPr>
                <a:t>Extensive computer equipment: </a:t>
              </a:r>
              <a:r>
                <a:rPr lang="en-US" sz="2800" dirty="0" smtClean="0">
                  <a:latin typeface="Cambria"/>
                  <a:cs typeface="Cambria"/>
                </a:rPr>
                <a:t>two</a:t>
              </a:r>
              <a:r>
                <a:rPr lang="en-US" sz="2800" kern="1200" dirty="0" smtClean="0">
                  <a:latin typeface="Cambria"/>
                  <a:cs typeface="Cambria"/>
                </a:rPr>
                <a:t> labs and one mobile lab</a:t>
              </a:r>
            </a:p>
            <a:p>
              <a:pPr marL="285750" lvl="1" indent="-285750" algn="l" defTabSz="1244600">
                <a:lnSpc>
                  <a:spcPct val="90000"/>
                </a:lnSpc>
                <a:spcBef>
                  <a:spcPct val="0"/>
                </a:spcBef>
                <a:spcAft>
                  <a:spcPct val="15000"/>
                </a:spcAft>
                <a:buChar char="••"/>
              </a:pPr>
              <a:r>
                <a:rPr lang="en-US" sz="2800" kern="1200" dirty="0" smtClean="0">
                  <a:latin typeface="Cambria"/>
                  <a:cs typeface="Cambria"/>
                </a:rPr>
                <a:t>Freeware word processing programs</a:t>
              </a:r>
            </a:p>
            <a:p>
              <a:pPr marL="285750" lvl="1" indent="-285750" algn="l" defTabSz="1244600">
                <a:lnSpc>
                  <a:spcPct val="90000"/>
                </a:lnSpc>
                <a:spcBef>
                  <a:spcPct val="0"/>
                </a:spcBef>
                <a:spcAft>
                  <a:spcPct val="15000"/>
                </a:spcAft>
                <a:buChar char="••"/>
              </a:pPr>
              <a:r>
                <a:rPr lang="en-US" sz="2800" kern="1200" dirty="0" smtClean="0">
                  <a:latin typeface="Cambria"/>
                  <a:cs typeface="Cambria"/>
                </a:rPr>
                <a:t>Volunteer from University of Oregon with expertise and teaching experience for training, support, and curriculum materials          	 (4 hours/week)</a:t>
              </a:r>
            </a:p>
          </p:txBody>
        </p:sp>
      </p:grpSp>
      <p:grpSp>
        <p:nvGrpSpPr>
          <p:cNvPr id="43" name="Group 42"/>
          <p:cNvGrpSpPr/>
          <p:nvPr/>
        </p:nvGrpSpPr>
        <p:grpSpPr>
          <a:xfrm>
            <a:off x="28697537" y="7994906"/>
            <a:ext cx="11344681" cy="5631813"/>
            <a:chOff x="0" y="5854942"/>
            <a:chExt cx="12657528" cy="5631813"/>
          </a:xfrm>
        </p:grpSpPr>
        <p:sp>
          <p:nvSpPr>
            <p:cNvPr id="44" name="Rectangle 43"/>
            <p:cNvSpPr/>
            <p:nvPr/>
          </p:nvSpPr>
          <p:spPr>
            <a:xfrm>
              <a:off x="0" y="8468411"/>
              <a:ext cx="11865027" cy="301834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5" name="Rectangle 44"/>
            <p:cNvSpPr/>
            <p:nvPr/>
          </p:nvSpPr>
          <p:spPr>
            <a:xfrm>
              <a:off x="792501" y="5854942"/>
              <a:ext cx="11865027" cy="301834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35560" tIns="35560" rIns="35560" bIns="35560" numCol="1" spcCol="1270" anchor="ctr" anchorCtr="0">
              <a:noAutofit/>
            </a:bodyPr>
            <a:lstStyle/>
            <a:p>
              <a:pPr lvl="0" algn="l" defTabSz="1244600">
                <a:lnSpc>
                  <a:spcPct val="90000"/>
                </a:lnSpc>
                <a:spcBef>
                  <a:spcPct val="0"/>
                </a:spcBef>
                <a:spcAft>
                  <a:spcPct val="35000"/>
                </a:spcAft>
              </a:pPr>
              <a:endParaRPr lang="en-US" sz="2800" b="1" kern="1200" cap="all" dirty="0" smtClean="0">
                <a:latin typeface="Cambria"/>
                <a:cs typeface="Cambria"/>
              </a:endParaRPr>
            </a:p>
            <a:p>
              <a:pPr lvl="0" algn="l" defTabSz="1244600">
                <a:lnSpc>
                  <a:spcPct val="90000"/>
                </a:lnSpc>
                <a:spcBef>
                  <a:spcPct val="0"/>
                </a:spcBef>
                <a:spcAft>
                  <a:spcPct val="35000"/>
                </a:spcAft>
              </a:pPr>
              <a:r>
                <a:rPr lang="en-US" sz="2800" b="1" kern="1200" cap="all" dirty="0" smtClean="0">
                  <a:latin typeface="Cambria"/>
                  <a:cs typeface="Cambria"/>
                </a:rPr>
                <a:t>Resources that cost:</a:t>
              </a:r>
            </a:p>
            <a:p>
              <a:pPr marL="285750" lvl="1" indent="-285750" algn="l" defTabSz="1244600">
                <a:lnSpc>
                  <a:spcPct val="90000"/>
                </a:lnSpc>
                <a:spcBef>
                  <a:spcPct val="0"/>
                </a:spcBef>
                <a:spcAft>
                  <a:spcPct val="15000"/>
                </a:spcAft>
                <a:buChar char="••"/>
              </a:pPr>
              <a:r>
                <a:rPr lang="en-US" sz="2800" kern="1200" dirty="0" smtClean="0">
                  <a:latin typeface="Cambria"/>
                  <a:cs typeface="Cambria"/>
                </a:rPr>
                <a:t>Professional development for core staff ($1,000 per year)</a:t>
              </a:r>
            </a:p>
            <a:p>
              <a:pPr marL="285750" lvl="1" indent="-285750" algn="l" defTabSz="1244600">
                <a:lnSpc>
                  <a:spcPct val="90000"/>
                </a:lnSpc>
                <a:spcBef>
                  <a:spcPct val="0"/>
                </a:spcBef>
                <a:spcAft>
                  <a:spcPct val="15000"/>
                </a:spcAft>
                <a:buChar char="••"/>
              </a:pPr>
              <a:r>
                <a:rPr lang="en-US" sz="2800" kern="1200" dirty="0" smtClean="0">
                  <a:latin typeface="Cambria"/>
                  <a:cs typeface="Cambria"/>
                </a:rPr>
                <a:t>Staff time on assessments ($2,000 per year)</a:t>
              </a:r>
            </a:p>
            <a:p>
              <a:pPr marL="285750" lvl="1" indent="-285750" algn="l" defTabSz="1244600">
                <a:lnSpc>
                  <a:spcPct val="90000"/>
                </a:lnSpc>
                <a:spcBef>
                  <a:spcPct val="0"/>
                </a:spcBef>
                <a:spcAft>
                  <a:spcPct val="15000"/>
                </a:spcAft>
                <a:buChar char="••"/>
              </a:pPr>
              <a:r>
                <a:rPr lang="en-US" sz="2800" kern="1200" dirty="0" smtClean="0">
                  <a:latin typeface="Cambria"/>
                  <a:cs typeface="Cambria"/>
                </a:rPr>
                <a:t>Staff time in data team meetings ($2,000 per year)</a:t>
              </a:r>
            </a:p>
            <a:p>
              <a:pPr marL="285750" lvl="1" indent="-285750" algn="l" defTabSz="1244600">
                <a:lnSpc>
                  <a:spcPct val="90000"/>
                </a:lnSpc>
                <a:spcBef>
                  <a:spcPct val="0"/>
                </a:spcBef>
                <a:spcAft>
                  <a:spcPct val="15000"/>
                </a:spcAft>
                <a:buChar char="••"/>
              </a:pPr>
              <a:r>
                <a:rPr lang="en-US" sz="2800" dirty="0" smtClean="0">
                  <a:latin typeface="Cambria"/>
                  <a:cs typeface="Cambria"/>
                </a:rPr>
                <a:t>Portfolio materials ($10 in supplies per student x 400 students= </a:t>
              </a:r>
              <a:r>
                <a:rPr lang="en-US" sz="2800" smtClean="0">
                  <a:latin typeface="Cambria"/>
                  <a:cs typeface="Cambria"/>
                </a:rPr>
                <a:t>$</a:t>
              </a:r>
              <a:r>
                <a:rPr lang="en-US" sz="2800" smtClean="0">
                  <a:latin typeface="Cambria"/>
                  <a:cs typeface="Cambria"/>
                </a:rPr>
                <a:t>4,000)</a:t>
              </a:r>
              <a:endParaRPr lang="en-US" sz="2800" dirty="0" smtClean="0">
                <a:latin typeface="Cambria"/>
                <a:cs typeface="Cambria"/>
              </a:endParaRPr>
            </a:p>
            <a:p>
              <a:pPr marL="285750" lvl="1" indent="-285750" algn="l" defTabSz="1244600">
                <a:lnSpc>
                  <a:spcPct val="90000"/>
                </a:lnSpc>
                <a:spcBef>
                  <a:spcPct val="0"/>
                </a:spcBef>
                <a:spcAft>
                  <a:spcPct val="15000"/>
                </a:spcAft>
                <a:buChar char="••"/>
              </a:pPr>
              <a:endParaRPr lang="en-US" sz="2800" kern="1200" dirty="0">
                <a:latin typeface="Cambria"/>
                <a:cs typeface="Cambria"/>
              </a:endParaRPr>
            </a:p>
            <a:p>
              <a:pPr marL="285750" lvl="1" indent="-285750" algn="l" defTabSz="1244600">
                <a:lnSpc>
                  <a:spcPct val="90000"/>
                </a:lnSpc>
                <a:spcBef>
                  <a:spcPct val="0"/>
                </a:spcBef>
                <a:spcAft>
                  <a:spcPct val="15000"/>
                </a:spcAft>
                <a:buChar char="••"/>
              </a:pPr>
              <a:r>
                <a:rPr lang="en-US" sz="2800" dirty="0" smtClean="0">
                  <a:latin typeface="Cambria"/>
                  <a:cs typeface="Cambria"/>
                </a:rPr>
                <a:t>Total program cost: $9,000</a:t>
              </a:r>
              <a:endParaRPr lang="en-US" sz="2800" kern="1200" dirty="0" smtClean="0">
                <a:latin typeface="Cambria"/>
                <a:cs typeface="Cambria"/>
              </a:endParaRPr>
            </a:p>
          </p:txBody>
        </p:sp>
      </p:grpSp>
      <p:sp>
        <p:nvSpPr>
          <p:cNvPr id="47" name="Text Placeholder 12"/>
          <p:cNvSpPr txBox="1">
            <a:spLocks/>
          </p:cNvSpPr>
          <p:nvPr/>
        </p:nvSpPr>
        <p:spPr>
          <a:xfrm>
            <a:off x="29520235" y="11702750"/>
            <a:ext cx="10552180" cy="771132"/>
          </a:xfrm>
          <a:prstGeom prst="rect">
            <a:avLst/>
          </a:prstGeom>
          <a:solidFill>
            <a:schemeClr val="tx1"/>
          </a:solidFill>
        </p:spPr>
        <p:txBody>
          <a:bodyPr vert="horz" lIns="438912" tIns="219456" rIns="438912" bIns="219456" rtlCol="0" anchor="b">
            <a:noAutofit/>
          </a:bodyPr>
          <a:lstStyle/>
          <a:p>
            <a:pPr marL="0" marR="0" lvl="0" indent="0" algn="ctr" defTabSz="2194560" rtl="0" eaLnBrk="1" fontAlgn="auto" latinLnBrk="0" hangingPunct="1">
              <a:lnSpc>
                <a:spcPct val="100000"/>
              </a:lnSpc>
              <a:spcBef>
                <a:spcPct val="20000"/>
              </a:spcBef>
              <a:spcAft>
                <a:spcPts val="0"/>
              </a:spcAft>
              <a:buClrTx/>
              <a:buSzTx/>
              <a:buFont typeface="Arial"/>
              <a:buNone/>
              <a:tabLst/>
              <a:defRPr/>
            </a:pPr>
            <a:r>
              <a:rPr kumimoji="0" lang="en-US" sz="3400" b="1" i="0" u="none" strike="noStrike" kern="1200" cap="all" spc="0" normalizeH="0" baseline="0" noProof="0" dirty="0" smtClean="0">
                <a:ln>
                  <a:noFill/>
                </a:ln>
                <a:solidFill>
                  <a:schemeClr val="bg1"/>
                </a:solidFill>
                <a:effectLst/>
                <a:uLnTx/>
                <a:uFillTx/>
                <a:latin typeface="Cambria"/>
                <a:ea typeface="+mn-ea"/>
                <a:cs typeface="Cambria"/>
              </a:rPr>
              <a:t>Outcomes and success criteria</a:t>
            </a:r>
            <a:endParaRPr kumimoji="0" lang="en-US" sz="3400" b="1" i="0" u="none" strike="noStrike" kern="1200" cap="all" spc="0" normalizeH="0" baseline="0" noProof="0" dirty="0">
              <a:ln>
                <a:noFill/>
              </a:ln>
              <a:solidFill>
                <a:schemeClr val="bg1"/>
              </a:solidFill>
              <a:effectLst/>
              <a:uLnTx/>
              <a:uFillTx/>
              <a:latin typeface="Cambria"/>
              <a:ea typeface="+mn-ea"/>
              <a:cs typeface="Cambria"/>
            </a:endParaRPr>
          </a:p>
        </p:txBody>
      </p:sp>
      <p:graphicFrame>
        <p:nvGraphicFramePr>
          <p:cNvPr id="5" name="Diagram 4"/>
          <p:cNvGraphicFramePr/>
          <p:nvPr>
            <p:extLst>
              <p:ext uri="{D42A27DB-BD31-4B8C-83A1-F6EECF244321}">
                <p14:modId xmlns:p14="http://schemas.microsoft.com/office/powerpoint/2010/main" val="1591520591"/>
              </p:ext>
            </p:extLst>
          </p:nvPr>
        </p:nvGraphicFramePr>
        <p:xfrm>
          <a:off x="13811686" y="27837755"/>
          <a:ext cx="14962051" cy="4180719"/>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6" name="TextBox 5"/>
          <p:cNvSpPr txBox="1"/>
          <p:nvPr/>
        </p:nvSpPr>
        <p:spPr>
          <a:xfrm>
            <a:off x="17472605" y="28102973"/>
            <a:ext cx="4013200" cy="2215991"/>
          </a:xfrm>
          <a:prstGeom prst="rect">
            <a:avLst/>
          </a:prstGeom>
          <a:noFill/>
          <a:ln w="25400">
            <a:solidFill>
              <a:schemeClr val="tx1"/>
            </a:solidFill>
          </a:ln>
        </p:spPr>
        <p:txBody>
          <a:bodyPr wrap="square" rtlCol="0">
            <a:spAutoFit/>
          </a:bodyPr>
          <a:lstStyle/>
          <a:p>
            <a:r>
              <a:rPr lang="en-US" sz="1800" dirty="0" smtClean="0">
                <a:latin typeface="Cambria"/>
                <a:cs typeface="Cambria"/>
              </a:rPr>
              <a:t>-Curriculum is fully implemented across subject areas</a:t>
            </a:r>
          </a:p>
          <a:p>
            <a:r>
              <a:rPr lang="en-US" sz="1800" dirty="0" smtClean="0">
                <a:latin typeface="Cambria"/>
                <a:cs typeface="Cambria"/>
              </a:rPr>
              <a:t>-Data teams continue to meet</a:t>
            </a:r>
          </a:p>
          <a:p>
            <a:r>
              <a:rPr lang="en-US" sz="1800" dirty="0" smtClean="0">
                <a:latin typeface="Cambria"/>
                <a:cs typeface="Cambria"/>
              </a:rPr>
              <a:t>-Formative assessment continues</a:t>
            </a:r>
          </a:p>
          <a:p>
            <a:r>
              <a:rPr lang="en-US" sz="1800" dirty="0" smtClean="0">
                <a:latin typeface="Cambria"/>
                <a:cs typeface="Cambria"/>
              </a:rPr>
              <a:t>-Portfolio collection continues</a:t>
            </a:r>
            <a:endParaRPr lang="en-US" sz="1800" dirty="0">
              <a:latin typeface="Cambria"/>
              <a:cs typeface="Cambria"/>
            </a:endParaRPr>
          </a:p>
          <a:p>
            <a:endParaRPr lang="en-US" sz="1600" dirty="0" smtClean="0"/>
          </a:p>
          <a:p>
            <a:endParaRPr lang="en-US" sz="1600" dirty="0"/>
          </a:p>
          <a:p>
            <a:endParaRPr lang="en-US" sz="1600" dirty="0"/>
          </a:p>
        </p:txBody>
      </p:sp>
      <p:sp>
        <p:nvSpPr>
          <p:cNvPr id="40" name="TextBox 39"/>
          <p:cNvSpPr txBox="1"/>
          <p:nvPr/>
        </p:nvSpPr>
        <p:spPr>
          <a:xfrm>
            <a:off x="29452196" y="12811822"/>
            <a:ext cx="10688257" cy="15025933"/>
          </a:xfrm>
          <a:prstGeom prst="rect">
            <a:avLst/>
          </a:prstGeom>
          <a:noFill/>
        </p:spPr>
        <p:txBody>
          <a:bodyPr wrap="square" rtlCol="0">
            <a:noAutofit/>
          </a:bodyPr>
          <a:lstStyle/>
          <a:p>
            <a:pPr lvl="0"/>
            <a:r>
              <a:rPr lang="en-US" sz="2800" b="1" dirty="0">
                <a:latin typeface="Cambria"/>
                <a:cs typeface="Cambria"/>
              </a:rPr>
              <a:t>OUTCOMES:</a:t>
            </a:r>
          </a:p>
          <a:p>
            <a:pPr>
              <a:buFont typeface="Arial"/>
              <a:buChar char="•"/>
            </a:pPr>
            <a:r>
              <a:rPr lang="en-US" sz="2800" dirty="0">
                <a:latin typeface="Cambria"/>
                <a:cs typeface="Cambria"/>
              </a:rPr>
              <a:t>Implementation of </a:t>
            </a:r>
            <a:r>
              <a:rPr lang="en-US" sz="2800" dirty="0" smtClean="0">
                <a:latin typeface="Cambria"/>
                <a:cs typeface="Cambria"/>
              </a:rPr>
              <a:t>writing across the curriculum program in math, science, social studies, and ELA.</a:t>
            </a:r>
          </a:p>
          <a:p>
            <a:pPr>
              <a:buFont typeface="Arial"/>
              <a:buChar char="•"/>
            </a:pPr>
            <a:r>
              <a:rPr lang="en-US" sz="2800" dirty="0" smtClean="0">
                <a:latin typeface="Cambria"/>
                <a:cs typeface="Cambria"/>
              </a:rPr>
              <a:t>Increased amount of writing across curriculum areas. Students will product three pieces per subject area for a total of at least 12 pieces per school year.</a:t>
            </a:r>
          </a:p>
          <a:p>
            <a:pPr>
              <a:buFont typeface="Arial"/>
              <a:buChar char="•"/>
            </a:pPr>
            <a:r>
              <a:rPr lang="en-US" sz="2800" dirty="0" smtClean="0">
                <a:latin typeface="Cambria"/>
                <a:cs typeface="Cambria"/>
              </a:rPr>
              <a:t>Students will be better prepared for high school level coursework both in ELA and other content areas. tools </a:t>
            </a:r>
            <a:r>
              <a:rPr lang="en-US" sz="2800" dirty="0">
                <a:latin typeface="Cambria"/>
                <a:cs typeface="Cambria"/>
              </a:rPr>
              <a:t>for crucial conversations and language for dealing with discrimination.</a:t>
            </a:r>
          </a:p>
          <a:p>
            <a:pPr>
              <a:buFont typeface="Arial"/>
              <a:buChar char="•"/>
            </a:pPr>
            <a:r>
              <a:rPr lang="en-US" sz="2800" dirty="0" smtClean="0">
                <a:latin typeface="Cambria"/>
                <a:cs typeface="Cambria"/>
              </a:rPr>
              <a:t>Academic gains as measured on the formative assessment will address one component of the achievement gap.</a:t>
            </a:r>
          </a:p>
          <a:p>
            <a:pPr>
              <a:buFont typeface="Arial"/>
              <a:buChar char="•"/>
            </a:pPr>
            <a:r>
              <a:rPr lang="en-US" sz="2800" dirty="0" smtClean="0">
                <a:latin typeface="Cambria"/>
                <a:cs typeface="Cambria"/>
              </a:rPr>
              <a:t>Staff focus on data from the formative assessment will allow for greater attention on high needs students, particularly among Limited English Proficient students, Economically Disadvantaged students, and students with disabilities.</a:t>
            </a:r>
          </a:p>
          <a:p>
            <a:pPr>
              <a:buFont typeface="Arial"/>
              <a:buChar char="•"/>
            </a:pPr>
            <a:r>
              <a:rPr lang="en-US" sz="2800" dirty="0" smtClean="0">
                <a:latin typeface="Cambria"/>
                <a:cs typeface="Cambria"/>
              </a:rPr>
              <a:t>Staff time to discuss student growth in writing will lead to collaborative planning and teaching in this area, including sharing of expertise, curriculum resources, and approaches.</a:t>
            </a:r>
          </a:p>
          <a:p>
            <a:pPr>
              <a:buFont typeface="Arial"/>
              <a:buChar char="•"/>
            </a:pPr>
            <a:r>
              <a:rPr lang="en-US" sz="2800" dirty="0" smtClean="0">
                <a:latin typeface="Cambria"/>
                <a:cs typeface="Cambria"/>
              </a:rPr>
              <a:t>Staff focus on formative data will lead to better preparation for the statewide assessment in the spring, with the desired growth of ELA passage rate from 75% to 85%.</a:t>
            </a:r>
          </a:p>
          <a:p>
            <a:pPr>
              <a:buFont typeface="Arial"/>
              <a:buChar char="•"/>
            </a:pPr>
            <a:endParaRPr lang="en-US" sz="2800" dirty="0">
              <a:latin typeface="Cambria"/>
              <a:cs typeface="Cambria"/>
            </a:endParaRPr>
          </a:p>
          <a:p>
            <a:r>
              <a:rPr lang="en-US" sz="2800" b="1" dirty="0" smtClean="0">
                <a:latin typeface="Cambria"/>
                <a:cs typeface="Cambria"/>
              </a:rPr>
              <a:t>SUCCESS CRITERIA</a:t>
            </a:r>
          </a:p>
          <a:p>
            <a:pPr>
              <a:buFont typeface="Arial"/>
              <a:buChar char="•"/>
            </a:pPr>
            <a:r>
              <a:rPr lang="en-US" sz="2800" dirty="0" smtClean="0">
                <a:latin typeface="Cambria"/>
              </a:rPr>
              <a:t>Implementation will be measured by staff’s commitment to embedding writing into current unit structures on a regular basis. The ELA teacher at each grade level will encourage fellow staff members in other areas to make this an instructional priority. </a:t>
            </a:r>
          </a:p>
          <a:p>
            <a:pPr>
              <a:buFont typeface="Arial"/>
              <a:buChar char="•"/>
            </a:pPr>
            <a:r>
              <a:rPr lang="en-US" sz="2800" dirty="0" smtClean="0">
                <a:latin typeface="Cambria"/>
              </a:rPr>
              <a:t>Data team meetings will measure ongoing student achievement.</a:t>
            </a:r>
          </a:p>
          <a:p>
            <a:pPr>
              <a:buFont typeface="Arial"/>
              <a:buChar char="•"/>
            </a:pPr>
            <a:r>
              <a:rPr lang="en-US" sz="2800" dirty="0" smtClean="0">
                <a:latin typeface="Cambria"/>
              </a:rPr>
              <a:t>Portfolios will measure the quantity of student writing from their various classes, as well as quality.</a:t>
            </a:r>
          </a:p>
          <a:p>
            <a:pPr>
              <a:buFont typeface="Arial"/>
              <a:buChar char="•"/>
            </a:pPr>
            <a:r>
              <a:rPr lang="en-US" sz="2800" dirty="0" smtClean="0">
                <a:latin typeface="Cambria"/>
              </a:rPr>
              <a:t>Formative assessments will measure the quality and growth of student writing throughout the year.</a:t>
            </a:r>
          </a:p>
          <a:p>
            <a:pPr>
              <a:buFont typeface="Arial"/>
              <a:buChar char="•"/>
            </a:pPr>
            <a:r>
              <a:rPr lang="en-US" sz="2800" dirty="0" smtClean="0">
                <a:latin typeface="Cambria"/>
              </a:rPr>
              <a:t>Summative assessment results and growth will measure student achievement in this area, as well as indicate the “big picture” success of this initiative. </a:t>
            </a:r>
          </a:p>
          <a:p>
            <a:endParaRPr lang="en-US" dirty="0" smtClean="0"/>
          </a:p>
          <a:p>
            <a:endParaRPr lang="en-US" dirty="0"/>
          </a:p>
        </p:txBody>
      </p:sp>
      <p:sp>
        <p:nvSpPr>
          <p:cNvPr id="31" name="Content Placeholder 13"/>
          <p:cNvSpPr txBox="1">
            <a:spLocks/>
          </p:cNvSpPr>
          <p:nvPr/>
        </p:nvSpPr>
        <p:spPr>
          <a:xfrm>
            <a:off x="29680101" y="29893676"/>
            <a:ext cx="10972801" cy="1519107"/>
          </a:xfrm>
          <a:prstGeom prst="rect">
            <a:avLst/>
          </a:prstGeom>
        </p:spPr>
        <p:txBody>
          <a:bodyPr vert="horz" wrap="square" lIns="438912" tIns="219456" rIns="438912" bIns="219456" rtlCol="0">
            <a:noAutofit/>
          </a:bodyPr>
          <a:lstStyle/>
          <a:p>
            <a:pPr>
              <a:buNone/>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8" name="TextBox 47"/>
          <p:cNvSpPr txBox="1"/>
          <p:nvPr/>
        </p:nvSpPr>
        <p:spPr>
          <a:xfrm>
            <a:off x="29421494" y="28858238"/>
            <a:ext cx="10491787" cy="5109090"/>
          </a:xfrm>
          <a:prstGeom prst="rect">
            <a:avLst/>
          </a:prstGeom>
          <a:noFill/>
        </p:spPr>
        <p:txBody>
          <a:bodyPr wrap="square" rtlCol="0">
            <a:spAutoFit/>
          </a:bodyPr>
          <a:lstStyle/>
          <a:p>
            <a:r>
              <a:rPr lang="en-US" sz="1200" dirty="0"/>
              <a:t>Achieve, Inc. (2005). </a:t>
            </a:r>
            <a:r>
              <a:rPr lang="en-US" sz="1200" i="1" dirty="0"/>
              <a:t>Rising to the challenge: Are high school graduates prepared for college and work? </a:t>
            </a:r>
            <a:r>
              <a:rPr lang="en-US" sz="1200" dirty="0"/>
              <a:t>Washington, DC: Author.</a:t>
            </a:r>
          </a:p>
          <a:p>
            <a:endParaRPr lang="en-US" sz="1200" dirty="0" smtClean="0"/>
          </a:p>
          <a:p>
            <a:r>
              <a:rPr lang="en-US" sz="1200" dirty="0" err="1" smtClean="0"/>
              <a:t>Bangert</a:t>
            </a:r>
            <a:r>
              <a:rPr lang="en-US" sz="1200" dirty="0"/>
              <a:t>-Drowns, R. L., Hurley, M. M., &amp; Wilkinson, B. (2004). The effects of school-based Writing- to-Learn interventions on academic achievement: A meta-analysis. </a:t>
            </a:r>
            <a:r>
              <a:rPr lang="en-US" sz="1200" i="1" dirty="0"/>
              <a:t>Review of Educational Research</a:t>
            </a:r>
            <a:r>
              <a:rPr lang="en-US" sz="1200" dirty="0"/>
              <a:t>, 74, 29–58.</a:t>
            </a:r>
          </a:p>
          <a:p>
            <a:endParaRPr lang="en-US" sz="1200" dirty="0" smtClean="0"/>
          </a:p>
          <a:p>
            <a:r>
              <a:rPr lang="en-US" sz="1200" dirty="0"/>
              <a:t>Graham, S. &amp; </a:t>
            </a:r>
            <a:r>
              <a:rPr lang="en-US" sz="1200" dirty="0" err="1"/>
              <a:t>Perin</a:t>
            </a:r>
            <a:r>
              <a:rPr lang="en-US" sz="1200" dirty="0"/>
              <a:t>, D. (2007). </a:t>
            </a:r>
            <a:r>
              <a:rPr lang="en-US" sz="1200" i="1" dirty="0"/>
              <a:t>Writing Next: Effective Strategies to Improve Writing of Adolescents in Middle and High Schools</a:t>
            </a:r>
            <a:r>
              <a:rPr lang="en-US" sz="1200" dirty="0"/>
              <a:t>. New York: Carnegie Corporation</a:t>
            </a:r>
            <a:r>
              <a:rPr lang="en-US" sz="1200" dirty="0" smtClean="0"/>
              <a:t>.</a:t>
            </a:r>
          </a:p>
          <a:p>
            <a:endParaRPr lang="en-US" sz="1200" dirty="0" smtClean="0"/>
          </a:p>
          <a:p>
            <a:r>
              <a:rPr lang="en-US" sz="1200" dirty="0" smtClean="0"/>
              <a:t>Oregon Department of Education. (2012) 2010-2011 Final AYP Report, XXXX School District, XXXX Middle School. </a:t>
            </a:r>
            <a:r>
              <a:rPr lang="en-US" sz="1200" dirty="0">
                <a:hlinkClick r:id="rId22"/>
              </a:rPr>
              <a:t>http://www.ode.state.or.us/data/reportcard/</a:t>
            </a:r>
            <a:r>
              <a:rPr lang="en-US" sz="1200" dirty="0" smtClean="0">
                <a:hlinkClick r:id="rId22"/>
              </a:rPr>
              <a:t>reports.aspx</a:t>
            </a:r>
            <a:endParaRPr lang="en-US" sz="1200" dirty="0" smtClean="0"/>
          </a:p>
          <a:p>
            <a:endParaRPr lang="en-US" sz="1200" dirty="0" smtClean="0"/>
          </a:p>
          <a:p>
            <a:r>
              <a:rPr lang="en-US" sz="1200" dirty="0" smtClean="0"/>
              <a:t>National </a:t>
            </a:r>
            <a:r>
              <a:rPr lang="en-US" sz="1200" dirty="0"/>
              <a:t>Commission on Writing. (2004, September). </a:t>
            </a:r>
            <a:r>
              <a:rPr lang="en-US" sz="1200" i="1" dirty="0"/>
              <a:t>Writing: A ticket to work... or a ticket out: A survey of business leaders.</a:t>
            </a:r>
            <a:r>
              <a:rPr lang="en-US" sz="1200" dirty="0"/>
              <a:t> http://</a:t>
            </a:r>
            <a:r>
              <a:rPr lang="en-US" sz="1200" dirty="0" err="1"/>
              <a:t>www.writingcommission.org</a:t>
            </a:r>
            <a:r>
              <a:rPr lang="en-US" sz="1200" dirty="0"/>
              <a:t>/report/html</a:t>
            </a:r>
          </a:p>
          <a:p>
            <a:endParaRPr lang="en-US" sz="1200" dirty="0" smtClean="0"/>
          </a:p>
          <a:p>
            <a:r>
              <a:rPr lang="en-US" sz="1200" dirty="0" smtClean="0"/>
              <a:t>Palmer</a:t>
            </a:r>
            <a:r>
              <a:rPr lang="en-US" sz="1200" dirty="0"/>
              <a:t>, S. (February 23, 2012). Neediest schools get a boost. </a:t>
            </a:r>
            <a:r>
              <a:rPr lang="en-US" sz="1200" i="1" dirty="0"/>
              <a:t>The Register-Guard,</a:t>
            </a:r>
            <a:r>
              <a:rPr lang="en-US" sz="1200" dirty="0"/>
              <a:t> Eugene: OR.</a:t>
            </a:r>
          </a:p>
          <a:p>
            <a:endParaRPr lang="en-US" sz="1200" dirty="0" smtClean="0"/>
          </a:p>
          <a:p>
            <a:r>
              <a:rPr lang="en-US" sz="1200" dirty="0" err="1" smtClean="0"/>
              <a:t>Shanahan</a:t>
            </a:r>
            <a:r>
              <a:rPr lang="en-US" sz="1200" dirty="0" err="1"/>
              <a:t>,T</a:t>
            </a:r>
            <a:r>
              <a:rPr lang="en-US" sz="1200" dirty="0"/>
              <a:t>. (2004). Overcoming the dominance of communication: Writing to think and to learn. In T. L. Jetton &amp; J. A. Dole (Eds.). </a:t>
            </a:r>
            <a:r>
              <a:rPr lang="en-US" sz="1200" i="1" dirty="0"/>
              <a:t>Adolescent literacy research and practice</a:t>
            </a:r>
            <a:r>
              <a:rPr lang="en-US" sz="1200" dirty="0"/>
              <a:t> (pp. 59–73). New York: Guilford.</a:t>
            </a:r>
          </a:p>
          <a:p>
            <a:endParaRPr lang="en-US" sz="1200" dirty="0" smtClean="0"/>
          </a:p>
          <a:p>
            <a:r>
              <a:rPr lang="en-US" sz="1200" dirty="0" err="1" smtClean="0"/>
              <a:t>Sperling</a:t>
            </a:r>
            <a:r>
              <a:rPr lang="en-US" sz="1200" dirty="0"/>
              <a:t>, M., &amp; Freedman, S.W. (2001). Review of writing research. In V. Richardson (Ed.), </a:t>
            </a:r>
            <a:r>
              <a:rPr lang="en-US" sz="1200" i="1" dirty="0"/>
              <a:t>Handbook of research on teaching</a:t>
            </a:r>
            <a:r>
              <a:rPr lang="en-US" sz="1200" dirty="0"/>
              <a:t> (4th ed., pp. 370–389).Washington, </a:t>
            </a:r>
            <a:r>
              <a:rPr lang="en-US" sz="1200" dirty="0" err="1"/>
              <a:t>DC:American</a:t>
            </a:r>
            <a:r>
              <a:rPr lang="en-US" sz="1200" dirty="0"/>
              <a:t> Educational Research Association.</a:t>
            </a:r>
          </a:p>
          <a:p>
            <a:endParaRPr lang="en-US" dirty="0"/>
          </a:p>
        </p:txBody>
      </p:sp>
      <p:sp>
        <p:nvSpPr>
          <p:cNvPr id="46" name="Text Placeholder 12"/>
          <p:cNvSpPr>
            <a:spLocks noGrp="1"/>
          </p:cNvSpPr>
          <p:nvPr>
            <p:ph type="body" idx="1"/>
          </p:nvPr>
        </p:nvSpPr>
        <p:spPr>
          <a:xfrm>
            <a:off x="29421494" y="27963901"/>
            <a:ext cx="10491787" cy="808801"/>
          </a:xfrm>
          <a:solidFill>
            <a:schemeClr val="tx1"/>
          </a:solidFill>
        </p:spPr>
        <p:txBody>
          <a:bodyPr>
            <a:noAutofit/>
          </a:bodyPr>
          <a:lstStyle/>
          <a:p>
            <a:pPr algn="ctr"/>
            <a:r>
              <a:rPr lang="en-US" sz="3400" cap="all" dirty="0" smtClean="0">
                <a:solidFill>
                  <a:schemeClr val="bg1"/>
                </a:solidFill>
                <a:latin typeface="Cambria"/>
                <a:cs typeface="Cambria"/>
              </a:rPr>
              <a:t>References</a:t>
            </a:r>
            <a:endParaRPr lang="en-US" sz="3400" cap="all" dirty="0">
              <a:solidFill>
                <a:schemeClr val="bg1"/>
              </a:solidFill>
              <a:latin typeface="Cambria"/>
              <a:cs typeface="Cambria"/>
            </a:endParaRPr>
          </a:p>
        </p:txBody>
      </p:sp>
      <p:grpSp>
        <p:nvGrpSpPr>
          <p:cNvPr id="39" name="Group 38"/>
          <p:cNvGrpSpPr/>
          <p:nvPr/>
        </p:nvGrpSpPr>
        <p:grpSpPr>
          <a:xfrm>
            <a:off x="21286702" y="24191773"/>
            <a:ext cx="3569230" cy="1561566"/>
            <a:chOff x="20352566" y="-4287823"/>
            <a:chExt cx="3298874" cy="1698226"/>
          </a:xfrm>
        </p:grpSpPr>
        <p:sp>
          <p:nvSpPr>
            <p:cNvPr id="49" name="Rounded Rectangle 48"/>
            <p:cNvSpPr/>
            <p:nvPr/>
          </p:nvSpPr>
          <p:spPr>
            <a:xfrm>
              <a:off x="20352566" y="-4287823"/>
              <a:ext cx="3298874" cy="1685745"/>
            </a:xfrm>
            <a:prstGeom prst="roundRect">
              <a:avLst>
                <a:gd name="adj" fmla="val 10500"/>
              </a:avLst>
            </a:prstGeom>
          </p:spPr>
          <p:style>
            <a:lnRef idx="1">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sp>
        <p:sp>
          <p:nvSpPr>
            <p:cNvPr id="50" name="Rounded Rectangle 4"/>
            <p:cNvSpPr/>
            <p:nvPr/>
          </p:nvSpPr>
          <p:spPr>
            <a:xfrm>
              <a:off x="20352566" y="-4171658"/>
              <a:ext cx="3195190" cy="158206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i="1" kern="1200" dirty="0" smtClean="0">
                  <a:latin typeface="Cambria"/>
                  <a:cs typeface="Cambria"/>
                </a:rPr>
                <a:t>Writing Across the Curriculum with portfolio and data systems</a:t>
              </a:r>
              <a:endParaRPr lang="en-US" sz="2600" i="1" kern="1200" dirty="0">
                <a:latin typeface="Cambria"/>
                <a:cs typeface="Cambria"/>
              </a:endParaRPr>
            </a:p>
          </p:txBody>
        </p:sp>
      </p:grpSp>
      <p:sp>
        <p:nvSpPr>
          <p:cNvPr id="7" name="TextBox 6"/>
          <p:cNvSpPr txBox="1"/>
          <p:nvPr/>
        </p:nvSpPr>
        <p:spPr>
          <a:xfrm>
            <a:off x="13811686" y="27194934"/>
            <a:ext cx="15003865" cy="523220"/>
          </a:xfrm>
          <a:prstGeom prst="rect">
            <a:avLst/>
          </a:prstGeom>
          <a:solidFill>
            <a:schemeClr val="bg1">
              <a:lumMod val="85000"/>
            </a:schemeClr>
          </a:solidFill>
          <a:ln>
            <a:solidFill>
              <a:schemeClr val="tx1"/>
            </a:solidFill>
          </a:ln>
        </p:spPr>
        <p:txBody>
          <a:bodyPr wrap="square" rtlCol="0">
            <a:spAutoFit/>
          </a:bodyPr>
          <a:lstStyle/>
          <a:p>
            <a:pPr algn="ctr"/>
            <a:r>
              <a:rPr lang="en-US" sz="2800" dirty="0" smtClean="0">
                <a:latin typeface="Cambria"/>
                <a:cs typeface="Cambria"/>
              </a:rPr>
              <a:t>WRITING ACROSS THE CURRICULUM TIMELINE 2012-2013</a:t>
            </a:r>
            <a:endParaRPr lang="en-US" sz="2800" dirty="0">
              <a:latin typeface="Cambria"/>
              <a:cs typeface="Cambria"/>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2187</TotalTime>
  <Words>1551</Words>
  <Application>Microsoft Macintosh PowerPoint</Application>
  <PresentationFormat>Custom</PresentationFormat>
  <Paragraphs>126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University of Oregon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Whitney Davis</dc:creator>
  <cp:lastModifiedBy>Marisa Silver</cp:lastModifiedBy>
  <cp:revision>86</cp:revision>
  <cp:lastPrinted>2012-03-02T17:18:22Z</cp:lastPrinted>
  <dcterms:created xsi:type="dcterms:W3CDTF">2011-03-13T21:08:02Z</dcterms:created>
  <dcterms:modified xsi:type="dcterms:W3CDTF">2012-03-08T16:13:54Z</dcterms:modified>
</cp:coreProperties>
</file>